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7" r:id="rId5"/>
    <p:sldId id="268" r:id="rId6"/>
    <p:sldId id="266" r:id="rId7"/>
    <p:sldId id="270" r:id="rId8"/>
    <p:sldId id="271" r:id="rId9"/>
    <p:sldId id="272" r:id="rId10"/>
    <p:sldId id="273" r:id="rId11"/>
    <p:sldId id="274" r:id="rId12"/>
    <p:sldId id="275" r:id="rId13"/>
    <p:sldId id="284" r:id="rId14"/>
    <p:sldId id="285" r:id="rId15"/>
    <p:sldId id="286" r:id="rId16"/>
    <p:sldId id="269" r:id="rId17"/>
    <p:sldId id="276" r:id="rId18"/>
    <p:sldId id="277" r:id="rId19"/>
    <p:sldId id="278" r:id="rId20"/>
    <p:sldId id="279" r:id="rId21"/>
    <p:sldId id="280" r:id="rId22"/>
    <p:sldId id="281" r:id="rId23"/>
    <p:sldId id="282" r:id="rId24"/>
    <p:sldId id="283" r:id="rId25"/>
    <p:sldId id="287"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7CB67A5-3FAA-4083-BC3A-A4A4C3386DD9}" type="datetimeFigureOut">
              <a:rPr lang="en-US" smtClean="0"/>
              <a:t>2/20/2019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20CC7A-2A08-4CA6-96EF-F3332F692FB7}" type="slidenum">
              <a:rPr lang="en-US" smtClean="0"/>
              <a:t>‹#›</a:t>
            </a:fld>
            <a:endParaRPr lang="en-US"/>
          </a:p>
        </p:txBody>
      </p:sp>
    </p:spTree>
    <p:extLst>
      <p:ext uri="{BB962C8B-B14F-4D97-AF65-F5344CB8AC3E}">
        <p14:creationId xmlns:p14="http://schemas.microsoft.com/office/powerpoint/2010/main" val="21506030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7CB67A5-3FAA-4083-BC3A-A4A4C3386DD9}" type="datetimeFigureOut">
              <a:rPr lang="en-US" smtClean="0"/>
              <a:t>2/20/2019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20CC7A-2A08-4CA6-96EF-F3332F692FB7}" type="slidenum">
              <a:rPr lang="en-US" smtClean="0"/>
              <a:t>‹#›</a:t>
            </a:fld>
            <a:endParaRPr lang="en-US"/>
          </a:p>
        </p:txBody>
      </p:sp>
    </p:spTree>
    <p:extLst>
      <p:ext uri="{BB962C8B-B14F-4D97-AF65-F5344CB8AC3E}">
        <p14:creationId xmlns:p14="http://schemas.microsoft.com/office/powerpoint/2010/main" val="38394830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7CB67A5-3FAA-4083-BC3A-A4A4C3386DD9}" type="datetimeFigureOut">
              <a:rPr lang="en-US" smtClean="0"/>
              <a:t>2/20/2019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20CC7A-2A08-4CA6-96EF-F3332F692FB7}" type="slidenum">
              <a:rPr lang="en-US" smtClean="0"/>
              <a:t>‹#›</a:t>
            </a:fld>
            <a:endParaRPr lang="en-US"/>
          </a:p>
        </p:txBody>
      </p:sp>
    </p:spTree>
    <p:extLst>
      <p:ext uri="{BB962C8B-B14F-4D97-AF65-F5344CB8AC3E}">
        <p14:creationId xmlns:p14="http://schemas.microsoft.com/office/powerpoint/2010/main" val="39880295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1"/>
            <a:ext cx="53848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6197600" y="1600200"/>
            <a:ext cx="53848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6197600" y="3938589"/>
            <a:ext cx="53848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5"/>
          <p:cNvSpPr>
            <a:spLocks noGrp="1"/>
          </p:cNvSpPr>
          <p:nvPr>
            <p:ph type="dt" sz="half" idx="10"/>
          </p:nvPr>
        </p:nvSpPr>
        <p:spPr>
          <a:xfrm>
            <a:off x="609600" y="6245225"/>
            <a:ext cx="2844800" cy="476250"/>
          </a:xfrm>
        </p:spPr>
        <p:txBody>
          <a:bodyPr/>
          <a:lstStyle>
            <a:lvl1pPr>
              <a:defRPr/>
            </a:lvl1pPr>
          </a:lstStyle>
          <a:p>
            <a:endParaRPr lang="ru-RU" altLang="en-US"/>
          </a:p>
        </p:txBody>
      </p:sp>
      <p:sp>
        <p:nvSpPr>
          <p:cNvPr id="7" name="Footer Placeholder 6"/>
          <p:cNvSpPr>
            <a:spLocks noGrp="1"/>
          </p:cNvSpPr>
          <p:nvPr>
            <p:ph type="ftr" sz="quarter" idx="11"/>
          </p:nvPr>
        </p:nvSpPr>
        <p:spPr>
          <a:xfrm>
            <a:off x="4165600" y="6245225"/>
            <a:ext cx="3860800" cy="476250"/>
          </a:xfrm>
        </p:spPr>
        <p:txBody>
          <a:bodyPr/>
          <a:lstStyle>
            <a:lvl1pPr>
              <a:defRPr/>
            </a:lvl1pPr>
          </a:lstStyle>
          <a:p>
            <a:endParaRPr lang="ru-RU" altLang="en-US"/>
          </a:p>
        </p:txBody>
      </p:sp>
      <p:sp>
        <p:nvSpPr>
          <p:cNvPr id="8" name="Slide Number Placeholder 7"/>
          <p:cNvSpPr>
            <a:spLocks noGrp="1"/>
          </p:cNvSpPr>
          <p:nvPr>
            <p:ph type="sldNum" sz="quarter" idx="12"/>
          </p:nvPr>
        </p:nvSpPr>
        <p:spPr>
          <a:xfrm>
            <a:off x="8737600" y="6245225"/>
            <a:ext cx="2844800" cy="476250"/>
          </a:xfrm>
        </p:spPr>
        <p:txBody>
          <a:bodyPr/>
          <a:lstStyle>
            <a:lvl1pPr>
              <a:defRPr/>
            </a:lvl1pPr>
          </a:lstStyle>
          <a:p>
            <a:fld id="{C8B94E36-A527-4997-9A3D-FC1E99E5BD02}" type="slidenum">
              <a:rPr lang="ru-RU" altLang="en-US"/>
              <a:pPr/>
              <a:t>‹#›</a:t>
            </a:fld>
            <a:endParaRPr lang="ru-RU" altLang="en-US"/>
          </a:p>
        </p:txBody>
      </p:sp>
    </p:spTree>
    <p:extLst>
      <p:ext uri="{BB962C8B-B14F-4D97-AF65-F5344CB8AC3E}">
        <p14:creationId xmlns:p14="http://schemas.microsoft.com/office/powerpoint/2010/main" val="11703023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09600" y="1600201"/>
            <a:ext cx="53848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6197600" y="1600200"/>
            <a:ext cx="53848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6197600" y="3938589"/>
            <a:ext cx="53848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5"/>
          <p:cNvSpPr>
            <a:spLocks noGrp="1"/>
          </p:cNvSpPr>
          <p:nvPr>
            <p:ph type="dt" sz="half" idx="10"/>
          </p:nvPr>
        </p:nvSpPr>
        <p:spPr>
          <a:xfrm>
            <a:off x="609600" y="6245225"/>
            <a:ext cx="2844800" cy="476250"/>
          </a:xfrm>
        </p:spPr>
        <p:txBody>
          <a:bodyPr/>
          <a:lstStyle>
            <a:lvl1pPr>
              <a:defRPr/>
            </a:lvl1pPr>
          </a:lstStyle>
          <a:p>
            <a:endParaRPr lang="ru-RU" altLang="en-US"/>
          </a:p>
        </p:txBody>
      </p:sp>
      <p:sp>
        <p:nvSpPr>
          <p:cNvPr id="7" name="Footer Placeholder 6"/>
          <p:cNvSpPr>
            <a:spLocks noGrp="1"/>
          </p:cNvSpPr>
          <p:nvPr>
            <p:ph type="ftr" sz="quarter" idx="11"/>
          </p:nvPr>
        </p:nvSpPr>
        <p:spPr>
          <a:xfrm>
            <a:off x="4165600" y="6245225"/>
            <a:ext cx="3860800" cy="476250"/>
          </a:xfrm>
        </p:spPr>
        <p:txBody>
          <a:bodyPr/>
          <a:lstStyle>
            <a:lvl1pPr>
              <a:defRPr/>
            </a:lvl1pPr>
          </a:lstStyle>
          <a:p>
            <a:endParaRPr lang="ru-RU" altLang="en-US"/>
          </a:p>
        </p:txBody>
      </p:sp>
      <p:sp>
        <p:nvSpPr>
          <p:cNvPr id="8" name="Slide Number Placeholder 7"/>
          <p:cNvSpPr>
            <a:spLocks noGrp="1"/>
          </p:cNvSpPr>
          <p:nvPr>
            <p:ph type="sldNum" sz="quarter" idx="12"/>
          </p:nvPr>
        </p:nvSpPr>
        <p:spPr>
          <a:xfrm>
            <a:off x="8737600" y="6245225"/>
            <a:ext cx="2844800" cy="476250"/>
          </a:xfrm>
        </p:spPr>
        <p:txBody>
          <a:bodyPr/>
          <a:lstStyle>
            <a:lvl1pPr>
              <a:defRPr/>
            </a:lvl1pPr>
          </a:lstStyle>
          <a:p>
            <a:fld id="{417216A7-7C2D-48CB-809E-0D7140547527}" type="slidenum">
              <a:rPr lang="ru-RU" altLang="en-US"/>
              <a:pPr/>
              <a:t>‹#›</a:t>
            </a:fld>
            <a:endParaRPr lang="ru-RU" altLang="en-US"/>
          </a:p>
        </p:txBody>
      </p:sp>
    </p:spTree>
    <p:extLst>
      <p:ext uri="{BB962C8B-B14F-4D97-AF65-F5344CB8AC3E}">
        <p14:creationId xmlns:p14="http://schemas.microsoft.com/office/powerpoint/2010/main" val="39924772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7813"/>
            <a:ext cx="109728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09600" y="1600201"/>
            <a:ext cx="53848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1"/>
            <a:ext cx="53848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609600" y="6278563"/>
            <a:ext cx="2844800" cy="457200"/>
          </a:xfrm>
        </p:spPr>
        <p:txBody>
          <a:bodyPr/>
          <a:lstStyle>
            <a:lvl1pPr>
              <a:defRPr/>
            </a:lvl1pPr>
          </a:lstStyle>
          <a:p>
            <a:endParaRPr lang="ru-RU" altLang="en-US"/>
          </a:p>
        </p:txBody>
      </p:sp>
      <p:sp>
        <p:nvSpPr>
          <p:cNvPr id="6" name="Footer Placeholder 5"/>
          <p:cNvSpPr>
            <a:spLocks noGrp="1"/>
          </p:cNvSpPr>
          <p:nvPr>
            <p:ph type="ftr" sz="quarter" idx="11"/>
          </p:nvPr>
        </p:nvSpPr>
        <p:spPr>
          <a:xfrm>
            <a:off x="4165600" y="6278563"/>
            <a:ext cx="3860800" cy="457200"/>
          </a:xfrm>
        </p:spPr>
        <p:txBody>
          <a:bodyPr/>
          <a:lstStyle>
            <a:lvl1pPr>
              <a:defRPr/>
            </a:lvl1pPr>
          </a:lstStyle>
          <a:p>
            <a:endParaRPr lang="ru-RU" altLang="en-US"/>
          </a:p>
        </p:txBody>
      </p:sp>
      <p:sp>
        <p:nvSpPr>
          <p:cNvPr id="7" name="Slide Number Placeholder 6"/>
          <p:cNvSpPr>
            <a:spLocks noGrp="1"/>
          </p:cNvSpPr>
          <p:nvPr>
            <p:ph type="sldNum" sz="quarter" idx="12"/>
          </p:nvPr>
        </p:nvSpPr>
        <p:spPr>
          <a:xfrm>
            <a:off x="8737600" y="6278563"/>
            <a:ext cx="2844800" cy="457200"/>
          </a:xfrm>
        </p:spPr>
        <p:txBody>
          <a:bodyPr/>
          <a:lstStyle>
            <a:lvl1pPr>
              <a:defRPr/>
            </a:lvl1pPr>
          </a:lstStyle>
          <a:p>
            <a:fld id="{27C9848B-2ECD-43B0-BD8E-1E4BEF587950}" type="slidenum">
              <a:rPr lang="ru-RU" altLang="en-US"/>
              <a:pPr/>
              <a:t>‹#›</a:t>
            </a:fld>
            <a:endParaRPr lang="ru-RU" altLang="en-US"/>
          </a:p>
        </p:txBody>
      </p:sp>
    </p:spTree>
    <p:extLst>
      <p:ext uri="{BB962C8B-B14F-4D97-AF65-F5344CB8AC3E}">
        <p14:creationId xmlns:p14="http://schemas.microsoft.com/office/powerpoint/2010/main" val="19440064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7CB67A5-3FAA-4083-BC3A-A4A4C3386DD9}" type="datetimeFigureOut">
              <a:rPr lang="en-US" smtClean="0"/>
              <a:t>2/20/2019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20CC7A-2A08-4CA6-96EF-F3332F692FB7}" type="slidenum">
              <a:rPr lang="en-US" smtClean="0"/>
              <a:t>‹#›</a:t>
            </a:fld>
            <a:endParaRPr lang="en-US"/>
          </a:p>
        </p:txBody>
      </p:sp>
    </p:spTree>
    <p:extLst>
      <p:ext uri="{BB962C8B-B14F-4D97-AF65-F5344CB8AC3E}">
        <p14:creationId xmlns:p14="http://schemas.microsoft.com/office/powerpoint/2010/main" val="13087630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7CB67A5-3FAA-4083-BC3A-A4A4C3386DD9}" type="datetimeFigureOut">
              <a:rPr lang="en-US" smtClean="0"/>
              <a:t>2/20/2019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20CC7A-2A08-4CA6-96EF-F3332F692FB7}" type="slidenum">
              <a:rPr lang="en-US" smtClean="0"/>
              <a:t>‹#›</a:t>
            </a:fld>
            <a:endParaRPr lang="en-US"/>
          </a:p>
        </p:txBody>
      </p:sp>
    </p:spTree>
    <p:extLst>
      <p:ext uri="{BB962C8B-B14F-4D97-AF65-F5344CB8AC3E}">
        <p14:creationId xmlns:p14="http://schemas.microsoft.com/office/powerpoint/2010/main" val="3173633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7CB67A5-3FAA-4083-BC3A-A4A4C3386DD9}" type="datetimeFigureOut">
              <a:rPr lang="en-US" smtClean="0"/>
              <a:t>2/20/2019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20CC7A-2A08-4CA6-96EF-F3332F692FB7}" type="slidenum">
              <a:rPr lang="en-US" smtClean="0"/>
              <a:t>‹#›</a:t>
            </a:fld>
            <a:endParaRPr lang="en-US"/>
          </a:p>
        </p:txBody>
      </p:sp>
    </p:spTree>
    <p:extLst>
      <p:ext uri="{BB962C8B-B14F-4D97-AF65-F5344CB8AC3E}">
        <p14:creationId xmlns:p14="http://schemas.microsoft.com/office/powerpoint/2010/main" val="17277709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7CB67A5-3FAA-4083-BC3A-A4A4C3386DD9}" type="datetimeFigureOut">
              <a:rPr lang="en-US" smtClean="0"/>
              <a:t>2/20/2019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920CC7A-2A08-4CA6-96EF-F3332F692FB7}" type="slidenum">
              <a:rPr lang="en-US" smtClean="0"/>
              <a:t>‹#›</a:t>
            </a:fld>
            <a:endParaRPr lang="en-US"/>
          </a:p>
        </p:txBody>
      </p:sp>
    </p:spTree>
    <p:extLst>
      <p:ext uri="{BB962C8B-B14F-4D97-AF65-F5344CB8AC3E}">
        <p14:creationId xmlns:p14="http://schemas.microsoft.com/office/powerpoint/2010/main" val="33621127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7CB67A5-3FAA-4083-BC3A-A4A4C3386DD9}" type="datetimeFigureOut">
              <a:rPr lang="en-US" smtClean="0"/>
              <a:t>2/20/2019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920CC7A-2A08-4CA6-96EF-F3332F692FB7}" type="slidenum">
              <a:rPr lang="en-US" smtClean="0"/>
              <a:t>‹#›</a:t>
            </a:fld>
            <a:endParaRPr lang="en-US"/>
          </a:p>
        </p:txBody>
      </p:sp>
    </p:spTree>
    <p:extLst>
      <p:ext uri="{BB962C8B-B14F-4D97-AF65-F5344CB8AC3E}">
        <p14:creationId xmlns:p14="http://schemas.microsoft.com/office/powerpoint/2010/main" val="23044202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CB67A5-3FAA-4083-BC3A-A4A4C3386DD9}" type="datetimeFigureOut">
              <a:rPr lang="en-US" smtClean="0"/>
              <a:t>2/20/2019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920CC7A-2A08-4CA6-96EF-F3332F692FB7}" type="slidenum">
              <a:rPr lang="en-US" smtClean="0"/>
              <a:t>‹#›</a:t>
            </a:fld>
            <a:endParaRPr lang="en-US"/>
          </a:p>
        </p:txBody>
      </p:sp>
    </p:spTree>
    <p:extLst>
      <p:ext uri="{BB962C8B-B14F-4D97-AF65-F5344CB8AC3E}">
        <p14:creationId xmlns:p14="http://schemas.microsoft.com/office/powerpoint/2010/main" val="30156202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7CB67A5-3FAA-4083-BC3A-A4A4C3386DD9}" type="datetimeFigureOut">
              <a:rPr lang="en-US" smtClean="0"/>
              <a:t>2/20/2019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20CC7A-2A08-4CA6-96EF-F3332F692FB7}" type="slidenum">
              <a:rPr lang="en-US" smtClean="0"/>
              <a:t>‹#›</a:t>
            </a:fld>
            <a:endParaRPr lang="en-US"/>
          </a:p>
        </p:txBody>
      </p:sp>
    </p:spTree>
    <p:extLst>
      <p:ext uri="{BB962C8B-B14F-4D97-AF65-F5344CB8AC3E}">
        <p14:creationId xmlns:p14="http://schemas.microsoft.com/office/powerpoint/2010/main" val="27690995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7CB67A5-3FAA-4083-BC3A-A4A4C3386DD9}" type="datetimeFigureOut">
              <a:rPr lang="en-US" smtClean="0"/>
              <a:t>2/20/2019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20CC7A-2A08-4CA6-96EF-F3332F692FB7}" type="slidenum">
              <a:rPr lang="en-US" smtClean="0"/>
              <a:t>‹#›</a:t>
            </a:fld>
            <a:endParaRPr lang="en-US"/>
          </a:p>
        </p:txBody>
      </p:sp>
    </p:spTree>
    <p:extLst>
      <p:ext uri="{BB962C8B-B14F-4D97-AF65-F5344CB8AC3E}">
        <p14:creationId xmlns:p14="http://schemas.microsoft.com/office/powerpoint/2010/main" val="32201270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7CB67A5-3FAA-4083-BC3A-A4A4C3386DD9}" type="datetimeFigureOut">
              <a:rPr lang="en-US" smtClean="0"/>
              <a:t>2/20/2019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920CC7A-2A08-4CA6-96EF-F3332F692FB7}" type="slidenum">
              <a:rPr lang="en-US" smtClean="0"/>
              <a:t>‹#›</a:t>
            </a:fld>
            <a:endParaRPr lang="en-US"/>
          </a:p>
        </p:txBody>
      </p:sp>
    </p:spTree>
    <p:extLst>
      <p:ext uri="{BB962C8B-B14F-4D97-AF65-F5344CB8AC3E}">
        <p14:creationId xmlns:p14="http://schemas.microsoft.com/office/powerpoint/2010/main" val="14862082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14.xml"/><Relationship Id="rId4" Type="http://schemas.openxmlformats.org/officeDocument/2006/relationships/image" Target="../media/image10.png"/></Relationships>
</file>

<file path=ppt/slides/_rels/slide2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12.xml"/><Relationship Id="rId4" Type="http://schemas.openxmlformats.org/officeDocument/2006/relationships/image" Target="../media/image6.jpeg"/></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Political Philosophy of Renaissance:</a:t>
            </a:r>
            <a:endParaRPr lang="en-US" dirty="0"/>
          </a:p>
        </p:txBody>
      </p:sp>
      <p:sp>
        <p:nvSpPr>
          <p:cNvPr id="3" name="Subtitle 2"/>
          <p:cNvSpPr>
            <a:spLocks noGrp="1"/>
          </p:cNvSpPr>
          <p:nvPr>
            <p:ph type="subTitle" idx="1"/>
          </p:nvPr>
        </p:nvSpPr>
        <p:spPr/>
        <p:txBody>
          <a:bodyPr/>
          <a:lstStyle/>
          <a:p>
            <a:r>
              <a:rPr lang="en-US" dirty="0" smtClean="0"/>
              <a:t>N. Machiavelli,</a:t>
            </a:r>
          </a:p>
          <a:p>
            <a:r>
              <a:rPr lang="en-US" dirty="0" smtClean="0"/>
              <a:t>Th. More,</a:t>
            </a:r>
          </a:p>
          <a:p>
            <a:r>
              <a:rPr lang="en-US" dirty="0" smtClean="0"/>
              <a:t>T. </a:t>
            </a:r>
            <a:r>
              <a:rPr lang="en-US" dirty="0" err="1" smtClean="0"/>
              <a:t>Campanella</a:t>
            </a:r>
            <a:endParaRPr lang="en-US" dirty="0" smtClean="0"/>
          </a:p>
          <a:p>
            <a:endParaRPr lang="en-US" dirty="0"/>
          </a:p>
        </p:txBody>
      </p:sp>
    </p:spTree>
    <p:extLst>
      <p:ext uri="{BB962C8B-B14F-4D97-AF65-F5344CB8AC3E}">
        <p14:creationId xmlns:p14="http://schemas.microsoft.com/office/powerpoint/2010/main" val="22219134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US" altLang="en-US" b="1">
                <a:solidFill>
                  <a:srgbClr val="FF3300"/>
                </a:solidFill>
                <a:effectLst>
                  <a:outerShdw blurRad="38100" dist="38100" dir="2700000" algn="tl">
                    <a:srgbClr val="C0C0C0"/>
                  </a:outerShdw>
                </a:effectLst>
              </a:rPr>
              <a:t>THE PRINCE</a:t>
            </a:r>
            <a:endParaRPr lang="ru-RU" altLang="en-US" b="1">
              <a:solidFill>
                <a:srgbClr val="FF3300"/>
              </a:solidFill>
              <a:effectLst>
                <a:outerShdw blurRad="38100" dist="38100" dir="2700000" algn="tl">
                  <a:srgbClr val="C0C0C0"/>
                </a:outerShdw>
              </a:effectLst>
            </a:endParaRPr>
          </a:p>
        </p:txBody>
      </p:sp>
      <p:sp>
        <p:nvSpPr>
          <p:cNvPr id="6147" name="Rectangle 3"/>
          <p:cNvSpPr>
            <a:spLocks noGrp="1" noChangeArrowheads="1"/>
          </p:cNvSpPr>
          <p:nvPr>
            <p:ph type="body" idx="1"/>
          </p:nvPr>
        </p:nvSpPr>
        <p:spPr>
          <a:xfrm>
            <a:off x="1981200" y="1600200"/>
            <a:ext cx="8229600" cy="5257800"/>
          </a:xfrm>
        </p:spPr>
        <p:txBody>
          <a:bodyPr/>
          <a:lstStyle/>
          <a:p>
            <a:pPr algn="ctr">
              <a:buFontTx/>
              <a:buNone/>
            </a:pPr>
            <a:r>
              <a:rPr lang="en-US" altLang="en-US" b="1">
                <a:solidFill>
                  <a:srgbClr val="0066FF"/>
                </a:solidFill>
              </a:rPr>
              <a:t>Reputation</a:t>
            </a:r>
          </a:p>
          <a:p>
            <a:pPr>
              <a:buFontTx/>
              <a:buNone/>
            </a:pPr>
            <a:r>
              <a:rPr lang="ru-RU" altLang="en-US" b="1"/>
              <a:t>a prince may be perceived to be merciful, faithful, humane, frank, and religious, but he </a:t>
            </a:r>
            <a:r>
              <a:rPr lang="ru-RU" altLang="en-US" b="1">
                <a:solidFill>
                  <a:srgbClr val="FF3399"/>
                </a:solidFill>
              </a:rPr>
              <a:t>should only seem to have these qualities</a:t>
            </a:r>
            <a:r>
              <a:rPr lang="ru-RU" altLang="en-US" b="1"/>
              <a:t>. A prince cannot truly have these qualities because at times it is necessary to act against them. Although a bad reputation should be avoided, this is not crucial in maintaining power. The only ethic that matters is one that is beneficial to the prince in dealing with the concerns of his state.</a:t>
            </a:r>
            <a:r>
              <a:rPr lang="ru-RU" altLang="en-US"/>
              <a:t> </a:t>
            </a:r>
          </a:p>
        </p:txBody>
      </p:sp>
    </p:spTree>
    <p:extLst>
      <p:ext uri="{BB962C8B-B14F-4D97-AF65-F5344CB8AC3E}">
        <p14:creationId xmlns:p14="http://schemas.microsoft.com/office/powerpoint/2010/main" val="34007521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en-US" b="1">
                <a:solidFill>
                  <a:srgbClr val="FF3300"/>
                </a:solidFill>
                <a:effectLst>
                  <a:outerShdw blurRad="38100" dist="38100" dir="2700000" algn="tl">
                    <a:srgbClr val="C0C0C0"/>
                  </a:outerShdw>
                </a:effectLst>
              </a:rPr>
              <a:t>THE PRINCE</a:t>
            </a:r>
            <a:endParaRPr lang="ru-RU" altLang="en-US" b="1">
              <a:solidFill>
                <a:srgbClr val="FF3300"/>
              </a:solidFill>
              <a:effectLst>
                <a:outerShdw blurRad="38100" dist="38100" dir="2700000" algn="tl">
                  <a:srgbClr val="C0C0C0"/>
                </a:outerShdw>
              </a:effectLst>
            </a:endParaRPr>
          </a:p>
        </p:txBody>
      </p:sp>
      <p:sp>
        <p:nvSpPr>
          <p:cNvPr id="7171" name="Rectangle 3"/>
          <p:cNvSpPr>
            <a:spLocks noGrp="1" noChangeArrowheads="1"/>
          </p:cNvSpPr>
          <p:nvPr>
            <p:ph type="body" idx="1"/>
          </p:nvPr>
        </p:nvSpPr>
        <p:spPr>
          <a:xfrm>
            <a:off x="1981200" y="1600200"/>
            <a:ext cx="8229600" cy="5257800"/>
          </a:xfrm>
        </p:spPr>
        <p:txBody>
          <a:bodyPr/>
          <a:lstStyle/>
          <a:p>
            <a:pPr algn="ctr">
              <a:lnSpc>
                <a:spcPct val="80000"/>
              </a:lnSpc>
              <a:buFontTx/>
              <a:buNone/>
            </a:pPr>
            <a:r>
              <a:rPr lang="en-US" altLang="en-US" b="1">
                <a:solidFill>
                  <a:srgbClr val="0066FF"/>
                </a:solidFill>
              </a:rPr>
              <a:t>Generosity</a:t>
            </a:r>
          </a:p>
          <a:p>
            <a:pPr>
              <a:lnSpc>
                <a:spcPct val="80000"/>
              </a:lnSpc>
              <a:buFontTx/>
              <a:buNone/>
            </a:pPr>
            <a:r>
              <a:rPr lang="en-US" altLang="en-US" b="1"/>
              <a:t>B</a:t>
            </a:r>
            <a:r>
              <a:rPr lang="ru-RU" altLang="en-US" b="1"/>
              <a:t>eing over-generous is not economical, because eventually all resources will be exhausted. This results in higher taxes and will bring grief upon the prince. </a:t>
            </a:r>
            <a:endParaRPr lang="en-US" altLang="en-US" b="1"/>
          </a:p>
          <a:p>
            <a:pPr>
              <a:lnSpc>
                <a:spcPct val="80000"/>
              </a:lnSpc>
              <a:buFontTx/>
              <a:buNone/>
            </a:pPr>
            <a:r>
              <a:rPr lang="ru-RU" altLang="en-US" b="1"/>
              <a:t>Then, if he decides to discontinue or limit his generosity, he will be labeled as a miser. </a:t>
            </a:r>
            <a:endParaRPr lang="en-US" altLang="en-US" b="1"/>
          </a:p>
          <a:p>
            <a:pPr>
              <a:lnSpc>
                <a:spcPct val="80000"/>
              </a:lnSpc>
              <a:buFontTx/>
              <a:buNone/>
            </a:pPr>
            <a:r>
              <a:rPr lang="en-US" altLang="en-US" b="1"/>
              <a:t>G</a:t>
            </a:r>
            <a:r>
              <a:rPr lang="ru-RU" altLang="en-US" b="1"/>
              <a:t>uarding against the people’s hatred is more important than building up a reputation for generosity. </a:t>
            </a:r>
            <a:endParaRPr lang="en-US" altLang="en-US" b="1"/>
          </a:p>
          <a:p>
            <a:pPr>
              <a:lnSpc>
                <a:spcPct val="80000"/>
              </a:lnSpc>
              <a:buFontTx/>
              <a:buNone/>
            </a:pPr>
            <a:r>
              <a:rPr lang="ru-RU" altLang="en-US" b="1"/>
              <a:t>A wise prince should be more willing to be reputed a miser than be hated for trying to be too generou</a:t>
            </a:r>
            <a:r>
              <a:rPr lang="en-US" altLang="en-US" b="1"/>
              <a:t>s</a:t>
            </a:r>
            <a:r>
              <a:rPr lang="ru-RU" altLang="en-US" b="1"/>
              <a:t> </a:t>
            </a:r>
          </a:p>
        </p:txBody>
      </p:sp>
    </p:spTree>
    <p:extLst>
      <p:ext uri="{BB962C8B-B14F-4D97-AF65-F5344CB8AC3E}">
        <p14:creationId xmlns:p14="http://schemas.microsoft.com/office/powerpoint/2010/main" val="39956100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altLang="en-US" b="1">
                <a:solidFill>
                  <a:srgbClr val="FF3300"/>
                </a:solidFill>
                <a:effectLst>
                  <a:outerShdw blurRad="38100" dist="38100" dir="2700000" algn="tl">
                    <a:srgbClr val="C0C0C0"/>
                  </a:outerShdw>
                </a:effectLst>
              </a:rPr>
              <a:t>THE PRINCE</a:t>
            </a:r>
            <a:endParaRPr lang="ru-RU" altLang="en-US" b="1">
              <a:solidFill>
                <a:srgbClr val="FF3300"/>
              </a:solidFill>
              <a:effectLst>
                <a:outerShdw blurRad="38100" dist="38100" dir="2700000" algn="tl">
                  <a:srgbClr val="C0C0C0"/>
                </a:outerShdw>
              </a:effectLst>
            </a:endParaRPr>
          </a:p>
        </p:txBody>
      </p:sp>
      <p:sp>
        <p:nvSpPr>
          <p:cNvPr id="8195" name="Rectangle 3"/>
          <p:cNvSpPr>
            <a:spLocks noGrp="1" noChangeArrowheads="1"/>
          </p:cNvSpPr>
          <p:nvPr>
            <p:ph type="body" idx="1"/>
          </p:nvPr>
        </p:nvSpPr>
        <p:spPr>
          <a:xfrm>
            <a:off x="1981200" y="1600200"/>
            <a:ext cx="8229600" cy="5257800"/>
          </a:xfrm>
        </p:spPr>
        <p:txBody>
          <a:bodyPr/>
          <a:lstStyle/>
          <a:p>
            <a:pPr algn="ctr">
              <a:lnSpc>
                <a:spcPct val="80000"/>
              </a:lnSpc>
              <a:buFontTx/>
              <a:buNone/>
            </a:pPr>
            <a:r>
              <a:rPr lang="en-US" altLang="en-US" b="1">
                <a:solidFill>
                  <a:srgbClr val="0066FF"/>
                </a:solidFill>
              </a:rPr>
              <a:t>Cruelty and mercy</a:t>
            </a:r>
          </a:p>
          <a:p>
            <a:pPr>
              <a:lnSpc>
                <a:spcPct val="80000"/>
              </a:lnSpc>
              <a:buFontTx/>
              <a:buNone/>
            </a:pPr>
            <a:r>
              <a:rPr lang="ru-RU" altLang="en-US" b="1"/>
              <a:t>“</a:t>
            </a:r>
            <a:r>
              <a:rPr lang="ru-RU" altLang="en-US" b="1">
                <a:solidFill>
                  <a:srgbClr val="FF3399"/>
                </a:solidFill>
              </a:rPr>
              <a:t>The answer is of course, that it would be best to be both loved and feared. But since the two rarely come together, anyone compelled to choose will find </a:t>
            </a:r>
            <a:r>
              <a:rPr lang="ru-RU" altLang="en-US" b="1">
                <a:solidFill>
                  <a:srgbClr val="FF9900"/>
                </a:solidFill>
              </a:rPr>
              <a:t>greater security in being feared than in being loved</a:t>
            </a:r>
            <a:r>
              <a:rPr lang="ru-RU" altLang="en-US" b="1"/>
              <a:t>.” </a:t>
            </a:r>
            <a:endParaRPr lang="en-US" altLang="en-US" b="1"/>
          </a:p>
          <a:p>
            <a:pPr>
              <a:lnSpc>
                <a:spcPct val="80000"/>
              </a:lnSpc>
              <a:buFontTx/>
              <a:buChar char="-"/>
            </a:pPr>
            <a:r>
              <a:rPr lang="ru-RU" altLang="en-US" b="1"/>
              <a:t>do not interfere with the property of the subjects, their women, or the life of somebody without proper justification. </a:t>
            </a:r>
            <a:endParaRPr lang="en-US" altLang="en-US" b="1"/>
          </a:p>
          <a:p>
            <a:pPr>
              <a:lnSpc>
                <a:spcPct val="80000"/>
              </a:lnSpc>
              <a:buFontTx/>
              <a:buChar char="-"/>
            </a:pPr>
            <a:r>
              <a:rPr lang="ru-RU" altLang="en-US" b="1"/>
              <a:t>Regarding the troops of the prince, fear is absolutely necessary to keep a large garrison united and a prince should not mind the thought of cruelty in that regard </a:t>
            </a:r>
            <a:endParaRPr lang="en-US" altLang="en-US" b="1"/>
          </a:p>
          <a:p>
            <a:pPr>
              <a:lnSpc>
                <a:spcPct val="80000"/>
              </a:lnSpc>
              <a:buFontTx/>
              <a:buNone/>
            </a:pPr>
            <a:endParaRPr lang="ru-RU" altLang="en-US" b="1"/>
          </a:p>
        </p:txBody>
      </p:sp>
    </p:spTree>
    <p:extLst>
      <p:ext uri="{BB962C8B-B14F-4D97-AF65-F5344CB8AC3E}">
        <p14:creationId xmlns:p14="http://schemas.microsoft.com/office/powerpoint/2010/main" val="39645247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US" altLang="en-US" b="1">
                <a:solidFill>
                  <a:srgbClr val="FF3300"/>
                </a:solidFill>
              </a:rPr>
              <a:t>NICCOL</a:t>
            </a:r>
            <a:r>
              <a:rPr lang="en-US" altLang="en-US" b="1">
                <a:solidFill>
                  <a:srgbClr val="FF3300"/>
                </a:solidFill>
                <a:cs typeface="Arial" panose="020B0604020202020204" pitchFamily="34" charset="0"/>
              </a:rPr>
              <a:t>Ó MACHIAVELLI</a:t>
            </a:r>
            <a:endParaRPr lang="ru-RU" altLang="en-US" b="1">
              <a:solidFill>
                <a:srgbClr val="FF3300"/>
              </a:solidFill>
              <a:cs typeface="Arial" panose="020B0604020202020204" pitchFamily="34" charset="0"/>
            </a:endParaRPr>
          </a:p>
        </p:txBody>
      </p:sp>
      <p:sp>
        <p:nvSpPr>
          <p:cNvPr id="15363" name="Rectangle 3"/>
          <p:cNvSpPr>
            <a:spLocks noGrp="1" noChangeArrowheads="1"/>
          </p:cNvSpPr>
          <p:nvPr>
            <p:ph type="body" idx="1"/>
          </p:nvPr>
        </p:nvSpPr>
        <p:spPr/>
        <p:txBody>
          <a:bodyPr/>
          <a:lstStyle/>
          <a:p>
            <a:pPr>
              <a:buFontTx/>
              <a:buNone/>
            </a:pPr>
            <a:r>
              <a:rPr lang="en-US" altLang="en-US">
                <a:solidFill>
                  <a:srgbClr val="0066FF"/>
                </a:solidFill>
              </a:rPr>
              <a:t>Authority and power</a:t>
            </a:r>
            <a:r>
              <a:rPr lang="en-US" altLang="en-US"/>
              <a:t> are essentially coequal: whoever has power has the right to command</a:t>
            </a:r>
            <a:r>
              <a:rPr lang="ru-RU" altLang="en-US"/>
              <a:t> </a:t>
            </a:r>
            <a:endParaRPr lang="en-US" altLang="en-US"/>
          </a:p>
          <a:p>
            <a:pPr>
              <a:buFontTx/>
              <a:buNone/>
            </a:pPr>
            <a:r>
              <a:rPr lang="en-US" altLang="en-US"/>
              <a:t>The only real concern of the political ruler is the acquisition and maintenance of power</a:t>
            </a:r>
          </a:p>
          <a:p>
            <a:pPr>
              <a:buFontTx/>
              <a:buNone/>
            </a:pPr>
            <a:r>
              <a:rPr lang="en-US" altLang="en-US"/>
              <a:t>“Since there cannot be good laws without good arms, I will not consider laws but speak of arms”</a:t>
            </a:r>
            <a:endParaRPr lang="ru-RU" altLang="en-US"/>
          </a:p>
        </p:txBody>
      </p:sp>
    </p:spTree>
    <p:extLst>
      <p:ext uri="{BB962C8B-B14F-4D97-AF65-F5344CB8AC3E}">
        <p14:creationId xmlns:p14="http://schemas.microsoft.com/office/powerpoint/2010/main" val="12652863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US" altLang="en-US" b="1">
                <a:solidFill>
                  <a:srgbClr val="FF3300"/>
                </a:solidFill>
              </a:rPr>
              <a:t>NICCOL</a:t>
            </a:r>
            <a:r>
              <a:rPr lang="en-US" altLang="en-US" b="1">
                <a:solidFill>
                  <a:srgbClr val="FF3300"/>
                </a:solidFill>
                <a:cs typeface="Arial" panose="020B0604020202020204" pitchFamily="34" charset="0"/>
              </a:rPr>
              <a:t>Ó MACHIAVELLI</a:t>
            </a:r>
            <a:endParaRPr lang="ru-RU" altLang="en-US" b="1">
              <a:solidFill>
                <a:srgbClr val="FF3300"/>
              </a:solidFill>
              <a:cs typeface="Arial" panose="020B0604020202020204" pitchFamily="34" charset="0"/>
            </a:endParaRPr>
          </a:p>
        </p:txBody>
      </p:sp>
      <p:sp>
        <p:nvSpPr>
          <p:cNvPr id="14339" name="Rectangle 3"/>
          <p:cNvSpPr>
            <a:spLocks noGrp="1" noChangeArrowheads="1"/>
          </p:cNvSpPr>
          <p:nvPr>
            <p:ph type="body" idx="1"/>
          </p:nvPr>
        </p:nvSpPr>
        <p:spPr>
          <a:xfrm>
            <a:off x="1981200" y="1600200"/>
            <a:ext cx="8229600" cy="5068888"/>
          </a:xfrm>
        </p:spPr>
        <p:txBody>
          <a:bodyPr/>
          <a:lstStyle/>
          <a:p>
            <a:pPr>
              <a:buFontTx/>
              <a:buNone/>
            </a:pPr>
            <a:r>
              <a:rPr lang="en-US" altLang="en-US">
                <a:solidFill>
                  <a:srgbClr val="0066FF"/>
                </a:solidFill>
              </a:rPr>
              <a:t>Legitimacy of law</a:t>
            </a:r>
            <a:r>
              <a:rPr lang="en-US" altLang="en-US"/>
              <a:t> rests entirely upon the threat of </a:t>
            </a:r>
            <a:r>
              <a:rPr lang="en-US" altLang="en-US">
                <a:solidFill>
                  <a:srgbClr val="0066FF"/>
                </a:solidFill>
              </a:rPr>
              <a:t>coercive force</a:t>
            </a:r>
            <a:r>
              <a:rPr lang="en-US" altLang="en-US"/>
              <a:t>; authority is impossible for Machiavelli as a right apart from the power to enforce it. Consequently, Machiavelli is led to conclude that </a:t>
            </a:r>
            <a:r>
              <a:rPr lang="en-US" altLang="en-US">
                <a:solidFill>
                  <a:srgbClr val="0066FF"/>
                </a:solidFill>
              </a:rPr>
              <a:t>fear</a:t>
            </a:r>
            <a:r>
              <a:rPr lang="en-US" altLang="en-US"/>
              <a:t> is always preferable to affection in subjects, just as violence and deception are superior to legality in effectively controlling them</a:t>
            </a:r>
            <a:r>
              <a:rPr lang="ru-RU" altLang="en-US"/>
              <a:t> </a:t>
            </a:r>
          </a:p>
        </p:txBody>
      </p:sp>
    </p:spTree>
    <p:extLst>
      <p:ext uri="{BB962C8B-B14F-4D97-AF65-F5344CB8AC3E}">
        <p14:creationId xmlns:p14="http://schemas.microsoft.com/office/powerpoint/2010/main" val="18330056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en-US" b="1">
                <a:solidFill>
                  <a:srgbClr val="FF3300"/>
                </a:solidFill>
              </a:rPr>
              <a:t>THE PRINCE</a:t>
            </a:r>
            <a:endParaRPr lang="ru-RU" altLang="en-US" b="1">
              <a:solidFill>
                <a:srgbClr val="FF3300"/>
              </a:solidFill>
            </a:endParaRPr>
          </a:p>
        </p:txBody>
      </p:sp>
      <p:sp>
        <p:nvSpPr>
          <p:cNvPr id="7171" name="Rectangle 3"/>
          <p:cNvSpPr>
            <a:spLocks noGrp="1" noChangeArrowheads="1"/>
          </p:cNvSpPr>
          <p:nvPr>
            <p:ph type="body" idx="1"/>
          </p:nvPr>
        </p:nvSpPr>
        <p:spPr>
          <a:xfrm>
            <a:off x="1981200" y="1600200"/>
            <a:ext cx="8229600" cy="5257800"/>
          </a:xfrm>
        </p:spPr>
        <p:txBody>
          <a:bodyPr/>
          <a:lstStyle/>
          <a:p>
            <a:pPr algn="ctr">
              <a:lnSpc>
                <a:spcPct val="80000"/>
              </a:lnSpc>
              <a:buFontTx/>
              <a:buNone/>
            </a:pPr>
            <a:r>
              <a:rPr lang="en-US" altLang="en-US">
                <a:solidFill>
                  <a:srgbClr val="0066FF"/>
                </a:solidFill>
              </a:rPr>
              <a:t>Armies and Troops</a:t>
            </a:r>
          </a:p>
          <a:p>
            <a:pPr>
              <a:lnSpc>
                <a:spcPct val="80000"/>
              </a:lnSpc>
              <a:buFontTx/>
              <a:buChar char="-"/>
            </a:pPr>
            <a:r>
              <a:rPr lang="en-US" altLang="en-US"/>
              <a:t>Strong military forces (and if you can not raise such an army make fortifications and defend your city)</a:t>
            </a:r>
          </a:p>
          <a:p>
            <a:pPr>
              <a:lnSpc>
                <a:spcPct val="80000"/>
              </a:lnSpc>
              <a:buFontTx/>
              <a:buChar char="-"/>
            </a:pPr>
            <a:r>
              <a:rPr lang="en-US" altLang="en-US"/>
              <a:t>Don’t use mercenaries: </a:t>
            </a:r>
            <a:r>
              <a:rPr lang="ru-RU" altLang="en-US"/>
              <a:t>are undisciplined, cowardly, and without any loyalty, being motivated only by money </a:t>
            </a:r>
            <a:endParaRPr lang="en-US" altLang="en-US"/>
          </a:p>
          <a:p>
            <a:pPr>
              <a:lnSpc>
                <a:spcPct val="80000"/>
              </a:lnSpc>
              <a:buFontTx/>
              <a:buChar char="-"/>
            </a:pPr>
            <a:r>
              <a:rPr lang="en-US" altLang="en-US"/>
              <a:t>Don’t use auxiliary armies, </a:t>
            </a:r>
            <a:r>
              <a:rPr lang="ru-RU" altLang="en-US"/>
              <a:t>borrowed from an ally, </a:t>
            </a:r>
            <a:r>
              <a:rPr lang="en-US" altLang="en-US"/>
              <a:t>they are even worst than mercenaries: </a:t>
            </a:r>
            <a:r>
              <a:rPr lang="ru-RU" altLang="en-US"/>
              <a:t>because if they win, the employer is under their favor and if they lose, he is ruined </a:t>
            </a:r>
            <a:endParaRPr lang="en-US" altLang="en-US"/>
          </a:p>
          <a:p>
            <a:pPr>
              <a:lnSpc>
                <a:spcPct val="80000"/>
              </a:lnSpc>
              <a:buFontTx/>
              <a:buChar char="-"/>
            </a:pPr>
            <a:r>
              <a:rPr lang="en-US" altLang="en-US">
                <a:solidFill>
                  <a:srgbClr val="0066FF"/>
                </a:solidFill>
              </a:rPr>
              <a:t>Si vis pacem para bellum</a:t>
            </a:r>
            <a:r>
              <a:rPr lang="en-US" altLang="en-US" i="1"/>
              <a:t/>
            </a:r>
            <a:br>
              <a:rPr lang="en-US" altLang="en-US" i="1"/>
            </a:br>
            <a:r>
              <a:rPr lang="en-US" altLang="en-US" sz="2400"/>
              <a:t>“Qui desiderat pacem, praeparet bellum”. (Vegetius: "Кто желает мира, пусть готовится к войне</a:t>
            </a:r>
            <a:r>
              <a:rPr lang="en-US" altLang="en-US" sz="2400" i="1"/>
              <a:t>".</a:t>
            </a:r>
            <a:r>
              <a:rPr lang="en-US" altLang="en-US" sz="2400"/>
              <a:t> </a:t>
            </a:r>
            <a:endParaRPr lang="en-US" altLang="en-US" sz="2400">
              <a:solidFill>
                <a:srgbClr val="0066FF"/>
              </a:solidFill>
            </a:endParaRPr>
          </a:p>
          <a:p>
            <a:pPr>
              <a:lnSpc>
                <a:spcPct val="80000"/>
              </a:lnSpc>
              <a:buFontTx/>
              <a:buNone/>
            </a:pPr>
            <a:endParaRPr lang="ru-RU" altLang="en-US" sz="2400"/>
          </a:p>
        </p:txBody>
      </p:sp>
    </p:spTree>
    <p:extLst>
      <p:ext uri="{BB962C8B-B14F-4D97-AF65-F5344CB8AC3E}">
        <p14:creationId xmlns:p14="http://schemas.microsoft.com/office/powerpoint/2010/main" val="29454055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US" altLang="en-US" b="1">
                <a:solidFill>
                  <a:srgbClr val="FF0000"/>
                </a:solidFill>
                <a:effectLst>
                  <a:outerShdw blurRad="38100" dist="38100" dir="2700000" algn="tl">
                    <a:srgbClr val="C0C0C0"/>
                  </a:outerShdw>
                </a:effectLst>
              </a:rPr>
              <a:t>Thomas More (1478-1535)</a:t>
            </a:r>
          </a:p>
        </p:txBody>
      </p:sp>
      <p:sp>
        <p:nvSpPr>
          <p:cNvPr id="17411" name="Rectangle 3"/>
          <p:cNvSpPr>
            <a:spLocks noGrp="1" noChangeArrowheads="1"/>
          </p:cNvSpPr>
          <p:nvPr>
            <p:ph type="body" idx="1"/>
          </p:nvPr>
        </p:nvSpPr>
        <p:spPr/>
        <p:txBody>
          <a:bodyPr/>
          <a:lstStyle/>
          <a:p>
            <a:pPr>
              <a:buFontTx/>
              <a:buNone/>
            </a:pPr>
            <a:r>
              <a:rPr lang="en-US" altLang="en-US" b="1">
                <a:effectLst>
                  <a:outerShdw blurRad="38100" dist="38100" dir="2700000" algn="tl">
                    <a:srgbClr val="C0C0C0"/>
                  </a:outerShdw>
                </a:effectLst>
              </a:rPr>
              <a:t>1529 Chancellor of England</a:t>
            </a:r>
          </a:p>
          <a:p>
            <a:pPr>
              <a:buFontTx/>
              <a:buNone/>
            </a:pPr>
            <a:r>
              <a:rPr lang="en-US" altLang="en-US" b="1">
                <a:effectLst>
                  <a:outerShdw blurRad="38100" dist="38100" dir="2700000" algn="tl">
                    <a:srgbClr val="C0C0C0"/>
                  </a:outerShdw>
                </a:effectLst>
              </a:rPr>
              <a:t>1535 </a:t>
            </a:r>
            <a:r>
              <a:rPr lang="en-US" altLang="en-US" b="1">
                <a:solidFill>
                  <a:srgbClr val="0000FF"/>
                </a:solidFill>
                <a:effectLst>
                  <a:outerShdw blurRad="38100" dist="38100" dir="2700000" algn="tl">
                    <a:srgbClr val="C0C0C0"/>
                  </a:outerShdw>
                </a:effectLst>
              </a:rPr>
              <a:t>Decapitated</a:t>
            </a:r>
            <a:r>
              <a:rPr lang="en-US" altLang="en-US" b="1">
                <a:effectLst>
                  <a:outerShdw blurRad="38100" dist="38100" dir="2700000" algn="tl">
                    <a:srgbClr val="C0C0C0"/>
                  </a:outerShdw>
                </a:effectLst>
              </a:rPr>
              <a:t> because he refused to recognize the divorce between Henry VIII and Catherina of Aragon and the “act of supremacy” declaring the King as the head of the English Church;</a:t>
            </a:r>
          </a:p>
          <a:p>
            <a:pPr>
              <a:buFontTx/>
              <a:buNone/>
            </a:pPr>
            <a:r>
              <a:rPr lang="en-US" altLang="en-US" b="1">
                <a:effectLst>
                  <a:outerShdw blurRad="38100" dist="38100" dir="2700000" algn="tl">
                    <a:srgbClr val="C0C0C0"/>
                  </a:outerShdw>
                </a:effectLst>
              </a:rPr>
              <a:t>“UTOPIA”: a place where everyone is happy</a:t>
            </a:r>
          </a:p>
          <a:p>
            <a:pPr>
              <a:buFontTx/>
              <a:buNone/>
            </a:pPr>
            <a:endParaRPr lang="en-US" altLang="en-US" b="1">
              <a:effectLst>
                <a:outerShdw blurRad="38100" dist="38100" dir="2700000" algn="tl">
                  <a:srgbClr val="C0C0C0"/>
                </a:outerShdw>
              </a:effectLst>
            </a:endParaRPr>
          </a:p>
        </p:txBody>
      </p:sp>
    </p:spTree>
    <p:extLst>
      <p:ext uri="{BB962C8B-B14F-4D97-AF65-F5344CB8AC3E}">
        <p14:creationId xmlns:p14="http://schemas.microsoft.com/office/powerpoint/2010/main" val="15670758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en-US" altLang="en-US" b="1">
                <a:solidFill>
                  <a:srgbClr val="FF0000"/>
                </a:solidFill>
              </a:rPr>
              <a:t>Thomas More (1478-1535)</a:t>
            </a:r>
          </a:p>
        </p:txBody>
      </p:sp>
      <p:sp>
        <p:nvSpPr>
          <p:cNvPr id="4099" name="Rectangle 3"/>
          <p:cNvSpPr>
            <a:spLocks noGrp="1" noChangeArrowheads="1"/>
          </p:cNvSpPr>
          <p:nvPr>
            <p:ph type="body" idx="1"/>
          </p:nvPr>
        </p:nvSpPr>
        <p:spPr/>
        <p:txBody>
          <a:bodyPr/>
          <a:lstStyle/>
          <a:p>
            <a:pPr>
              <a:buFont typeface="Wingdings" panose="05000000000000000000" pitchFamily="2" charset="2"/>
              <a:buNone/>
            </a:pPr>
            <a:r>
              <a:rPr lang="en-US" altLang="en-US" b="1"/>
              <a:t>1529 Chancellor of England</a:t>
            </a:r>
          </a:p>
          <a:p>
            <a:pPr>
              <a:buFont typeface="Wingdings" panose="05000000000000000000" pitchFamily="2" charset="2"/>
              <a:buNone/>
            </a:pPr>
            <a:r>
              <a:rPr lang="en-US" altLang="en-US" b="1"/>
              <a:t>1535 Decapitated because he refused to recognize the divorce between Henry VIII and Catherina of Aragon and the “act of supremacy” declaring the King as the head of the English Church</a:t>
            </a:r>
          </a:p>
          <a:p>
            <a:pPr>
              <a:buFont typeface="Wingdings" panose="05000000000000000000" pitchFamily="2" charset="2"/>
              <a:buNone/>
            </a:pPr>
            <a:endParaRPr lang="en-US" altLang="en-US" b="1"/>
          </a:p>
        </p:txBody>
      </p:sp>
    </p:spTree>
    <p:extLst>
      <p:ext uri="{BB962C8B-B14F-4D97-AF65-F5344CB8AC3E}">
        <p14:creationId xmlns:p14="http://schemas.microsoft.com/office/powerpoint/2010/main" val="23307126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US" altLang="en-US" b="1">
                <a:solidFill>
                  <a:srgbClr val="FF0000"/>
                </a:solidFill>
              </a:rPr>
              <a:t>Thomas More (1478-1535)</a:t>
            </a:r>
          </a:p>
        </p:txBody>
      </p:sp>
      <p:sp>
        <p:nvSpPr>
          <p:cNvPr id="5123" name="Rectangle 3"/>
          <p:cNvSpPr>
            <a:spLocks noGrp="1" noChangeArrowheads="1"/>
          </p:cNvSpPr>
          <p:nvPr>
            <p:ph type="body" idx="1"/>
          </p:nvPr>
        </p:nvSpPr>
        <p:spPr/>
        <p:txBody>
          <a:bodyPr/>
          <a:lstStyle/>
          <a:p>
            <a:pPr algn="ctr">
              <a:buFont typeface="Wingdings" panose="05000000000000000000" pitchFamily="2" charset="2"/>
              <a:buNone/>
            </a:pPr>
            <a:r>
              <a:rPr lang="en-US" altLang="en-US" b="1"/>
              <a:t>UTOPIA</a:t>
            </a:r>
          </a:p>
          <a:p>
            <a:pPr algn="ctr">
              <a:buFont typeface="Wingdings" panose="05000000000000000000" pitchFamily="2" charset="2"/>
              <a:buNone/>
            </a:pPr>
            <a:r>
              <a:rPr lang="en-US" altLang="en-US" b="1"/>
              <a:t>(</a:t>
            </a:r>
            <a:r>
              <a:rPr lang="en-US" altLang="en-US" b="1" i="1"/>
              <a:t>ou-topos</a:t>
            </a:r>
            <a:r>
              <a:rPr lang="en-US" altLang="en-US" b="1"/>
              <a:t> [no place], </a:t>
            </a:r>
            <a:r>
              <a:rPr lang="en-US" altLang="en-US" b="1" i="1"/>
              <a:t>eu-topos</a:t>
            </a:r>
            <a:r>
              <a:rPr lang="en-US" altLang="en-US" b="1"/>
              <a:t> [good place] )</a:t>
            </a:r>
          </a:p>
          <a:p>
            <a:pPr>
              <a:buFont typeface="Wingdings" panose="05000000000000000000" pitchFamily="2" charset="2"/>
              <a:buNone/>
            </a:pPr>
            <a:endParaRPr lang="en-US" altLang="en-US" b="1"/>
          </a:p>
          <a:p>
            <a:pPr>
              <a:buFont typeface="Wingdings" panose="05000000000000000000" pitchFamily="2" charset="2"/>
              <a:buNone/>
            </a:pPr>
            <a:r>
              <a:rPr lang="en-US" altLang="en-US" b="1"/>
              <a:t>The work begins with some letters between Saint Thomas More and a couple of real people he met on the continent </a:t>
            </a:r>
          </a:p>
        </p:txBody>
      </p:sp>
    </p:spTree>
    <p:extLst>
      <p:ext uri="{BB962C8B-B14F-4D97-AF65-F5344CB8AC3E}">
        <p14:creationId xmlns:p14="http://schemas.microsoft.com/office/powerpoint/2010/main" val="26353223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US" altLang="en-US" b="1">
                <a:solidFill>
                  <a:srgbClr val="FF0000"/>
                </a:solidFill>
              </a:rPr>
              <a:t>Thomas More (1478-1535)</a:t>
            </a:r>
          </a:p>
        </p:txBody>
      </p:sp>
      <p:sp>
        <p:nvSpPr>
          <p:cNvPr id="6147" name="Rectangle 3"/>
          <p:cNvSpPr>
            <a:spLocks noGrp="1" noChangeArrowheads="1"/>
          </p:cNvSpPr>
          <p:nvPr>
            <p:ph type="body" idx="1"/>
          </p:nvPr>
        </p:nvSpPr>
        <p:spPr>
          <a:xfrm>
            <a:off x="1981200" y="1600201"/>
            <a:ext cx="8229600" cy="5141913"/>
          </a:xfrm>
        </p:spPr>
        <p:txBody>
          <a:bodyPr/>
          <a:lstStyle/>
          <a:p>
            <a:pPr algn="ctr">
              <a:lnSpc>
                <a:spcPct val="80000"/>
              </a:lnSpc>
              <a:buFont typeface="Wingdings" panose="05000000000000000000" pitchFamily="2" charset="2"/>
              <a:buNone/>
            </a:pPr>
            <a:r>
              <a:rPr lang="en-US" altLang="en-US" sz="2400" b="1" dirty="0"/>
              <a:t>Book 2: Discourse on Utopia</a:t>
            </a:r>
          </a:p>
          <a:p>
            <a:pPr>
              <a:lnSpc>
                <a:spcPct val="80000"/>
              </a:lnSpc>
              <a:buFont typeface="Wingdings" panose="05000000000000000000" pitchFamily="2" charset="2"/>
              <a:buNone/>
            </a:pPr>
            <a:r>
              <a:rPr lang="en-US" altLang="en-US" sz="2400" b="1" dirty="0"/>
              <a:t> - </a:t>
            </a:r>
            <a:r>
              <a:rPr lang="en-US" altLang="en-US" b="1" dirty="0"/>
              <a:t>No private ownership </a:t>
            </a:r>
            <a:r>
              <a:rPr lang="en-US" altLang="en-US" b="1" dirty="0" smtClean="0"/>
              <a:t>in </a:t>
            </a:r>
            <a:r>
              <a:rPr lang="en-US" altLang="en-US" b="1" dirty="0"/>
              <a:t>Utopia, with goods being stored in warehouses and people requesting what they need. </a:t>
            </a:r>
          </a:p>
          <a:p>
            <a:pPr>
              <a:lnSpc>
                <a:spcPct val="80000"/>
              </a:lnSpc>
              <a:buFontTx/>
              <a:buChar char="-"/>
            </a:pPr>
            <a:r>
              <a:rPr lang="en-US" altLang="en-US" b="1" dirty="0"/>
              <a:t>The houses are rotated between the citizens every ten years. </a:t>
            </a:r>
          </a:p>
          <a:p>
            <a:pPr>
              <a:lnSpc>
                <a:spcPct val="80000"/>
              </a:lnSpc>
              <a:buFontTx/>
              <a:buChar char="-"/>
            </a:pPr>
            <a:r>
              <a:rPr lang="en-US" altLang="en-US" b="1" dirty="0"/>
              <a:t>Agriculture is the most important job on the island. Every person is taught it and must live in the countryside, farming, for two years at a time, with women doing the same work as men. Parallel to this, every citizen must learn at least one of the other essential trades</a:t>
            </a:r>
          </a:p>
        </p:txBody>
      </p:sp>
    </p:spTree>
    <p:extLst>
      <p:ext uri="{BB962C8B-B14F-4D97-AF65-F5344CB8AC3E}">
        <p14:creationId xmlns:p14="http://schemas.microsoft.com/office/powerpoint/2010/main" val="1019131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Renaissance</a:t>
            </a:r>
            <a:endParaRPr lang="en-US" dirty="0"/>
          </a:p>
        </p:txBody>
      </p:sp>
      <p:sp>
        <p:nvSpPr>
          <p:cNvPr id="3" name="Content Placeholder 2"/>
          <p:cNvSpPr>
            <a:spLocks noGrp="1"/>
          </p:cNvSpPr>
          <p:nvPr>
            <p:ph idx="1"/>
          </p:nvPr>
        </p:nvSpPr>
        <p:spPr/>
        <p:txBody>
          <a:bodyPr/>
          <a:lstStyle/>
          <a:p>
            <a:r>
              <a:rPr lang="ru-RU" dirty="0" smtClean="0"/>
              <a:t>14 – 16</a:t>
            </a:r>
            <a:r>
              <a:rPr lang="en-US" dirty="0" smtClean="0"/>
              <a:t>/17</a:t>
            </a:r>
            <a:r>
              <a:rPr lang="ru-RU" dirty="0" smtClean="0"/>
              <a:t> с</a:t>
            </a:r>
            <a:r>
              <a:rPr lang="en-US" dirty="0" smtClean="0"/>
              <a:t>c</a:t>
            </a:r>
            <a:r>
              <a:rPr lang="ru-RU" dirty="0" smtClean="0"/>
              <a:t> </a:t>
            </a:r>
            <a:r>
              <a:rPr lang="en-US" dirty="0" smtClean="0"/>
              <a:t>AD; had a dramatic impact on further global development;</a:t>
            </a:r>
          </a:p>
          <a:p>
            <a:r>
              <a:rPr lang="en-US" dirty="0" smtClean="0"/>
              <a:t>The fall of Byzantium;</a:t>
            </a:r>
          </a:p>
          <a:p>
            <a:r>
              <a:rPr lang="en-US" dirty="0" smtClean="0"/>
              <a:t>Secularization begins;</a:t>
            </a:r>
          </a:p>
          <a:p>
            <a:r>
              <a:rPr lang="en-US" dirty="0" smtClean="0"/>
              <a:t>Humanism and anthropocentrism;</a:t>
            </a:r>
          </a:p>
          <a:p>
            <a:r>
              <a:rPr lang="en-US" dirty="0" smtClean="0"/>
              <a:t>Humanism: socio-philosophical movement that viewed human /mankind with freedom, creativity, and life as central values</a:t>
            </a:r>
          </a:p>
          <a:p>
            <a:r>
              <a:rPr lang="en-US" dirty="0" smtClean="0"/>
              <a:t>Social classes that were out of feudal system: artisans, bankers, merchants.</a:t>
            </a:r>
          </a:p>
          <a:p>
            <a:pPr marL="0" indent="0">
              <a:buNone/>
            </a:pPr>
            <a:endParaRPr lang="en-US" dirty="0" smtClean="0"/>
          </a:p>
          <a:p>
            <a:endParaRPr lang="en-US" dirty="0" smtClean="0"/>
          </a:p>
          <a:p>
            <a:endParaRPr lang="ru-RU" dirty="0" smtClean="0"/>
          </a:p>
          <a:p>
            <a:endParaRPr lang="en-US" dirty="0"/>
          </a:p>
        </p:txBody>
      </p:sp>
    </p:spTree>
    <p:extLst>
      <p:ext uri="{BB962C8B-B14F-4D97-AF65-F5344CB8AC3E}">
        <p14:creationId xmlns:p14="http://schemas.microsoft.com/office/powerpoint/2010/main" val="36518865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US" altLang="en-US" b="1"/>
              <a:t>Book 2: Discourse on Utopia</a:t>
            </a:r>
            <a:endParaRPr lang="ru-RU" altLang="en-US" b="1"/>
          </a:p>
        </p:txBody>
      </p:sp>
      <p:sp>
        <p:nvSpPr>
          <p:cNvPr id="9219" name="Rectangle 3"/>
          <p:cNvSpPr>
            <a:spLocks noGrp="1" noChangeArrowheads="1"/>
          </p:cNvSpPr>
          <p:nvPr>
            <p:ph type="body" idx="1"/>
          </p:nvPr>
        </p:nvSpPr>
        <p:spPr/>
        <p:txBody>
          <a:bodyPr/>
          <a:lstStyle/>
          <a:p>
            <a:pPr>
              <a:lnSpc>
                <a:spcPct val="90000"/>
              </a:lnSpc>
              <a:buFontTx/>
              <a:buChar char="-"/>
            </a:pPr>
            <a:r>
              <a:rPr lang="en-US" altLang="en-US" b="1"/>
              <a:t>All people wear the same types of simple clothes </a:t>
            </a:r>
          </a:p>
          <a:p>
            <a:pPr>
              <a:lnSpc>
                <a:spcPct val="90000"/>
              </a:lnSpc>
              <a:buFontTx/>
              <a:buChar char="-"/>
            </a:pPr>
            <a:r>
              <a:rPr lang="en-US" altLang="en-US" b="1"/>
              <a:t>All able-bodied citizens must work; thus unemployment is eradicated, and the length of the working day can be minimized: the people only have to work six hours a day (although many willingly work for longer)</a:t>
            </a:r>
          </a:p>
          <a:p>
            <a:pPr>
              <a:lnSpc>
                <a:spcPct val="90000"/>
              </a:lnSpc>
            </a:pPr>
            <a:endParaRPr lang="ru-RU" altLang="en-US"/>
          </a:p>
        </p:txBody>
      </p:sp>
    </p:spTree>
    <p:extLst>
      <p:ext uri="{BB962C8B-B14F-4D97-AF65-F5344CB8AC3E}">
        <p14:creationId xmlns:p14="http://schemas.microsoft.com/office/powerpoint/2010/main" val="36069704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en-US" b="1">
                <a:solidFill>
                  <a:srgbClr val="FF0000"/>
                </a:solidFill>
              </a:rPr>
              <a:t>Thomas More (1478-1535)</a:t>
            </a:r>
          </a:p>
        </p:txBody>
      </p:sp>
      <p:sp>
        <p:nvSpPr>
          <p:cNvPr id="7171" name="Rectangle 3"/>
          <p:cNvSpPr>
            <a:spLocks noGrp="1" noChangeArrowheads="1"/>
          </p:cNvSpPr>
          <p:nvPr>
            <p:ph type="body" idx="1"/>
          </p:nvPr>
        </p:nvSpPr>
        <p:spPr>
          <a:xfrm>
            <a:off x="1981200" y="1600201"/>
            <a:ext cx="8229600" cy="5141913"/>
          </a:xfrm>
        </p:spPr>
        <p:txBody>
          <a:bodyPr/>
          <a:lstStyle/>
          <a:p>
            <a:pPr>
              <a:lnSpc>
                <a:spcPct val="80000"/>
              </a:lnSpc>
              <a:buFontTx/>
              <a:buChar char="-"/>
            </a:pPr>
            <a:r>
              <a:rPr lang="en-US" altLang="en-US" sz="2000" b="1"/>
              <a:t>Slavery is a feature of Utopian life and it is reported that every household has two slaves. The slaves are either from other countries or are the Utopian criminals. Slaves are periodically released for good behavior.</a:t>
            </a:r>
          </a:p>
          <a:p>
            <a:pPr>
              <a:lnSpc>
                <a:spcPct val="80000"/>
              </a:lnSpc>
              <a:buFontTx/>
              <a:buChar char="-"/>
            </a:pPr>
            <a:r>
              <a:rPr lang="en-US" altLang="en-US" sz="2000" b="1"/>
              <a:t>A welfare state with free hospitals</a:t>
            </a:r>
          </a:p>
          <a:p>
            <a:pPr>
              <a:lnSpc>
                <a:spcPct val="80000"/>
              </a:lnSpc>
              <a:buFontTx/>
              <a:buChar char="-"/>
            </a:pPr>
            <a:r>
              <a:rPr lang="en-US" altLang="en-US" sz="2000" b="1"/>
              <a:t>Euthanasia encouraged by the state</a:t>
            </a:r>
          </a:p>
          <a:p>
            <a:pPr>
              <a:lnSpc>
                <a:spcPct val="80000"/>
              </a:lnSpc>
              <a:buFontTx/>
              <a:buChar char="-"/>
            </a:pPr>
            <a:r>
              <a:rPr lang="en-US" altLang="en-US" sz="2000" b="1"/>
              <a:t>Priests being allowed to marry</a:t>
            </a:r>
          </a:p>
          <a:p>
            <a:pPr>
              <a:lnSpc>
                <a:spcPct val="80000"/>
              </a:lnSpc>
              <a:buFontTx/>
              <a:buChar char="-"/>
            </a:pPr>
            <a:r>
              <a:rPr lang="en-US" altLang="en-US" sz="2000" b="1"/>
              <a:t>Divorce permitted, but premarital sex punished by a lifetime of enforced celibacy and adultery being punished by enslavement. </a:t>
            </a:r>
          </a:p>
          <a:p>
            <a:pPr>
              <a:lnSpc>
                <a:spcPct val="80000"/>
              </a:lnSpc>
              <a:buFontTx/>
              <a:buChar char="-"/>
            </a:pPr>
            <a:r>
              <a:rPr lang="en-US" altLang="en-US" sz="2000" b="1"/>
              <a:t>Travel on the island is only permitted with an internal passport and anyone found without a passport they are, on a first occasion, returned in disgrace, but after a second offence they are placed into slavery. </a:t>
            </a:r>
          </a:p>
          <a:p>
            <a:pPr>
              <a:lnSpc>
                <a:spcPct val="80000"/>
              </a:lnSpc>
              <a:buFontTx/>
              <a:buChar char="-"/>
            </a:pPr>
            <a:r>
              <a:rPr lang="en-US" altLang="en-US" sz="2000" b="1"/>
              <a:t>No lawyers and the law is made deliberately simple, as all should understand it and not leave people in any doubt of what is right and wrong.</a:t>
            </a:r>
          </a:p>
        </p:txBody>
      </p:sp>
    </p:spTree>
    <p:extLst>
      <p:ext uri="{BB962C8B-B14F-4D97-AF65-F5344CB8AC3E}">
        <p14:creationId xmlns:p14="http://schemas.microsoft.com/office/powerpoint/2010/main" val="12351731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altLang="en-US" b="1">
                <a:solidFill>
                  <a:srgbClr val="FF0000"/>
                </a:solidFill>
              </a:rPr>
              <a:t>Thomas More (1478-1535)</a:t>
            </a:r>
          </a:p>
        </p:txBody>
      </p:sp>
      <p:sp>
        <p:nvSpPr>
          <p:cNvPr id="8195" name="Rectangle 3"/>
          <p:cNvSpPr>
            <a:spLocks noGrp="1" noChangeArrowheads="1"/>
          </p:cNvSpPr>
          <p:nvPr>
            <p:ph type="body" idx="1"/>
          </p:nvPr>
        </p:nvSpPr>
        <p:spPr>
          <a:xfrm>
            <a:off x="1981200" y="1600201"/>
            <a:ext cx="8229600" cy="5141913"/>
          </a:xfrm>
        </p:spPr>
        <p:txBody>
          <a:bodyPr/>
          <a:lstStyle/>
          <a:p>
            <a:pPr>
              <a:buFont typeface="Wingdings" panose="05000000000000000000" pitchFamily="2" charset="2"/>
              <a:buNone/>
            </a:pPr>
            <a:r>
              <a:rPr lang="en-US" altLang="en-US" b="1"/>
              <a:t>Religious Toleration: There are several religions on the island but each is tolerant of the others. </a:t>
            </a:r>
          </a:p>
          <a:p>
            <a:pPr>
              <a:buFont typeface="Wingdings" panose="05000000000000000000" pitchFamily="2" charset="2"/>
              <a:buNone/>
            </a:pPr>
            <a:r>
              <a:rPr lang="en-US" altLang="en-US" b="1"/>
              <a:t>BUT atheists are despised in Utopia, as they are seen as representing a danger to the state</a:t>
            </a:r>
          </a:p>
        </p:txBody>
      </p:sp>
    </p:spTree>
    <p:extLst>
      <p:ext uri="{BB962C8B-B14F-4D97-AF65-F5344CB8AC3E}">
        <p14:creationId xmlns:p14="http://schemas.microsoft.com/office/powerpoint/2010/main" val="330720734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descr="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11267" name="Rectangle 3"/>
          <p:cNvSpPr>
            <a:spLocks noGrp="1" noChangeArrowheads="1"/>
          </p:cNvSpPr>
          <p:nvPr>
            <p:ph type="title"/>
          </p:nvPr>
        </p:nvSpPr>
        <p:spPr/>
        <p:txBody>
          <a:bodyPr/>
          <a:lstStyle/>
          <a:p>
            <a:r>
              <a:rPr lang="en-US" altLang="en-US" b="1">
                <a:solidFill>
                  <a:srgbClr val="990033"/>
                </a:solidFill>
              </a:rPr>
              <a:t>Tomasso Campanella</a:t>
            </a:r>
            <a:endParaRPr lang="ru-RU" altLang="en-US" b="1">
              <a:solidFill>
                <a:srgbClr val="990033"/>
              </a:solidFill>
            </a:endParaRPr>
          </a:p>
        </p:txBody>
      </p:sp>
      <p:sp>
        <p:nvSpPr>
          <p:cNvPr id="11268" name="Rectangle 4"/>
          <p:cNvSpPr>
            <a:spLocks noGrp="1" noChangeArrowheads="1"/>
          </p:cNvSpPr>
          <p:nvPr>
            <p:ph type="body" sz="half" idx="1"/>
          </p:nvPr>
        </p:nvSpPr>
        <p:spPr>
          <a:xfrm>
            <a:off x="2495550" y="1268413"/>
            <a:ext cx="4787900" cy="5384800"/>
          </a:xfrm>
        </p:spPr>
        <p:txBody>
          <a:bodyPr/>
          <a:lstStyle/>
          <a:p>
            <a:r>
              <a:rPr lang="en-US" altLang="en-US" dirty="0" err="1"/>
              <a:t>Campanella</a:t>
            </a:r>
            <a:r>
              <a:rPr lang="en-US" altLang="en-US" dirty="0"/>
              <a:t> was born in </a:t>
            </a:r>
            <a:r>
              <a:rPr lang="en-US" altLang="en-US" dirty="0" err="1"/>
              <a:t>Stilo</a:t>
            </a:r>
            <a:r>
              <a:rPr lang="en-US" altLang="en-US" dirty="0"/>
              <a:t>, Calabria, on September 5, 1568. </a:t>
            </a:r>
            <a:endParaRPr lang="en-US" altLang="en-US" dirty="0" smtClean="0"/>
          </a:p>
          <a:p>
            <a:r>
              <a:rPr lang="en-US" altLang="en-US" dirty="0"/>
              <a:t>J</a:t>
            </a:r>
            <a:r>
              <a:rPr lang="en-US" altLang="en-US" dirty="0" smtClean="0"/>
              <a:t>oined </a:t>
            </a:r>
            <a:r>
              <a:rPr lang="en-US" altLang="en-US" dirty="0"/>
              <a:t>the Dominican order at 14 years old to study the philosophy of Aristotle. </a:t>
            </a:r>
            <a:endParaRPr lang="en-US" altLang="en-US" dirty="0" smtClean="0"/>
          </a:p>
          <a:p>
            <a:r>
              <a:rPr lang="en-US" altLang="en-US" dirty="0" smtClean="0"/>
              <a:t>Was influenced by Plato’s views;</a:t>
            </a:r>
          </a:p>
          <a:p>
            <a:pPr algn="ctr"/>
            <a:r>
              <a:rPr lang="en-US" altLang="en-US" dirty="0" smtClean="0"/>
              <a:t>But soon </a:t>
            </a:r>
            <a:r>
              <a:rPr lang="en-US" altLang="en-US" dirty="0"/>
              <a:t>displayed Anti-Aristotelian tendencies. </a:t>
            </a:r>
            <a:endParaRPr lang="ru-RU" altLang="en-US" dirty="0"/>
          </a:p>
        </p:txBody>
      </p:sp>
      <p:pic>
        <p:nvPicPr>
          <p:cNvPr id="11269" name="Picture 5" descr="Stilo"/>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7319964" y="1341438"/>
            <a:ext cx="3095625" cy="44640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11270" name="Picture 6" descr="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35863" y="1484313"/>
            <a:ext cx="295275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8251207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en-US" altLang="en-US" sz="4000"/>
              <a:t>T. Campanella:</a:t>
            </a:r>
            <a:br>
              <a:rPr lang="en-US" altLang="en-US" sz="4000"/>
            </a:br>
            <a:r>
              <a:rPr lang="en-US" altLang="en-US" sz="4000"/>
              <a:t>“The City of Sun” (“Solaria” – lat.)</a:t>
            </a:r>
            <a:endParaRPr lang="ru-RU" altLang="en-US" sz="4000"/>
          </a:p>
        </p:txBody>
      </p:sp>
      <p:sp>
        <p:nvSpPr>
          <p:cNvPr id="30723" name="Rectangle 3"/>
          <p:cNvSpPr>
            <a:spLocks noGrp="1" noChangeArrowheads="1"/>
          </p:cNvSpPr>
          <p:nvPr>
            <p:ph type="body" idx="1"/>
          </p:nvPr>
        </p:nvSpPr>
        <p:spPr>
          <a:xfrm>
            <a:off x="1002956" y="1790700"/>
            <a:ext cx="10515600" cy="4351338"/>
          </a:xfrm>
        </p:spPr>
        <p:txBody>
          <a:bodyPr/>
          <a:lstStyle/>
          <a:p>
            <a:pPr>
              <a:lnSpc>
                <a:spcPct val="90000"/>
              </a:lnSpc>
              <a:buFontTx/>
              <a:buChar char="-"/>
            </a:pPr>
            <a:r>
              <a:rPr lang="en-US" altLang="en-US" dirty="0"/>
              <a:t>“commune”;</a:t>
            </a:r>
          </a:p>
          <a:p>
            <a:pPr>
              <a:lnSpc>
                <a:spcPct val="90000"/>
              </a:lnSpc>
              <a:buFontTx/>
              <a:buChar char="-"/>
            </a:pPr>
            <a:r>
              <a:rPr lang="en-US" altLang="en-US" dirty="0"/>
              <a:t>A </a:t>
            </a:r>
            <a:r>
              <a:rPr lang="en-US" altLang="en-US" dirty="0" smtClean="0"/>
              <a:t>“perfect” </a:t>
            </a:r>
            <a:r>
              <a:rPr lang="en-US" altLang="en-US" dirty="0"/>
              <a:t>generation if its </a:t>
            </a:r>
            <a:r>
              <a:rPr lang="en-US" altLang="en-US" dirty="0" smtClean="0"/>
              <a:t>citizens (Eugenics);</a:t>
            </a:r>
            <a:endParaRPr lang="en-US" altLang="en-US" dirty="0"/>
          </a:p>
          <a:p>
            <a:pPr>
              <a:lnSpc>
                <a:spcPct val="90000"/>
              </a:lnSpc>
              <a:buFontTx/>
              <a:buChar char="-"/>
            </a:pPr>
            <a:r>
              <a:rPr lang="en-US" altLang="en-US" dirty="0" smtClean="0"/>
              <a:t>Family and private </a:t>
            </a:r>
            <a:r>
              <a:rPr lang="en-US" altLang="en-US" dirty="0" smtClean="0"/>
              <a:t>property (**);</a:t>
            </a:r>
            <a:endParaRPr lang="en-US" altLang="en-US" dirty="0"/>
          </a:p>
          <a:p>
            <a:pPr>
              <a:lnSpc>
                <a:spcPct val="90000"/>
              </a:lnSpc>
              <a:buFontTx/>
              <a:buChar char="-"/>
            </a:pPr>
            <a:r>
              <a:rPr lang="en-US" altLang="en-US" dirty="0" smtClean="0"/>
              <a:t>obligation </a:t>
            </a:r>
            <a:r>
              <a:rPr lang="en-US" altLang="en-US" dirty="0"/>
              <a:t>to work;</a:t>
            </a:r>
          </a:p>
          <a:p>
            <a:pPr>
              <a:lnSpc>
                <a:spcPct val="90000"/>
              </a:lnSpc>
              <a:buFontTx/>
              <a:buChar char="-"/>
            </a:pPr>
            <a:r>
              <a:rPr lang="en-US" altLang="en-US" dirty="0" smtClean="0"/>
              <a:t>No </a:t>
            </a:r>
            <a:r>
              <a:rPr lang="en-US" altLang="en-US" dirty="0"/>
              <a:t>slavery;</a:t>
            </a:r>
          </a:p>
          <a:p>
            <a:pPr>
              <a:lnSpc>
                <a:spcPct val="90000"/>
              </a:lnSpc>
              <a:buFontTx/>
              <a:buChar char="-"/>
            </a:pPr>
            <a:r>
              <a:rPr lang="en-US" altLang="en-US" dirty="0"/>
              <a:t>Why </a:t>
            </a:r>
            <a:r>
              <a:rPr lang="en-US" altLang="en-US" dirty="0" smtClean="0"/>
              <a:t>is the </a:t>
            </a:r>
            <a:r>
              <a:rPr lang="en-US" altLang="en-US" dirty="0"/>
              <a:t>Sun City </a:t>
            </a:r>
            <a:r>
              <a:rPr lang="en-US" altLang="en-US" dirty="0" smtClean="0"/>
              <a:t>distant from Europe?</a:t>
            </a:r>
            <a:endParaRPr lang="en-US" altLang="en-US" dirty="0"/>
          </a:p>
          <a:p>
            <a:pPr>
              <a:lnSpc>
                <a:spcPct val="90000"/>
              </a:lnSpc>
              <a:buFontTx/>
              <a:buChar char="-"/>
            </a:pPr>
            <a:r>
              <a:rPr lang="en-US" altLang="en-US" dirty="0"/>
              <a:t>The government of </a:t>
            </a:r>
            <a:r>
              <a:rPr lang="en-US" altLang="en-US" dirty="0" smtClean="0"/>
              <a:t>Solaria***</a:t>
            </a:r>
          </a:p>
          <a:p>
            <a:pPr>
              <a:lnSpc>
                <a:spcPct val="90000"/>
              </a:lnSpc>
              <a:buFontTx/>
              <a:buChar char="-"/>
            </a:pPr>
            <a:r>
              <a:rPr lang="en-US" altLang="en-US" dirty="0" smtClean="0"/>
              <a:t>Metaphysic (  ) and the Priests </a:t>
            </a:r>
            <a:endParaRPr lang="en-US" altLang="en-US" dirty="0"/>
          </a:p>
          <a:p>
            <a:pPr>
              <a:lnSpc>
                <a:spcPct val="90000"/>
              </a:lnSpc>
              <a:buFontTx/>
              <a:buChar char="-"/>
            </a:pPr>
            <a:endParaRPr lang="ru-RU" altLang="en-US" dirty="0"/>
          </a:p>
        </p:txBody>
      </p:sp>
      <p:pic>
        <p:nvPicPr>
          <p:cNvPr id="4" name="Picture 2" descr="https://upload.wikimedia.org/wikipedia/commons/thumb/1/1f/Campanella_Civitas_Solis.jpg/220px-Campanella_Civitas_Soli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57144" y="2234278"/>
            <a:ext cx="2011680" cy="2743200"/>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2" descr="â"/>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93260" y="5487946"/>
            <a:ext cx="171450" cy="1714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646382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n-US" altLang="en-US" dirty="0" smtClean="0"/>
              <a:t>Seminar N. Machiavelli: The Prince</a:t>
            </a:r>
            <a:endParaRPr lang="en-US" altLang="en-US" dirty="0"/>
          </a:p>
        </p:txBody>
      </p:sp>
      <p:sp>
        <p:nvSpPr>
          <p:cNvPr id="18435" name="Rectangle 3"/>
          <p:cNvSpPr>
            <a:spLocks noGrp="1" noChangeArrowheads="1"/>
          </p:cNvSpPr>
          <p:nvPr>
            <p:ph type="body" idx="1"/>
          </p:nvPr>
        </p:nvSpPr>
        <p:spPr/>
        <p:txBody>
          <a:bodyPr/>
          <a:lstStyle/>
          <a:p>
            <a:r>
              <a:rPr lang="en-US" altLang="en-US" dirty="0"/>
              <a:t>1. What is better for the </a:t>
            </a:r>
            <a:r>
              <a:rPr lang="en-US" altLang="en-US" dirty="0" smtClean="0"/>
              <a:t>ruler: to </a:t>
            </a:r>
            <a:r>
              <a:rPr lang="en-US" altLang="en-US" dirty="0"/>
              <a:t>be mean or generous?</a:t>
            </a:r>
          </a:p>
          <a:p>
            <a:r>
              <a:rPr lang="en-US" altLang="en-US" dirty="0"/>
              <a:t>2. What was, according to Machiavelli, better for the ruler - to be loved or to be feared? Why?</a:t>
            </a:r>
          </a:p>
          <a:p>
            <a:r>
              <a:rPr lang="en-US" altLang="en-US" dirty="0"/>
              <a:t>3. Was it important to keep faith for the ruler?</a:t>
            </a:r>
          </a:p>
          <a:p>
            <a:r>
              <a:rPr lang="en-US" altLang="en-US" dirty="0"/>
              <a:t>4. What did the author say about hatred and a ruler?</a:t>
            </a:r>
          </a:p>
          <a:p>
            <a:r>
              <a:rPr lang="en-US" altLang="en-US" dirty="0"/>
              <a:t>5. What is fortune for a ruler?</a:t>
            </a:r>
          </a:p>
          <a:p>
            <a:endParaRPr lang="en-US" altLang="en-US" dirty="0"/>
          </a:p>
        </p:txBody>
      </p:sp>
    </p:spTree>
    <p:extLst>
      <p:ext uri="{BB962C8B-B14F-4D97-AF65-F5344CB8AC3E}">
        <p14:creationId xmlns:p14="http://schemas.microsoft.com/office/powerpoint/2010/main" val="29028781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Renaissance</a:t>
            </a:r>
            <a:endParaRPr lang="en-US" dirty="0"/>
          </a:p>
        </p:txBody>
      </p:sp>
      <p:sp>
        <p:nvSpPr>
          <p:cNvPr id="3" name="Content Placeholder 2"/>
          <p:cNvSpPr>
            <a:spLocks noGrp="1"/>
          </p:cNvSpPr>
          <p:nvPr>
            <p:ph idx="1"/>
          </p:nvPr>
        </p:nvSpPr>
        <p:spPr/>
        <p:txBody>
          <a:bodyPr/>
          <a:lstStyle/>
          <a:p>
            <a:r>
              <a:rPr lang="en-US" dirty="0" smtClean="0"/>
              <a:t>Appearance of the secular-type of scientific and cultural centers in the cities; 15 c.- book printing in Europe;</a:t>
            </a:r>
          </a:p>
          <a:p>
            <a:r>
              <a:rPr lang="en-US" dirty="0"/>
              <a:t>A</a:t>
            </a:r>
            <a:r>
              <a:rPr lang="en-US" dirty="0" smtClean="0"/>
              <a:t>ttention to antiquity;</a:t>
            </a:r>
          </a:p>
          <a:p>
            <a:r>
              <a:rPr lang="en-US" dirty="0" smtClean="0"/>
              <a:t>Studies of the human body/anatomy;</a:t>
            </a:r>
          </a:p>
          <a:p>
            <a:endParaRPr lang="en-US" dirty="0"/>
          </a:p>
          <a:p>
            <a:endParaRPr lang="en-US" dirty="0" smtClean="0"/>
          </a:p>
          <a:p>
            <a:endParaRPr lang="en-US" dirty="0"/>
          </a:p>
        </p:txBody>
      </p:sp>
      <p:pic>
        <p:nvPicPr>
          <p:cNvPr id="4" name="Picture 3" descr="vitruvianman[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a:xfrm>
            <a:off x="7321550" y="2369194"/>
            <a:ext cx="4032250" cy="367347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30691722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altLang="en-US" sz="4000" b="1">
                <a:solidFill>
                  <a:srgbClr val="FF0000"/>
                </a:solidFill>
                <a:effectLst>
                  <a:outerShdw blurRad="38100" dist="38100" dir="2700000" algn="tl">
                    <a:srgbClr val="C0C0C0"/>
                  </a:outerShdw>
                </a:effectLst>
              </a:rPr>
              <a:t>HUMANISM AND RENAISSANCE</a:t>
            </a:r>
            <a:endParaRPr lang="ru-RU" altLang="en-US" sz="4000" b="1">
              <a:solidFill>
                <a:srgbClr val="FF0000"/>
              </a:solidFill>
              <a:effectLst>
                <a:outerShdw blurRad="38100" dist="38100" dir="2700000" algn="tl">
                  <a:srgbClr val="C0C0C0"/>
                </a:outerShdw>
              </a:effectLst>
            </a:endParaRPr>
          </a:p>
        </p:txBody>
      </p:sp>
      <p:sp>
        <p:nvSpPr>
          <p:cNvPr id="10243" name="Rectangle 3"/>
          <p:cNvSpPr>
            <a:spLocks noGrp="1" noChangeArrowheads="1"/>
          </p:cNvSpPr>
          <p:nvPr>
            <p:ph type="body" idx="1"/>
          </p:nvPr>
        </p:nvSpPr>
        <p:spPr>
          <a:xfrm>
            <a:off x="1981200" y="1600200"/>
            <a:ext cx="8229600" cy="5257800"/>
          </a:xfrm>
        </p:spPr>
        <p:txBody>
          <a:bodyPr/>
          <a:lstStyle/>
          <a:p>
            <a:pPr>
              <a:buFontTx/>
              <a:buChar char="-"/>
            </a:pPr>
            <a:r>
              <a:rPr lang="en-US" altLang="en-US" b="1">
                <a:effectLst>
                  <a:outerShdw blurRad="38100" dist="38100" dir="2700000" algn="tl">
                    <a:srgbClr val="C0C0C0"/>
                  </a:outerShdw>
                </a:effectLst>
              </a:rPr>
              <a:t>A </a:t>
            </a:r>
            <a:r>
              <a:rPr lang="en-US" altLang="en-US" b="1">
                <a:solidFill>
                  <a:srgbClr val="0000FF"/>
                </a:solidFill>
                <a:effectLst>
                  <a:outerShdw blurRad="38100" dist="38100" dir="2700000" algn="tl">
                    <a:srgbClr val="C0C0C0"/>
                  </a:outerShdw>
                </a:effectLst>
              </a:rPr>
              <a:t>direct relationship with the classics</a:t>
            </a:r>
            <a:r>
              <a:rPr lang="en-US" altLang="en-US" b="1">
                <a:effectLst>
                  <a:outerShdw blurRad="38100" dist="38100" dir="2700000" algn="tl">
                    <a:srgbClr val="C0C0C0"/>
                  </a:outerShdw>
                </a:effectLst>
              </a:rPr>
              <a:t> (in polemics with Medieval interpretations)</a:t>
            </a:r>
          </a:p>
          <a:p>
            <a:pPr>
              <a:buFontTx/>
              <a:buChar char="-"/>
            </a:pPr>
            <a:r>
              <a:rPr lang="en-US" altLang="en-US" b="1">
                <a:effectLst>
                  <a:outerShdw blurRad="38100" dist="38100" dir="2700000" algn="tl">
                    <a:srgbClr val="C0C0C0"/>
                  </a:outerShdw>
                </a:effectLst>
              </a:rPr>
              <a:t>The </a:t>
            </a:r>
            <a:r>
              <a:rPr lang="en-US" altLang="en-US" b="1">
                <a:solidFill>
                  <a:srgbClr val="FF6600"/>
                </a:solidFill>
                <a:effectLst>
                  <a:outerShdw blurRad="38100" dist="38100" dir="2700000" algn="tl">
                    <a:srgbClr val="C0C0C0"/>
                  </a:outerShdw>
                </a:effectLst>
              </a:rPr>
              <a:t>centrality of Man </a:t>
            </a:r>
            <a:r>
              <a:rPr lang="en-US" altLang="en-US" b="1">
                <a:effectLst>
                  <a:outerShdw blurRad="38100" dist="38100" dir="2700000" algn="tl">
                    <a:srgbClr val="C0C0C0"/>
                  </a:outerShdw>
                </a:effectLst>
              </a:rPr>
              <a:t>though God is still fundamental</a:t>
            </a:r>
            <a:endParaRPr lang="en-US" altLang="en-US" b="1">
              <a:solidFill>
                <a:srgbClr val="FF6600"/>
              </a:solidFill>
              <a:effectLst>
                <a:outerShdw blurRad="38100" dist="38100" dir="2700000" algn="tl">
                  <a:srgbClr val="C0C0C0"/>
                </a:outerShdw>
              </a:effectLst>
            </a:endParaRPr>
          </a:p>
          <a:p>
            <a:pPr>
              <a:buFontTx/>
              <a:buChar char="-"/>
            </a:pPr>
            <a:r>
              <a:rPr lang="en-US" altLang="en-US" b="1">
                <a:effectLst>
                  <a:outerShdw blurRad="38100" dist="38100" dir="2700000" algn="tl">
                    <a:srgbClr val="C0C0C0"/>
                  </a:outerShdw>
                </a:effectLst>
              </a:rPr>
              <a:t>A new interest in the </a:t>
            </a:r>
            <a:r>
              <a:rPr lang="en-US" altLang="en-US" b="1">
                <a:solidFill>
                  <a:srgbClr val="00CC00"/>
                </a:solidFill>
                <a:effectLst>
                  <a:outerShdw blurRad="38100" dist="38100" dir="2700000" algn="tl">
                    <a:srgbClr val="C0C0C0"/>
                  </a:outerShdw>
                </a:effectLst>
              </a:rPr>
              <a:t>study of nature</a:t>
            </a:r>
          </a:p>
          <a:p>
            <a:pPr>
              <a:buFontTx/>
              <a:buChar char="-"/>
            </a:pPr>
            <a:r>
              <a:rPr lang="en-US" altLang="en-US" b="1">
                <a:effectLst>
                  <a:outerShdw blurRad="38100" dist="38100" dir="2700000" algn="tl">
                    <a:srgbClr val="C0C0C0"/>
                  </a:outerShdw>
                </a:effectLst>
              </a:rPr>
              <a:t>The relationship between </a:t>
            </a:r>
            <a:r>
              <a:rPr lang="en-US" altLang="en-US" b="1">
                <a:solidFill>
                  <a:srgbClr val="FF3399"/>
                </a:solidFill>
                <a:effectLst>
                  <a:outerShdw blurRad="38100" dist="38100" dir="2700000" algn="tl">
                    <a:srgbClr val="C0C0C0"/>
                  </a:outerShdw>
                </a:effectLst>
              </a:rPr>
              <a:t>morality and politics</a:t>
            </a:r>
            <a:r>
              <a:rPr lang="en-US" altLang="en-US" b="1">
                <a:effectLst>
                  <a:outerShdw blurRad="38100" dist="38100" dir="2700000" algn="tl">
                    <a:srgbClr val="C0C0C0"/>
                  </a:outerShdw>
                </a:effectLst>
              </a:rPr>
              <a:t> (Machiavelli, Bodin)</a:t>
            </a:r>
          </a:p>
        </p:txBody>
      </p:sp>
    </p:spTree>
    <p:extLst>
      <p:ext uri="{BB962C8B-B14F-4D97-AF65-F5344CB8AC3E}">
        <p14:creationId xmlns:p14="http://schemas.microsoft.com/office/powerpoint/2010/main" val="28980751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US" altLang="en-US" sz="4000" b="1">
                <a:solidFill>
                  <a:srgbClr val="FF0000"/>
                </a:solidFill>
                <a:effectLst>
                  <a:outerShdw blurRad="38100" dist="38100" dir="2700000" algn="tl">
                    <a:srgbClr val="C0C0C0"/>
                  </a:outerShdw>
                </a:effectLst>
              </a:rPr>
              <a:t>HUMANISM AND RENAISSANCE: science </a:t>
            </a:r>
            <a:endParaRPr lang="ru-RU" altLang="en-US" sz="4000" b="1">
              <a:solidFill>
                <a:srgbClr val="FF0000"/>
              </a:solidFill>
              <a:effectLst>
                <a:outerShdw blurRad="38100" dist="38100" dir="2700000" algn="tl">
                  <a:srgbClr val="C0C0C0"/>
                </a:outerShdw>
              </a:effectLst>
            </a:endParaRPr>
          </a:p>
        </p:txBody>
      </p:sp>
      <p:sp>
        <p:nvSpPr>
          <p:cNvPr id="11267" name="Rectangle 3"/>
          <p:cNvSpPr>
            <a:spLocks noGrp="1" noChangeArrowheads="1"/>
          </p:cNvSpPr>
          <p:nvPr>
            <p:ph type="body" sz="half" idx="1"/>
          </p:nvPr>
        </p:nvSpPr>
        <p:spPr/>
        <p:txBody>
          <a:bodyPr/>
          <a:lstStyle/>
          <a:p>
            <a:pPr>
              <a:buFontTx/>
              <a:buChar char="-"/>
            </a:pPr>
            <a:r>
              <a:rPr lang="en-US" altLang="en-US" sz="2400" b="1">
                <a:solidFill>
                  <a:srgbClr val="0000FF"/>
                </a:solidFill>
                <a:effectLst>
                  <a:outerShdw blurRad="38100" dist="38100" dir="2700000" algn="tl">
                    <a:srgbClr val="C0C0C0"/>
                  </a:outerShdw>
                </a:effectLst>
              </a:rPr>
              <a:t>From a closed world to the infinite space</a:t>
            </a:r>
            <a:r>
              <a:rPr lang="en-US" altLang="en-US" sz="2400" b="1">
                <a:effectLst>
                  <a:outerShdw blurRad="38100" dist="38100" dir="2700000" algn="tl">
                    <a:srgbClr val="C0C0C0"/>
                  </a:outerShdw>
                </a:effectLst>
              </a:rPr>
              <a:t>: </a:t>
            </a:r>
            <a:r>
              <a:rPr lang="en-US" altLang="en-US" sz="2400" b="1">
                <a:solidFill>
                  <a:srgbClr val="FF6600"/>
                </a:solidFill>
                <a:effectLst>
                  <a:outerShdw blurRad="38100" dist="38100" dir="2700000" algn="tl">
                    <a:srgbClr val="C0C0C0"/>
                  </a:outerShdw>
                </a:effectLst>
              </a:rPr>
              <a:t>Copernicus</a:t>
            </a:r>
            <a:r>
              <a:rPr lang="en-US" altLang="en-US" sz="2400" b="1">
                <a:effectLst>
                  <a:outerShdw blurRad="38100" dist="38100" dir="2700000" algn="tl">
                    <a:srgbClr val="C0C0C0"/>
                  </a:outerShdw>
                </a:effectLst>
              </a:rPr>
              <a:t> (1543) the Hearth is rotating around the Sun, </a:t>
            </a:r>
            <a:r>
              <a:rPr lang="en-US" altLang="en-US" sz="2400" b="1">
                <a:solidFill>
                  <a:srgbClr val="00CC00"/>
                </a:solidFill>
                <a:effectLst>
                  <a:outerShdw blurRad="38100" dist="38100" dir="2700000" algn="tl">
                    <a:srgbClr val="C0C0C0"/>
                  </a:outerShdw>
                </a:effectLst>
              </a:rPr>
              <a:t>Bacon</a:t>
            </a:r>
            <a:r>
              <a:rPr lang="en-US" altLang="en-US" sz="2400" b="1">
                <a:effectLst>
                  <a:outerShdw blurRad="38100" dist="38100" dir="2700000" algn="tl">
                    <a:srgbClr val="C0C0C0"/>
                  </a:outerShdw>
                </a:effectLst>
              </a:rPr>
              <a:t>  (1561-1626) and the concept of experiment, </a:t>
            </a:r>
            <a:r>
              <a:rPr lang="en-US" altLang="en-US" sz="2400" b="1">
                <a:solidFill>
                  <a:srgbClr val="FF3399"/>
                </a:solidFill>
                <a:effectLst>
                  <a:outerShdw blurRad="38100" dist="38100" dir="2700000" algn="tl">
                    <a:srgbClr val="C0C0C0"/>
                  </a:outerShdw>
                </a:effectLst>
              </a:rPr>
              <a:t>Galilei</a:t>
            </a:r>
            <a:r>
              <a:rPr lang="en-US" altLang="en-US" sz="2400" b="1">
                <a:effectLst>
                  <a:outerShdw blurRad="38100" dist="38100" dir="2700000" algn="tl">
                    <a:srgbClr val="C0C0C0"/>
                  </a:outerShdw>
                </a:effectLst>
              </a:rPr>
              <a:t> (1564-1642) the telescope and the infinite universe.</a:t>
            </a:r>
          </a:p>
          <a:p>
            <a:pPr>
              <a:buFontTx/>
              <a:buChar char="-"/>
            </a:pPr>
            <a:r>
              <a:rPr lang="en-US" altLang="en-US" sz="2400" b="1">
                <a:effectLst>
                  <a:outerShdw blurRad="38100" dist="38100" dir="2700000" algn="tl">
                    <a:srgbClr val="C0C0C0"/>
                  </a:outerShdw>
                </a:effectLst>
              </a:rPr>
              <a:t>But also the </a:t>
            </a:r>
            <a:r>
              <a:rPr lang="en-US" altLang="en-US" sz="2400" b="1">
                <a:solidFill>
                  <a:srgbClr val="FF0000"/>
                </a:solidFill>
                <a:effectLst>
                  <a:outerShdw blurRad="38100" dist="38100" dir="2700000" algn="tl">
                    <a:srgbClr val="C0C0C0"/>
                  </a:outerShdw>
                </a:effectLst>
              </a:rPr>
              <a:t>Inquisition</a:t>
            </a:r>
            <a:endParaRPr lang="ru-RU" altLang="en-US" sz="2400" b="1">
              <a:solidFill>
                <a:srgbClr val="FF0000"/>
              </a:solidFill>
              <a:effectLst>
                <a:outerShdw blurRad="38100" dist="38100" dir="2700000" algn="tl">
                  <a:srgbClr val="C0C0C0"/>
                </a:outerShdw>
              </a:effectLst>
            </a:endParaRPr>
          </a:p>
          <a:p>
            <a:endParaRPr lang="ru-RU" altLang="en-US" sz="2400" b="1">
              <a:effectLst>
                <a:outerShdw blurRad="38100" dist="38100" dir="2700000" algn="tl">
                  <a:srgbClr val="C0C0C0"/>
                </a:outerShdw>
              </a:effectLst>
            </a:endParaRPr>
          </a:p>
        </p:txBody>
      </p:sp>
      <p:pic>
        <p:nvPicPr>
          <p:cNvPr id="11268" name="Picture 4" descr="galileo_sustermans[1]"/>
          <p:cNvPicPr>
            <a:picLocks noGrp="1" noChangeAspect="1" noChangeArrowheads="1"/>
          </p:cNvPicPr>
          <p:nvPr>
            <p:ph sz="quarter" idx="2"/>
          </p:nvPr>
        </p:nvPicPr>
        <p:blipFill>
          <a:blip r:embed="rId2">
            <a:extLst>
              <a:ext uri="{28A0092B-C50C-407E-A947-70E740481C1C}">
                <a14:useLocalDpi xmlns:a14="http://schemas.microsoft.com/office/drawing/2010/main" val="0"/>
              </a:ext>
            </a:extLst>
          </a:blip>
          <a:srcRect/>
          <a:stretch>
            <a:fillRect/>
          </a:stretch>
        </p:blipFill>
        <p:spPr>
          <a:xfrm>
            <a:off x="7161214" y="1600200"/>
            <a:ext cx="2058987" cy="218598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11269" name="Picture 5" descr="galileo[1]"/>
          <p:cNvPicPr>
            <a:picLocks noGrp="1" noChangeAspect="1" noChangeArrowheads="1"/>
          </p:cNvPicPr>
          <p:nvPr>
            <p:ph sz="quarter" idx="3"/>
          </p:nvPr>
        </p:nvPicPr>
        <p:blipFill>
          <a:blip r:embed="rId3" cstate="print">
            <a:extLst>
              <a:ext uri="{28A0092B-C50C-407E-A947-70E740481C1C}">
                <a14:useLocalDpi xmlns:a14="http://schemas.microsoft.com/office/drawing/2010/main" val="0"/>
              </a:ext>
            </a:extLst>
          </a:blip>
          <a:srcRect/>
          <a:stretch>
            <a:fillRect/>
          </a:stretch>
        </p:blipFill>
        <p:spPr>
          <a:xfrm>
            <a:off x="7373939" y="3938589"/>
            <a:ext cx="1633537" cy="21875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21524462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normAutofit fontScale="90000"/>
          </a:bodyPr>
          <a:lstStyle/>
          <a:p>
            <a:r>
              <a:rPr lang="en-US" altLang="en-US" sz="4000" b="1">
                <a:effectLst>
                  <a:outerShdw blurRad="38100" dist="38100" dir="2700000" algn="tl">
                    <a:srgbClr val="C0C0C0"/>
                  </a:outerShdw>
                </a:effectLst>
              </a:rPr>
              <a:t>Giordano Bruno – burned alive Thomas More – decapitated</a:t>
            </a:r>
            <a:endParaRPr lang="ru-RU" altLang="en-US" sz="4000" b="1">
              <a:effectLst>
                <a:outerShdw blurRad="38100" dist="38100" dir="2700000" algn="tl">
                  <a:srgbClr val="C0C0C0"/>
                </a:outerShdw>
              </a:effectLst>
            </a:endParaRPr>
          </a:p>
        </p:txBody>
      </p:sp>
      <p:pic>
        <p:nvPicPr>
          <p:cNvPr id="9219" name="Picture 3" descr="thomas more"/>
          <p:cNvPicPr>
            <a:picLocks noGrp="1" noChangeAspect="1" noChangeArrowheads="1"/>
          </p:cNvPicPr>
          <p:nvPr>
            <p:ph sz="quarter" idx="3"/>
          </p:nvPr>
        </p:nvPicPr>
        <p:blipFill>
          <a:blip r:embed="rId2">
            <a:extLst>
              <a:ext uri="{28A0092B-C50C-407E-A947-70E740481C1C}">
                <a14:useLocalDpi xmlns:a14="http://schemas.microsoft.com/office/drawing/2010/main" val="0"/>
              </a:ext>
            </a:extLst>
          </a:blip>
          <a:srcRect/>
          <a:stretch>
            <a:fillRect/>
          </a:stretch>
        </p:blipFill>
        <p:spPr>
          <a:xfrm>
            <a:off x="6743701" y="4076700"/>
            <a:ext cx="2665413" cy="23050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9220" name="Rectangle 4"/>
          <p:cNvSpPr>
            <a:spLocks noGrp="1" noChangeArrowheads="1"/>
          </p:cNvSpPr>
          <p:nvPr>
            <p:ph type="body" sz="half" idx="4294967295"/>
          </p:nvPr>
        </p:nvSpPr>
        <p:spPr>
          <a:xfrm>
            <a:off x="1524000" y="1600201"/>
            <a:ext cx="4038600" cy="4525963"/>
          </a:xfrm>
        </p:spPr>
        <p:txBody>
          <a:bodyPr/>
          <a:lstStyle/>
          <a:p>
            <a:pPr>
              <a:buFontTx/>
              <a:buNone/>
            </a:pPr>
            <a:endParaRPr lang="en-US" altLang="en-US"/>
          </a:p>
          <a:p>
            <a:pPr>
              <a:buFontTx/>
              <a:buNone/>
            </a:pPr>
            <a:endParaRPr lang="ru-RU" altLang="en-US"/>
          </a:p>
        </p:txBody>
      </p:sp>
      <p:pic>
        <p:nvPicPr>
          <p:cNvPr id="9221" name="Picture 5" descr="giordano bruno"/>
          <p:cNvPicPr>
            <a:picLocks noGrp="1" noChangeAspect="1" noChangeArrowheads="1"/>
          </p:cNvPicPr>
          <p:nvPr>
            <p:ph sz="half" idx="1"/>
          </p:nvPr>
        </p:nvPicPr>
        <p:blipFill>
          <a:blip r:embed="rId3">
            <a:extLst>
              <a:ext uri="{28A0092B-C50C-407E-A947-70E740481C1C}">
                <a14:useLocalDpi xmlns:a14="http://schemas.microsoft.com/office/drawing/2010/main" val="0"/>
              </a:ext>
            </a:extLst>
          </a:blip>
          <a:srcRect/>
          <a:stretch>
            <a:fillRect/>
          </a:stretch>
        </p:blipFill>
        <p:spPr>
          <a:xfrm>
            <a:off x="2351088" y="2133600"/>
            <a:ext cx="3097212" cy="388778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9222" name="Picture 6" descr="utopia"/>
          <p:cNvPicPr>
            <a:picLocks noGrp="1" noChangeAspect="1" noChangeArrowheads="1"/>
          </p:cNvPicPr>
          <p:nvPr>
            <p:ph sz="quarter" idx="2"/>
          </p:nvPr>
        </p:nvPicPr>
        <p:blipFill>
          <a:blip r:embed="rId4">
            <a:extLst>
              <a:ext uri="{28A0092B-C50C-407E-A947-70E740481C1C}">
                <a14:useLocalDpi xmlns:a14="http://schemas.microsoft.com/office/drawing/2010/main" val="0"/>
              </a:ext>
            </a:extLst>
          </a:blip>
          <a:srcRect/>
          <a:stretch>
            <a:fillRect/>
          </a:stretch>
        </p:blipFill>
        <p:spPr>
          <a:xfrm>
            <a:off x="6527800" y="1844675"/>
            <a:ext cx="2952750" cy="20891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24848021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en-US" altLang="en-US" sz="4000" b="1">
                <a:solidFill>
                  <a:srgbClr val="FF3300"/>
                </a:solidFill>
                <a:effectLst>
                  <a:outerShdw blurRad="38100" dist="38100" dir="2700000" algn="tl">
                    <a:srgbClr val="C0C0C0"/>
                  </a:outerShdw>
                </a:effectLst>
              </a:rPr>
              <a:t>NICCOL</a:t>
            </a:r>
            <a:r>
              <a:rPr lang="en-US" altLang="en-US" sz="4000" b="1">
                <a:solidFill>
                  <a:srgbClr val="FF3300"/>
                </a:solidFill>
                <a:effectLst>
                  <a:outerShdw blurRad="38100" dist="38100" dir="2700000" algn="tl">
                    <a:srgbClr val="C0C0C0"/>
                  </a:outerShdw>
                </a:effectLst>
                <a:cs typeface="Arial" panose="020B0604020202020204" pitchFamily="34" charset="0"/>
              </a:rPr>
              <a:t>Ó MACHIAVELLI </a:t>
            </a:r>
            <a:br>
              <a:rPr lang="en-US" altLang="en-US" sz="4000" b="1">
                <a:solidFill>
                  <a:srgbClr val="FF3300"/>
                </a:solidFill>
                <a:effectLst>
                  <a:outerShdw blurRad="38100" dist="38100" dir="2700000" algn="tl">
                    <a:srgbClr val="C0C0C0"/>
                  </a:outerShdw>
                </a:effectLst>
                <a:cs typeface="Arial" panose="020B0604020202020204" pitchFamily="34" charset="0"/>
              </a:rPr>
            </a:br>
            <a:r>
              <a:rPr lang="en-US" altLang="en-US" sz="4000" b="1">
                <a:solidFill>
                  <a:srgbClr val="FF3300"/>
                </a:solidFill>
                <a:effectLst>
                  <a:outerShdw blurRad="38100" dist="38100" dir="2700000" algn="tl">
                    <a:srgbClr val="C0C0C0"/>
                  </a:outerShdw>
                </a:effectLst>
                <a:cs typeface="Arial" panose="020B0604020202020204" pitchFamily="34" charset="0"/>
              </a:rPr>
              <a:t>(1469-1527)</a:t>
            </a:r>
            <a:endParaRPr lang="ru-RU" altLang="en-US" sz="4000" b="1">
              <a:solidFill>
                <a:srgbClr val="FF3300"/>
              </a:solidFill>
              <a:effectLst>
                <a:outerShdw blurRad="38100" dist="38100" dir="2700000" algn="tl">
                  <a:srgbClr val="C0C0C0"/>
                </a:outerShdw>
              </a:effectLst>
              <a:cs typeface="Arial" panose="020B0604020202020204" pitchFamily="34" charset="0"/>
            </a:endParaRPr>
          </a:p>
        </p:txBody>
      </p:sp>
      <p:pic>
        <p:nvPicPr>
          <p:cNvPr id="3075" name="Picture 3" descr="200px-Santi_di_Tito_-_Niccolo_Machiavelli%27s_portrait_headcrop[1]"/>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4872038" y="2349501"/>
            <a:ext cx="2519362" cy="29511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42024792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en-US" altLang="en-US" b="1">
                <a:solidFill>
                  <a:srgbClr val="FF3300"/>
                </a:solidFill>
                <a:effectLst>
                  <a:outerShdw blurRad="38100" dist="38100" dir="2700000" algn="tl">
                    <a:srgbClr val="C0C0C0"/>
                  </a:outerShdw>
                </a:effectLst>
              </a:rPr>
              <a:t>NICCOL</a:t>
            </a:r>
            <a:r>
              <a:rPr lang="en-US" altLang="en-US" b="1">
                <a:solidFill>
                  <a:srgbClr val="FF3300"/>
                </a:solidFill>
                <a:effectLst>
                  <a:outerShdw blurRad="38100" dist="38100" dir="2700000" algn="tl">
                    <a:srgbClr val="C0C0C0"/>
                  </a:outerShdw>
                </a:effectLst>
                <a:cs typeface="Arial" panose="020B0604020202020204" pitchFamily="34" charset="0"/>
              </a:rPr>
              <a:t>Ó MACHIAVELLI</a:t>
            </a:r>
            <a:endParaRPr lang="ru-RU" altLang="en-US" b="1">
              <a:solidFill>
                <a:srgbClr val="FF3300"/>
              </a:solidFill>
              <a:effectLst>
                <a:outerShdw blurRad="38100" dist="38100" dir="2700000" algn="tl">
                  <a:srgbClr val="C0C0C0"/>
                </a:outerShdw>
              </a:effectLst>
              <a:cs typeface="Arial" panose="020B0604020202020204" pitchFamily="34" charset="0"/>
            </a:endParaRPr>
          </a:p>
        </p:txBody>
      </p:sp>
      <p:sp>
        <p:nvSpPr>
          <p:cNvPr id="4099" name="Rectangle 3"/>
          <p:cNvSpPr>
            <a:spLocks noGrp="1" noChangeArrowheads="1"/>
          </p:cNvSpPr>
          <p:nvPr>
            <p:ph type="body" idx="1"/>
          </p:nvPr>
        </p:nvSpPr>
        <p:spPr>
          <a:xfrm>
            <a:off x="1981200" y="1600200"/>
            <a:ext cx="8229600" cy="5257800"/>
          </a:xfrm>
        </p:spPr>
        <p:txBody>
          <a:bodyPr/>
          <a:lstStyle/>
          <a:p>
            <a:pPr>
              <a:lnSpc>
                <a:spcPct val="90000"/>
              </a:lnSpc>
              <a:buFontTx/>
              <a:buChar char="-"/>
            </a:pPr>
            <a:r>
              <a:rPr lang="en-US" altLang="en-US" sz="2400" b="1"/>
              <a:t>The </a:t>
            </a:r>
            <a:r>
              <a:rPr lang="en-US" altLang="en-US" sz="2400" b="1">
                <a:solidFill>
                  <a:srgbClr val="FF9900"/>
                </a:solidFill>
              </a:rPr>
              <a:t>Highest Good</a:t>
            </a:r>
            <a:r>
              <a:rPr lang="en-US" altLang="en-US" sz="2400" b="1"/>
              <a:t>: A </a:t>
            </a:r>
            <a:r>
              <a:rPr lang="en-US" altLang="en-US" sz="2400" b="1">
                <a:solidFill>
                  <a:srgbClr val="FF3399"/>
                </a:solidFill>
              </a:rPr>
              <a:t>free and well ordered state</a:t>
            </a:r>
          </a:p>
          <a:p>
            <a:pPr>
              <a:lnSpc>
                <a:spcPct val="90000"/>
              </a:lnSpc>
              <a:buFontTx/>
              <a:buChar char="-"/>
            </a:pPr>
            <a:r>
              <a:rPr lang="en-US" altLang="en-US" sz="2400" b="1"/>
              <a:t>T</a:t>
            </a:r>
            <a:r>
              <a:rPr lang="ru-RU" altLang="en-US" sz="2400" b="1"/>
              <a:t>he need for </a:t>
            </a:r>
            <a:r>
              <a:rPr lang="ru-RU" altLang="en-US" sz="2400" b="1">
                <a:solidFill>
                  <a:srgbClr val="0066FF"/>
                </a:solidFill>
              </a:rPr>
              <a:t>stability</a:t>
            </a:r>
            <a:r>
              <a:rPr lang="ru-RU" altLang="en-US" sz="2400" b="1"/>
              <a:t> in a </a:t>
            </a:r>
            <a:r>
              <a:rPr lang="en-US" altLang="en-US" sz="2400" b="1"/>
              <a:t>prince</a:t>
            </a:r>
            <a:r>
              <a:rPr lang="ru-RU" altLang="en-US" sz="2400" b="1"/>
              <a:t>’s principality</a:t>
            </a:r>
            <a:r>
              <a:rPr lang="en-US" altLang="en-US" sz="2400" b="1"/>
              <a:t>:</a:t>
            </a:r>
            <a:r>
              <a:rPr lang="ru-RU" altLang="en-US" sz="2400" b="1"/>
              <a:t> at stake is its </a:t>
            </a:r>
            <a:r>
              <a:rPr lang="ru-RU" altLang="en-US" sz="2400" b="1">
                <a:solidFill>
                  <a:srgbClr val="0066FF"/>
                </a:solidFill>
              </a:rPr>
              <a:t>preservation</a:t>
            </a:r>
            <a:r>
              <a:rPr lang="ru-RU" altLang="en-US" sz="2400" b="1"/>
              <a:t> </a:t>
            </a:r>
            <a:endParaRPr lang="en-US" altLang="en-US" sz="2400" b="1"/>
          </a:p>
          <a:p>
            <a:pPr>
              <a:lnSpc>
                <a:spcPct val="90000"/>
              </a:lnSpc>
              <a:buFontTx/>
              <a:buChar char="-"/>
            </a:pPr>
            <a:r>
              <a:rPr lang="en-US" altLang="en-US" sz="2400" b="1"/>
              <a:t>The </a:t>
            </a:r>
            <a:r>
              <a:rPr lang="en-US" altLang="en-US" sz="2400" b="1">
                <a:solidFill>
                  <a:srgbClr val="FF3399"/>
                </a:solidFill>
              </a:rPr>
              <a:t>state</a:t>
            </a:r>
            <a:r>
              <a:rPr lang="en-US" altLang="en-US" sz="2400" b="1"/>
              <a:t> has no transcendent justification: it is an </a:t>
            </a:r>
            <a:r>
              <a:rPr lang="en-US" altLang="en-US" sz="2400" b="1">
                <a:solidFill>
                  <a:srgbClr val="FF3399"/>
                </a:solidFill>
              </a:rPr>
              <a:t>instrument for common good</a:t>
            </a:r>
            <a:r>
              <a:rPr lang="en-US" altLang="en-US" sz="2400" b="1"/>
              <a:t> </a:t>
            </a:r>
            <a:r>
              <a:rPr lang="en-US" altLang="en-US" sz="2400" b="1">
                <a:sym typeface="Wingdings" panose="05000000000000000000" pitchFamily="2" charset="2"/>
              </a:rPr>
              <a:t> </a:t>
            </a:r>
            <a:r>
              <a:rPr lang="en-US" altLang="en-US" sz="2400" b="1">
                <a:solidFill>
                  <a:srgbClr val="0066FF"/>
                </a:solidFill>
                <a:sym typeface="Wingdings" panose="05000000000000000000" pitchFamily="2" charset="2"/>
              </a:rPr>
              <a:t>separation between the church and the state</a:t>
            </a:r>
            <a:endParaRPr lang="en-US" altLang="en-US" sz="2400" b="1">
              <a:solidFill>
                <a:srgbClr val="0066FF"/>
              </a:solidFill>
            </a:endParaRPr>
          </a:p>
          <a:p>
            <a:pPr>
              <a:lnSpc>
                <a:spcPct val="90000"/>
              </a:lnSpc>
              <a:buFontTx/>
              <a:buChar char="-"/>
            </a:pPr>
            <a:r>
              <a:rPr lang="en-US" altLang="en-US" sz="2400" b="1"/>
              <a:t>The </a:t>
            </a:r>
            <a:r>
              <a:rPr lang="en-US" altLang="en-US" sz="2400" b="1">
                <a:solidFill>
                  <a:srgbClr val="33CC33"/>
                </a:solidFill>
              </a:rPr>
              <a:t>art of the state</a:t>
            </a:r>
            <a:r>
              <a:rPr lang="en-US" altLang="en-US" sz="2400" b="1"/>
              <a:t>: political </a:t>
            </a:r>
            <a:r>
              <a:rPr lang="en-US" altLang="en-US" sz="2400" b="1">
                <a:solidFill>
                  <a:srgbClr val="FF3399"/>
                </a:solidFill>
              </a:rPr>
              <a:t>techniques</a:t>
            </a:r>
            <a:r>
              <a:rPr lang="en-US" altLang="en-US" sz="2400" b="1"/>
              <a:t> of extreme </a:t>
            </a:r>
            <a:r>
              <a:rPr lang="en-US" altLang="en-US" sz="2400" b="1">
                <a:solidFill>
                  <a:srgbClr val="FF3399"/>
                </a:solidFill>
              </a:rPr>
              <a:t>realism</a:t>
            </a:r>
          </a:p>
          <a:p>
            <a:pPr>
              <a:lnSpc>
                <a:spcPct val="90000"/>
              </a:lnSpc>
              <a:buFontTx/>
              <a:buChar char="-"/>
            </a:pPr>
            <a:r>
              <a:rPr lang="en-US" altLang="en-US" sz="2400" b="1">
                <a:solidFill>
                  <a:srgbClr val="FF3300"/>
                </a:solidFill>
              </a:rPr>
              <a:t>Virt</a:t>
            </a:r>
            <a:r>
              <a:rPr lang="en-US" altLang="en-US" sz="2400" b="1">
                <a:solidFill>
                  <a:srgbClr val="FF3300"/>
                </a:solidFill>
                <a:cs typeface="Arial" panose="020B0604020202020204" pitchFamily="34" charset="0"/>
              </a:rPr>
              <a:t>ú</a:t>
            </a:r>
            <a:r>
              <a:rPr lang="en-US" altLang="en-US" sz="2400" b="1"/>
              <a:t>: no moral connotation </a:t>
            </a:r>
            <a:r>
              <a:rPr lang="en-US" altLang="en-US" sz="2400" b="1">
                <a:sym typeface="Wingdings" panose="05000000000000000000" pitchFamily="2" charset="2"/>
              </a:rPr>
              <a:t> virtuous are those qualities and attitudes that contribute to the success of the prince  </a:t>
            </a:r>
            <a:r>
              <a:rPr lang="en-US" altLang="en-US" sz="2400" b="1">
                <a:solidFill>
                  <a:srgbClr val="FF3300"/>
                </a:solidFill>
                <a:sym typeface="Wingdings" panose="05000000000000000000" pitchFamily="2" charset="2"/>
              </a:rPr>
              <a:t>a moral vice can well be a political virtue</a:t>
            </a:r>
            <a:r>
              <a:rPr lang="en-US" altLang="en-US" sz="2400" b="1">
                <a:sym typeface="Wingdings" panose="05000000000000000000" pitchFamily="2" charset="2"/>
              </a:rPr>
              <a:t> (for example, cruelty)</a:t>
            </a:r>
          </a:p>
          <a:p>
            <a:pPr>
              <a:lnSpc>
                <a:spcPct val="90000"/>
              </a:lnSpc>
              <a:buFontTx/>
              <a:buChar char="-"/>
            </a:pPr>
            <a:r>
              <a:rPr lang="en-US" altLang="en-US" sz="2400" b="1">
                <a:solidFill>
                  <a:srgbClr val="0066FF"/>
                </a:solidFill>
              </a:rPr>
              <a:t>Prudence</a:t>
            </a:r>
            <a:r>
              <a:rPr lang="en-US" altLang="en-US" sz="2400" b="1"/>
              <a:t>: considering not only the short period, but the long period as well</a:t>
            </a:r>
          </a:p>
        </p:txBody>
      </p:sp>
    </p:spTree>
    <p:extLst>
      <p:ext uri="{BB962C8B-B14F-4D97-AF65-F5344CB8AC3E}">
        <p14:creationId xmlns:p14="http://schemas.microsoft.com/office/powerpoint/2010/main" val="2530829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US" altLang="en-US" b="1">
                <a:solidFill>
                  <a:srgbClr val="FF3300"/>
                </a:solidFill>
                <a:effectLst>
                  <a:outerShdw blurRad="38100" dist="38100" dir="2700000" algn="tl">
                    <a:srgbClr val="C0C0C0"/>
                  </a:outerShdw>
                </a:effectLst>
              </a:rPr>
              <a:t>NICCOL</a:t>
            </a:r>
            <a:r>
              <a:rPr lang="en-US" altLang="en-US" b="1">
                <a:solidFill>
                  <a:srgbClr val="FF3300"/>
                </a:solidFill>
                <a:effectLst>
                  <a:outerShdw blurRad="38100" dist="38100" dir="2700000" algn="tl">
                    <a:srgbClr val="C0C0C0"/>
                  </a:outerShdw>
                </a:effectLst>
                <a:cs typeface="Arial" panose="020B0604020202020204" pitchFamily="34" charset="0"/>
              </a:rPr>
              <a:t>Ó MACHIAVELLI</a:t>
            </a:r>
            <a:endParaRPr lang="ru-RU" altLang="en-US" b="1">
              <a:solidFill>
                <a:srgbClr val="FF3300"/>
              </a:solidFill>
              <a:effectLst>
                <a:outerShdw blurRad="38100" dist="38100" dir="2700000" algn="tl">
                  <a:srgbClr val="C0C0C0"/>
                </a:outerShdw>
              </a:effectLst>
              <a:cs typeface="Arial" panose="020B0604020202020204" pitchFamily="34" charset="0"/>
            </a:endParaRPr>
          </a:p>
        </p:txBody>
      </p:sp>
      <p:sp>
        <p:nvSpPr>
          <p:cNvPr id="5123" name="Rectangle 3"/>
          <p:cNvSpPr>
            <a:spLocks noGrp="1" noChangeArrowheads="1"/>
          </p:cNvSpPr>
          <p:nvPr>
            <p:ph type="body" idx="1"/>
          </p:nvPr>
        </p:nvSpPr>
        <p:spPr>
          <a:xfrm>
            <a:off x="1981200" y="1600200"/>
            <a:ext cx="8229600" cy="5257800"/>
          </a:xfrm>
        </p:spPr>
        <p:txBody>
          <a:bodyPr/>
          <a:lstStyle/>
          <a:p>
            <a:pPr>
              <a:buFontTx/>
              <a:buNone/>
            </a:pPr>
            <a:r>
              <a:rPr lang="en-US" altLang="en-US" b="1"/>
              <a:t>Commonly it is said that in Machiavelli there is </a:t>
            </a:r>
            <a:r>
              <a:rPr lang="en-US" altLang="en-US" b="1">
                <a:solidFill>
                  <a:srgbClr val="0066FF"/>
                </a:solidFill>
              </a:rPr>
              <a:t>no moral basis</a:t>
            </a:r>
            <a:r>
              <a:rPr lang="en-US" altLang="en-US" b="1"/>
              <a:t> on which to judge the difference between legitimate and illegitimate uses of power. Is it true? Perhaps there are </a:t>
            </a:r>
            <a:r>
              <a:rPr lang="en-US" altLang="en-US" b="1">
                <a:solidFill>
                  <a:srgbClr val="0066FF"/>
                </a:solidFill>
              </a:rPr>
              <a:t>two different kind of morality</a:t>
            </a:r>
            <a:r>
              <a:rPr lang="en-US" altLang="en-US" b="1"/>
              <a:t>: one for common citizens (as private individuals) and another one for rulers</a:t>
            </a:r>
          </a:p>
          <a:p>
            <a:pPr>
              <a:buFontTx/>
              <a:buNone/>
            </a:pPr>
            <a:r>
              <a:rPr lang="en-US" altLang="en-US" b="1">
                <a:solidFill>
                  <a:srgbClr val="FF3399"/>
                </a:solidFill>
              </a:rPr>
              <a:t>Flexible Disposition</a:t>
            </a:r>
            <a:r>
              <a:rPr lang="en-US" altLang="en-US" b="1"/>
              <a:t>: varying her/his conduct from good to evil and back again “as fortune and circumstances dictate”</a:t>
            </a:r>
            <a:r>
              <a:rPr lang="ru-RU" altLang="en-US" b="1"/>
              <a:t> </a:t>
            </a:r>
            <a:endParaRPr lang="en-US" altLang="en-US" b="1">
              <a:solidFill>
                <a:srgbClr val="0066FF"/>
              </a:solidFill>
            </a:endParaRPr>
          </a:p>
          <a:p>
            <a:pPr>
              <a:buFontTx/>
              <a:buNone/>
            </a:pPr>
            <a:endParaRPr lang="ru-RU" altLang="en-US" b="1">
              <a:solidFill>
                <a:srgbClr val="0066FF"/>
              </a:solidFill>
            </a:endParaRPr>
          </a:p>
        </p:txBody>
      </p:sp>
    </p:spTree>
    <p:extLst>
      <p:ext uri="{BB962C8B-B14F-4D97-AF65-F5344CB8AC3E}">
        <p14:creationId xmlns:p14="http://schemas.microsoft.com/office/powerpoint/2010/main" val="22532466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140</TotalTime>
  <Words>1530</Words>
  <Application>Microsoft Office PowerPoint</Application>
  <PresentationFormat>Widescreen</PresentationFormat>
  <Paragraphs>115</Paragraphs>
  <Slides>25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Arial</vt:lpstr>
      <vt:lpstr>Calibri</vt:lpstr>
      <vt:lpstr>Calibri Light</vt:lpstr>
      <vt:lpstr>Wingdings</vt:lpstr>
      <vt:lpstr>Office Theme</vt:lpstr>
      <vt:lpstr>Political Philosophy of Renaissance:</vt:lpstr>
      <vt:lpstr>Renaissance</vt:lpstr>
      <vt:lpstr>Renaissance</vt:lpstr>
      <vt:lpstr>HUMANISM AND RENAISSANCE</vt:lpstr>
      <vt:lpstr>HUMANISM AND RENAISSANCE: science </vt:lpstr>
      <vt:lpstr>Giordano Bruno – burned alive Thomas More – decapitated</vt:lpstr>
      <vt:lpstr>NICCOLÓ MACHIAVELLI  (1469-1527)</vt:lpstr>
      <vt:lpstr>NICCOLÓ MACHIAVELLI</vt:lpstr>
      <vt:lpstr>NICCOLÓ MACHIAVELLI</vt:lpstr>
      <vt:lpstr>THE PRINCE</vt:lpstr>
      <vt:lpstr>THE PRINCE</vt:lpstr>
      <vt:lpstr>THE PRINCE</vt:lpstr>
      <vt:lpstr>NICCOLÓ MACHIAVELLI</vt:lpstr>
      <vt:lpstr>NICCOLÓ MACHIAVELLI</vt:lpstr>
      <vt:lpstr>THE PRINCE</vt:lpstr>
      <vt:lpstr>Thomas More (1478-1535)</vt:lpstr>
      <vt:lpstr>Thomas More (1478-1535)</vt:lpstr>
      <vt:lpstr>Thomas More (1478-1535)</vt:lpstr>
      <vt:lpstr>Thomas More (1478-1535)</vt:lpstr>
      <vt:lpstr>Book 2: Discourse on Utopia</vt:lpstr>
      <vt:lpstr>Thomas More (1478-1535)</vt:lpstr>
      <vt:lpstr>Thomas More (1478-1535)</vt:lpstr>
      <vt:lpstr>Tomasso Campanella</vt:lpstr>
      <vt:lpstr>T. Campanella: “The City of Sun” (“Solaria” – lat.)</vt:lpstr>
      <vt:lpstr>Seminar N. Machiavelli: The Prince</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Political Philosophy of Renaissance:</dc:title>
  <dc:creator>Adibayeva Aigul</dc:creator>
  <cp:lastModifiedBy>Adibayeva Aigul</cp:lastModifiedBy>
  <cp:revision>14</cp:revision>
  <dcterms:created xsi:type="dcterms:W3CDTF">2019-01-28T05:45:23Z</dcterms:created>
  <dcterms:modified xsi:type="dcterms:W3CDTF">2019-02-20T06:14:02Z</dcterms:modified>
</cp:coreProperties>
</file>