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5"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7" d="100"/>
          <a:sy n="107" d="100"/>
        </p:scale>
        <p:origin x="69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96BD1-17CD-6AA2-134B-7E285A3FFE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1058EB-D4A6-025B-E700-6AE3197EA8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5D9184-8A2A-C27A-C14D-88CBC2944684}"/>
              </a:ext>
            </a:extLst>
          </p:cNvPr>
          <p:cNvSpPr>
            <a:spLocks noGrp="1"/>
          </p:cNvSpPr>
          <p:nvPr>
            <p:ph type="dt" sz="half" idx="10"/>
          </p:nvPr>
        </p:nvSpPr>
        <p:spPr/>
        <p:txBody>
          <a:bodyPr/>
          <a:lstStyle/>
          <a:p>
            <a:fld id="{E73D23E4-9CD8-4714-A145-0E8260BA8F46}" type="datetimeFigureOut">
              <a:rPr lang="en-US" smtClean="0"/>
              <a:t>3/11/2026</a:t>
            </a:fld>
            <a:endParaRPr lang="en-US"/>
          </a:p>
        </p:txBody>
      </p:sp>
      <p:sp>
        <p:nvSpPr>
          <p:cNvPr id="5" name="Footer Placeholder 4">
            <a:extLst>
              <a:ext uri="{FF2B5EF4-FFF2-40B4-BE49-F238E27FC236}">
                <a16:creationId xmlns:a16="http://schemas.microsoft.com/office/drawing/2014/main" id="{DCE1247D-EEB0-FC8C-A3C4-172F97E9C7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D52622-EEE6-B293-7DD9-9D36F8B11821}"/>
              </a:ext>
            </a:extLst>
          </p:cNvPr>
          <p:cNvSpPr>
            <a:spLocks noGrp="1"/>
          </p:cNvSpPr>
          <p:nvPr>
            <p:ph type="sldNum" sz="quarter" idx="12"/>
          </p:nvPr>
        </p:nvSpPr>
        <p:spPr/>
        <p:txBody>
          <a:bodyPr/>
          <a:lstStyle/>
          <a:p>
            <a:fld id="{F8C0DF3C-2A19-4B3A-9D96-510B8FE94EA7}" type="slidenum">
              <a:rPr lang="en-US" smtClean="0"/>
              <a:t>‹#›</a:t>
            </a:fld>
            <a:endParaRPr lang="en-US"/>
          </a:p>
        </p:txBody>
      </p:sp>
    </p:spTree>
    <p:extLst>
      <p:ext uri="{BB962C8B-B14F-4D97-AF65-F5344CB8AC3E}">
        <p14:creationId xmlns:p14="http://schemas.microsoft.com/office/powerpoint/2010/main" val="2163983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07020-86F7-0319-8CB3-50239F61032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57D89FB-A0D8-8FF1-883A-9039E944514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482D5D-2D4F-B5E3-96F2-4B204861C092}"/>
              </a:ext>
            </a:extLst>
          </p:cNvPr>
          <p:cNvSpPr>
            <a:spLocks noGrp="1"/>
          </p:cNvSpPr>
          <p:nvPr>
            <p:ph type="dt" sz="half" idx="10"/>
          </p:nvPr>
        </p:nvSpPr>
        <p:spPr/>
        <p:txBody>
          <a:bodyPr/>
          <a:lstStyle/>
          <a:p>
            <a:fld id="{E73D23E4-9CD8-4714-A145-0E8260BA8F46}" type="datetimeFigureOut">
              <a:rPr lang="en-US" smtClean="0"/>
              <a:t>3/11/2026</a:t>
            </a:fld>
            <a:endParaRPr lang="en-US"/>
          </a:p>
        </p:txBody>
      </p:sp>
      <p:sp>
        <p:nvSpPr>
          <p:cNvPr id="5" name="Footer Placeholder 4">
            <a:extLst>
              <a:ext uri="{FF2B5EF4-FFF2-40B4-BE49-F238E27FC236}">
                <a16:creationId xmlns:a16="http://schemas.microsoft.com/office/drawing/2014/main" id="{E83440F7-609F-4E3F-3E10-3CE000A411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6ADD4B-56E0-9B10-1677-7DC7A1BE27DE}"/>
              </a:ext>
            </a:extLst>
          </p:cNvPr>
          <p:cNvSpPr>
            <a:spLocks noGrp="1"/>
          </p:cNvSpPr>
          <p:nvPr>
            <p:ph type="sldNum" sz="quarter" idx="12"/>
          </p:nvPr>
        </p:nvSpPr>
        <p:spPr/>
        <p:txBody>
          <a:bodyPr/>
          <a:lstStyle/>
          <a:p>
            <a:fld id="{F8C0DF3C-2A19-4B3A-9D96-510B8FE94EA7}" type="slidenum">
              <a:rPr lang="en-US" smtClean="0"/>
              <a:t>‹#›</a:t>
            </a:fld>
            <a:endParaRPr lang="en-US"/>
          </a:p>
        </p:txBody>
      </p:sp>
    </p:spTree>
    <p:extLst>
      <p:ext uri="{BB962C8B-B14F-4D97-AF65-F5344CB8AC3E}">
        <p14:creationId xmlns:p14="http://schemas.microsoft.com/office/powerpoint/2010/main" val="1888882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F54421-3AE4-6361-8530-75C8F2909BF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69AC5DA-4640-EB19-7761-731048DE869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A246AB-E2AD-537C-BA8D-684383582EE1}"/>
              </a:ext>
            </a:extLst>
          </p:cNvPr>
          <p:cNvSpPr>
            <a:spLocks noGrp="1"/>
          </p:cNvSpPr>
          <p:nvPr>
            <p:ph type="dt" sz="half" idx="10"/>
          </p:nvPr>
        </p:nvSpPr>
        <p:spPr/>
        <p:txBody>
          <a:bodyPr/>
          <a:lstStyle/>
          <a:p>
            <a:fld id="{E73D23E4-9CD8-4714-A145-0E8260BA8F46}" type="datetimeFigureOut">
              <a:rPr lang="en-US" smtClean="0"/>
              <a:t>3/11/2026</a:t>
            </a:fld>
            <a:endParaRPr lang="en-US"/>
          </a:p>
        </p:txBody>
      </p:sp>
      <p:sp>
        <p:nvSpPr>
          <p:cNvPr id="5" name="Footer Placeholder 4">
            <a:extLst>
              <a:ext uri="{FF2B5EF4-FFF2-40B4-BE49-F238E27FC236}">
                <a16:creationId xmlns:a16="http://schemas.microsoft.com/office/drawing/2014/main" id="{6AB663F2-DCE2-2016-FBCA-F363DD9A83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A01D5E-3B7B-717B-34D2-D7D56763DA66}"/>
              </a:ext>
            </a:extLst>
          </p:cNvPr>
          <p:cNvSpPr>
            <a:spLocks noGrp="1"/>
          </p:cNvSpPr>
          <p:nvPr>
            <p:ph type="sldNum" sz="quarter" idx="12"/>
          </p:nvPr>
        </p:nvSpPr>
        <p:spPr/>
        <p:txBody>
          <a:bodyPr/>
          <a:lstStyle/>
          <a:p>
            <a:fld id="{F8C0DF3C-2A19-4B3A-9D96-510B8FE94EA7}" type="slidenum">
              <a:rPr lang="en-US" smtClean="0"/>
              <a:t>‹#›</a:t>
            </a:fld>
            <a:endParaRPr lang="en-US"/>
          </a:p>
        </p:txBody>
      </p:sp>
    </p:spTree>
    <p:extLst>
      <p:ext uri="{BB962C8B-B14F-4D97-AF65-F5344CB8AC3E}">
        <p14:creationId xmlns:p14="http://schemas.microsoft.com/office/powerpoint/2010/main" val="1103078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E1507-A0A9-0A56-3A71-2BEEB5A76F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122B96-6074-93C6-2146-55F8D582E5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2BE93A-18C3-A97F-C4FB-D6876E26B253}"/>
              </a:ext>
            </a:extLst>
          </p:cNvPr>
          <p:cNvSpPr>
            <a:spLocks noGrp="1"/>
          </p:cNvSpPr>
          <p:nvPr>
            <p:ph type="dt" sz="half" idx="10"/>
          </p:nvPr>
        </p:nvSpPr>
        <p:spPr/>
        <p:txBody>
          <a:bodyPr/>
          <a:lstStyle/>
          <a:p>
            <a:fld id="{E73D23E4-9CD8-4714-A145-0E8260BA8F46}" type="datetimeFigureOut">
              <a:rPr lang="en-US" smtClean="0"/>
              <a:t>3/11/2026</a:t>
            </a:fld>
            <a:endParaRPr lang="en-US"/>
          </a:p>
        </p:txBody>
      </p:sp>
      <p:sp>
        <p:nvSpPr>
          <p:cNvPr id="5" name="Footer Placeholder 4">
            <a:extLst>
              <a:ext uri="{FF2B5EF4-FFF2-40B4-BE49-F238E27FC236}">
                <a16:creationId xmlns:a16="http://schemas.microsoft.com/office/drawing/2014/main" id="{653F5765-2709-5EBF-5F5D-C7DDFE13DA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743912-C7A1-AFCD-3D05-EF425927C75B}"/>
              </a:ext>
            </a:extLst>
          </p:cNvPr>
          <p:cNvSpPr>
            <a:spLocks noGrp="1"/>
          </p:cNvSpPr>
          <p:nvPr>
            <p:ph type="sldNum" sz="quarter" idx="12"/>
          </p:nvPr>
        </p:nvSpPr>
        <p:spPr/>
        <p:txBody>
          <a:bodyPr/>
          <a:lstStyle/>
          <a:p>
            <a:fld id="{F8C0DF3C-2A19-4B3A-9D96-510B8FE94EA7}" type="slidenum">
              <a:rPr lang="en-US" smtClean="0"/>
              <a:t>‹#›</a:t>
            </a:fld>
            <a:endParaRPr lang="en-US"/>
          </a:p>
        </p:txBody>
      </p:sp>
    </p:spTree>
    <p:extLst>
      <p:ext uri="{BB962C8B-B14F-4D97-AF65-F5344CB8AC3E}">
        <p14:creationId xmlns:p14="http://schemas.microsoft.com/office/powerpoint/2010/main" val="3221107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CED19-E5FF-36B8-5F20-3FA5581879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0B83102-679E-58ED-2304-31B5FD6654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E1A3E16-0900-9E5E-F5A4-C29952E92A59}"/>
              </a:ext>
            </a:extLst>
          </p:cNvPr>
          <p:cNvSpPr>
            <a:spLocks noGrp="1"/>
          </p:cNvSpPr>
          <p:nvPr>
            <p:ph type="dt" sz="half" idx="10"/>
          </p:nvPr>
        </p:nvSpPr>
        <p:spPr/>
        <p:txBody>
          <a:bodyPr/>
          <a:lstStyle/>
          <a:p>
            <a:fld id="{E73D23E4-9CD8-4714-A145-0E8260BA8F46}" type="datetimeFigureOut">
              <a:rPr lang="en-US" smtClean="0"/>
              <a:t>3/11/2026</a:t>
            </a:fld>
            <a:endParaRPr lang="en-US"/>
          </a:p>
        </p:txBody>
      </p:sp>
      <p:sp>
        <p:nvSpPr>
          <p:cNvPr id="5" name="Footer Placeholder 4">
            <a:extLst>
              <a:ext uri="{FF2B5EF4-FFF2-40B4-BE49-F238E27FC236}">
                <a16:creationId xmlns:a16="http://schemas.microsoft.com/office/drawing/2014/main" id="{1ACF7B58-8195-CAE9-C9A5-BE0E350CDD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2435A2-123A-4C81-92FA-F488BB4BC8FA}"/>
              </a:ext>
            </a:extLst>
          </p:cNvPr>
          <p:cNvSpPr>
            <a:spLocks noGrp="1"/>
          </p:cNvSpPr>
          <p:nvPr>
            <p:ph type="sldNum" sz="quarter" idx="12"/>
          </p:nvPr>
        </p:nvSpPr>
        <p:spPr/>
        <p:txBody>
          <a:bodyPr/>
          <a:lstStyle/>
          <a:p>
            <a:fld id="{F8C0DF3C-2A19-4B3A-9D96-510B8FE94EA7}" type="slidenum">
              <a:rPr lang="en-US" smtClean="0"/>
              <a:t>‹#›</a:t>
            </a:fld>
            <a:endParaRPr lang="en-US"/>
          </a:p>
        </p:txBody>
      </p:sp>
    </p:spTree>
    <p:extLst>
      <p:ext uri="{BB962C8B-B14F-4D97-AF65-F5344CB8AC3E}">
        <p14:creationId xmlns:p14="http://schemas.microsoft.com/office/powerpoint/2010/main" val="2691723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D2494-1FB6-FCCE-B307-0BA2CE75BC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D14B89-C776-1A3F-72F2-5B9508BC011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6FE336-F73A-B1B2-2D1D-E27BCA37FD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9A3862-9A6B-5FA5-EE74-0A6898178ED7}"/>
              </a:ext>
            </a:extLst>
          </p:cNvPr>
          <p:cNvSpPr>
            <a:spLocks noGrp="1"/>
          </p:cNvSpPr>
          <p:nvPr>
            <p:ph type="dt" sz="half" idx="10"/>
          </p:nvPr>
        </p:nvSpPr>
        <p:spPr/>
        <p:txBody>
          <a:bodyPr/>
          <a:lstStyle/>
          <a:p>
            <a:fld id="{E73D23E4-9CD8-4714-A145-0E8260BA8F46}" type="datetimeFigureOut">
              <a:rPr lang="en-US" smtClean="0"/>
              <a:t>3/11/2026</a:t>
            </a:fld>
            <a:endParaRPr lang="en-US"/>
          </a:p>
        </p:txBody>
      </p:sp>
      <p:sp>
        <p:nvSpPr>
          <p:cNvPr id="6" name="Footer Placeholder 5">
            <a:extLst>
              <a:ext uri="{FF2B5EF4-FFF2-40B4-BE49-F238E27FC236}">
                <a16:creationId xmlns:a16="http://schemas.microsoft.com/office/drawing/2014/main" id="{EE03267B-DCC2-0221-F690-7254BB296A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3D607B-B256-6632-C757-A342E167C3CC}"/>
              </a:ext>
            </a:extLst>
          </p:cNvPr>
          <p:cNvSpPr>
            <a:spLocks noGrp="1"/>
          </p:cNvSpPr>
          <p:nvPr>
            <p:ph type="sldNum" sz="quarter" idx="12"/>
          </p:nvPr>
        </p:nvSpPr>
        <p:spPr/>
        <p:txBody>
          <a:bodyPr/>
          <a:lstStyle/>
          <a:p>
            <a:fld id="{F8C0DF3C-2A19-4B3A-9D96-510B8FE94EA7}" type="slidenum">
              <a:rPr lang="en-US" smtClean="0"/>
              <a:t>‹#›</a:t>
            </a:fld>
            <a:endParaRPr lang="en-US"/>
          </a:p>
        </p:txBody>
      </p:sp>
    </p:spTree>
    <p:extLst>
      <p:ext uri="{BB962C8B-B14F-4D97-AF65-F5344CB8AC3E}">
        <p14:creationId xmlns:p14="http://schemas.microsoft.com/office/powerpoint/2010/main" val="3600693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B7909-3F3F-CE54-D208-D67F1E5F60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1DE5EA5-FD80-4F41-49D5-2D49C6FA68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582399-3DC7-5B9A-6592-A651C01618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843F484-FDF0-9AC8-D05C-3E3FC31967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25A8897-4CA9-F90A-32DF-C85E5F044D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2C406B8-C751-3A94-DFF1-11A4763C2DA1}"/>
              </a:ext>
            </a:extLst>
          </p:cNvPr>
          <p:cNvSpPr>
            <a:spLocks noGrp="1"/>
          </p:cNvSpPr>
          <p:nvPr>
            <p:ph type="dt" sz="half" idx="10"/>
          </p:nvPr>
        </p:nvSpPr>
        <p:spPr/>
        <p:txBody>
          <a:bodyPr/>
          <a:lstStyle/>
          <a:p>
            <a:fld id="{E73D23E4-9CD8-4714-A145-0E8260BA8F46}" type="datetimeFigureOut">
              <a:rPr lang="en-US" smtClean="0"/>
              <a:t>3/11/2026</a:t>
            </a:fld>
            <a:endParaRPr lang="en-US"/>
          </a:p>
        </p:txBody>
      </p:sp>
      <p:sp>
        <p:nvSpPr>
          <p:cNvPr id="8" name="Footer Placeholder 7">
            <a:extLst>
              <a:ext uri="{FF2B5EF4-FFF2-40B4-BE49-F238E27FC236}">
                <a16:creationId xmlns:a16="http://schemas.microsoft.com/office/drawing/2014/main" id="{C2C1B83A-EF53-E587-7325-5CDC30500B7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D189C3A-8124-5125-07BB-4D1C018EF680}"/>
              </a:ext>
            </a:extLst>
          </p:cNvPr>
          <p:cNvSpPr>
            <a:spLocks noGrp="1"/>
          </p:cNvSpPr>
          <p:nvPr>
            <p:ph type="sldNum" sz="quarter" idx="12"/>
          </p:nvPr>
        </p:nvSpPr>
        <p:spPr/>
        <p:txBody>
          <a:bodyPr/>
          <a:lstStyle/>
          <a:p>
            <a:fld id="{F8C0DF3C-2A19-4B3A-9D96-510B8FE94EA7}" type="slidenum">
              <a:rPr lang="en-US" smtClean="0"/>
              <a:t>‹#›</a:t>
            </a:fld>
            <a:endParaRPr lang="en-US"/>
          </a:p>
        </p:txBody>
      </p:sp>
    </p:spTree>
    <p:extLst>
      <p:ext uri="{BB962C8B-B14F-4D97-AF65-F5344CB8AC3E}">
        <p14:creationId xmlns:p14="http://schemas.microsoft.com/office/powerpoint/2010/main" val="2579601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A7D94-AF7D-DB70-D039-77F644EEB1B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8D37228-75C9-83F4-C143-5A96EA3BA791}"/>
              </a:ext>
            </a:extLst>
          </p:cNvPr>
          <p:cNvSpPr>
            <a:spLocks noGrp="1"/>
          </p:cNvSpPr>
          <p:nvPr>
            <p:ph type="dt" sz="half" idx="10"/>
          </p:nvPr>
        </p:nvSpPr>
        <p:spPr/>
        <p:txBody>
          <a:bodyPr/>
          <a:lstStyle/>
          <a:p>
            <a:fld id="{E73D23E4-9CD8-4714-A145-0E8260BA8F46}" type="datetimeFigureOut">
              <a:rPr lang="en-US" smtClean="0"/>
              <a:t>3/11/2026</a:t>
            </a:fld>
            <a:endParaRPr lang="en-US"/>
          </a:p>
        </p:txBody>
      </p:sp>
      <p:sp>
        <p:nvSpPr>
          <p:cNvPr id="4" name="Footer Placeholder 3">
            <a:extLst>
              <a:ext uri="{FF2B5EF4-FFF2-40B4-BE49-F238E27FC236}">
                <a16:creationId xmlns:a16="http://schemas.microsoft.com/office/drawing/2014/main" id="{76C25D1F-DABF-DACE-FF23-BA8CDD4ADF1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4F3046-91C2-D430-EBE8-DCE45235FE1E}"/>
              </a:ext>
            </a:extLst>
          </p:cNvPr>
          <p:cNvSpPr>
            <a:spLocks noGrp="1"/>
          </p:cNvSpPr>
          <p:nvPr>
            <p:ph type="sldNum" sz="quarter" idx="12"/>
          </p:nvPr>
        </p:nvSpPr>
        <p:spPr/>
        <p:txBody>
          <a:bodyPr/>
          <a:lstStyle/>
          <a:p>
            <a:fld id="{F8C0DF3C-2A19-4B3A-9D96-510B8FE94EA7}" type="slidenum">
              <a:rPr lang="en-US" smtClean="0"/>
              <a:t>‹#›</a:t>
            </a:fld>
            <a:endParaRPr lang="en-US"/>
          </a:p>
        </p:txBody>
      </p:sp>
    </p:spTree>
    <p:extLst>
      <p:ext uri="{BB962C8B-B14F-4D97-AF65-F5344CB8AC3E}">
        <p14:creationId xmlns:p14="http://schemas.microsoft.com/office/powerpoint/2010/main" val="561383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022107-8187-FA1F-B327-5C017035A16D}"/>
              </a:ext>
            </a:extLst>
          </p:cNvPr>
          <p:cNvSpPr>
            <a:spLocks noGrp="1"/>
          </p:cNvSpPr>
          <p:nvPr>
            <p:ph type="dt" sz="half" idx="10"/>
          </p:nvPr>
        </p:nvSpPr>
        <p:spPr/>
        <p:txBody>
          <a:bodyPr/>
          <a:lstStyle/>
          <a:p>
            <a:fld id="{E73D23E4-9CD8-4714-A145-0E8260BA8F46}" type="datetimeFigureOut">
              <a:rPr lang="en-US" smtClean="0"/>
              <a:t>3/11/2026</a:t>
            </a:fld>
            <a:endParaRPr lang="en-US"/>
          </a:p>
        </p:txBody>
      </p:sp>
      <p:sp>
        <p:nvSpPr>
          <p:cNvPr id="3" name="Footer Placeholder 2">
            <a:extLst>
              <a:ext uri="{FF2B5EF4-FFF2-40B4-BE49-F238E27FC236}">
                <a16:creationId xmlns:a16="http://schemas.microsoft.com/office/drawing/2014/main" id="{DCBF5510-902C-68A8-B9F9-70248AFB6A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4E26A2F-D86D-5B67-8ED8-E16FDC53F45F}"/>
              </a:ext>
            </a:extLst>
          </p:cNvPr>
          <p:cNvSpPr>
            <a:spLocks noGrp="1"/>
          </p:cNvSpPr>
          <p:nvPr>
            <p:ph type="sldNum" sz="quarter" idx="12"/>
          </p:nvPr>
        </p:nvSpPr>
        <p:spPr/>
        <p:txBody>
          <a:bodyPr/>
          <a:lstStyle/>
          <a:p>
            <a:fld id="{F8C0DF3C-2A19-4B3A-9D96-510B8FE94EA7}" type="slidenum">
              <a:rPr lang="en-US" smtClean="0"/>
              <a:t>‹#›</a:t>
            </a:fld>
            <a:endParaRPr lang="en-US"/>
          </a:p>
        </p:txBody>
      </p:sp>
    </p:spTree>
    <p:extLst>
      <p:ext uri="{BB962C8B-B14F-4D97-AF65-F5344CB8AC3E}">
        <p14:creationId xmlns:p14="http://schemas.microsoft.com/office/powerpoint/2010/main" val="2357801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F13CE-8508-DC27-B4D1-BE206B0416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221875-7CC0-97AB-8629-31C871A428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244CF8-9886-0EB7-740B-1FE8601936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1E202B-658D-2ECA-8ED4-28E2B893A264}"/>
              </a:ext>
            </a:extLst>
          </p:cNvPr>
          <p:cNvSpPr>
            <a:spLocks noGrp="1"/>
          </p:cNvSpPr>
          <p:nvPr>
            <p:ph type="dt" sz="half" idx="10"/>
          </p:nvPr>
        </p:nvSpPr>
        <p:spPr/>
        <p:txBody>
          <a:bodyPr/>
          <a:lstStyle/>
          <a:p>
            <a:fld id="{E73D23E4-9CD8-4714-A145-0E8260BA8F46}" type="datetimeFigureOut">
              <a:rPr lang="en-US" smtClean="0"/>
              <a:t>3/11/2026</a:t>
            </a:fld>
            <a:endParaRPr lang="en-US"/>
          </a:p>
        </p:txBody>
      </p:sp>
      <p:sp>
        <p:nvSpPr>
          <p:cNvPr id="6" name="Footer Placeholder 5">
            <a:extLst>
              <a:ext uri="{FF2B5EF4-FFF2-40B4-BE49-F238E27FC236}">
                <a16:creationId xmlns:a16="http://schemas.microsoft.com/office/drawing/2014/main" id="{D59146B8-8338-E091-0339-8A869D607B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7C18FF-77D1-1155-B68C-E30F6A54686B}"/>
              </a:ext>
            </a:extLst>
          </p:cNvPr>
          <p:cNvSpPr>
            <a:spLocks noGrp="1"/>
          </p:cNvSpPr>
          <p:nvPr>
            <p:ph type="sldNum" sz="quarter" idx="12"/>
          </p:nvPr>
        </p:nvSpPr>
        <p:spPr/>
        <p:txBody>
          <a:bodyPr/>
          <a:lstStyle/>
          <a:p>
            <a:fld id="{F8C0DF3C-2A19-4B3A-9D96-510B8FE94EA7}" type="slidenum">
              <a:rPr lang="en-US" smtClean="0"/>
              <a:t>‹#›</a:t>
            </a:fld>
            <a:endParaRPr lang="en-US"/>
          </a:p>
        </p:txBody>
      </p:sp>
    </p:spTree>
    <p:extLst>
      <p:ext uri="{BB962C8B-B14F-4D97-AF65-F5344CB8AC3E}">
        <p14:creationId xmlns:p14="http://schemas.microsoft.com/office/powerpoint/2010/main" val="304138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F5C59-9E87-90F7-526F-C3C0E14EDF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7B71DA2-F4EC-982E-27EF-ED65CF5B47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626692-BFCB-5E55-DABF-F94F85E1B7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875224-7C04-DA3E-30EB-CA23D3B547C8}"/>
              </a:ext>
            </a:extLst>
          </p:cNvPr>
          <p:cNvSpPr>
            <a:spLocks noGrp="1"/>
          </p:cNvSpPr>
          <p:nvPr>
            <p:ph type="dt" sz="half" idx="10"/>
          </p:nvPr>
        </p:nvSpPr>
        <p:spPr/>
        <p:txBody>
          <a:bodyPr/>
          <a:lstStyle/>
          <a:p>
            <a:fld id="{E73D23E4-9CD8-4714-A145-0E8260BA8F46}" type="datetimeFigureOut">
              <a:rPr lang="en-US" smtClean="0"/>
              <a:t>3/11/2026</a:t>
            </a:fld>
            <a:endParaRPr lang="en-US"/>
          </a:p>
        </p:txBody>
      </p:sp>
      <p:sp>
        <p:nvSpPr>
          <p:cNvPr id="6" name="Footer Placeholder 5">
            <a:extLst>
              <a:ext uri="{FF2B5EF4-FFF2-40B4-BE49-F238E27FC236}">
                <a16:creationId xmlns:a16="http://schemas.microsoft.com/office/drawing/2014/main" id="{38343D42-9D1E-ED25-4ECE-9A7B62C1E3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9F576C-95F9-63BC-646D-49B0FA2C254B}"/>
              </a:ext>
            </a:extLst>
          </p:cNvPr>
          <p:cNvSpPr>
            <a:spLocks noGrp="1"/>
          </p:cNvSpPr>
          <p:nvPr>
            <p:ph type="sldNum" sz="quarter" idx="12"/>
          </p:nvPr>
        </p:nvSpPr>
        <p:spPr/>
        <p:txBody>
          <a:bodyPr/>
          <a:lstStyle/>
          <a:p>
            <a:fld id="{F8C0DF3C-2A19-4B3A-9D96-510B8FE94EA7}" type="slidenum">
              <a:rPr lang="en-US" smtClean="0"/>
              <a:t>‹#›</a:t>
            </a:fld>
            <a:endParaRPr lang="en-US"/>
          </a:p>
        </p:txBody>
      </p:sp>
    </p:spTree>
    <p:extLst>
      <p:ext uri="{BB962C8B-B14F-4D97-AF65-F5344CB8AC3E}">
        <p14:creationId xmlns:p14="http://schemas.microsoft.com/office/powerpoint/2010/main" val="1227755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86FDA4-0AD9-43A6-0D94-08E9830CDD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18E9A9-AA5E-7563-04D8-8D94B68706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B2AB58-7FC0-6046-EAB8-826D903A3E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3D23E4-9CD8-4714-A145-0E8260BA8F46}" type="datetimeFigureOut">
              <a:rPr lang="en-US" smtClean="0"/>
              <a:t>3/11/2026</a:t>
            </a:fld>
            <a:endParaRPr lang="en-US"/>
          </a:p>
        </p:txBody>
      </p:sp>
      <p:sp>
        <p:nvSpPr>
          <p:cNvPr id="5" name="Footer Placeholder 4">
            <a:extLst>
              <a:ext uri="{FF2B5EF4-FFF2-40B4-BE49-F238E27FC236}">
                <a16:creationId xmlns:a16="http://schemas.microsoft.com/office/drawing/2014/main" id="{69AAB4E2-A368-E212-8A84-C94A8D22C6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BBFAD46-E517-6B81-2D6F-DA976271E3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C0DF3C-2A19-4B3A-9D96-510B8FE94EA7}" type="slidenum">
              <a:rPr lang="en-US" smtClean="0"/>
              <a:t>‹#›</a:t>
            </a:fld>
            <a:endParaRPr lang="en-US"/>
          </a:p>
        </p:txBody>
      </p:sp>
    </p:spTree>
    <p:extLst>
      <p:ext uri="{BB962C8B-B14F-4D97-AF65-F5344CB8AC3E}">
        <p14:creationId xmlns:p14="http://schemas.microsoft.com/office/powerpoint/2010/main" val="1461145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F28FD-00C5-3AAD-8756-16F5E6819A6E}"/>
              </a:ext>
            </a:extLst>
          </p:cNvPr>
          <p:cNvSpPr>
            <a:spLocks noGrp="1"/>
          </p:cNvSpPr>
          <p:nvPr>
            <p:ph type="title"/>
          </p:nvPr>
        </p:nvSpPr>
        <p:spPr/>
        <p:txBody>
          <a:bodyPr>
            <a:normAutofit/>
          </a:bodyPr>
          <a:lstStyle/>
          <a:p>
            <a:pPr algn="ctr"/>
            <a:r>
              <a:rPr lang="en-US" sz="3200" b="1" dirty="0">
                <a:latin typeface="+mn-lt"/>
              </a:rPr>
              <a:t>Analysis of Financial Statements</a:t>
            </a:r>
          </a:p>
        </p:txBody>
      </p:sp>
      <p:sp>
        <p:nvSpPr>
          <p:cNvPr id="3" name="Content Placeholder 2">
            <a:extLst>
              <a:ext uri="{FF2B5EF4-FFF2-40B4-BE49-F238E27FC236}">
                <a16:creationId xmlns:a16="http://schemas.microsoft.com/office/drawing/2014/main" id="{D3AE0C35-BF7F-43F7-2DDC-F68F5A70EE93}"/>
              </a:ext>
            </a:extLst>
          </p:cNvPr>
          <p:cNvSpPr>
            <a:spLocks noGrp="1"/>
          </p:cNvSpPr>
          <p:nvPr>
            <p:ph idx="1"/>
          </p:nvPr>
        </p:nvSpPr>
        <p:spPr/>
        <p:txBody>
          <a:bodyPr>
            <a:normAutofit/>
          </a:bodyPr>
          <a:lstStyle/>
          <a:p>
            <a:pPr marL="514350" indent="-514350">
              <a:buAutoNum type="arabicPeriod"/>
            </a:pPr>
            <a:r>
              <a:rPr lang="en-US" sz="3200" dirty="0"/>
              <a:t>The main goal of financial managers is to maximize stock price</a:t>
            </a:r>
          </a:p>
          <a:p>
            <a:pPr marL="514350" indent="-514350">
              <a:buAutoNum type="arabicPeriod"/>
            </a:pPr>
            <a:r>
              <a:rPr lang="en-US" sz="3200" dirty="0"/>
              <a:t>If management is to maximize stock price, it must take advantage of the firm’s strengths and weaknesses</a:t>
            </a:r>
          </a:p>
          <a:p>
            <a:pPr marL="514350" indent="-514350">
              <a:buAutoNum type="arabicPeriod"/>
            </a:pPr>
            <a:r>
              <a:rPr lang="en-US" sz="3200" dirty="0"/>
              <a:t>Analysis of financial statements helps achieve this goal by:</a:t>
            </a:r>
          </a:p>
          <a:p>
            <a:pPr marL="0" indent="0">
              <a:buNone/>
            </a:pPr>
            <a:r>
              <a:rPr lang="en-US" sz="3200" dirty="0"/>
              <a:t>      A. </a:t>
            </a:r>
            <a:r>
              <a:rPr lang="en-US" sz="3200" b="1" dirty="0"/>
              <a:t>Comparing the firm’s performance </a:t>
            </a:r>
            <a:r>
              <a:rPr lang="en-US" sz="3200" dirty="0"/>
              <a:t>with that of other  	firms in the industry</a:t>
            </a:r>
          </a:p>
        </p:txBody>
      </p:sp>
    </p:spTree>
    <p:extLst>
      <p:ext uri="{BB962C8B-B14F-4D97-AF65-F5344CB8AC3E}">
        <p14:creationId xmlns:p14="http://schemas.microsoft.com/office/powerpoint/2010/main" val="2106620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90F7D-A760-26A6-DB1D-5288F2958C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AD0614D-02A7-B2F2-4258-2BCF927F49FB}"/>
              </a:ext>
            </a:extLst>
          </p:cNvPr>
          <p:cNvSpPr>
            <a:spLocks noGrp="1"/>
          </p:cNvSpPr>
          <p:nvPr>
            <p:ph idx="1"/>
          </p:nvPr>
        </p:nvSpPr>
        <p:spPr/>
        <p:txBody>
          <a:bodyPr/>
          <a:lstStyle/>
          <a:p>
            <a:pPr marL="0" indent="0">
              <a:buNone/>
            </a:pPr>
            <a:r>
              <a:rPr lang="en-US" dirty="0"/>
              <a:t> </a:t>
            </a:r>
            <a:r>
              <a:rPr lang="en-US" sz="3200" dirty="0"/>
              <a:t>B. </a:t>
            </a:r>
            <a:r>
              <a:rPr lang="en-US" sz="3200" b="1" dirty="0"/>
              <a:t>Evaluating trends in performance over time:</a:t>
            </a:r>
          </a:p>
          <a:p>
            <a:pPr lvl="1"/>
            <a:r>
              <a:rPr lang="en-US" sz="3200" dirty="0"/>
              <a:t>These studies help managers identify deficiencies and then take actions to improve performance</a:t>
            </a:r>
          </a:p>
          <a:p>
            <a:pPr lvl="1"/>
            <a:r>
              <a:rPr lang="en-US" sz="3200" dirty="0"/>
              <a:t>From an investor’s point of view, predicting the future is what financial statement analysis is all about</a:t>
            </a:r>
          </a:p>
          <a:p>
            <a:pPr lvl="1"/>
            <a:r>
              <a:rPr lang="en-US" sz="3200" dirty="0"/>
              <a:t>From management’s point of view, financial statement analysis is useful in anticipating future conditions, and as a starting point for planning actions that will improve the firm’s future performance</a:t>
            </a:r>
          </a:p>
          <a:p>
            <a:endParaRPr lang="en-US" dirty="0"/>
          </a:p>
        </p:txBody>
      </p:sp>
    </p:spTree>
    <p:extLst>
      <p:ext uri="{BB962C8B-B14F-4D97-AF65-F5344CB8AC3E}">
        <p14:creationId xmlns:p14="http://schemas.microsoft.com/office/powerpoint/2010/main" val="3773443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15637-69C6-C4EF-95FA-442387D59958}"/>
              </a:ext>
            </a:extLst>
          </p:cNvPr>
          <p:cNvSpPr>
            <a:spLocks noGrp="1"/>
          </p:cNvSpPr>
          <p:nvPr>
            <p:ph type="title"/>
          </p:nvPr>
        </p:nvSpPr>
        <p:spPr/>
        <p:txBody>
          <a:bodyPr>
            <a:normAutofit/>
          </a:bodyPr>
          <a:lstStyle/>
          <a:p>
            <a:pPr algn="ctr"/>
            <a:r>
              <a:rPr lang="en-US" sz="3200" b="1" dirty="0">
                <a:latin typeface="+mn-lt"/>
              </a:rPr>
              <a:t>Types of Financial Statements Analysis</a:t>
            </a:r>
          </a:p>
        </p:txBody>
      </p:sp>
      <p:sp>
        <p:nvSpPr>
          <p:cNvPr id="3" name="Content Placeholder 2">
            <a:extLst>
              <a:ext uri="{FF2B5EF4-FFF2-40B4-BE49-F238E27FC236}">
                <a16:creationId xmlns:a16="http://schemas.microsoft.com/office/drawing/2014/main" id="{BB1FBEA8-711F-8EC4-82DB-A61D522BC566}"/>
              </a:ext>
            </a:extLst>
          </p:cNvPr>
          <p:cNvSpPr>
            <a:spLocks noGrp="1"/>
          </p:cNvSpPr>
          <p:nvPr>
            <p:ph idx="1"/>
          </p:nvPr>
        </p:nvSpPr>
        <p:spPr/>
        <p:txBody>
          <a:bodyPr/>
          <a:lstStyle/>
          <a:p>
            <a:pPr marL="514350" indent="-514350">
              <a:buAutoNum type="arabicPeriod"/>
            </a:pPr>
            <a:r>
              <a:rPr lang="en-US" b="1" dirty="0"/>
              <a:t>Ratio Analysis: </a:t>
            </a:r>
            <a:r>
              <a:rPr lang="en-US" dirty="0"/>
              <a:t>Calculating ratios from financial statements and using the ratios to assess performance</a:t>
            </a:r>
          </a:p>
          <a:p>
            <a:pPr marL="514350" indent="-514350">
              <a:buAutoNum type="arabicPeriod"/>
            </a:pPr>
            <a:r>
              <a:rPr lang="en-US" b="1" dirty="0"/>
              <a:t>Trend Analysis: </a:t>
            </a:r>
            <a:r>
              <a:rPr lang="en-US" dirty="0"/>
              <a:t>A plot of ratios over time. Trends give clues as to whether a firm’s financial condition is likely to improve or not. It compares the firm’s performance to industry average</a:t>
            </a:r>
          </a:p>
          <a:p>
            <a:pPr marL="514350" indent="-514350">
              <a:buAutoNum type="arabicPeriod"/>
            </a:pPr>
            <a:r>
              <a:rPr lang="en-US" b="1" dirty="0"/>
              <a:t>Common Size Analysis: </a:t>
            </a:r>
            <a:r>
              <a:rPr lang="en-US" dirty="0"/>
              <a:t>All income statement items are divided by sales. All balance sheet items are divided by total assets.</a:t>
            </a:r>
          </a:p>
          <a:p>
            <a:pPr marL="514350" indent="-514350">
              <a:buAutoNum type="arabicPeriod"/>
            </a:pPr>
            <a:r>
              <a:rPr lang="en-US" b="1" dirty="0"/>
              <a:t>Percentage Change Analysis: </a:t>
            </a:r>
            <a:r>
              <a:rPr lang="en-US" dirty="0"/>
              <a:t>Calculate the growth rate of items in the balance sheet and income statement </a:t>
            </a:r>
          </a:p>
          <a:p>
            <a:pPr marL="514350" indent="-514350">
              <a:buAutoNum type="arabicPeriod"/>
            </a:pPr>
            <a:endParaRPr lang="en-US" dirty="0"/>
          </a:p>
        </p:txBody>
      </p:sp>
    </p:spTree>
    <p:extLst>
      <p:ext uri="{BB962C8B-B14F-4D97-AF65-F5344CB8AC3E}">
        <p14:creationId xmlns:p14="http://schemas.microsoft.com/office/powerpoint/2010/main" val="3688650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D62CF-8520-3EBE-727E-E022FFEFAC57}"/>
              </a:ext>
            </a:extLst>
          </p:cNvPr>
          <p:cNvSpPr>
            <a:spLocks noGrp="1"/>
          </p:cNvSpPr>
          <p:nvPr>
            <p:ph type="title"/>
          </p:nvPr>
        </p:nvSpPr>
        <p:spPr/>
        <p:txBody>
          <a:bodyPr>
            <a:normAutofit/>
          </a:bodyPr>
          <a:lstStyle/>
          <a:p>
            <a:pPr algn="ctr"/>
            <a:r>
              <a:rPr lang="en-US" sz="3200" b="1" dirty="0">
                <a:latin typeface="+mn-lt"/>
              </a:rPr>
              <a:t>Ratio Analysis</a:t>
            </a:r>
          </a:p>
        </p:txBody>
      </p:sp>
      <p:sp>
        <p:nvSpPr>
          <p:cNvPr id="3" name="Content Placeholder 2">
            <a:extLst>
              <a:ext uri="{FF2B5EF4-FFF2-40B4-BE49-F238E27FC236}">
                <a16:creationId xmlns:a16="http://schemas.microsoft.com/office/drawing/2014/main" id="{971C0665-36EE-260A-4398-3E59BADE9E8B}"/>
              </a:ext>
            </a:extLst>
          </p:cNvPr>
          <p:cNvSpPr>
            <a:spLocks noGrp="1"/>
          </p:cNvSpPr>
          <p:nvPr>
            <p:ph idx="1"/>
          </p:nvPr>
        </p:nvSpPr>
        <p:spPr/>
        <p:txBody>
          <a:bodyPr>
            <a:normAutofit/>
          </a:bodyPr>
          <a:lstStyle/>
          <a:p>
            <a:pPr marL="0" indent="0" algn="ctr">
              <a:buNone/>
            </a:pPr>
            <a:r>
              <a:rPr lang="en-US" sz="3200" b="1" dirty="0"/>
              <a:t>Types of Ratios</a:t>
            </a:r>
          </a:p>
          <a:p>
            <a:pPr marL="514350" indent="-514350">
              <a:buAutoNum type="arabicPeriod"/>
            </a:pPr>
            <a:r>
              <a:rPr lang="en-US" sz="3200" b="1" dirty="0"/>
              <a:t>Liquidity ratios: </a:t>
            </a:r>
            <a:r>
              <a:rPr lang="en-US" sz="3200" dirty="0"/>
              <a:t>Main purpose is to determine the ability of a firm to pay off its debt on time.</a:t>
            </a:r>
          </a:p>
          <a:p>
            <a:pPr marL="514350" indent="-514350">
              <a:buAutoNum type="arabicPeriod"/>
            </a:pPr>
            <a:r>
              <a:rPr lang="en-US" sz="3200" b="1" dirty="0"/>
              <a:t>Asset management ratios: </a:t>
            </a:r>
            <a:r>
              <a:rPr lang="en-US" sz="3200" dirty="0"/>
              <a:t>Main purpose is to measure how effectively the firm is managing it assets. That is, does the total assets shown on the balance sheet seem reasonable in view of current or projected sales?</a:t>
            </a:r>
            <a:endParaRPr lang="en-US" sz="3200" b="1" dirty="0"/>
          </a:p>
        </p:txBody>
      </p:sp>
    </p:spTree>
    <p:extLst>
      <p:ext uri="{BB962C8B-B14F-4D97-AF65-F5344CB8AC3E}">
        <p14:creationId xmlns:p14="http://schemas.microsoft.com/office/powerpoint/2010/main" val="3772052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73BB9-CAC3-92B9-0882-AE697E63DB3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CD0F69E-CF60-6E28-F06D-EE11AD07C128}"/>
              </a:ext>
            </a:extLst>
          </p:cNvPr>
          <p:cNvSpPr>
            <a:spLocks noGrp="1"/>
          </p:cNvSpPr>
          <p:nvPr>
            <p:ph idx="1"/>
          </p:nvPr>
        </p:nvSpPr>
        <p:spPr/>
        <p:txBody>
          <a:bodyPr>
            <a:normAutofit/>
          </a:bodyPr>
          <a:lstStyle/>
          <a:p>
            <a:pPr marL="0" indent="0">
              <a:buNone/>
            </a:pPr>
            <a:r>
              <a:rPr lang="en-US" sz="3200" b="1" dirty="0"/>
              <a:t>3. Debt management ratios: </a:t>
            </a:r>
            <a:r>
              <a:rPr lang="en-US" sz="3200" dirty="0"/>
              <a:t>Measures how effectively the firm uses its debt position</a:t>
            </a:r>
          </a:p>
          <a:p>
            <a:pPr marL="0" indent="0">
              <a:buNone/>
            </a:pPr>
            <a:r>
              <a:rPr lang="en-US" sz="3200" b="1" dirty="0"/>
              <a:t>4. Profitability ratios: </a:t>
            </a:r>
            <a:r>
              <a:rPr lang="en-US" sz="3200" dirty="0"/>
              <a:t>Measures the combined effects of liquidity, asset management, and debt on operating results.</a:t>
            </a:r>
          </a:p>
          <a:p>
            <a:pPr marL="0" indent="0">
              <a:buNone/>
            </a:pPr>
            <a:r>
              <a:rPr lang="en-US" sz="3200" b="1" dirty="0"/>
              <a:t>5. Market value ratios: </a:t>
            </a:r>
            <a:r>
              <a:rPr lang="en-US" sz="3200" dirty="0"/>
              <a:t>Gives </a:t>
            </a:r>
            <a:r>
              <a:rPr lang="en-US" sz="3200" dirty="0" err="1"/>
              <a:t>managemen</a:t>
            </a:r>
            <a:r>
              <a:rPr lang="en-US" sz="3200" dirty="0"/>
              <a:t> an indication of what investors think of the company’s past and future performance</a:t>
            </a:r>
            <a:endParaRPr lang="en-US" sz="3200" b="1" dirty="0"/>
          </a:p>
        </p:txBody>
      </p:sp>
    </p:spTree>
    <p:extLst>
      <p:ext uri="{BB962C8B-B14F-4D97-AF65-F5344CB8AC3E}">
        <p14:creationId xmlns:p14="http://schemas.microsoft.com/office/powerpoint/2010/main" val="78631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E288B-68FB-2808-A5B8-BE19A543D251}"/>
              </a:ext>
            </a:extLst>
          </p:cNvPr>
          <p:cNvSpPr>
            <a:spLocks noGrp="1"/>
          </p:cNvSpPr>
          <p:nvPr>
            <p:ph type="title"/>
          </p:nvPr>
        </p:nvSpPr>
        <p:spPr/>
        <p:txBody>
          <a:bodyPr>
            <a:normAutofit/>
          </a:bodyPr>
          <a:lstStyle/>
          <a:p>
            <a:endParaRPr lang="en-US" sz="3200" dirty="0">
              <a:latin typeface="+mn-lt"/>
            </a:endParaRPr>
          </a:p>
        </p:txBody>
      </p:sp>
      <p:sp>
        <p:nvSpPr>
          <p:cNvPr id="3" name="Content Placeholder 2">
            <a:extLst>
              <a:ext uri="{FF2B5EF4-FFF2-40B4-BE49-F238E27FC236}">
                <a16:creationId xmlns:a16="http://schemas.microsoft.com/office/drawing/2014/main" id="{51DF8C31-E0F3-40BB-5A0F-5B0DDDC3CFC1}"/>
              </a:ext>
            </a:extLst>
          </p:cNvPr>
          <p:cNvSpPr>
            <a:spLocks noGrp="1"/>
          </p:cNvSpPr>
          <p:nvPr>
            <p:ph idx="1"/>
          </p:nvPr>
        </p:nvSpPr>
        <p:spPr/>
        <p:txBody>
          <a:bodyPr>
            <a:normAutofit/>
          </a:bodyPr>
          <a:lstStyle/>
          <a:p>
            <a:pPr marL="0" indent="0" algn="ctr">
              <a:buNone/>
            </a:pPr>
            <a:r>
              <a:rPr lang="en-US" sz="3500" b="1" dirty="0"/>
              <a:t>OTHER QUALITATIVE FACTORS TO CONSIDER WHEN EVALUATING A COMPANY’S PERFORMANCE</a:t>
            </a:r>
            <a:endParaRPr lang="en-US" sz="5100" b="1" dirty="0"/>
          </a:p>
          <a:p>
            <a:pPr marL="514350" lvl="0" indent="-514350">
              <a:buAutoNum type="arabicPeriod"/>
            </a:pPr>
            <a:r>
              <a:rPr lang="en-US" sz="3200" dirty="0"/>
              <a:t>Are the company’s revenues tied to one key customer?</a:t>
            </a:r>
          </a:p>
          <a:p>
            <a:pPr marL="0" lvl="0" indent="0">
              <a:buNone/>
            </a:pPr>
            <a:endParaRPr lang="en-US" sz="3200" dirty="0"/>
          </a:p>
          <a:p>
            <a:pPr marL="0" lvl="0" indent="0">
              <a:buNone/>
            </a:pPr>
            <a:r>
              <a:rPr lang="en-US" sz="3200" dirty="0"/>
              <a:t>2. To what extent are the company’s revenues tied to one key product?</a:t>
            </a:r>
          </a:p>
          <a:p>
            <a:pPr marL="0" lvl="0" indent="0">
              <a:buNone/>
            </a:pPr>
            <a:endParaRPr lang="en-US" sz="3200" dirty="0"/>
          </a:p>
          <a:p>
            <a:pPr marL="0" lvl="0" indent="0">
              <a:buNone/>
            </a:pPr>
            <a:r>
              <a:rPr lang="en-US" sz="3200" dirty="0"/>
              <a:t>3. To what extend does the company rely on a single supplier?</a:t>
            </a:r>
          </a:p>
          <a:p>
            <a:endParaRPr lang="en-US" sz="3200" dirty="0"/>
          </a:p>
          <a:p>
            <a:endParaRPr lang="en-US" dirty="0"/>
          </a:p>
        </p:txBody>
      </p:sp>
    </p:spTree>
    <p:extLst>
      <p:ext uri="{BB962C8B-B14F-4D97-AF65-F5344CB8AC3E}">
        <p14:creationId xmlns:p14="http://schemas.microsoft.com/office/powerpoint/2010/main" val="965582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4B18B-DE6D-572A-3021-5024B06A71A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E674485-4FE7-43D2-ACD0-F1A834178CC1}"/>
              </a:ext>
            </a:extLst>
          </p:cNvPr>
          <p:cNvSpPr>
            <a:spLocks noGrp="1"/>
          </p:cNvSpPr>
          <p:nvPr>
            <p:ph idx="1"/>
          </p:nvPr>
        </p:nvSpPr>
        <p:spPr/>
        <p:txBody>
          <a:bodyPr>
            <a:normAutofit/>
          </a:bodyPr>
          <a:lstStyle/>
          <a:p>
            <a:pPr marL="0" lvl="0" indent="0">
              <a:buNone/>
            </a:pPr>
            <a:r>
              <a:rPr lang="en-US" sz="3200" dirty="0"/>
              <a:t>4. What percentage of the company’s business is generated overseas?</a:t>
            </a:r>
          </a:p>
          <a:p>
            <a:pPr marL="0" lvl="0" indent="0">
              <a:buNone/>
            </a:pPr>
            <a:endParaRPr lang="en-US" sz="3200" dirty="0"/>
          </a:p>
          <a:p>
            <a:pPr marL="0" lvl="0" indent="0">
              <a:buNone/>
            </a:pPr>
            <a:r>
              <a:rPr lang="en-US" sz="3200" dirty="0"/>
              <a:t>5. Competition: It is important to assess the likely actions of current competition, and the likelihood of new competitors in the future. This is because increased competition lowers prices and profit margins</a:t>
            </a:r>
          </a:p>
          <a:p>
            <a:pPr marL="0" indent="0">
              <a:buNone/>
            </a:pPr>
            <a:endParaRPr lang="en-US" dirty="0"/>
          </a:p>
        </p:txBody>
      </p:sp>
    </p:spTree>
    <p:extLst>
      <p:ext uri="{BB962C8B-B14F-4D97-AF65-F5344CB8AC3E}">
        <p14:creationId xmlns:p14="http://schemas.microsoft.com/office/powerpoint/2010/main" val="1371564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3382C-95BB-CF55-2894-0BC8D780697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B4B8CBF-DCF1-8660-185C-E7F9EB318695}"/>
              </a:ext>
            </a:extLst>
          </p:cNvPr>
          <p:cNvSpPr>
            <a:spLocks noGrp="1"/>
          </p:cNvSpPr>
          <p:nvPr>
            <p:ph idx="1"/>
          </p:nvPr>
        </p:nvSpPr>
        <p:spPr/>
        <p:txBody>
          <a:bodyPr>
            <a:normAutofit/>
          </a:bodyPr>
          <a:lstStyle/>
          <a:p>
            <a:pPr marL="0" lvl="0" indent="0">
              <a:buNone/>
            </a:pPr>
            <a:r>
              <a:rPr lang="en-US" sz="3200" dirty="0"/>
              <a:t>6. Future prospects: Does the company invest heavily on research and development? If so, its future prospects of the company may depend on the success of new products in the pipeline</a:t>
            </a:r>
          </a:p>
          <a:p>
            <a:pPr marL="0" indent="0">
              <a:buNone/>
            </a:pPr>
            <a:endParaRPr lang="en-US" sz="3200" dirty="0"/>
          </a:p>
          <a:p>
            <a:pPr marL="0" indent="0">
              <a:buNone/>
            </a:pPr>
            <a:endParaRPr lang="en-US" dirty="0"/>
          </a:p>
        </p:txBody>
      </p:sp>
    </p:spTree>
    <p:extLst>
      <p:ext uri="{BB962C8B-B14F-4D97-AF65-F5344CB8AC3E}">
        <p14:creationId xmlns:p14="http://schemas.microsoft.com/office/powerpoint/2010/main" val="256836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83BF9-95B8-041B-36CE-F27808A2DCD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9FC00D5-BD32-42F9-2351-69374C75184C}"/>
              </a:ext>
            </a:extLst>
          </p:cNvPr>
          <p:cNvSpPr>
            <a:spLocks noGrp="1"/>
          </p:cNvSpPr>
          <p:nvPr>
            <p:ph idx="1"/>
          </p:nvPr>
        </p:nvSpPr>
        <p:spPr/>
        <p:txBody>
          <a:bodyPr/>
          <a:lstStyle/>
          <a:p>
            <a:pPr marL="0" indent="0">
              <a:buNone/>
            </a:pPr>
            <a:endParaRPr lang="en-US" dirty="0"/>
          </a:p>
          <a:p>
            <a:pPr marL="0" indent="0">
              <a:buNone/>
            </a:pPr>
            <a:r>
              <a:rPr lang="en-US" dirty="0"/>
              <a:t>7</a:t>
            </a:r>
            <a:r>
              <a:rPr lang="en-US" sz="3200" dirty="0"/>
              <a:t>. Legal and regulatory environment: Changes in laws and regulations have major implications for industries. For example, when forecasting the future of tobacco companies, it is important to consider the effects of proposed regulations and pending or likely lawsuits.</a:t>
            </a:r>
          </a:p>
          <a:p>
            <a:pPr marL="0" indent="0">
              <a:buNone/>
            </a:pPr>
            <a:endParaRPr lang="en-US" dirty="0"/>
          </a:p>
        </p:txBody>
      </p:sp>
    </p:spTree>
    <p:extLst>
      <p:ext uri="{BB962C8B-B14F-4D97-AF65-F5344CB8AC3E}">
        <p14:creationId xmlns:p14="http://schemas.microsoft.com/office/powerpoint/2010/main" val="31028997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526</Words>
  <Application>Microsoft Office PowerPoint</Application>
  <PresentationFormat>Widescreen</PresentationFormat>
  <Paragraphs>33</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Analysis of Financial Statements</vt:lpstr>
      <vt:lpstr>PowerPoint Presentation</vt:lpstr>
      <vt:lpstr>Types of Financial Statements Analysis</vt:lpstr>
      <vt:lpstr>Ratio Analysis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Amagoh Francis</dc:creator>
  <cp:lastModifiedBy>Amagoh Francis</cp:lastModifiedBy>
  <cp:revision>9</cp:revision>
  <dcterms:created xsi:type="dcterms:W3CDTF">2026-03-11T07:49:33Z</dcterms:created>
  <dcterms:modified xsi:type="dcterms:W3CDTF">2026-03-11T08:25:41Z</dcterms:modified>
</cp:coreProperties>
</file>