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52"/>
  </p:notesMasterIdLst>
  <p:sldIdLst>
    <p:sldId id="258" r:id="rId2"/>
    <p:sldId id="260" r:id="rId3"/>
    <p:sldId id="261" r:id="rId4"/>
    <p:sldId id="262" r:id="rId5"/>
    <p:sldId id="263" r:id="rId6"/>
    <p:sldId id="265" r:id="rId7"/>
    <p:sldId id="264" r:id="rId8"/>
    <p:sldId id="266" r:id="rId9"/>
    <p:sldId id="267" r:id="rId10"/>
    <p:sldId id="269" r:id="rId11"/>
    <p:sldId id="268" r:id="rId12"/>
    <p:sldId id="274" r:id="rId13"/>
    <p:sldId id="306" r:id="rId14"/>
    <p:sldId id="275" r:id="rId15"/>
    <p:sldId id="276" r:id="rId16"/>
    <p:sldId id="272" r:id="rId17"/>
    <p:sldId id="278" r:id="rId18"/>
    <p:sldId id="286" r:id="rId19"/>
    <p:sldId id="289" r:id="rId20"/>
    <p:sldId id="271" r:id="rId21"/>
    <p:sldId id="302" r:id="rId22"/>
    <p:sldId id="273" r:id="rId23"/>
    <p:sldId id="303" r:id="rId24"/>
    <p:sldId id="277" r:id="rId25"/>
    <p:sldId id="305" r:id="rId26"/>
    <p:sldId id="279" r:id="rId27"/>
    <p:sldId id="280" r:id="rId28"/>
    <p:sldId id="281" r:id="rId29"/>
    <p:sldId id="282" r:id="rId30"/>
    <p:sldId id="283" r:id="rId31"/>
    <p:sldId id="290" r:id="rId32"/>
    <p:sldId id="291" r:id="rId33"/>
    <p:sldId id="284" r:id="rId34"/>
    <p:sldId id="304" r:id="rId35"/>
    <p:sldId id="285" r:id="rId36"/>
    <p:sldId id="287" r:id="rId37"/>
    <p:sldId id="296" r:id="rId38"/>
    <p:sldId id="298" r:id="rId39"/>
    <p:sldId id="299" r:id="rId40"/>
    <p:sldId id="288" r:id="rId41"/>
    <p:sldId id="312" r:id="rId42"/>
    <p:sldId id="300" r:id="rId43"/>
    <p:sldId id="301" r:id="rId44"/>
    <p:sldId id="311" r:id="rId45"/>
    <p:sldId id="309" r:id="rId46"/>
    <p:sldId id="310" r:id="rId47"/>
    <p:sldId id="307" r:id="rId48"/>
    <p:sldId id="308" r:id="rId49"/>
    <p:sldId id="314" r:id="rId50"/>
    <p:sldId id="315"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5pPr>
    <a:lvl6pPr marL="2286000" algn="l" defTabSz="457200" rtl="0" eaLnBrk="1" latinLnBrk="0" hangingPunct="1">
      <a:defRPr kern="1200">
        <a:solidFill>
          <a:schemeClr val="tx1"/>
        </a:solidFill>
        <a:latin typeface="Adobe Jenson Italic" charset="0"/>
        <a:ea typeface="ＭＳ Ｐゴシック" charset="0"/>
        <a:cs typeface="ＭＳ Ｐゴシック" charset="0"/>
      </a:defRPr>
    </a:lvl6pPr>
    <a:lvl7pPr marL="2743200" algn="l" defTabSz="457200" rtl="0" eaLnBrk="1" latinLnBrk="0" hangingPunct="1">
      <a:defRPr kern="1200">
        <a:solidFill>
          <a:schemeClr val="tx1"/>
        </a:solidFill>
        <a:latin typeface="Adobe Jenson Italic" charset="0"/>
        <a:ea typeface="ＭＳ Ｐゴシック" charset="0"/>
        <a:cs typeface="ＭＳ Ｐゴシック" charset="0"/>
      </a:defRPr>
    </a:lvl7pPr>
    <a:lvl8pPr marL="3200400" algn="l" defTabSz="457200" rtl="0" eaLnBrk="1" latinLnBrk="0" hangingPunct="1">
      <a:defRPr kern="1200">
        <a:solidFill>
          <a:schemeClr val="tx1"/>
        </a:solidFill>
        <a:latin typeface="Adobe Jenson Italic" charset="0"/>
        <a:ea typeface="ＭＳ Ｐゴシック" charset="0"/>
        <a:cs typeface="ＭＳ Ｐゴシック" charset="0"/>
      </a:defRPr>
    </a:lvl8pPr>
    <a:lvl9pPr marL="3657600" algn="l" defTabSz="457200" rtl="0" eaLnBrk="1" latinLnBrk="0" hangingPunct="1">
      <a:defRPr kern="1200">
        <a:solidFill>
          <a:schemeClr val="tx1"/>
        </a:solidFill>
        <a:latin typeface="Adobe Jenson Ital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1F22"/>
    <a:srgbClr val="B1BA77"/>
    <a:srgbClr val="004B2C"/>
    <a:srgbClr val="0B74D2"/>
    <a:srgbClr val="97BCD9"/>
    <a:srgbClr val="CEF2F2"/>
    <a:srgbClr val="CDD9A3"/>
    <a:srgbClr val="DEE3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8" autoAdjust="0"/>
    <p:restoredTop sz="94652" autoAdjust="0"/>
  </p:normalViewPr>
  <p:slideViewPr>
    <p:cSldViewPr>
      <p:cViewPr varScale="1">
        <p:scale>
          <a:sx n="110" d="100"/>
          <a:sy n="110" d="100"/>
        </p:scale>
        <p:origin x="1314" y="108"/>
      </p:cViewPr>
      <p:guideLst>
        <p:guide orient="horz" pos="2160"/>
        <p:guide pos="2880"/>
      </p:guideLst>
    </p:cSldViewPr>
  </p:slideViewPr>
  <p:outlineViewPr>
    <p:cViewPr>
      <p:scale>
        <a:sx n="33" d="100"/>
        <a:sy n="33" d="100"/>
      </p:scale>
      <p:origin x="0" y="3040"/>
    </p:cViewPr>
  </p:outlineViewPr>
  <p:notesTextViewPr>
    <p:cViewPr>
      <p:scale>
        <a:sx n="100" d="100"/>
        <a:sy n="100" d="100"/>
      </p:scale>
      <p:origin x="0" y="0"/>
    </p:cViewPr>
  </p:notesTextViewPr>
  <p:sorterViewPr>
    <p:cViewPr>
      <p:scale>
        <a:sx n="66" d="100"/>
        <a:sy n="66" d="100"/>
      </p:scale>
      <p:origin x="0" y="-10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345ED55C-8A28-7C44-807E-542EFA91856C}" type="datetime1">
              <a:rPr lang="en-US"/>
              <a:pPr>
                <a:defRPr/>
              </a:pPr>
              <a:t>9/3/2020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97DC6771-8838-6945-B11B-1F43C626EA44}" type="slidenum">
              <a:rPr lang="en-US"/>
              <a:pPr>
                <a:defRPr/>
              </a:pPr>
              <a:t>‹#›</a:t>
            </a:fld>
            <a:endParaRPr lang="en-US"/>
          </a:p>
        </p:txBody>
      </p:sp>
    </p:spTree>
    <p:extLst>
      <p:ext uri="{BB962C8B-B14F-4D97-AF65-F5344CB8AC3E}">
        <p14:creationId xmlns:p14="http://schemas.microsoft.com/office/powerpoint/2010/main" val="18101192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pitchFamily="-1"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00098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468590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753680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983977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328613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01936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281249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340183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344208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113936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84711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130051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685176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662541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784610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47638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250405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012746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444676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761728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235816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159394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867799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762526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89766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7372350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050045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558484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44626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493659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94853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r>
              <a:rPr lang="en-US" smtClean="0"/>
              <a:t>The scheme indicates the way two main factors – geography and institutions – determine the development process and economic growth rates.</a:t>
            </a:r>
          </a:p>
          <a:p>
            <a:pPr eaLnBrk="1" hangingPunct="1"/>
            <a:r>
              <a:rPr lang="en-US" smtClean="0"/>
              <a:t>Geography which would determine the endowment with inputs (land with its natural resources, labor and to some extent); this in turn influences the trade patterns, there are also links between geography and insitutions, institutions themselves would influence trade and productivity. This combined interaction is likely to determine the rates of economic growth.</a:t>
            </a:r>
          </a:p>
          <a:p>
            <a:pPr eaLnBrk="1" hangingPunct="1"/>
            <a:r>
              <a:rPr lang="en-US" smtClean="0"/>
              <a:t>Now let me switch to the transition economies.</a:t>
            </a:r>
          </a:p>
        </p:txBody>
      </p:sp>
      <p:sp>
        <p:nvSpPr>
          <p:cNvPr id="27652" name="Slide Number Placeholder 3"/>
          <p:cNvSpPr>
            <a:spLocks noGrp="1"/>
          </p:cNvSpPr>
          <p:nvPr>
            <p:ph type="sldNum" sz="quarter" idx="5"/>
          </p:nvPr>
        </p:nvSpPr>
        <p:spPr>
          <a:noFill/>
        </p:spPr>
        <p:txBody>
          <a:bodyPr/>
          <a:lstStyle/>
          <a:p>
            <a:fld id="{D50588EC-ABC7-4D59-9992-6A870AB0EB01}" type="slidenum">
              <a:rPr lang="en-US" smtClean="0"/>
              <a:pPr/>
              <a:t>41</a:t>
            </a:fld>
            <a:endParaRPr lang="en-US" smtClean="0"/>
          </a:p>
        </p:txBody>
      </p:sp>
    </p:spTree>
    <p:extLst>
      <p:ext uri="{BB962C8B-B14F-4D97-AF65-F5344CB8AC3E}">
        <p14:creationId xmlns:p14="http://schemas.microsoft.com/office/powerpoint/2010/main" val="2930839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786739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796159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7954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714764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4167318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820603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0777024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9457921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00533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50651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92880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752975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92759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032367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1BA77"/>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gray">
          <a:xfrm>
            <a:off x="0" y="6400800"/>
            <a:ext cx="9144000" cy="457200"/>
          </a:xfrm>
          <a:prstGeom prst="rect">
            <a:avLst/>
          </a:prstGeom>
          <a:solidFill>
            <a:srgbClr val="F11F2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r>
              <a:rPr lang="en-US">
                <a:cs typeface="Arial" charset="0"/>
              </a:rPr>
              <a:t> </a:t>
            </a:r>
          </a:p>
        </p:txBody>
      </p:sp>
      <p:pic>
        <p:nvPicPr>
          <p:cNvPr id="3" name="Picture 3" descr="Pearson_Bound_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Pearson_Strap_Bound_Whi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0" descr="todaro_mechanicals_v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6988"/>
            <a:ext cx="4927600" cy="6427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396281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552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21145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274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1021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34527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2439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8272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685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68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033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503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81000" y="1447800"/>
            <a:ext cx="83820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7" name="Rectangle 5"/>
          <p:cNvSpPr>
            <a:spLocks noGrp="1" noChangeArrowheads="1"/>
          </p:cNvSpPr>
          <p:nvPr>
            <p:ph type="title"/>
          </p:nvPr>
        </p:nvSpPr>
        <p:spPr bwMode="auto">
          <a:xfrm>
            <a:off x="1371600" y="0"/>
            <a:ext cx="7543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US"/>
          </a:p>
        </p:txBody>
      </p:sp>
      <p:sp>
        <p:nvSpPr>
          <p:cNvPr id="1028" name="Rectangle 2"/>
          <p:cNvSpPr>
            <a:spLocks noChangeArrowheads="1"/>
          </p:cNvSpPr>
          <p:nvPr/>
        </p:nvSpPr>
        <p:spPr bwMode="gray">
          <a:xfrm>
            <a:off x="0" y="6397625"/>
            <a:ext cx="9144000" cy="457200"/>
          </a:xfrm>
          <a:prstGeom prst="rect">
            <a:avLst/>
          </a:prstGeom>
          <a:solidFill>
            <a:srgbClr val="F11F2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en-US">
              <a:cs typeface="Arial" charset="0"/>
            </a:endParaRPr>
          </a:p>
        </p:txBody>
      </p:sp>
      <p:sp>
        <p:nvSpPr>
          <p:cNvPr id="1029" name="Rectangle 6"/>
          <p:cNvSpPr>
            <a:spLocks noChangeArrowheads="1"/>
          </p:cNvSpPr>
          <p:nvPr/>
        </p:nvSpPr>
        <p:spPr bwMode="gray">
          <a:xfrm>
            <a:off x="392113" y="6553200"/>
            <a:ext cx="5399087" cy="17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r>
              <a:rPr lang="en-US" sz="900">
                <a:solidFill>
                  <a:schemeClr val="bg1"/>
                </a:solidFill>
                <a:latin typeface="Verdana" charset="0"/>
                <a:cs typeface="Verdana" charset="0"/>
              </a:rPr>
              <a:t>Copyright ©2015 Pearson Education, Inc. All rights reserved.</a:t>
            </a:r>
            <a:endParaRPr lang="en-GB" sz="900">
              <a:solidFill>
                <a:schemeClr val="bg1"/>
              </a:solidFill>
              <a:latin typeface="Verdana" charset="0"/>
              <a:cs typeface="Verdana" charset="0"/>
            </a:endParaRPr>
          </a:p>
        </p:txBody>
      </p:sp>
      <p:sp>
        <p:nvSpPr>
          <p:cNvPr id="1030" name="Rectangle 7"/>
          <p:cNvSpPr>
            <a:spLocks noChangeArrowheads="1"/>
          </p:cNvSpPr>
          <p:nvPr/>
        </p:nvSpPr>
        <p:spPr bwMode="gray">
          <a:xfrm>
            <a:off x="8382000" y="6553200"/>
            <a:ext cx="360363" cy="17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r"/>
            <a:r>
              <a:rPr lang="en-GB" sz="900" dirty="0">
                <a:solidFill>
                  <a:schemeClr val="bg1"/>
                </a:solidFill>
                <a:latin typeface="Verdana" charset="0"/>
              </a:rPr>
              <a:t>2</a:t>
            </a:r>
            <a:r>
              <a:rPr lang="en-GB" sz="900" dirty="0" smtClean="0">
                <a:solidFill>
                  <a:schemeClr val="bg1"/>
                </a:solidFill>
                <a:latin typeface="Verdana" charset="0"/>
              </a:rPr>
              <a:t>-</a:t>
            </a:r>
            <a:fld id="{CFE8A213-637E-024D-B670-FF495785260F}" type="slidenum">
              <a:rPr lang="en-GB" sz="900">
                <a:solidFill>
                  <a:schemeClr val="bg1"/>
                </a:solidFill>
                <a:latin typeface="Verdana" charset="0"/>
              </a:rPr>
              <a:pPr algn="r"/>
              <a:t>‹#›</a:t>
            </a:fld>
            <a:r>
              <a:rPr lang="en-GB" sz="900" dirty="0">
                <a:solidFill>
                  <a:schemeClr val="bg1"/>
                </a:solidFill>
                <a:latin typeface="Verdana" charset="0"/>
              </a:rPr>
              <a:t> </a:t>
            </a:r>
          </a:p>
        </p:txBody>
      </p:sp>
      <p:pic>
        <p:nvPicPr>
          <p:cNvPr id="2" name="Picture 1" descr="corner.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67" y="0"/>
            <a:ext cx="1134533" cy="1079500"/>
          </a:xfrm>
          <a:prstGeom prst="rect">
            <a:avLst/>
          </a:prstGeom>
        </p:spPr>
      </p:pic>
    </p:spTree>
  </p:cSld>
  <p:clrMap bg1="lt1" tx1="dk1" bg2="lt2" tx2="dk2" accent1="accent1" accent2="accent2" accent3="accent3" accent4="accent4" accent5="accent5" accent6="accent6" hlink="hlink" folHlink="folHlink"/>
  <p:sldLayoutIdLst>
    <p:sldLayoutId id="2147483856"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ヒラギノ角ゴ Pro W3" pitchFamily="-1" charset="-128"/>
          <a:cs typeface="ヒラギノ角ゴ Pro W3" pitchFamily="-1" charset="-128"/>
        </a:defRPr>
      </a:lvl1pPr>
      <a:lvl2pPr marL="742950" indent="-285750" algn="l" rtl="0" eaLnBrk="1" fontAlgn="base" hangingPunct="1">
        <a:spcBef>
          <a:spcPct val="20000"/>
        </a:spcBef>
        <a:spcAft>
          <a:spcPct val="0"/>
        </a:spcAft>
        <a:buChar char="–"/>
        <a:defRPr sz="2400">
          <a:solidFill>
            <a:schemeClr val="tx1"/>
          </a:solidFill>
          <a:latin typeface="+mn-lt"/>
          <a:ea typeface="ヒラギノ角ゴ Pro W3" pitchFamily="-1" charset="-128"/>
          <a:cs typeface="ヒラギノ角ゴ Pro W3" charset="0"/>
        </a:defRPr>
      </a:lvl2pPr>
      <a:lvl3pPr marL="1143000" indent="-228600" algn="l" rtl="0" eaLnBrk="1" fontAlgn="base" hangingPunct="1">
        <a:spcBef>
          <a:spcPct val="20000"/>
        </a:spcBef>
        <a:spcAft>
          <a:spcPct val="0"/>
        </a:spcAft>
        <a:buChar char="•"/>
        <a:defRPr sz="2000">
          <a:solidFill>
            <a:schemeClr val="tx1"/>
          </a:solidFill>
          <a:latin typeface="+mn-lt"/>
          <a:ea typeface="ヒラギノ角ゴ Pro W3" pitchFamily="-1" charset="-128"/>
          <a:cs typeface="ヒラギノ角ゴ Pro W3" charset="0"/>
        </a:defRPr>
      </a:lvl3pPr>
      <a:lvl4pPr marL="1600200" indent="-228600" algn="l" rtl="0" eaLnBrk="1" fontAlgn="base" hangingPunct="1">
        <a:spcBef>
          <a:spcPct val="20000"/>
        </a:spcBef>
        <a:spcAft>
          <a:spcPct val="0"/>
        </a:spcAft>
        <a:buChar char="–"/>
        <a:defRPr>
          <a:solidFill>
            <a:schemeClr val="tx1"/>
          </a:solidFill>
          <a:latin typeface="+mn-lt"/>
          <a:ea typeface="ヒラギノ角ゴ Pro W3" pitchFamily="-1" charset="-128"/>
          <a:cs typeface="ヒラギノ角ゴ Pro W3" charset="0"/>
        </a:defRPr>
      </a:lvl4pPr>
      <a:lvl5pPr marL="2057400" indent="-228600" algn="l" rtl="0" eaLnBrk="1" fontAlgn="base" hangingPunct="1">
        <a:spcBef>
          <a:spcPct val="20000"/>
        </a:spcBef>
        <a:spcAft>
          <a:spcPct val="0"/>
        </a:spcAft>
        <a:buChar char="»"/>
        <a:defRPr>
          <a:solidFill>
            <a:schemeClr val="tx1"/>
          </a:solidFill>
          <a:latin typeface="+mn-lt"/>
          <a:ea typeface="ヒラギノ角ゴ Pro W3" pitchFamily="-1" charset="-128"/>
          <a:cs typeface="ヒラギノ角ゴ Pro W3" charset="0"/>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0"/>
          </a:p>
        </p:txBody>
      </p:sp>
      <p:sp>
        <p:nvSpPr>
          <p:cNvPr id="1433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0"/>
          </a:p>
        </p:txBody>
      </p:sp>
      <p:sp>
        <p:nvSpPr>
          <p:cNvPr id="14341" name="Rectangle 10"/>
          <p:cNvSpPr>
            <a:spLocks noGrp="1" noChangeArrowheads="1"/>
          </p:cNvSpPr>
          <p:nvPr>
            <p:ph type="subTitle" idx="4294967295"/>
          </p:nvPr>
        </p:nvSpPr>
        <p:spPr bwMode="auto">
          <a:xfrm>
            <a:off x="5410200" y="1981200"/>
            <a:ext cx="3352800" cy="17526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lgn="ctr">
              <a:buNone/>
            </a:pPr>
            <a:r>
              <a:rPr lang="en-US" b="1" dirty="0"/>
              <a:t>Chapter </a:t>
            </a:r>
            <a:r>
              <a:rPr lang="en-US" b="1" dirty="0" smtClean="0"/>
              <a:t>2</a:t>
            </a:r>
          </a:p>
          <a:p>
            <a:pPr marL="0" indent="0" algn="ctr">
              <a:buNone/>
            </a:pPr>
            <a:endParaRPr lang="en-US" b="1" dirty="0"/>
          </a:p>
          <a:p>
            <a:pPr marL="0" indent="0" algn="ctr">
              <a:buNone/>
            </a:pPr>
            <a:r>
              <a:rPr lang="en-US" b="1" dirty="0" smtClean="0"/>
              <a:t>Comparative  </a:t>
            </a:r>
            <a:r>
              <a:rPr lang="en-US" b="1"/>
              <a:t>Economic </a:t>
            </a:r>
            <a:r>
              <a:rPr lang="en-US" b="1" smtClean="0"/>
              <a:t>Development</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a:xfrm>
            <a:off x="228600" y="1371600"/>
            <a:ext cx="3048000" cy="2590800"/>
          </a:xfrm>
        </p:spPr>
        <p:txBody>
          <a:bodyPr anchor="t"/>
          <a:lstStyle/>
          <a:p>
            <a:r>
              <a:rPr lang="en-US" sz="2400" dirty="0"/>
              <a:t>Table 2.3  </a:t>
            </a:r>
            <a:r>
              <a:rPr lang="en-US" sz="2400" b="0" dirty="0"/>
              <a:t>Commonality and Diversity: Some Basic Indicators</a:t>
            </a:r>
            <a:endParaRPr lang="en-GB" sz="1200" dirty="0"/>
          </a:p>
        </p:txBody>
      </p:sp>
      <p:pic>
        <p:nvPicPr>
          <p:cNvPr id="2" name="Picture 1" descr="tbl02_03.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29000" y="228600"/>
            <a:ext cx="5562600" cy="6023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idx="4294967295"/>
          </p:nvPr>
        </p:nvSpPr>
        <p:spPr/>
        <p:txBody>
          <a:bodyPr anchor="ctr"/>
          <a:lstStyle/>
          <a:p>
            <a:pPr eaLnBrk="1" hangingPunct="1"/>
            <a:r>
              <a:rPr lang="en-US" sz="2800"/>
              <a:t>2.3 Holistic Measures of Living Levels and Capabilities</a:t>
            </a:r>
          </a:p>
        </p:txBody>
      </p:sp>
      <p:sp>
        <p:nvSpPr>
          <p:cNvPr id="24581" name="Rectangle 3"/>
          <p:cNvSpPr>
            <a:spLocks noGrp="1" noChangeArrowheads="1"/>
          </p:cNvSpPr>
          <p:nvPr>
            <p:ph type="body" idx="4294967295"/>
          </p:nvPr>
        </p:nvSpPr>
        <p:spPr/>
        <p:txBody>
          <a:bodyPr rIns="91440"/>
          <a:lstStyle/>
          <a:p>
            <a:pPr eaLnBrk="1" hangingPunct="1">
              <a:lnSpc>
                <a:spcPct val="90000"/>
              </a:lnSpc>
              <a:buFont typeface="Times" charset="0"/>
              <a:buChar char="•"/>
            </a:pPr>
            <a:r>
              <a:rPr lang="en-US" sz="2400" dirty="0"/>
              <a:t>Health</a:t>
            </a:r>
          </a:p>
          <a:p>
            <a:pPr eaLnBrk="1" hangingPunct="1">
              <a:lnSpc>
                <a:spcPct val="90000"/>
              </a:lnSpc>
              <a:buFont typeface="Times" charset="0"/>
              <a:buChar char="•"/>
            </a:pPr>
            <a:r>
              <a:rPr lang="en-US" sz="2400" dirty="0"/>
              <a:t>Life Expectancy</a:t>
            </a:r>
          </a:p>
          <a:p>
            <a:pPr eaLnBrk="1" hangingPunct="1">
              <a:lnSpc>
                <a:spcPct val="90000"/>
              </a:lnSpc>
              <a:buFont typeface="Times" charset="0"/>
              <a:buChar char="•"/>
            </a:pPr>
            <a:r>
              <a:rPr lang="en-US" sz="2400" dirty="0"/>
              <a:t>Education </a:t>
            </a:r>
          </a:p>
          <a:p>
            <a:pPr eaLnBrk="1" hangingPunct="1">
              <a:lnSpc>
                <a:spcPct val="90000"/>
              </a:lnSpc>
              <a:buFont typeface="Times" charset="0"/>
              <a:buChar char="•"/>
            </a:pPr>
            <a:r>
              <a:rPr lang="en-US" sz="2400" dirty="0"/>
              <a:t>HDI as a holistic measure of living levels</a:t>
            </a:r>
          </a:p>
          <a:p>
            <a:pPr eaLnBrk="1" hangingPunct="1">
              <a:lnSpc>
                <a:spcPct val="90000"/>
              </a:lnSpc>
              <a:buFont typeface="Times" charset="0"/>
              <a:buChar char="•"/>
            </a:pPr>
            <a:r>
              <a:rPr lang="en-US" sz="2400" dirty="0"/>
              <a:t> </a:t>
            </a:r>
            <a:br>
              <a:rPr lang="en-US" sz="2400" dirty="0"/>
            </a:br>
            <a:endParaRPr lang="en-US" sz="2400" dirty="0"/>
          </a:p>
          <a:p>
            <a:pPr eaLnBrk="1" hangingPunct="1">
              <a:lnSpc>
                <a:spcPct val="90000"/>
              </a:lnSpc>
              <a:buFont typeface="Times" charset="0"/>
              <a:buChar char="•"/>
            </a:pPr>
            <a:r>
              <a:rPr lang="en-US" sz="2400" dirty="0">
                <a:latin typeface="Helvetica" charset="0"/>
              </a:rPr>
              <a:t>HDI can be calculated for groups and regions in a country</a:t>
            </a:r>
            <a:endParaRPr lang="en-US" sz="2400" dirty="0"/>
          </a:p>
          <a:p>
            <a:pPr lvl="1" eaLnBrk="1" hangingPunct="1">
              <a:lnSpc>
                <a:spcPct val="90000"/>
              </a:lnSpc>
            </a:pPr>
            <a:r>
              <a:rPr lang="en-US" sz="2000" dirty="0"/>
              <a:t>HDI varies among groups within countries</a:t>
            </a:r>
          </a:p>
          <a:p>
            <a:pPr lvl="1" eaLnBrk="1" hangingPunct="1">
              <a:lnSpc>
                <a:spcPct val="90000"/>
              </a:lnSpc>
            </a:pPr>
            <a:r>
              <a:rPr lang="en-US" sz="2000" dirty="0"/>
              <a:t>HDI varies across regions in a country </a:t>
            </a:r>
          </a:p>
          <a:p>
            <a:pPr lvl="1" eaLnBrk="1" hangingPunct="1">
              <a:lnSpc>
                <a:spcPct val="90000"/>
              </a:lnSpc>
            </a:pPr>
            <a:r>
              <a:rPr lang="en-US" sz="2000" dirty="0"/>
              <a:t>HDI varies between rural and urban areas</a:t>
            </a:r>
          </a:p>
          <a:p>
            <a:pPr lvl="1" eaLnBrk="1" hangingPunct="1">
              <a:lnSpc>
                <a:spcPct val="90000"/>
              </a:lnSpc>
              <a:buFontTx/>
              <a:buNone/>
            </a:pPr>
            <a:endParaRPr lang="en-US" sz="2000" dirty="0"/>
          </a:p>
        </p:txBody>
      </p:sp>
      <p:pic>
        <p:nvPicPr>
          <p:cNvPr id="2" name="Picture 1" descr="Screen Shot 2014-05-28 at 1.34.32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33600" y="3048000"/>
            <a:ext cx="4398060" cy="685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idx="4294967295"/>
          </p:nvPr>
        </p:nvSpPr>
        <p:spPr/>
        <p:txBody>
          <a:bodyPr anchor="ctr"/>
          <a:lstStyle/>
          <a:p>
            <a:pPr eaLnBrk="1" hangingPunct="1"/>
            <a:r>
              <a:rPr lang="en-US" sz="2800"/>
              <a:t>2.3 Holistic Measures of Living Levels and Capabilities</a:t>
            </a:r>
          </a:p>
        </p:txBody>
      </p:sp>
      <p:sp>
        <p:nvSpPr>
          <p:cNvPr id="31749" name="Rectangle 3"/>
          <p:cNvSpPr>
            <a:spLocks noGrp="1" noChangeArrowheads="1"/>
          </p:cNvSpPr>
          <p:nvPr>
            <p:ph type="body" idx="4294967295"/>
          </p:nvPr>
        </p:nvSpPr>
        <p:spPr/>
        <p:txBody>
          <a:bodyPr rIns="91440"/>
          <a:lstStyle/>
          <a:p>
            <a:pPr eaLnBrk="1" hangingPunct="1"/>
            <a:r>
              <a:rPr lang="en-US"/>
              <a:t>The New Human Development Index</a:t>
            </a:r>
          </a:p>
          <a:p>
            <a:pPr eaLnBrk="1" hangingPunct="1"/>
            <a:r>
              <a:rPr lang="en-US"/>
              <a:t>Introduced by UNDP in November 2010</a:t>
            </a:r>
          </a:p>
          <a:p>
            <a:pPr eaLnBrk="1" hangingPunct="1"/>
            <a:endParaRPr lang="en-US"/>
          </a:p>
          <a:p>
            <a:pPr eaLnBrk="1" hangingPunct="1"/>
            <a:endParaRPr lang="en-US"/>
          </a:p>
          <a:p>
            <a:pPr lvl="1" eaLnBrk="1" hangingPunct="1">
              <a:buFontTx/>
              <a:buNone/>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5-28 at 1.37.47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1000" y="1371600"/>
            <a:ext cx="8464658" cy="4419600"/>
          </a:xfrm>
          <a:prstGeom prst="rect">
            <a:avLst/>
          </a:prstGeom>
        </p:spPr>
      </p:pic>
      <p:sp>
        <p:nvSpPr>
          <p:cNvPr id="3" name="TextBox 2"/>
          <p:cNvSpPr txBox="1"/>
          <p:nvPr/>
        </p:nvSpPr>
        <p:spPr>
          <a:xfrm>
            <a:off x="1219201" y="152400"/>
            <a:ext cx="7848600" cy="523220"/>
          </a:xfrm>
          <a:prstGeom prst="rect">
            <a:avLst/>
          </a:prstGeom>
          <a:noFill/>
        </p:spPr>
        <p:txBody>
          <a:bodyPr wrap="square" rtlCol="0">
            <a:spAutoFit/>
          </a:bodyPr>
          <a:lstStyle/>
          <a:p>
            <a:r>
              <a:rPr lang="en-US" sz="2800" b="1" dirty="0" smtClean="0">
                <a:latin typeface="+mj-lt"/>
              </a:rPr>
              <a:t>Box </a:t>
            </a:r>
            <a:r>
              <a:rPr lang="en-US" sz="2800" b="1" dirty="0">
                <a:latin typeface="+mj-lt"/>
              </a:rPr>
              <a:t>2.1 </a:t>
            </a:r>
            <a:r>
              <a:rPr lang="en-US" sz="2800" dirty="0">
                <a:latin typeface="+mj-lt"/>
              </a:rPr>
              <a:t>Computing the New HDI: Ghana</a:t>
            </a:r>
          </a:p>
        </p:txBody>
      </p:sp>
      <p:sp>
        <p:nvSpPr>
          <p:cNvPr id="4" name="Rectangle 3"/>
          <p:cNvSpPr/>
          <p:nvPr/>
        </p:nvSpPr>
        <p:spPr>
          <a:xfrm>
            <a:off x="2438400" y="5678269"/>
            <a:ext cx="4572000" cy="646331"/>
          </a:xfrm>
          <a:prstGeom prst="rect">
            <a:avLst/>
          </a:prstGeom>
        </p:spPr>
        <p:txBody>
          <a:bodyPr>
            <a:spAutoFit/>
          </a:bodyPr>
          <a:lstStyle/>
          <a:p>
            <a:r>
              <a:rPr lang="en-US" dirty="0" smtClean="0"/>
              <a:t>one inconsistency in calculation as the calculated HDI value should be 0.558.</a:t>
            </a:r>
            <a:endParaRPr lang="en-US" dirty="0"/>
          </a:p>
        </p:txBody>
      </p:sp>
    </p:spTree>
    <p:extLst>
      <p:ext uri="{BB962C8B-B14F-4D97-AF65-F5344CB8AC3E}">
        <p14:creationId xmlns:p14="http://schemas.microsoft.com/office/powerpoint/2010/main" val="56653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nchor="ctr"/>
          <a:lstStyle/>
          <a:p>
            <a:r>
              <a:rPr lang="en-US" sz="2800" dirty="0"/>
              <a:t>What is new in the New HDI? </a:t>
            </a:r>
            <a:br>
              <a:rPr lang="en-US" sz="2800" dirty="0"/>
            </a:br>
            <a:r>
              <a:rPr lang="en-US" sz="2800" dirty="0"/>
              <a:t>1. Calculating with a geometric mean</a:t>
            </a:r>
          </a:p>
        </p:txBody>
      </p:sp>
      <p:sp>
        <p:nvSpPr>
          <p:cNvPr id="32771" name="Content Placeholder 2"/>
          <p:cNvSpPr>
            <a:spLocks noGrp="1"/>
          </p:cNvSpPr>
          <p:nvPr>
            <p:ph idx="4294967295"/>
          </p:nvPr>
        </p:nvSpPr>
        <p:spPr>
          <a:xfrm>
            <a:off x="381000" y="1219200"/>
            <a:ext cx="8382000" cy="4953000"/>
          </a:xfrm>
        </p:spPr>
        <p:txBody>
          <a:bodyPr rIns="91440"/>
          <a:lstStyle/>
          <a:p>
            <a:r>
              <a:rPr lang="en-US" sz="2000" dirty="0"/>
              <a:t>How does the New HDI compare with the better-known (but </a:t>
            </a:r>
            <a:r>
              <a:rPr lang="en-US" sz="2000" dirty="0" smtClean="0"/>
              <a:t>no longer </a:t>
            </a:r>
            <a:r>
              <a:rPr lang="en-US" sz="2000" dirty="0"/>
              <a:t>active) Traditional HDI? </a:t>
            </a:r>
            <a:endParaRPr lang="en-US" sz="2000" dirty="0" smtClean="0"/>
          </a:p>
          <a:p>
            <a:r>
              <a:rPr lang="en-US" sz="2000" dirty="0" smtClean="0"/>
              <a:t>Probably </a:t>
            </a:r>
            <a:r>
              <a:rPr lang="en-US" sz="2000" dirty="0"/>
              <a:t>most consequential: The index is now computed with a geometric mean, instead of an arithmetic mean</a:t>
            </a:r>
          </a:p>
          <a:p>
            <a:r>
              <a:rPr lang="en-US" sz="2000" dirty="0"/>
              <a:t>A geometric mean is also used to build up the overall education index from its two components</a:t>
            </a:r>
          </a:p>
          <a:p>
            <a:r>
              <a:rPr lang="en-US" sz="2000" dirty="0"/>
              <a:t>Traditional HDI added the three components and divided by 3</a:t>
            </a:r>
          </a:p>
          <a:p>
            <a:r>
              <a:rPr lang="en-US" sz="2000" dirty="0"/>
              <a:t>New HDI takes the cube root of the product of the three component indexes</a:t>
            </a:r>
          </a:p>
          <a:p>
            <a:r>
              <a:rPr lang="en-US" sz="2000" dirty="0"/>
              <a:t>The traditional HDI calculation assumed one component traded off against another as perfect substitutes, a strong assumption</a:t>
            </a:r>
          </a:p>
          <a:p>
            <a:r>
              <a:rPr lang="en-US" sz="2000" dirty="0"/>
              <a:t>The reformulation now allows for imperfect </a:t>
            </a:r>
            <a:r>
              <a:rPr lang="en-US" sz="2000" dirty="0" smtClean="0"/>
              <a:t>substitutability </a:t>
            </a:r>
            <a:r>
              <a:rPr lang="en-US" sz="2000" dirty="0"/>
              <a:t>which development </a:t>
            </a:r>
            <a:r>
              <a:rPr lang="en-US" sz="2000" dirty="0" smtClean="0"/>
              <a:t>specialists widely </a:t>
            </a:r>
            <a:r>
              <a:rPr lang="en-US" sz="2000" dirty="0"/>
              <a:t>consider a more plausible way to frame the tradeoffs.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nchor="ctr"/>
          <a:lstStyle/>
          <a:p>
            <a:r>
              <a:rPr lang="en-US" sz="2800" dirty="0"/>
              <a:t>What is new in the New HDI? </a:t>
            </a:r>
            <a:br>
              <a:rPr lang="en-US" sz="2800" dirty="0"/>
            </a:br>
            <a:r>
              <a:rPr lang="en-US" sz="2800" dirty="0"/>
              <a:t>2. Other key changes: </a:t>
            </a:r>
          </a:p>
        </p:txBody>
      </p:sp>
      <p:sp>
        <p:nvSpPr>
          <p:cNvPr id="33795" name="Content Placeholder 2"/>
          <p:cNvSpPr>
            <a:spLocks noGrp="1"/>
          </p:cNvSpPr>
          <p:nvPr>
            <p:ph idx="4294967295"/>
          </p:nvPr>
        </p:nvSpPr>
        <p:spPr/>
        <p:txBody>
          <a:bodyPr rIns="91440"/>
          <a:lstStyle/>
          <a:p>
            <a:r>
              <a:rPr lang="en-US" sz="2000"/>
              <a:t>Gross national income per capita replaces gross domestic product per capita</a:t>
            </a:r>
          </a:p>
          <a:p>
            <a:r>
              <a:rPr lang="en-US" sz="2000"/>
              <a:t>Revised education components: now using the average actual educational attainment of the whole population, and the expected attainment of today</a:t>
            </a:r>
            <a:r>
              <a:rPr lang="ja-JP" altLang="en-US" sz="2000"/>
              <a:t>’</a:t>
            </a:r>
            <a:r>
              <a:rPr lang="en-US" sz="2000"/>
              <a:t>s children</a:t>
            </a:r>
          </a:p>
          <a:p>
            <a:r>
              <a:rPr lang="en-US" sz="2000"/>
              <a:t>The maximum values in each dimension have been increased to the observed maximum rather than given a predefined cutoff</a:t>
            </a:r>
          </a:p>
          <a:p>
            <a:r>
              <a:rPr lang="en-US" sz="2000"/>
              <a:t>The lower goalpost for income has been reduced due to new evidence on lower possible income levels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idx="4294967295"/>
          </p:nvPr>
        </p:nvSpPr>
        <p:spPr>
          <a:xfrm>
            <a:off x="1447800" y="76200"/>
            <a:ext cx="7620000" cy="992187"/>
          </a:xfrm>
        </p:spPr>
        <p:txBody>
          <a:bodyPr anchor="ctr"/>
          <a:lstStyle/>
          <a:p>
            <a:r>
              <a:rPr lang="en-US" sz="2400" dirty="0"/>
              <a:t>Table 2.4  </a:t>
            </a:r>
            <a:r>
              <a:rPr lang="en-US" sz="2400" b="0" dirty="0"/>
              <a:t>2013 New Human Development Index and its Components for Selected Countries</a:t>
            </a:r>
            <a:endParaRPr lang="en-GB" sz="1200" dirty="0"/>
          </a:p>
        </p:txBody>
      </p:sp>
      <p:pic>
        <p:nvPicPr>
          <p:cNvPr id="3" name="Picture 2" descr="tbl02_04.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47800" y="1066800"/>
            <a:ext cx="6781800" cy="52248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idx="4294967295"/>
          </p:nvPr>
        </p:nvSpPr>
        <p:spPr/>
        <p:txBody>
          <a:bodyPr anchor="ctr"/>
          <a:lstStyle/>
          <a:p>
            <a:pPr eaLnBrk="1" hangingPunct="1"/>
            <a:r>
              <a:rPr lang="en-US" sz="2400" dirty="0"/>
              <a:t>2.4 Characteristics of the Developing World:  Diversity within Commonality</a:t>
            </a:r>
          </a:p>
        </p:txBody>
      </p:sp>
      <p:sp>
        <p:nvSpPr>
          <p:cNvPr id="35845" name="Rectangle 3"/>
          <p:cNvSpPr>
            <a:spLocks noGrp="1" noChangeArrowheads="1"/>
          </p:cNvSpPr>
          <p:nvPr>
            <p:ph type="body" idx="4294967295"/>
          </p:nvPr>
        </p:nvSpPr>
        <p:spPr>
          <a:xfrm>
            <a:off x="381000" y="1219200"/>
            <a:ext cx="8458200" cy="4953000"/>
          </a:xfrm>
        </p:spPr>
        <p:txBody>
          <a:bodyPr rIns="91440"/>
          <a:lstStyle/>
          <a:p>
            <a:pPr>
              <a:lnSpc>
                <a:spcPct val="90000"/>
              </a:lnSpc>
            </a:pPr>
            <a:r>
              <a:rPr lang="en-US" dirty="0"/>
              <a:t>These eight characteristics are common among developing countries </a:t>
            </a:r>
            <a:r>
              <a:rPr lang="en-US" dirty="0" smtClean="0"/>
              <a:t>– on average </a:t>
            </a:r>
            <a:r>
              <a:rPr lang="en-US" dirty="0"/>
              <a:t>and with great diversity - in </a:t>
            </a:r>
            <a:r>
              <a:rPr lang="en-US" dirty="0" smtClean="0"/>
              <a:t>comparison with developed countries:</a:t>
            </a:r>
          </a:p>
          <a:p>
            <a:pPr marL="800100" lvl="2" indent="0">
              <a:lnSpc>
                <a:spcPct val="90000"/>
              </a:lnSpc>
              <a:buNone/>
            </a:pPr>
            <a:r>
              <a:rPr lang="en-US" sz="2400" b="1" dirty="0" smtClean="0"/>
              <a:t>1</a:t>
            </a:r>
            <a:r>
              <a:rPr lang="en-US" sz="2400" b="1" dirty="0"/>
              <a:t>.</a:t>
            </a:r>
            <a:r>
              <a:rPr lang="en-US" sz="2400" dirty="0"/>
              <a:t> Lower levels of living and productivity</a:t>
            </a:r>
          </a:p>
          <a:p>
            <a:pPr marL="1262063" lvl="2" indent="-461963">
              <a:lnSpc>
                <a:spcPct val="90000"/>
              </a:lnSpc>
              <a:buFontTx/>
              <a:buNone/>
            </a:pPr>
            <a:r>
              <a:rPr lang="en-US" sz="2400" b="1" dirty="0"/>
              <a:t>2.</a:t>
            </a:r>
            <a:r>
              <a:rPr lang="en-US" sz="2400" dirty="0"/>
              <a:t> Lower levels of human capital (health, education, skills)</a:t>
            </a:r>
          </a:p>
          <a:p>
            <a:pPr marL="1262063" lvl="2" indent="-461963">
              <a:lnSpc>
                <a:spcPct val="90000"/>
              </a:lnSpc>
              <a:buFontTx/>
              <a:buNone/>
            </a:pPr>
            <a:r>
              <a:rPr lang="en-US" sz="2400" b="1" dirty="0"/>
              <a:t>3.</a:t>
            </a:r>
            <a:r>
              <a:rPr lang="en-US" sz="2400" dirty="0"/>
              <a:t> Higher Levels of Inequality and Absolute Poverty</a:t>
            </a:r>
          </a:p>
          <a:p>
            <a:pPr marL="1771650" lvl="3" indent="-220663">
              <a:lnSpc>
                <a:spcPct val="90000"/>
              </a:lnSpc>
            </a:pPr>
            <a:r>
              <a:rPr lang="en-US" sz="2000" dirty="0"/>
              <a:t>Absolute Poverty</a:t>
            </a:r>
          </a:p>
          <a:p>
            <a:pPr marL="1771650" lvl="3" indent="-220663">
              <a:lnSpc>
                <a:spcPct val="90000"/>
              </a:lnSpc>
            </a:pPr>
            <a:r>
              <a:rPr lang="en-US" sz="2000" dirty="0"/>
              <a:t>World Poverty</a:t>
            </a:r>
          </a:p>
          <a:p>
            <a:pPr marL="1262063" lvl="2" indent="-461963">
              <a:lnSpc>
                <a:spcPct val="90000"/>
              </a:lnSpc>
              <a:buFontTx/>
              <a:buNone/>
            </a:pPr>
            <a:r>
              <a:rPr lang="en-US" sz="2400" b="1" dirty="0"/>
              <a:t>4.</a:t>
            </a:r>
            <a:r>
              <a:rPr lang="en-US" sz="2400" dirty="0"/>
              <a:t> Higher Population Growth Rates</a:t>
            </a:r>
          </a:p>
          <a:p>
            <a:pPr marL="1771650" lvl="3" indent="-220663">
              <a:lnSpc>
                <a:spcPct val="90000"/>
              </a:lnSpc>
            </a:pPr>
            <a:r>
              <a:rPr lang="en-US" sz="2000" dirty="0"/>
              <a:t>Crude Birth rates</a:t>
            </a:r>
          </a:p>
          <a:p>
            <a:pPr marL="461963" indent="-461963" eaLnBrk="1" hangingPunct="1">
              <a:lnSpc>
                <a:spcPct val="90000"/>
              </a:lnSpc>
              <a:buFontTx/>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idx="4294967295"/>
          </p:nvPr>
        </p:nvSpPr>
        <p:spPr/>
        <p:txBody>
          <a:bodyPr anchor="ctr"/>
          <a:lstStyle/>
          <a:p>
            <a:pPr eaLnBrk="1" hangingPunct="1"/>
            <a:r>
              <a:rPr lang="en-US" sz="2400" dirty="0"/>
              <a:t>2.4 Characteristics of the Developing World:  Diversity within Commonality</a:t>
            </a:r>
          </a:p>
        </p:txBody>
      </p:sp>
      <p:sp>
        <p:nvSpPr>
          <p:cNvPr id="45061" name="Rectangle 3"/>
          <p:cNvSpPr>
            <a:spLocks noGrp="1" noChangeArrowheads="1"/>
          </p:cNvSpPr>
          <p:nvPr>
            <p:ph type="body" idx="4294967295"/>
          </p:nvPr>
        </p:nvSpPr>
        <p:spPr/>
        <p:txBody>
          <a:bodyPr rIns="91440"/>
          <a:lstStyle/>
          <a:p>
            <a:pPr marL="1376363" lvl="2" indent="-576263">
              <a:buFontTx/>
              <a:buNone/>
            </a:pPr>
            <a:r>
              <a:rPr lang="en-US" sz="2800" b="1" dirty="0"/>
              <a:t>5.</a:t>
            </a:r>
            <a:r>
              <a:rPr lang="en-US" sz="2800" dirty="0"/>
              <a:t> Greater Social Fractionalization</a:t>
            </a:r>
          </a:p>
          <a:p>
            <a:pPr marL="1376363" lvl="2" indent="-576263">
              <a:buFontTx/>
              <a:buNone/>
            </a:pPr>
            <a:r>
              <a:rPr lang="en-US" sz="2800" b="1" dirty="0"/>
              <a:t>6.</a:t>
            </a:r>
            <a:r>
              <a:rPr lang="en-US" sz="2800" dirty="0"/>
              <a:t> Larger Rural Populations but Rapid Rural-to-Urban Migration</a:t>
            </a:r>
          </a:p>
          <a:p>
            <a:pPr marL="1376363" lvl="2" indent="-576263">
              <a:buFontTx/>
              <a:buNone/>
            </a:pPr>
            <a:r>
              <a:rPr lang="en-US" sz="2800" b="1" dirty="0"/>
              <a:t>7.</a:t>
            </a:r>
            <a:r>
              <a:rPr lang="en-US" sz="2800" dirty="0"/>
              <a:t> Lower Levels of Industrialization and Manufactured Exports</a:t>
            </a:r>
          </a:p>
          <a:p>
            <a:pPr marL="1376363" lvl="2" indent="-576263">
              <a:buFontTx/>
              <a:buNone/>
            </a:pPr>
            <a:r>
              <a:rPr lang="en-US" sz="2800" b="1" dirty="0"/>
              <a:t>8.</a:t>
            </a:r>
            <a:r>
              <a:rPr lang="en-US" sz="2800" dirty="0"/>
              <a:t> Adverse Geography</a:t>
            </a:r>
          </a:p>
          <a:p>
            <a:pPr marL="1889125" lvl="3" indent="-287338"/>
            <a:r>
              <a:rPr lang="en-US" sz="2400" dirty="0"/>
              <a:t>Resource endowments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idx="4294967295"/>
          </p:nvPr>
        </p:nvSpPr>
        <p:spPr/>
        <p:txBody>
          <a:bodyPr anchor="ctr"/>
          <a:lstStyle/>
          <a:p>
            <a:pPr eaLnBrk="1" hangingPunct="1"/>
            <a:r>
              <a:rPr lang="en-US" sz="2400"/>
              <a:t>2.4 Characteristics of the Developing World:  Diversity within Commonality</a:t>
            </a:r>
          </a:p>
        </p:txBody>
      </p:sp>
      <p:sp>
        <p:nvSpPr>
          <p:cNvPr id="48133" name="Rectangle 3"/>
          <p:cNvSpPr>
            <a:spLocks noGrp="1" noChangeArrowheads="1"/>
          </p:cNvSpPr>
          <p:nvPr>
            <p:ph type="body" idx="4294967295"/>
          </p:nvPr>
        </p:nvSpPr>
        <p:spPr/>
        <p:txBody>
          <a:bodyPr rIns="91440"/>
          <a:lstStyle/>
          <a:p>
            <a:pPr marL="744538" indent="-744538" eaLnBrk="1" hangingPunct="1">
              <a:buFontTx/>
              <a:buNone/>
            </a:pPr>
            <a:r>
              <a:rPr lang="en-US" b="1"/>
              <a:t>9.</a:t>
            </a:r>
            <a:r>
              <a:rPr lang="en-US"/>
              <a:t>	Underdeveloped Financial and Other markets</a:t>
            </a:r>
          </a:p>
          <a:p>
            <a:pPr marL="1422400" lvl="1" indent="-338138" eaLnBrk="1" hangingPunct="1"/>
            <a:r>
              <a:rPr lang="en-US"/>
              <a:t>Imperfect markets</a:t>
            </a:r>
          </a:p>
          <a:p>
            <a:pPr marL="1422400" lvl="1" indent="-338138" eaLnBrk="1" hangingPunct="1"/>
            <a:r>
              <a:rPr lang="en-US"/>
              <a:t>Incomplete information</a:t>
            </a:r>
          </a:p>
          <a:p>
            <a:pPr marL="744538" indent="-744538" eaLnBrk="1" hangingPunct="1">
              <a:buFontTx/>
              <a:buNone/>
            </a:pPr>
            <a:r>
              <a:rPr lang="en-US" b="1"/>
              <a:t>10.</a:t>
            </a:r>
            <a:r>
              <a:rPr lang="en-US"/>
              <a:t>	Colonial Legacy and External Dependence</a:t>
            </a:r>
          </a:p>
          <a:p>
            <a:pPr marL="1422400" lvl="1" indent="-338138" eaLnBrk="1" hangingPunct="1"/>
            <a:r>
              <a:rPr lang="en-US"/>
              <a:t>Institutions</a:t>
            </a:r>
          </a:p>
          <a:p>
            <a:pPr marL="1422400" lvl="1" indent="-338138" eaLnBrk="1" hangingPunct="1"/>
            <a:r>
              <a:rPr lang="en-US"/>
              <a:t>Private property</a:t>
            </a:r>
          </a:p>
          <a:p>
            <a:pPr marL="1422400" lvl="1" indent="-338138" eaLnBrk="1" hangingPunct="1"/>
            <a:r>
              <a:rPr lang="en-US"/>
              <a:t>Personal taxation</a:t>
            </a:r>
          </a:p>
          <a:p>
            <a:pPr marL="1422400" lvl="1" indent="-338138" eaLnBrk="1" hangingPunct="1"/>
            <a:r>
              <a:rPr lang="en-US"/>
              <a:t>Taxes in cash rather than in kind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idx="4294967295"/>
          </p:nvPr>
        </p:nvSpPr>
        <p:spPr/>
        <p:txBody>
          <a:bodyPr anchor="ctr"/>
          <a:lstStyle/>
          <a:p>
            <a:pPr eaLnBrk="1" hangingPunct="1"/>
            <a:r>
              <a:rPr lang="en-US" sz="2800"/>
              <a:t>2.1 Defining the Developing World</a:t>
            </a:r>
          </a:p>
        </p:txBody>
      </p:sp>
      <p:sp>
        <p:nvSpPr>
          <p:cNvPr id="16389" name="Rectangle 3"/>
          <p:cNvSpPr>
            <a:spLocks noGrp="1" noChangeArrowheads="1"/>
          </p:cNvSpPr>
          <p:nvPr>
            <p:ph type="body" idx="4294967295"/>
          </p:nvPr>
        </p:nvSpPr>
        <p:spPr/>
        <p:txBody>
          <a:bodyPr rIns="91440"/>
          <a:lstStyle/>
          <a:p>
            <a:pPr eaLnBrk="1" hangingPunct="1"/>
            <a:r>
              <a:rPr lang="en-US"/>
              <a:t>World Bank Scheme- ranks countries on GNP/capita</a:t>
            </a:r>
          </a:p>
          <a:p>
            <a:pPr lvl="1" eaLnBrk="1" hangingPunct="1"/>
            <a:r>
              <a:rPr lang="en-US"/>
              <a:t>LIC, LMC, UMC, OECD (see Table 2.1 and Figure 2.1)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idx="4294967295"/>
          </p:nvPr>
        </p:nvSpPr>
        <p:spPr/>
        <p:txBody>
          <a:bodyPr anchor="ctr"/>
          <a:lstStyle/>
          <a:p>
            <a:r>
              <a:rPr lang="en-US" sz="2000" dirty="0"/>
              <a:t>Figure </a:t>
            </a:r>
            <a:r>
              <a:rPr lang="en-US" sz="2000" dirty="0" smtClean="0"/>
              <a:t>2.3a </a:t>
            </a:r>
            <a:r>
              <a:rPr lang="en-US" sz="2000" b="0" dirty="0" smtClean="0"/>
              <a:t>Shares </a:t>
            </a:r>
            <a:r>
              <a:rPr lang="en-US" sz="2000" b="0" dirty="0"/>
              <a:t>of Global Income, 2008. (b) Developing regions lag far behind the developed</a:t>
            </a:r>
            <a:br>
              <a:rPr lang="en-US" sz="2000" b="0" dirty="0"/>
            </a:br>
            <a:r>
              <a:rPr lang="en-US" sz="2000" b="0" dirty="0"/>
              <a:t>world in productivity measured as output per worker.</a:t>
            </a:r>
            <a:endParaRPr lang="en-GB" sz="2000" dirty="0"/>
          </a:p>
        </p:txBody>
      </p:sp>
      <p:sp>
        <p:nvSpPr>
          <p:cNvPr id="2" name="TextBox 1"/>
          <p:cNvSpPr txBox="1"/>
          <p:nvPr/>
        </p:nvSpPr>
        <p:spPr>
          <a:xfrm>
            <a:off x="381000" y="6019800"/>
            <a:ext cx="8458095" cy="246221"/>
          </a:xfrm>
          <a:prstGeom prst="rect">
            <a:avLst/>
          </a:prstGeom>
          <a:noFill/>
        </p:spPr>
        <p:txBody>
          <a:bodyPr wrap="square" rtlCol="0">
            <a:spAutoFit/>
          </a:bodyPr>
          <a:lstStyle/>
          <a:p>
            <a:r>
              <a:rPr lang="en-US" sz="1000" i="1" dirty="0"/>
              <a:t>Source: </a:t>
            </a:r>
            <a:r>
              <a:rPr lang="en-US" sz="1000" dirty="0"/>
              <a:t>Figure 2.3a, Data from World Bank, </a:t>
            </a:r>
            <a:r>
              <a:rPr lang="en-US" sz="1000" i="1" dirty="0"/>
              <a:t>World Development Indicators 2013 </a:t>
            </a:r>
            <a:r>
              <a:rPr lang="en-US" sz="1000" dirty="0"/>
              <a:t>(Washington, D. C.: World Bank, 2013), p.24</a:t>
            </a:r>
            <a:r>
              <a:rPr lang="en-US" sz="1000" dirty="0" smtClean="0"/>
              <a:t>. </a:t>
            </a:r>
            <a:endParaRPr lang="en-US" sz="1000" dirty="0"/>
          </a:p>
        </p:txBody>
      </p:sp>
      <p:pic>
        <p:nvPicPr>
          <p:cNvPr id="4" name="Picture 3" descr="fig02_03a.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295400"/>
            <a:ext cx="5486400" cy="47688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5943600"/>
            <a:ext cx="8458095" cy="230832"/>
          </a:xfrm>
          <a:prstGeom prst="rect">
            <a:avLst/>
          </a:prstGeom>
          <a:noFill/>
        </p:spPr>
        <p:txBody>
          <a:bodyPr wrap="square" rtlCol="0">
            <a:spAutoFit/>
          </a:bodyPr>
          <a:lstStyle/>
          <a:p>
            <a:r>
              <a:rPr lang="en-US" sz="900" i="1" dirty="0"/>
              <a:t>Source: </a:t>
            </a:r>
            <a:r>
              <a:rPr lang="en-US" sz="900" dirty="0" smtClean="0"/>
              <a:t>Figure </a:t>
            </a:r>
            <a:r>
              <a:rPr lang="en-US" sz="900" dirty="0"/>
              <a:t>2.3b, United Nations, </a:t>
            </a:r>
            <a:r>
              <a:rPr lang="en-US" sz="900" i="1" dirty="0" err="1"/>
              <a:t>Millenium</a:t>
            </a:r>
            <a:r>
              <a:rPr lang="en-US" sz="900" i="1" dirty="0"/>
              <a:t> Development Goals Report 2012</a:t>
            </a:r>
            <a:r>
              <a:rPr lang="en-US" sz="900" dirty="0"/>
              <a:t>, p.9.</a:t>
            </a:r>
          </a:p>
        </p:txBody>
      </p:sp>
      <p:sp>
        <p:nvSpPr>
          <p:cNvPr id="6" name="Rectangle 2"/>
          <p:cNvSpPr txBox="1">
            <a:spLocks noChangeArrowheads="1"/>
          </p:cNvSpPr>
          <p:nvPr/>
        </p:nvSpPr>
        <p:spPr bwMode="auto">
          <a:xfrm>
            <a:off x="1371600" y="152400"/>
            <a:ext cx="40386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a:lstStyle>
          <a:p>
            <a:r>
              <a:rPr lang="en-US" sz="2400" dirty="0" smtClean="0"/>
              <a:t>Figure 2.3b </a:t>
            </a:r>
            <a:r>
              <a:rPr lang="en-US" sz="2400" b="0" dirty="0" smtClean="0"/>
              <a:t>Developing regions lag far behind the developed world in productivity measured as output per worker.</a:t>
            </a:r>
            <a:endParaRPr lang="en-GB" sz="2400" dirty="0"/>
          </a:p>
        </p:txBody>
      </p:sp>
      <p:pic>
        <p:nvPicPr>
          <p:cNvPr id="3" name="Picture 2" descr="fig02_03b.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86400" y="-1"/>
            <a:ext cx="2770161" cy="6361317"/>
          </a:xfrm>
          <a:prstGeom prst="rect">
            <a:avLst/>
          </a:prstGeom>
        </p:spPr>
      </p:pic>
    </p:spTree>
    <p:extLst>
      <p:ext uri="{BB962C8B-B14F-4D97-AF65-F5344CB8AC3E}">
        <p14:creationId xmlns:p14="http://schemas.microsoft.com/office/powerpoint/2010/main" val="174586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a:xfrm>
            <a:off x="1371600" y="76201"/>
            <a:ext cx="7543800" cy="1142999"/>
          </a:xfrm>
        </p:spPr>
        <p:txBody>
          <a:bodyPr anchor="ctr"/>
          <a:lstStyle/>
          <a:p>
            <a:r>
              <a:rPr lang="en-US" sz="2400" dirty="0"/>
              <a:t>Table 2.5  </a:t>
            </a:r>
            <a:r>
              <a:rPr lang="en-US" sz="2400" b="0" dirty="0"/>
              <a:t>The 12 Most and Least Populated Countries and Their Per Capita Income, 2008</a:t>
            </a:r>
            <a:endParaRPr lang="en-GB" sz="1600" dirty="0"/>
          </a:p>
        </p:txBody>
      </p:sp>
      <p:pic>
        <p:nvPicPr>
          <p:cNvPr id="2" name="Picture 1" descr="tbl02_05.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74" y="1905000"/>
            <a:ext cx="8594344" cy="335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2.4 </a:t>
            </a:r>
            <a:r>
              <a:rPr lang="en-US" b="0" dirty="0" smtClean="0"/>
              <a:t>Under</a:t>
            </a:r>
            <a:r>
              <a:rPr lang="en-US" b="0" dirty="0"/>
              <a:t>-5 Mortality Rates, 1990 and 2012</a:t>
            </a:r>
            <a:endParaRPr lang="en-US" dirty="0"/>
          </a:p>
        </p:txBody>
      </p:sp>
      <p:pic>
        <p:nvPicPr>
          <p:cNvPr id="5" name="Picture 4" descr="fig02_04.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828800"/>
            <a:ext cx="8084634" cy="3657600"/>
          </a:xfrm>
          <a:prstGeom prst="rect">
            <a:avLst/>
          </a:prstGeom>
        </p:spPr>
      </p:pic>
    </p:spTree>
    <p:extLst>
      <p:ext uri="{BB962C8B-B14F-4D97-AF65-F5344CB8AC3E}">
        <p14:creationId xmlns:p14="http://schemas.microsoft.com/office/powerpoint/2010/main" val="2581370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447800" y="11014"/>
            <a:ext cx="7543800" cy="1131986"/>
          </a:xfrm>
        </p:spPr>
        <p:txBody>
          <a:bodyPr anchor="ctr"/>
          <a:lstStyle/>
          <a:p>
            <a:r>
              <a:rPr lang="en-US" sz="2600" dirty="0"/>
              <a:t>Table 2.6  </a:t>
            </a:r>
            <a:r>
              <a:rPr lang="en-US" sz="2600" b="0" dirty="0"/>
              <a:t>Primary School Enrollment and Pupil-Teacher Ratios, 2010</a:t>
            </a:r>
            <a:endParaRPr lang="en-US" sz="2600" dirty="0"/>
          </a:p>
        </p:txBody>
      </p:sp>
      <p:pic>
        <p:nvPicPr>
          <p:cNvPr id="2" name="Picture 1" descr="tbl02_06.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76400"/>
            <a:ext cx="8447406" cy="4038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Figure 2.5 </a:t>
            </a:r>
            <a:r>
              <a:rPr lang="en-US" sz="2800" b="0" dirty="0"/>
              <a:t>Correlation between Under-5 Mortality and Mother’s Education</a:t>
            </a:r>
            <a:endParaRPr lang="en-US" sz="2800" dirty="0"/>
          </a:p>
        </p:txBody>
      </p:sp>
      <p:pic>
        <p:nvPicPr>
          <p:cNvPr id="4" name="Picture 3" descr="fig02_05.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52600"/>
            <a:ext cx="8382000" cy="4084531"/>
          </a:xfrm>
          <a:prstGeom prst="rect">
            <a:avLst/>
          </a:prstGeom>
        </p:spPr>
      </p:pic>
    </p:spTree>
    <p:extLst>
      <p:ext uri="{BB962C8B-B14F-4D97-AF65-F5344CB8AC3E}">
        <p14:creationId xmlns:p14="http://schemas.microsoft.com/office/powerpoint/2010/main" val="1818544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idx="4294967295"/>
          </p:nvPr>
        </p:nvSpPr>
        <p:spPr/>
        <p:txBody>
          <a:bodyPr anchor="ctr"/>
          <a:lstStyle/>
          <a:p>
            <a:r>
              <a:rPr lang="en-US" sz="2800" dirty="0"/>
              <a:t>Figure </a:t>
            </a:r>
            <a:r>
              <a:rPr lang="en-US" sz="2800" dirty="0" smtClean="0"/>
              <a:t>2.6  </a:t>
            </a:r>
            <a:r>
              <a:rPr lang="en-US" sz="2800" b="0" dirty="0"/>
              <a:t>Number of People Living in Poverty by Region, 1981–2008</a:t>
            </a:r>
            <a:endParaRPr lang="en-GB" sz="1600" dirty="0"/>
          </a:p>
        </p:txBody>
      </p:sp>
      <p:pic>
        <p:nvPicPr>
          <p:cNvPr id="2" name="Picture 1" descr="fig02_06.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52600" y="1371600"/>
            <a:ext cx="6248400" cy="49211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idx="4294967295"/>
          </p:nvPr>
        </p:nvSpPr>
        <p:spPr>
          <a:xfrm>
            <a:off x="1371600" y="152400"/>
            <a:ext cx="7543800" cy="990600"/>
          </a:xfrm>
        </p:spPr>
        <p:txBody>
          <a:bodyPr anchor="ctr"/>
          <a:lstStyle/>
          <a:p>
            <a:r>
              <a:rPr lang="en-US" sz="2400" dirty="0"/>
              <a:t>Table </a:t>
            </a:r>
            <a:r>
              <a:rPr lang="en-US" sz="2400" dirty="0" smtClean="0"/>
              <a:t>2.7 </a:t>
            </a:r>
            <a:r>
              <a:rPr lang="en-US" sz="2400" b="0" dirty="0"/>
              <a:t>Crude </a:t>
            </a:r>
            <a:r>
              <a:rPr lang="en-US" sz="2400" b="0" dirty="0" smtClean="0"/>
              <a:t>Birth Rates </a:t>
            </a:r>
            <a:r>
              <a:rPr lang="en-US" sz="2400" b="0" dirty="0"/>
              <a:t>Around the World, 2012 </a:t>
            </a:r>
            <a:endParaRPr lang="en-GB" sz="1200" b="0" dirty="0"/>
          </a:p>
        </p:txBody>
      </p:sp>
      <p:pic>
        <p:nvPicPr>
          <p:cNvPr id="2" name="Picture 1" descr="tbl02_07.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4431" y="2590800"/>
            <a:ext cx="8584769" cy="19823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idx="4294967295"/>
          </p:nvPr>
        </p:nvSpPr>
        <p:spPr/>
        <p:txBody>
          <a:bodyPr anchor="ctr"/>
          <a:lstStyle/>
          <a:p>
            <a:r>
              <a:rPr lang="en-US" sz="2400" dirty="0" smtClean="0"/>
              <a:t>Table 2.8  </a:t>
            </a:r>
            <a:r>
              <a:rPr lang="en-US" sz="2400" b="0" dirty="0"/>
              <a:t>The Urban Population in Developed Countries and Developing Regions</a:t>
            </a:r>
            <a:endParaRPr lang="en-US" sz="700" dirty="0"/>
          </a:p>
        </p:txBody>
      </p:sp>
      <p:pic>
        <p:nvPicPr>
          <p:cNvPr id="2" name="Picture 1" descr="tbl02_08.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57400"/>
            <a:ext cx="8423564" cy="3657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idx="4294967295"/>
          </p:nvPr>
        </p:nvSpPr>
        <p:spPr/>
        <p:txBody>
          <a:bodyPr anchor="ctr"/>
          <a:lstStyle/>
          <a:p>
            <a:r>
              <a:rPr lang="en-US" sz="2000" dirty="0"/>
              <a:t>Table </a:t>
            </a:r>
            <a:r>
              <a:rPr lang="en-US" sz="2000" dirty="0" smtClean="0"/>
              <a:t>2.9  </a:t>
            </a:r>
            <a:r>
              <a:rPr lang="en-US" sz="2000" b="0" dirty="0"/>
              <a:t>Share of the Population Employed in the Agricultural, Industrial, and Service Sectors in </a:t>
            </a:r>
            <a:r>
              <a:rPr lang="en-US" sz="2000" b="0" dirty="0" smtClean="0"/>
              <a:t>Selected Countries</a:t>
            </a:r>
            <a:r>
              <a:rPr lang="en-US" sz="2000" b="0" dirty="0"/>
              <a:t>, 2004–2008 (%)</a:t>
            </a:r>
            <a:endParaRPr lang="en-GB" sz="1200" dirty="0"/>
          </a:p>
        </p:txBody>
      </p:sp>
      <p:pic>
        <p:nvPicPr>
          <p:cNvPr id="2" name="Picture 1" descr="tbl02_09.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1" y="1295399"/>
            <a:ext cx="7880116" cy="50506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idx="4294967295"/>
          </p:nvPr>
        </p:nvSpPr>
        <p:spPr/>
        <p:txBody>
          <a:bodyPr anchor="ctr"/>
          <a:lstStyle/>
          <a:p>
            <a:r>
              <a:rPr lang="en-US" sz="2400" dirty="0"/>
              <a:t>Table 2.1  </a:t>
            </a:r>
            <a:r>
              <a:rPr lang="en-US" sz="2400" b="0" dirty="0"/>
              <a:t>Classification of Economies by Region and Income, 2013</a:t>
            </a:r>
            <a:endParaRPr lang="en-US" sz="1600" dirty="0"/>
          </a:p>
        </p:txBody>
      </p:sp>
      <p:pic>
        <p:nvPicPr>
          <p:cNvPr id="2" name="Picture 1" descr="tbl02_01a.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400" y="1447800"/>
            <a:ext cx="8101431" cy="4495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idx="4294967295"/>
          </p:nvPr>
        </p:nvSpPr>
        <p:spPr/>
        <p:txBody>
          <a:bodyPr anchor="ctr"/>
          <a:lstStyle/>
          <a:p>
            <a:r>
              <a:rPr lang="en-US" sz="2000" dirty="0"/>
              <a:t>Table 2.10 </a:t>
            </a:r>
            <a:r>
              <a:rPr lang="en-US" sz="2000" b="0" dirty="0"/>
              <a:t>Share of the Population Employed in the Agricultural, Industrial, and Service Sectors in Selected Countries, 1990–92 and 2008–2011 (%)</a:t>
            </a:r>
            <a:endParaRPr lang="en-GB" sz="2000" dirty="0"/>
          </a:p>
        </p:txBody>
      </p:sp>
      <p:pic>
        <p:nvPicPr>
          <p:cNvPr id="2" name="Picture 1" descr="tbl02_10.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1600200"/>
            <a:ext cx="8538466" cy="4495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idx="4294967295"/>
          </p:nvPr>
        </p:nvSpPr>
        <p:spPr/>
        <p:txBody>
          <a:bodyPr anchor="ctr"/>
          <a:lstStyle/>
          <a:p>
            <a:pPr eaLnBrk="1" hangingPunct="1"/>
            <a:r>
              <a:rPr lang="en-US" sz="2400"/>
              <a:t>2.5 How Low-Income Countries Today Differ from Developed Countries in Their Earlier Stages</a:t>
            </a:r>
          </a:p>
        </p:txBody>
      </p:sp>
      <p:sp>
        <p:nvSpPr>
          <p:cNvPr id="49157" name="Rectangle 3"/>
          <p:cNvSpPr>
            <a:spLocks noGrp="1" noChangeArrowheads="1"/>
          </p:cNvSpPr>
          <p:nvPr>
            <p:ph type="body" idx="4294967295"/>
          </p:nvPr>
        </p:nvSpPr>
        <p:spPr/>
        <p:txBody>
          <a:bodyPr rIns="91440"/>
          <a:lstStyle/>
          <a:p>
            <a:pPr eaLnBrk="1" hangingPunct="1"/>
            <a:r>
              <a:rPr lang="en-US" sz="2400"/>
              <a:t>Eight differences </a:t>
            </a:r>
          </a:p>
          <a:p>
            <a:pPr lvl="1" eaLnBrk="1" hangingPunct="1"/>
            <a:r>
              <a:rPr lang="en-US" sz="2000"/>
              <a:t>Physical and human resource endowments</a:t>
            </a:r>
          </a:p>
          <a:p>
            <a:pPr lvl="1" eaLnBrk="1" hangingPunct="1"/>
            <a:r>
              <a:rPr lang="en-US" sz="2000"/>
              <a:t>Per capita incomes and levels of GDP in relation to the rest of the world</a:t>
            </a:r>
          </a:p>
          <a:p>
            <a:pPr lvl="1" eaLnBrk="1" hangingPunct="1"/>
            <a:r>
              <a:rPr lang="en-US" sz="2000"/>
              <a:t>Climate</a:t>
            </a:r>
          </a:p>
          <a:p>
            <a:pPr lvl="1" eaLnBrk="1" hangingPunct="1"/>
            <a:r>
              <a:rPr lang="en-US" sz="2000"/>
              <a:t>Population size, distribution, and growth</a:t>
            </a:r>
          </a:p>
          <a:p>
            <a:pPr lvl="1" eaLnBrk="1" hangingPunct="1"/>
            <a:r>
              <a:rPr lang="en-US" sz="2000"/>
              <a:t>Historic role of international migration</a:t>
            </a:r>
          </a:p>
          <a:p>
            <a:pPr lvl="1" eaLnBrk="1" hangingPunct="1"/>
            <a:r>
              <a:rPr lang="en-US" sz="2000"/>
              <a:t>International trade benefits</a:t>
            </a:r>
          </a:p>
          <a:p>
            <a:pPr lvl="1" eaLnBrk="1" hangingPunct="1"/>
            <a:r>
              <a:rPr lang="en-US" sz="2000"/>
              <a:t>Basic scientific/technological research and development capabilities</a:t>
            </a:r>
          </a:p>
          <a:p>
            <a:pPr lvl="1" eaLnBrk="1" hangingPunct="1"/>
            <a:r>
              <a:rPr lang="en-US" sz="2000"/>
              <a:t>Efficacy of domestic institutions</a:t>
            </a:r>
          </a:p>
          <a:p>
            <a:pPr lvl="1" eaLnBrk="1" hangingPunct="1"/>
            <a:endParaRPr lang="en-US" sz="20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idx="4294967295"/>
          </p:nvPr>
        </p:nvSpPr>
        <p:spPr/>
        <p:txBody>
          <a:bodyPr anchor="ctr"/>
          <a:lstStyle/>
          <a:p>
            <a:pPr eaLnBrk="1" hangingPunct="1"/>
            <a:r>
              <a:rPr lang="en-US" sz="2400" dirty="0"/>
              <a:t>2.6 Are Living Standards of Developing and Devolved Nations Converging?</a:t>
            </a:r>
          </a:p>
        </p:txBody>
      </p:sp>
      <p:sp>
        <p:nvSpPr>
          <p:cNvPr id="50181" name="Rectangle 3"/>
          <p:cNvSpPr>
            <a:spLocks noGrp="1" noChangeArrowheads="1"/>
          </p:cNvSpPr>
          <p:nvPr>
            <p:ph type="body" idx="4294967295"/>
          </p:nvPr>
        </p:nvSpPr>
        <p:spPr/>
        <p:txBody>
          <a:bodyPr rIns="91440"/>
          <a:lstStyle/>
          <a:p>
            <a:pPr eaLnBrk="1" hangingPunct="1"/>
            <a:r>
              <a:rPr lang="en-US" dirty="0"/>
              <a:t>Evidence of unconditional convergence is hard to find</a:t>
            </a:r>
          </a:p>
          <a:p>
            <a:pPr eaLnBrk="1" hangingPunct="1"/>
            <a:r>
              <a:rPr lang="en-US" dirty="0"/>
              <a:t>But there is increasing evidence of </a:t>
            </a:r>
            <a:r>
              <a:rPr lang="ja-JP" altLang="en-US" dirty="0"/>
              <a:t>“</a:t>
            </a:r>
            <a:r>
              <a:rPr lang="en-US" dirty="0"/>
              <a:t>per capita income convergence,</a:t>
            </a:r>
            <a:r>
              <a:rPr lang="ja-JP" altLang="en-US" dirty="0"/>
              <a:t>”</a:t>
            </a:r>
            <a:r>
              <a:rPr lang="en-US" dirty="0"/>
              <a:t> weighting changes in per capita income by population </a:t>
            </a:r>
            <a:r>
              <a:rPr lang="en-US" dirty="0" smtClean="0"/>
              <a:t>size</a:t>
            </a:r>
          </a:p>
          <a:p>
            <a:r>
              <a:rPr lang="en-US" dirty="0"/>
              <a:t>(Also, in chapter 3, we return to </a:t>
            </a:r>
            <a:r>
              <a:rPr lang="en-US" dirty="0" smtClean="0"/>
              <a:t>examine the </a:t>
            </a:r>
            <a:r>
              <a:rPr lang="en-US" dirty="0"/>
              <a:t>concept of </a:t>
            </a:r>
            <a:r>
              <a:rPr lang="en-US" dirty="0" smtClean="0"/>
              <a:t>conditional convergence </a:t>
            </a:r>
            <a:r>
              <a:rPr lang="en-US" dirty="0"/>
              <a:t>when we study the Solow </a:t>
            </a:r>
            <a:r>
              <a:rPr lang="en-US" dirty="0" smtClean="0"/>
              <a:t>model)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idx="4294967295"/>
          </p:nvPr>
        </p:nvSpPr>
        <p:spPr>
          <a:xfrm>
            <a:off x="1447800" y="152400"/>
            <a:ext cx="7696200" cy="914400"/>
          </a:xfrm>
        </p:spPr>
        <p:txBody>
          <a:bodyPr anchor="ctr"/>
          <a:lstStyle/>
          <a:p>
            <a:r>
              <a:rPr lang="en-US" sz="2400" dirty="0"/>
              <a:t>Figure 2.7  </a:t>
            </a:r>
            <a:r>
              <a:rPr lang="en-US" sz="2400" b="0" dirty="0"/>
              <a:t>Relative Country Convergence: World, Developing Countries, and </a:t>
            </a:r>
            <a:r>
              <a:rPr lang="en-US" sz="2400" b="0" dirty="0" smtClean="0"/>
              <a:t>OECD (continued)</a:t>
            </a:r>
            <a:endParaRPr lang="en-GB" sz="1050" b="0" dirty="0">
              <a:solidFill>
                <a:srgbClr val="FFFFFF"/>
              </a:solidFill>
            </a:endParaRPr>
          </a:p>
        </p:txBody>
      </p:sp>
      <p:pic>
        <p:nvPicPr>
          <p:cNvPr id="2" name="Picture 1" descr="fig02_07a_b.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2133600"/>
            <a:ext cx="8001000" cy="30965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idx="4294967295"/>
          </p:nvPr>
        </p:nvSpPr>
        <p:spPr>
          <a:xfrm>
            <a:off x="1447800" y="152400"/>
            <a:ext cx="7696200" cy="914400"/>
          </a:xfrm>
        </p:spPr>
        <p:txBody>
          <a:bodyPr anchor="ctr"/>
          <a:lstStyle/>
          <a:p>
            <a:r>
              <a:rPr lang="en-US" sz="2400" dirty="0"/>
              <a:t>Figure 2.7  </a:t>
            </a:r>
            <a:r>
              <a:rPr lang="en-US" sz="2400" b="0" dirty="0"/>
              <a:t>Relative Country Convergence: World, Developing Countries, and OECD</a:t>
            </a:r>
            <a:endParaRPr lang="en-GB" sz="1050" b="0" dirty="0">
              <a:solidFill>
                <a:srgbClr val="FFFFFF"/>
              </a:solidFill>
            </a:endParaRPr>
          </a:p>
        </p:txBody>
      </p:sp>
      <p:pic>
        <p:nvPicPr>
          <p:cNvPr id="3" name="Picture 2" descr="fig02_07c.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1981200"/>
            <a:ext cx="8153400" cy="3618485"/>
          </a:xfrm>
          <a:prstGeom prst="rect">
            <a:avLst/>
          </a:prstGeom>
        </p:spPr>
      </p:pic>
    </p:spTree>
    <p:extLst>
      <p:ext uri="{BB962C8B-B14F-4D97-AF65-F5344CB8AC3E}">
        <p14:creationId xmlns:p14="http://schemas.microsoft.com/office/powerpoint/2010/main" val="2101246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nchor="ctr"/>
          <a:lstStyle/>
          <a:p>
            <a:r>
              <a:rPr lang="en-US" sz="2800" dirty="0"/>
              <a:t>Figure 2.8 </a:t>
            </a:r>
            <a:r>
              <a:rPr lang="en-US" sz="2800" b="0" dirty="0"/>
              <a:t>Growth Convergence versus Absolute Income Convergence</a:t>
            </a:r>
            <a:endParaRPr lang="en-US" sz="2800" dirty="0"/>
          </a:p>
        </p:txBody>
      </p:sp>
      <p:pic>
        <p:nvPicPr>
          <p:cNvPr id="2" name="Picture 1" descr="fig02_08.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71600" y="1219199"/>
            <a:ext cx="6324600" cy="50754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idx="4294967295"/>
          </p:nvPr>
        </p:nvSpPr>
        <p:spPr>
          <a:xfrm>
            <a:off x="1447800" y="0"/>
            <a:ext cx="7086600" cy="1143000"/>
          </a:xfrm>
        </p:spPr>
        <p:txBody>
          <a:bodyPr anchor="ctr"/>
          <a:lstStyle/>
          <a:p>
            <a:r>
              <a:rPr lang="en-US" sz="2400" dirty="0"/>
              <a:t>Figure 2.9 </a:t>
            </a:r>
            <a:r>
              <a:rPr lang="en-US" sz="2400" b="0" dirty="0"/>
              <a:t>Country Size, Initial Income Level, and Economic Growth</a:t>
            </a:r>
            <a:endParaRPr lang="en-US" sz="2400" dirty="0"/>
          </a:p>
        </p:txBody>
      </p:sp>
      <p:pic>
        <p:nvPicPr>
          <p:cNvPr id="2" name="Picture 1" descr="fig02_09.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00200" y="1143000"/>
            <a:ext cx="6172200" cy="51755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idx="4294967295"/>
          </p:nvPr>
        </p:nvSpPr>
        <p:spPr/>
        <p:txBody>
          <a:bodyPr anchor="ctr"/>
          <a:lstStyle/>
          <a:p>
            <a:pPr eaLnBrk="1" hangingPunct="1"/>
            <a:r>
              <a:rPr lang="en-US" sz="2800"/>
              <a:t>2.7 Long-Run Causes of Comparative Development</a:t>
            </a:r>
          </a:p>
        </p:txBody>
      </p:sp>
      <p:sp>
        <p:nvSpPr>
          <p:cNvPr id="55301" name="Rectangle 3"/>
          <p:cNvSpPr>
            <a:spLocks noGrp="1" noChangeArrowheads="1"/>
          </p:cNvSpPr>
          <p:nvPr>
            <p:ph type="body" idx="4294967295"/>
          </p:nvPr>
        </p:nvSpPr>
        <p:spPr/>
        <p:txBody>
          <a:bodyPr rIns="91440"/>
          <a:lstStyle/>
          <a:p>
            <a:pPr eaLnBrk="1" hangingPunct="1"/>
            <a:r>
              <a:rPr lang="en-US"/>
              <a:t>Schematic Representation</a:t>
            </a:r>
          </a:p>
          <a:p>
            <a:pPr lvl="1" eaLnBrk="1" hangingPunct="1"/>
            <a:r>
              <a:rPr lang="en-US"/>
              <a:t>Geography</a:t>
            </a:r>
          </a:p>
          <a:p>
            <a:pPr lvl="1" eaLnBrk="1" hangingPunct="1"/>
            <a:r>
              <a:rPr lang="en-US"/>
              <a:t>Institutional quality- colonial and post-colonial</a:t>
            </a:r>
          </a:p>
          <a:p>
            <a:pPr lvl="1" eaLnBrk="1" hangingPunct="1"/>
            <a:r>
              <a:rPr lang="en-US"/>
              <a:t>Colonial legacy- pre colonial comparative advantage</a:t>
            </a:r>
          </a:p>
          <a:p>
            <a:pPr lvl="1" eaLnBrk="1" hangingPunct="1"/>
            <a:r>
              <a:rPr lang="en-US"/>
              <a:t>Evolution and timing of European development</a:t>
            </a:r>
          </a:p>
          <a:p>
            <a:pPr lvl="1" eaLnBrk="1" hangingPunct="1"/>
            <a:r>
              <a:rPr lang="en-US"/>
              <a:t>Inequality- human capital </a:t>
            </a:r>
          </a:p>
          <a:p>
            <a:pPr lvl="1" eaLnBrk="1" hangingPunct="1"/>
            <a:r>
              <a:rPr lang="en-US"/>
              <a:t>Type of colonial regime</a:t>
            </a:r>
          </a:p>
          <a:p>
            <a:pPr lvl="1" eaLnBrk="1" hangingPunct="1"/>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p:txBody>
          <a:bodyPr anchor="ctr"/>
          <a:lstStyle/>
          <a:p>
            <a:r>
              <a:rPr lang="en-US"/>
              <a:t>Nature and Role of Economic Institutions</a:t>
            </a:r>
          </a:p>
        </p:txBody>
      </p:sp>
      <p:sp>
        <p:nvSpPr>
          <p:cNvPr id="57347" name="Content Placeholder 2"/>
          <p:cNvSpPr>
            <a:spLocks noGrp="1"/>
          </p:cNvSpPr>
          <p:nvPr>
            <p:ph idx="4294967295"/>
          </p:nvPr>
        </p:nvSpPr>
        <p:spPr>
          <a:xfrm>
            <a:off x="381000" y="1295400"/>
            <a:ext cx="8458200" cy="4876800"/>
          </a:xfrm>
        </p:spPr>
        <p:txBody>
          <a:bodyPr rIns="91440"/>
          <a:lstStyle/>
          <a:p>
            <a:r>
              <a:rPr lang="en-US" sz="2100" dirty="0"/>
              <a:t>Institutions provide </a:t>
            </a:r>
            <a:r>
              <a:rPr lang="ja-JP" altLang="en-US" sz="2100" dirty="0"/>
              <a:t>“</a:t>
            </a:r>
            <a:r>
              <a:rPr lang="en-US" sz="2100" dirty="0"/>
              <a:t>rules of the game</a:t>
            </a:r>
            <a:r>
              <a:rPr lang="ja-JP" altLang="en-US" sz="2100" dirty="0"/>
              <a:t>”</a:t>
            </a:r>
            <a:r>
              <a:rPr lang="en-US" sz="2100" dirty="0"/>
              <a:t> of economic life </a:t>
            </a:r>
          </a:p>
          <a:p>
            <a:r>
              <a:rPr lang="en-US" sz="2100" dirty="0"/>
              <a:t>Provide underpinning of a market economy</a:t>
            </a:r>
          </a:p>
          <a:p>
            <a:r>
              <a:rPr lang="en-US" sz="2100" dirty="0"/>
              <a:t>Include property rights; contract enforcement</a:t>
            </a:r>
          </a:p>
          <a:p>
            <a:r>
              <a:rPr lang="en-US" sz="2100" dirty="0"/>
              <a:t>Can work for improving coordination, </a:t>
            </a:r>
          </a:p>
          <a:p>
            <a:r>
              <a:rPr lang="en-US" sz="2100" dirty="0"/>
              <a:t>Restricting coercive, fraudulent and anti-competitive behavior </a:t>
            </a:r>
          </a:p>
          <a:p>
            <a:r>
              <a:rPr lang="en-US" sz="2100" dirty="0"/>
              <a:t>Providing access to opportunities for the broad population-</a:t>
            </a:r>
          </a:p>
          <a:p>
            <a:r>
              <a:rPr lang="en-US" sz="2100" dirty="0"/>
              <a:t>Constraining the power of elites, and managing conflict </a:t>
            </a:r>
          </a:p>
          <a:p>
            <a:r>
              <a:rPr lang="en-US" sz="2100" dirty="0"/>
              <a:t>Provision of social insurance </a:t>
            </a:r>
          </a:p>
          <a:p>
            <a:r>
              <a:rPr lang="en-US" sz="2100" dirty="0"/>
              <a:t>Provision of predictable macroeconomic stability </a:t>
            </a:r>
            <a:endParaRPr lang="en-US" sz="2100" dirty="0" smtClean="0"/>
          </a:p>
          <a:p>
            <a:r>
              <a:rPr lang="en-US" sz="2100" dirty="0"/>
              <a:t>Note: These institutions are correlated and it is not clear which </a:t>
            </a:r>
            <a:r>
              <a:rPr lang="en-US" sz="2100" dirty="0" smtClean="0"/>
              <a:t>of</a:t>
            </a:r>
            <a:r>
              <a:rPr lang="en-US" sz="2100" dirty="0"/>
              <a:t> </a:t>
            </a:r>
            <a:r>
              <a:rPr lang="en-US" sz="2100" dirty="0" smtClean="0"/>
              <a:t>these </a:t>
            </a:r>
            <a:r>
              <a:rPr lang="en-US" sz="2100" dirty="0"/>
              <a:t>institutions matter most; and “transitional institutions” </a:t>
            </a:r>
            <a:r>
              <a:rPr lang="en-US" sz="2100" dirty="0" smtClean="0"/>
              <a:t>may help </a:t>
            </a:r>
            <a:r>
              <a:rPr lang="en-US" sz="2100" dirty="0"/>
              <a:t>in the development process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idx="4294967295"/>
          </p:nvPr>
        </p:nvSpPr>
        <p:spPr/>
        <p:txBody>
          <a:bodyPr anchor="ctr"/>
          <a:lstStyle/>
          <a:p>
            <a:pPr eaLnBrk="1" hangingPunct="1"/>
            <a:r>
              <a:rPr lang="en-US"/>
              <a:t>Role of Institutions </a:t>
            </a:r>
          </a:p>
        </p:txBody>
      </p:sp>
      <p:sp>
        <p:nvSpPr>
          <p:cNvPr id="58373" name="Rectangle 3"/>
          <p:cNvSpPr>
            <a:spLocks noGrp="1" noChangeArrowheads="1"/>
          </p:cNvSpPr>
          <p:nvPr>
            <p:ph type="body" idx="4294967295"/>
          </p:nvPr>
        </p:nvSpPr>
        <p:spPr/>
        <p:txBody>
          <a:bodyPr rIns="91440"/>
          <a:lstStyle/>
          <a:p>
            <a:pPr eaLnBrk="1" hangingPunct="1"/>
            <a:r>
              <a:rPr lang="en-US"/>
              <a:t>Acemoglu, Johnson, and Robinson</a:t>
            </a:r>
            <a:r>
              <a:rPr lang="ja-JP" altLang="en-US"/>
              <a:t>’</a:t>
            </a:r>
            <a:r>
              <a:rPr lang="en-US"/>
              <a:t>s </a:t>
            </a:r>
            <a:r>
              <a:rPr lang="ja-JP" altLang="en-US"/>
              <a:t>“</a:t>
            </a:r>
            <a:r>
              <a:rPr lang="en-US"/>
              <a:t>reversal of fortune</a:t>
            </a:r>
            <a:r>
              <a:rPr lang="ja-JP" altLang="en-US"/>
              <a:t>”</a:t>
            </a:r>
            <a:r>
              <a:rPr lang="en-US"/>
              <a:t> and extractive institutions </a:t>
            </a:r>
          </a:p>
          <a:p>
            <a:pPr eaLnBrk="1" hangingPunct="1"/>
            <a:r>
              <a:rPr lang="en-US"/>
              <a:t>Bannerjee and Iyer, </a:t>
            </a:r>
            <a:r>
              <a:rPr lang="ja-JP" altLang="en-US"/>
              <a:t>“</a:t>
            </a:r>
            <a:r>
              <a:rPr lang="en-US"/>
              <a:t>property rights institutions.</a:t>
            </a:r>
            <a:r>
              <a:rPr lang="ja-JP" altLang="en-US"/>
              <a:t>”</a:t>
            </a:r>
            <a:r>
              <a:rPr lang="en-US"/>
              <a:t>  Landlords versus cultivators</a:t>
            </a:r>
          </a:p>
          <a:p>
            <a:pPr eaLnBrk="1" hangingPunct="1"/>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idx="4294967295"/>
          </p:nvPr>
        </p:nvSpPr>
        <p:spPr/>
        <p:txBody>
          <a:bodyPr anchor="ctr"/>
          <a:lstStyle/>
          <a:p>
            <a:r>
              <a:rPr lang="en-US" sz="2000" dirty="0"/>
              <a:t>Table 2.1  </a:t>
            </a:r>
            <a:r>
              <a:rPr lang="en-US" sz="2000" b="0" dirty="0"/>
              <a:t>Classification of Economies by Region and Income, 2013 </a:t>
            </a:r>
            <a:r>
              <a:rPr lang="en-US" sz="2000" b="0" dirty="0" smtClean="0"/>
              <a:t>(</a:t>
            </a:r>
            <a:r>
              <a:rPr lang="en-US" sz="2000" b="0" dirty="0"/>
              <a:t>continued)</a:t>
            </a:r>
            <a:endParaRPr lang="en-US" sz="1600" dirty="0"/>
          </a:p>
        </p:txBody>
      </p:sp>
      <p:pic>
        <p:nvPicPr>
          <p:cNvPr id="2" name="Picture 1" descr="tbl02_01b.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 y="1295400"/>
            <a:ext cx="7690670" cy="4876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idx="4294967295"/>
          </p:nvPr>
        </p:nvSpPr>
        <p:spPr>
          <a:xfrm>
            <a:off x="228600" y="1295400"/>
            <a:ext cx="3048000" cy="2514600"/>
          </a:xfrm>
        </p:spPr>
        <p:txBody>
          <a:bodyPr anchor="ctr"/>
          <a:lstStyle/>
          <a:p>
            <a:r>
              <a:rPr lang="en-US" sz="2400" dirty="0"/>
              <a:t>Figure 2.10 </a:t>
            </a:r>
            <a:r>
              <a:rPr lang="en-US" sz="2400" b="0" dirty="0"/>
              <a:t>Schematic Representation of Leading Theories of Comparative Development</a:t>
            </a:r>
            <a:endParaRPr lang="en-US" sz="2400" dirty="0"/>
          </a:p>
        </p:txBody>
      </p:sp>
      <p:pic>
        <p:nvPicPr>
          <p:cNvPr id="2" name="Picture 1" descr="fig02_10.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29000" y="152400"/>
            <a:ext cx="5630612" cy="60678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3800" smtClean="0"/>
              <a:t>Addendum: Income Growth Factors</a:t>
            </a:r>
          </a:p>
        </p:txBody>
      </p:sp>
      <p:sp>
        <p:nvSpPr>
          <p:cNvPr id="23555" name="Content Placeholder 2"/>
          <p:cNvSpPr>
            <a:spLocks noGrp="1"/>
          </p:cNvSpPr>
          <p:nvPr>
            <p:ph idx="1"/>
          </p:nvPr>
        </p:nvSpPr>
        <p:spPr/>
        <p:txBody>
          <a:bodyPr/>
          <a:lstStyle/>
          <a:p>
            <a:pPr eaLnBrk="1" hangingPunct="1"/>
            <a:endParaRPr lang="en-US" smtClean="0"/>
          </a:p>
        </p:txBody>
      </p:sp>
      <p:sp>
        <p:nvSpPr>
          <p:cNvPr id="23556"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pSp>
        <p:nvGrpSpPr>
          <p:cNvPr id="2" name="Group 1"/>
          <p:cNvGrpSpPr>
            <a:grpSpLocks noChangeAspect="1"/>
          </p:cNvGrpSpPr>
          <p:nvPr/>
        </p:nvGrpSpPr>
        <p:grpSpPr bwMode="auto">
          <a:xfrm>
            <a:off x="944563" y="2000250"/>
            <a:ext cx="7199312" cy="3479800"/>
            <a:chOff x="1985" y="2366"/>
            <a:chExt cx="8820" cy="4262"/>
          </a:xfrm>
        </p:grpSpPr>
        <p:sp>
          <p:nvSpPr>
            <p:cNvPr id="23558" name="AutoShape 27"/>
            <p:cNvSpPr>
              <a:spLocks noChangeAspect="1" noChangeArrowheads="1" noTextEdit="1"/>
            </p:cNvSpPr>
            <p:nvPr/>
          </p:nvSpPr>
          <p:spPr bwMode="auto">
            <a:xfrm>
              <a:off x="1985" y="2366"/>
              <a:ext cx="8820" cy="4262"/>
            </a:xfrm>
            <a:prstGeom prst="rect">
              <a:avLst/>
            </a:prstGeom>
            <a:noFill/>
            <a:ln w="9525">
              <a:noFill/>
              <a:miter lim="800000"/>
              <a:headEnd/>
              <a:tailEnd/>
            </a:ln>
          </p:spPr>
          <p:txBody>
            <a:bodyPr/>
            <a:lstStyle/>
            <a:p>
              <a:endParaRPr lang="en-US"/>
            </a:p>
          </p:txBody>
        </p:sp>
        <p:sp>
          <p:nvSpPr>
            <p:cNvPr id="23559" name="Text Box 26"/>
            <p:cNvSpPr txBox="1">
              <a:spLocks noChangeArrowheads="1"/>
            </p:cNvSpPr>
            <p:nvPr/>
          </p:nvSpPr>
          <p:spPr bwMode="auto">
            <a:xfrm>
              <a:off x="2251" y="2632"/>
              <a:ext cx="5861" cy="400"/>
            </a:xfrm>
            <a:prstGeom prst="rect">
              <a:avLst/>
            </a:prstGeom>
            <a:solidFill>
              <a:srgbClr val="FFFFFF"/>
            </a:solidFill>
            <a:ln w="9525">
              <a:noFill/>
              <a:miter lim="800000"/>
              <a:headEnd/>
              <a:tailEnd/>
            </a:ln>
          </p:spPr>
          <p:txBody>
            <a:bodyPr/>
            <a:lstStyle/>
            <a:p>
              <a:r>
                <a:rPr lang="en-US" sz="1100" b="1">
                  <a:cs typeface="Times New Roman" pitchFamily="18" charset="0"/>
                </a:rPr>
                <a:t>Growth, trade, resources and institutions</a:t>
              </a:r>
              <a:endParaRPr lang="en-US"/>
            </a:p>
          </p:txBody>
        </p:sp>
        <p:sp>
          <p:nvSpPr>
            <p:cNvPr id="23560" name="Text Box 25"/>
            <p:cNvSpPr txBox="1">
              <a:spLocks noChangeArrowheads="1"/>
            </p:cNvSpPr>
            <p:nvPr/>
          </p:nvSpPr>
          <p:spPr bwMode="auto">
            <a:xfrm>
              <a:off x="2518" y="6228"/>
              <a:ext cx="3729" cy="400"/>
            </a:xfrm>
            <a:prstGeom prst="rect">
              <a:avLst/>
            </a:prstGeom>
            <a:solidFill>
              <a:srgbClr val="FFFFFF"/>
            </a:solidFill>
            <a:ln w="9525">
              <a:noFill/>
              <a:miter lim="800000"/>
              <a:headEnd/>
              <a:tailEnd/>
            </a:ln>
          </p:spPr>
          <p:txBody>
            <a:bodyPr/>
            <a:lstStyle/>
            <a:p>
              <a:r>
                <a:rPr lang="en-US" sz="1000">
                  <a:cs typeface="Times New Roman" pitchFamily="18" charset="0"/>
                </a:rPr>
                <a:t>Source: Rodrik (2003: 5)</a:t>
              </a:r>
              <a:endParaRPr lang="en-US"/>
            </a:p>
          </p:txBody>
        </p:sp>
        <p:sp>
          <p:nvSpPr>
            <p:cNvPr id="35864" name="Text Box 24"/>
            <p:cNvSpPr txBox="1">
              <a:spLocks noChangeArrowheads="1"/>
            </p:cNvSpPr>
            <p:nvPr/>
          </p:nvSpPr>
          <p:spPr bwMode="auto">
            <a:xfrm>
              <a:off x="5276" y="3041"/>
              <a:ext cx="2482" cy="541"/>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a:lstStyle/>
            <a:p>
              <a:pPr algn="ctr">
                <a:defRPr/>
              </a:pPr>
              <a:r>
                <a:rPr lang="en-US" sz="1200" b="1">
                  <a:latin typeface="Arial" pitchFamily="34" charset="0"/>
                  <a:ea typeface="Times New Roman" pitchFamily="18" charset="0"/>
                  <a:cs typeface="Times New Roman" pitchFamily="18" charset="0"/>
                </a:rPr>
                <a:t>Income growth</a:t>
              </a:r>
              <a:endParaRPr lang="en-US">
                <a:latin typeface="Arial" pitchFamily="34" charset="0"/>
              </a:endParaRPr>
            </a:p>
          </p:txBody>
        </p:sp>
        <p:sp>
          <p:nvSpPr>
            <p:cNvPr id="35863" name="Text Box 23"/>
            <p:cNvSpPr txBox="1">
              <a:spLocks noChangeArrowheads="1"/>
            </p:cNvSpPr>
            <p:nvPr/>
          </p:nvSpPr>
          <p:spPr bwMode="auto">
            <a:xfrm>
              <a:off x="3360" y="3908"/>
              <a:ext cx="2661" cy="399"/>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a:lstStyle/>
            <a:p>
              <a:pPr algn="ctr">
                <a:defRPr/>
              </a:pPr>
              <a:r>
                <a:rPr lang="en-US" sz="1200" b="1">
                  <a:latin typeface="Arial" pitchFamily="34" charset="0"/>
                  <a:ea typeface="Times New Roman" pitchFamily="18" charset="0"/>
                  <a:cs typeface="Times New Roman" pitchFamily="18" charset="0"/>
                </a:rPr>
                <a:t>Factor</a:t>
              </a:r>
              <a:r>
                <a:rPr lang="en-US" sz="1200">
                  <a:latin typeface="Arial" pitchFamily="34" charset="0"/>
                  <a:ea typeface="Times New Roman" pitchFamily="18" charset="0"/>
                  <a:cs typeface="Times New Roman" pitchFamily="18" charset="0"/>
                </a:rPr>
                <a:t> </a:t>
              </a:r>
              <a:r>
                <a:rPr lang="en-US" sz="1200" b="1">
                  <a:latin typeface="Arial" pitchFamily="34" charset="0"/>
                  <a:ea typeface="Times New Roman" pitchFamily="18" charset="0"/>
                  <a:cs typeface="Times New Roman" pitchFamily="18" charset="0"/>
                </a:rPr>
                <a:t>endowments</a:t>
              </a:r>
              <a:endParaRPr lang="en-US">
                <a:latin typeface="Arial" pitchFamily="34" charset="0"/>
              </a:endParaRPr>
            </a:p>
          </p:txBody>
        </p:sp>
        <p:sp>
          <p:nvSpPr>
            <p:cNvPr id="35862" name="Text Box 22"/>
            <p:cNvSpPr txBox="1">
              <a:spLocks noChangeArrowheads="1"/>
            </p:cNvSpPr>
            <p:nvPr/>
          </p:nvSpPr>
          <p:spPr bwMode="auto">
            <a:xfrm>
              <a:off x="6935" y="3912"/>
              <a:ext cx="2661" cy="399"/>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a:lstStyle/>
            <a:p>
              <a:pPr algn="ctr">
                <a:defRPr/>
              </a:pPr>
              <a:r>
                <a:rPr lang="en-US" sz="1200" b="1">
                  <a:latin typeface="Arial" pitchFamily="34" charset="0"/>
                  <a:ea typeface="Times New Roman" pitchFamily="18" charset="0"/>
                  <a:cs typeface="Times New Roman" pitchFamily="18" charset="0"/>
                </a:rPr>
                <a:t>Productivity</a:t>
              </a:r>
              <a:endParaRPr lang="en-US">
                <a:latin typeface="Arial" pitchFamily="34" charset="0"/>
              </a:endParaRPr>
            </a:p>
          </p:txBody>
        </p:sp>
        <p:sp>
          <p:nvSpPr>
            <p:cNvPr id="35861" name="Text Box 21"/>
            <p:cNvSpPr txBox="1">
              <a:spLocks noChangeArrowheads="1"/>
            </p:cNvSpPr>
            <p:nvPr/>
          </p:nvSpPr>
          <p:spPr bwMode="auto">
            <a:xfrm>
              <a:off x="3344" y="5494"/>
              <a:ext cx="2661" cy="472"/>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a:lstStyle/>
            <a:p>
              <a:pPr algn="ctr">
                <a:defRPr/>
              </a:pPr>
              <a:r>
                <a:rPr lang="en-US" sz="1200" b="1">
                  <a:latin typeface="Arial" pitchFamily="34" charset="0"/>
                  <a:ea typeface="Times New Roman" pitchFamily="18" charset="0"/>
                  <a:cs typeface="Times New Roman" pitchFamily="18" charset="0"/>
                </a:rPr>
                <a:t>Geography</a:t>
              </a:r>
              <a:endParaRPr lang="en-US">
                <a:latin typeface="Arial" pitchFamily="34" charset="0"/>
              </a:endParaRPr>
            </a:p>
          </p:txBody>
        </p:sp>
        <p:sp>
          <p:nvSpPr>
            <p:cNvPr id="35860" name="Text Box 20"/>
            <p:cNvSpPr txBox="1">
              <a:spLocks noChangeArrowheads="1"/>
            </p:cNvSpPr>
            <p:nvPr/>
          </p:nvSpPr>
          <p:spPr bwMode="auto">
            <a:xfrm>
              <a:off x="3360" y="4705"/>
              <a:ext cx="2661" cy="401"/>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a:lstStyle/>
            <a:p>
              <a:pPr algn="ctr">
                <a:defRPr/>
              </a:pPr>
              <a:r>
                <a:rPr lang="en-US" sz="1200" b="1">
                  <a:latin typeface="Arial" pitchFamily="34" charset="0"/>
                  <a:ea typeface="Times New Roman" pitchFamily="18" charset="0"/>
                  <a:cs typeface="Times New Roman" pitchFamily="18" charset="0"/>
                </a:rPr>
                <a:t>Trade</a:t>
              </a:r>
              <a:endParaRPr lang="en-US">
                <a:latin typeface="Arial" pitchFamily="34" charset="0"/>
              </a:endParaRPr>
            </a:p>
          </p:txBody>
        </p:sp>
        <p:sp>
          <p:nvSpPr>
            <p:cNvPr id="35859" name="Text Box 19"/>
            <p:cNvSpPr txBox="1">
              <a:spLocks noChangeArrowheads="1"/>
            </p:cNvSpPr>
            <p:nvPr/>
          </p:nvSpPr>
          <p:spPr bwMode="auto">
            <a:xfrm>
              <a:off x="6954" y="4705"/>
              <a:ext cx="2661" cy="401"/>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a:lstStyle/>
            <a:p>
              <a:pPr algn="ctr">
                <a:defRPr/>
              </a:pPr>
              <a:r>
                <a:rPr lang="en-US" sz="1200" b="1">
                  <a:latin typeface="Arial" pitchFamily="34" charset="0"/>
                  <a:ea typeface="Times New Roman" pitchFamily="18" charset="0"/>
                  <a:cs typeface="Times New Roman" pitchFamily="18" charset="0"/>
                </a:rPr>
                <a:t>Institutions</a:t>
              </a:r>
              <a:endParaRPr lang="en-US">
                <a:latin typeface="Arial" pitchFamily="34" charset="0"/>
              </a:endParaRPr>
            </a:p>
          </p:txBody>
        </p:sp>
        <p:sp>
          <p:nvSpPr>
            <p:cNvPr id="23567" name="Line 18"/>
            <p:cNvSpPr>
              <a:spLocks noChangeShapeType="1"/>
            </p:cNvSpPr>
            <p:nvPr/>
          </p:nvSpPr>
          <p:spPr bwMode="auto">
            <a:xfrm flipV="1">
              <a:off x="4562" y="5106"/>
              <a:ext cx="1" cy="388"/>
            </a:xfrm>
            <a:prstGeom prst="line">
              <a:avLst/>
            </a:prstGeom>
            <a:noFill/>
            <a:ln w="9525">
              <a:solidFill>
                <a:srgbClr val="000000"/>
              </a:solidFill>
              <a:round/>
              <a:headEnd/>
              <a:tailEnd type="triangle" w="med" len="med"/>
            </a:ln>
          </p:spPr>
          <p:txBody>
            <a:bodyPr/>
            <a:lstStyle/>
            <a:p>
              <a:endParaRPr lang="en-US"/>
            </a:p>
          </p:txBody>
        </p:sp>
        <p:grpSp>
          <p:nvGrpSpPr>
            <p:cNvPr id="3" name="Group 14"/>
            <p:cNvGrpSpPr>
              <a:grpSpLocks/>
            </p:cNvGrpSpPr>
            <p:nvPr/>
          </p:nvGrpSpPr>
          <p:grpSpPr bwMode="auto">
            <a:xfrm>
              <a:off x="2810" y="4085"/>
              <a:ext cx="532" cy="1598"/>
              <a:chOff x="2138" y="3218"/>
              <a:chExt cx="540" cy="2160"/>
            </a:xfrm>
          </p:grpSpPr>
          <p:sp>
            <p:nvSpPr>
              <p:cNvPr id="23581" name="Line 17"/>
              <p:cNvSpPr>
                <a:spLocks noChangeShapeType="1"/>
              </p:cNvSpPr>
              <p:nvPr/>
            </p:nvSpPr>
            <p:spPr bwMode="auto">
              <a:xfrm flipH="1">
                <a:off x="2138" y="5378"/>
                <a:ext cx="540" cy="0"/>
              </a:xfrm>
              <a:prstGeom prst="line">
                <a:avLst/>
              </a:prstGeom>
              <a:noFill/>
              <a:ln w="9525">
                <a:solidFill>
                  <a:srgbClr val="000000"/>
                </a:solidFill>
                <a:round/>
                <a:headEnd/>
                <a:tailEnd/>
              </a:ln>
            </p:spPr>
            <p:txBody>
              <a:bodyPr/>
              <a:lstStyle/>
              <a:p>
                <a:endParaRPr lang="en-US"/>
              </a:p>
            </p:txBody>
          </p:sp>
          <p:sp>
            <p:nvSpPr>
              <p:cNvPr id="23582" name="Line 16"/>
              <p:cNvSpPr>
                <a:spLocks noChangeShapeType="1"/>
              </p:cNvSpPr>
              <p:nvPr/>
            </p:nvSpPr>
            <p:spPr bwMode="auto">
              <a:xfrm flipV="1">
                <a:off x="2138" y="3218"/>
                <a:ext cx="0" cy="2160"/>
              </a:xfrm>
              <a:prstGeom prst="line">
                <a:avLst/>
              </a:prstGeom>
              <a:noFill/>
              <a:ln w="9525">
                <a:solidFill>
                  <a:srgbClr val="000000"/>
                </a:solidFill>
                <a:round/>
                <a:headEnd/>
                <a:tailEnd/>
              </a:ln>
            </p:spPr>
            <p:txBody>
              <a:bodyPr/>
              <a:lstStyle/>
              <a:p>
                <a:endParaRPr lang="en-US"/>
              </a:p>
            </p:txBody>
          </p:sp>
          <p:sp>
            <p:nvSpPr>
              <p:cNvPr id="23583" name="Line 15"/>
              <p:cNvSpPr>
                <a:spLocks noChangeShapeType="1"/>
              </p:cNvSpPr>
              <p:nvPr/>
            </p:nvSpPr>
            <p:spPr bwMode="auto">
              <a:xfrm>
                <a:off x="2138" y="3218"/>
                <a:ext cx="540" cy="0"/>
              </a:xfrm>
              <a:prstGeom prst="line">
                <a:avLst/>
              </a:prstGeom>
              <a:noFill/>
              <a:ln w="9525">
                <a:solidFill>
                  <a:srgbClr val="000000"/>
                </a:solidFill>
                <a:round/>
                <a:headEnd/>
                <a:tailEnd type="triangle" w="med" len="med"/>
              </a:ln>
            </p:spPr>
            <p:txBody>
              <a:bodyPr/>
              <a:lstStyle/>
              <a:p>
                <a:endParaRPr lang="en-US"/>
              </a:p>
            </p:txBody>
          </p:sp>
        </p:grpSp>
        <p:sp>
          <p:nvSpPr>
            <p:cNvPr id="23569" name="Line 13"/>
            <p:cNvSpPr>
              <a:spLocks noChangeShapeType="1"/>
            </p:cNvSpPr>
            <p:nvPr/>
          </p:nvSpPr>
          <p:spPr bwMode="auto">
            <a:xfrm>
              <a:off x="6003" y="5679"/>
              <a:ext cx="2306" cy="1"/>
            </a:xfrm>
            <a:prstGeom prst="line">
              <a:avLst/>
            </a:prstGeom>
            <a:noFill/>
            <a:ln w="9525">
              <a:solidFill>
                <a:srgbClr val="000000"/>
              </a:solidFill>
              <a:round/>
              <a:headEnd/>
              <a:tailEnd/>
            </a:ln>
          </p:spPr>
          <p:txBody>
            <a:bodyPr/>
            <a:lstStyle/>
            <a:p>
              <a:endParaRPr lang="en-US"/>
            </a:p>
          </p:txBody>
        </p:sp>
        <p:sp>
          <p:nvSpPr>
            <p:cNvPr id="23570" name="Line 12"/>
            <p:cNvSpPr>
              <a:spLocks noChangeShapeType="1"/>
            </p:cNvSpPr>
            <p:nvPr/>
          </p:nvSpPr>
          <p:spPr bwMode="auto">
            <a:xfrm flipV="1">
              <a:off x="8290" y="5117"/>
              <a:ext cx="1" cy="550"/>
            </a:xfrm>
            <a:prstGeom prst="line">
              <a:avLst/>
            </a:prstGeom>
            <a:noFill/>
            <a:ln w="9525">
              <a:solidFill>
                <a:srgbClr val="000000"/>
              </a:solidFill>
              <a:round/>
              <a:headEnd/>
              <a:tailEnd type="triangle" w="med" len="med"/>
            </a:ln>
          </p:spPr>
          <p:txBody>
            <a:bodyPr/>
            <a:lstStyle/>
            <a:p>
              <a:endParaRPr lang="en-US"/>
            </a:p>
          </p:txBody>
        </p:sp>
        <p:sp>
          <p:nvSpPr>
            <p:cNvPr id="23571" name="Line 11"/>
            <p:cNvSpPr>
              <a:spLocks noChangeShapeType="1"/>
            </p:cNvSpPr>
            <p:nvPr/>
          </p:nvSpPr>
          <p:spPr bwMode="auto">
            <a:xfrm flipV="1">
              <a:off x="8633" y="4307"/>
              <a:ext cx="1" cy="399"/>
            </a:xfrm>
            <a:prstGeom prst="line">
              <a:avLst/>
            </a:prstGeom>
            <a:noFill/>
            <a:ln w="9525">
              <a:solidFill>
                <a:srgbClr val="000000"/>
              </a:solidFill>
              <a:round/>
              <a:headEnd/>
              <a:tailEnd type="triangle" w="med" len="med"/>
            </a:ln>
          </p:spPr>
          <p:txBody>
            <a:bodyPr/>
            <a:lstStyle/>
            <a:p>
              <a:endParaRPr lang="en-US"/>
            </a:p>
          </p:txBody>
        </p:sp>
        <p:sp>
          <p:nvSpPr>
            <p:cNvPr id="23572" name="Line 10"/>
            <p:cNvSpPr>
              <a:spLocks noChangeShapeType="1"/>
            </p:cNvSpPr>
            <p:nvPr/>
          </p:nvSpPr>
          <p:spPr bwMode="auto">
            <a:xfrm>
              <a:off x="7875" y="4307"/>
              <a:ext cx="1" cy="399"/>
            </a:xfrm>
            <a:prstGeom prst="line">
              <a:avLst/>
            </a:prstGeom>
            <a:noFill/>
            <a:ln w="9525">
              <a:solidFill>
                <a:srgbClr val="000000"/>
              </a:solidFill>
              <a:round/>
              <a:headEnd/>
              <a:tailEnd type="triangle" w="med" len="med"/>
            </a:ln>
          </p:spPr>
          <p:txBody>
            <a:bodyPr/>
            <a:lstStyle/>
            <a:p>
              <a:endParaRPr lang="en-US"/>
            </a:p>
          </p:txBody>
        </p:sp>
        <p:sp>
          <p:nvSpPr>
            <p:cNvPr id="23573" name="Line 9"/>
            <p:cNvSpPr>
              <a:spLocks noChangeShapeType="1"/>
            </p:cNvSpPr>
            <p:nvPr/>
          </p:nvSpPr>
          <p:spPr bwMode="auto">
            <a:xfrm flipV="1">
              <a:off x="4966" y="4307"/>
              <a:ext cx="1" cy="399"/>
            </a:xfrm>
            <a:prstGeom prst="line">
              <a:avLst/>
            </a:prstGeom>
            <a:noFill/>
            <a:ln w="9525">
              <a:solidFill>
                <a:srgbClr val="000000"/>
              </a:solidFill>
              <a:round/>
              <a:headEnd/>
              <a:tailEnd type="triangle" w="med" len="med"/>
            </a:ln>
          </p:spPr>
          <p:txBody>
            <a:bodyPr/>
            <a:lstStyle/>
            <a:p>
              <a:endParaRPr lang="en-US"/>
            </a:p>
          </p:txBody>
        </p:sp>
        <p:sp>
          <p:nvSpPr>
            <p:cNvPr id="23574" name="Line 8"/>
            <p:cNvSpPr>
              <a:spLocks noChangeShapeType="1"/>
            </p:cNvSpPr>
            <p:nvPr/>
          </p:nvSpPr>
          <p:spPr bwMode="auto">
            <a:xfrm>
              <a:off x="4161" y="4307"/>
              <a:ext cx="1" cy="399"/>
            </a:xfrm>
            <a:prstGeom prst="line">
              <a:avLst/>
            </a:prstGeom>
            <a:noFill/>
            <a:ln w="9525">
              <a:solidFill>
                <a:srgbClr val="000000"/>
              </a:solidFill>
              <a:round/>
              <a:headEnd/>
              <a:tailEnd type="triangle" w="med" len="med"/>
            </a:ln>
          </p:spPr>
          <p:txBody>
            <a:bodyPr/>
            <a:lstStyle/>
            <a:p>
              <a:endParaRPr lang="en-US"/>
            </a:p>
          </p:txBody>
        </p:sp>
        <p:sp>
          <p:nvSpPr>
            <p:cNvPr id="23575" name="Line 7"/>
            <p:cNvSpPr>
              <a:spLocks noChangeShapeType="1"/>
            </p:cNvSpPr>
            <p:nvPr/>
          </p:nvSpPr>
          <p:spPr bwMode="auto">
            <a:xfrm>
              <a:off x="4727" y="3241"/>
              <a:ext cx="531" cy="1"/>
            </a:xfrm>
            <a:prstGeom prst="line">
              <a:avLst/>
            </a:prstGeom>
            <a:noFill/>
            <a:ln w="9525">
              <a:solidFill>
                <a:srgbClr val="000000"/>
              </a:solidFill>
              <a:round/>
              <a:headEnd/>
              <a:tailEnd type="triangle" w="med" len="med"/>
            </a:ln>
          </p:spPr>
          <p:txBody>
            <a:bodyPr/>
            <a:lstStyle/>
            <a:p>
              <a:endParaRPr lang="en-US"/>
            </a:p>
          </p:txBody>
        </p:sp>
        <p:sp>
          <p:nvSpPr>
            <p:cNvPr id="23576" name="Line 6"/>
            <p:cNvSpPr>
              <a:spLocks noChangeShapeType="1"/>
            </p:cNvSpPr>
            <p:nvPr/>
          </p:nvSpPr>
          <p:spPr bwMode="auto">
            <a:xfrm>
              <a:off x="4730" y="3241"/>
              <a:ext cx="1" cy="666"/>
            </a:xfrm>
            <a:prstGeom prst="line">
              <a:avLst/>
            </a:prstGeom>
            <a:noFill/>
            <a:ln w="9525">
              <a:solidFill>
                <a:srgbClr val="000000"/>
              </a:solidFill>
              <a:round/>
              <a:headEnd/>
              <a:tailEnd/>
            </a:ln>
          </p:spPr>
          <p:txBody>
            <a:bodyPr/>
            <a:lstStyle/>
            <a:p>
              <a:endParaRPr lang="en-US"/>
            </a:p>
          </p:txBody>
        </p:sp>
        <p:sp>
          <p:nvSpPr>
            <p:cNvPr id="23577" name="Line 5"/>
            <p:cNvSpPr>
              <a:spLocks noChangeShapeType="1"/>
            </p:cNvSpPr>
            <p:nvPr/>
          </p:nvSpPr>
          <p:spPr bwMode="auto">
            <a:xfrm>
              <a:off x="8171" y="3241"/>
              <a:ext cx="1" cy="666"/>
            </a:xfrm>
            <a:prstGeom prst="line">
              <a:avLst/>
            </a:prstGeom>
            <a:noFill/>
            <a:ln w="9525">
              <a:solidFill>
                <a:srgbClr val="000000"/>
              </a:solidFill>
              <a:round/>
              <a:headEnd/>
              <a:tailEnd/>
            </a:ln>
          </p:spPr>
          <p:txBody>
            <a:bodyPr/>
            <a:lstStyle/>
            <a:p>
              <a:endParaRPr lang="en-US"/>
            </a:p>
          </p:txBody>
        </p:sp>
        <p:sp>
          <p:nvSpPr>
            <p:cNvPr id="23578" name="Line 4"/>
            <p:cNvSpPr>
              <a:spLocks noChangeShapeType="1"/>
            </p:cNvSpPr>
            <p:nvPr/>
          </p:nvSpPr>
          <p:spPr bwMode="auto">
            <a:xfrm flipH="1">
              <a:off x="7790" y="3251"/>
              <a:ext cx="360" cy="1"/>
            </a:xfrm>
            <a:prstGeom prst="line">
              <a:avLst/>
            </a:prstGeom>
            <a:noFill/>
            <a:ln w="9525">
              <a:solidFill>
                <a:srgbClr val="000000"/>
              </a:solidFill>
              <a:round/>
              <a:headEnd/>
              <a:tailEnd type="triangle" w="med" len="med"/>
            </a:ln>
          </p:spPr>
          <p:txBody>
            <a:bodyPr/>
            <a:lstStyle/>
            <a:p>
              <a:endParaRPr lang="en-US"/>
            </a:p>
          </p:txBody>
        </p:sp>
        <p:sp>
          <p:nvSpPr>
            <p:cNvPr id="23579" name="Line 3"/>
            <p:cNvSpPr>
              <a:spLocks noChangeShapeType="1"/>
            </p:cNvSpPr>
            <p:nvPr/>
          </p:nvSpPr>
          <p:spPr bwMode="auto">
            <a:xfrm>
              <a:off x="6063" y="4806"/>
              <a:ext cx="887" cy="1"/>
            </a:xfrm>
            <a:prstGeom prst="line">
              <a:avLst/>
            </a:prstGeom>
            <a:noFill/>
            <a:ln w="9525">
              <a:solidFill>
                <a:srgbClr val="000000"/>
              </a:solidFill>
              <a:round/>
              <a:headEnd/>
              <a:tailEnd type="triangle" w="med" len="med"/>
            </a:ln>
          </p:spPr>
          <p:txBody>
            <a:bodyPr/>
            <a:lstStyle/>
            <a:p>
              <a:endParaRPr lang="en-US"/>
            </a:p>
          </p:txBody>
        </p:sp>
        <p:sp>
          <p:nvSpPr>
            <p:cNvPr id="23580" name="Line 2"/>
            <p:cNvSpPr>
              <a:spLocks noChangeShapeType="1"/>
            </p:cNvSpPr>
            <p:nvPr/>
          </p:nvSpPr>
          <p:spPr bwMode="auto">
            <a:xfrm>
              <a:off x="6018" y="4984"/>
              <a:ext cx="887" cy="1"/>
            </a:xfrm>
            <a:prstGeom prst="line">
              <a:avLst/>
            </a:prstGeom>
            <a:noFill/>
            <a:ln w="9525">
              <a:solidFill>
                <a:srgbClr val="000000"/>
              </a:solidFill>
              <a:round/>
              <a:headEnd type="triangle" w="med" len="me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5"/>
          <p:cNvSpPr>
            <a:spLocks noGrp="1" noChangeArrowheads="1"/>
          </p:cNvSpPr>
          <p:nvPr>
            <p:ph type="title" idx="4294967295"/>
          </p:nvPr>
        </p:nvSpPr>
        <p:spPr/>
        <p:txBody>
          <a:bodyPr anchor="ctr"/>
          <a:lstStyle/>
          <a:p>
            <a:pPr eaLnBrk="1" hangingPunct="1"/>
            <a:r>
              <a:rPr lang="en-US"/>
              <a:t>Concepts for Review</a:t>
            </a:r>
          </a:p>
        </p:txBody>
      </p:sp>
      <p:sp>
        <p:nvSpPr>
          <p:cNvPr id="61445" name="Rectangle 6"/>
          <p:cNvSpPr>
            <a:spLocks noGrp="1" noChangeArrowheads="1"/>
          </p:cNvSpPr>
          <p:nvPr>
            <p:ph type="body" sz="half" idx="4294967295"/>
          </p:nvPr>
        </p:nvSpPr>
        <p:spPr>
          <a:xfrm>
            <a:off x="304800" y="1600200"/>
            <a:ext cx="4073525" cy="4572000"/>
          </a:xfrm>
        </p:spPr>
        <p:txBody>
          <a:bodyPr rIns="91440"/>
          <a:lstStyle/>
          <a:p>
            <a:pPr eaLnBrk="1" hangingPunct="1">
              <a:lnSpc>
                <a:spcPct val="80000"/>
              </a:lnSpc>
            </a:pPr>
            <a:r>
              <a:rPr lang="en-US" sz="2000"/>
              <a:t>Absolute poverty</a:t>
            </a:r>
          </a:p>
          <a:p>
            <a:pPr eaLnBrk="1" hangingPunct="1">
              <a:lnSpc>
                <a:spcPct val="80000"/>
              </a:lnSpc>
            </a:pPr>
            <a:r>
              <a:rPr lang="en-US" sz="2000"/>
              <a:t>Brain drain</a:t>
            </a:r>
          </a:p>
          <a:p>
            <a:pPr eaLnBrk="1" hangingPunct="1">
              <a:lnSpc>
                <a:spcPct val="80000"/>
              </a:lnSpc>
            </a:pPr>
            <a:r>
              <a:rPr lang="en-US" sz="2000"/>
              <a:t>Capital stock</a:t>
            </a:r>
          </a:p>
          <a:p>
            <a:pPr eaLnBrk="1" hangingPunct="1">
              <a:lnSpc>
                <a:spcPct val="80000"/>
              </a:lnSpc>
            </a:pPr>
            <a:r>
              <a:rPr lang="en-US" sz="2000"/>
              <a:t>Convergence</a:t>
            </a:r>
          </a:p>
          <a:p>
            <a:pPr eaLnBrk="1" hangingPunct="1">
              <a:lnSpc>
                <a:spcPct val="80000"/>
              </a:lnSpc>
            </a:pPr>
            <a:r>
              <a:rPr lang="en-US" sz="2000"/>
              <a:t>Crude birth rate</a:t>
            </a:r>
          </a:p>
          <a:p>
            <a:pPr eaLnBrk="1" hangingPunct="1">
              <a:lnSpc>
                <a:spcPct val="80000"/>
              </a:lnSpc>
            </a:pPr>
            <a:r>
              <a:rPr lang="en-US" sz="2000"/>
              <a:t>Dependency burden</a:t>
            </a:r>
          </a:p>
          <a:p>
            <a:pPr eaLnBrk="1" hangingPunct="1">
              <a:lnSpc>
                <a:spcPct val="80000"/>
              </a:lnSpc>
            </a:pPr>
            <a:r>
              <a:rPr lang="en-US" sz="2000"/>
              <a:t>Depreciation (of the capital stock)</a:t>
            </a:r>
          </a:p>
          <a:p>
            <a:pPr eaLnBrk="1" hangingPunct="1">
              <a:lnSpc>
                <a:spcPct val="80000"/>
              </a:lnSpc>
            </a:pPr>
            <a:r>
              <a:rPr lang="en-US" sz="2000"/>
              <a:t>Diminishing Marginal Utility</a:t>
            </a:r>
          </a:p>
          <a:p>
            <a:pPr eaLnBrk="1" hangingPunct="1">
              <a:lnSpc>
                <a:spcPct val="80000"/>
              </a:lnSpc>
            </a:pPr>
            <a:r>
              <a:rPr lang="en-US" sz="2000"/>
              <a:t>Divergence</a:t>
            </a:r>
          </a:p>
        </p:txBody>
      </p:sp>
      <p:sp>
        <p:nvSpPr>
          <p:cNvPr id="61446" name="Rectangle 7"/>
          <p:cNvSpPr>
            <a:spLocks noGrp="1" noChangeArrowheads="1"/>
          </p:cNvSpPr>
          <p:nvPr>
            <p:ph type="body" sz="half" idx="4294967295"/>
          </p:nvPr>
        </p:nvSpPr>
        <p:spPr>
          <a:xfrm>
            <a:off x="4525963" y="1524000"/>
            <a:ext cx="4073525" cy="4572000"/>
          </a:xfrm>
        </p:spPr>
        <p:txBody>
          <a:bodyPr rIns="91440"/>
          <a:lstStyle/>
          <a:p>
            <a:pPr eaLnBrk="1" hangingPunct="1"/>
            <a:r>
              <a:rPr lang="en-US" sz="2000"/>
              <a:t>Economic Institutions</a:t>
            </a:r>
          </a:p>
          <a:p>
            <a:pPr eaLnBrk="1" hangingPunct="1"/>
            <a:r>
              <a:rPr lang="en-US" sz="2000"/>
              <a:t>Fractionalization</a:t>
            </a:r>
          </a:p>
          <a:p>
            <a:pPr eaLnBrk="1" hangingPunct="1"/>
            <a:r>
              <a:rPr lang="en-US" sz="2000"/>
              <a:t>Free trade</a:t>
            </a:r>
          </a:p>
          <a:p>
            <a:pPr eaLnBrk="1" hangingPunct="1"/>
            <a:r>
              <a:rPr lang="en-US" sz="2000"/>
              <a:t>Gross domestic product (GDP)</a:t>
            </a:r>
          </a:p>
          <a:p>
            <a:pPr eaLnBrk="1" hangingPunct="1"/>
            <a:r>
              <a:rPr lang="en-US" sz="2000"/>
              <a:t>Gross national income (GNI)</a:t>
            </a:r>
          </a:p>
          <a:p>
            <a:pPr eaLnBrk="1" hangingPunct="1"/>
            <a:r>
              <a:rPr lang="en-US" sz="2000"/>
              <a:t>Human capital</a:t>
            </a:r>
          </a:p>
          <a:p>
            <a:pPr eaLnBrk="1" hangingPunct="1"/>
            <a:r>
              <a:rPr lang="en-US" sz="2000"/>
              <a:t>Human Development Index (HDI)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5"/>
          <p:cNvSpPr>
            <a:spLocks noGrp="1" noChangeArrowheads="1"/>
          </p:cNvSpPr>
          <p:nvPr>
            <p:ph type="title" idx="4294967295"/>
          </p:nvPr>
        </p:nvSpPr>
        <p:spPr/>
        <p:txBody>
          <a:bodyPr anchor="ctr"/>
          <a:lstStyle/>
          <a:p>
            <a:pPr eaLnBrk="1" hangingPunct="1"/>
            <a:r>
              <a:rPr lang="en-US"/>
              <a:t>Concepts for Review (cont</a:t>
            </a:r>
            <a:r>
              <a:rPr lang="ja-JP" altLang="en-US"/>
              <a:t>’</a:t>
            </a:r>
            <a:r>
              <a:rPr lang="en-US"/>
              <a:t>d)</a:t>
            </a:r>
          </a:p>
        </p:txBody>
      </p:sp>
      <p:sp>
        <p:nvSpPr>
          <p:cNvPr id="62469" name="Rectangle 6"/>
          <p:cNvSpPr>
            <a:spLocks noGrp="1" noChangeArrowheads="1"/>
          </p:cNvSpPr>
          <p:nvPr>
            <p:ph type="body" sz="half" idx="4294967295"/>
          </p:nvPr>
        </p:nvSpPr>
        <p:spPr>
          <a:xfrm>
            <a:off x="304800" y="1600200"/>
            <a:ext cx="4073525" cy="4572000"/>
          </a:xfrm>
        </p:spPr>
        <p:txBody>
          <a:bodyPr rIns="91440"/>
          <a:lstStyle/>
          <a:p>
            <a:pPr eaLnBrk="1" hangingPunct="1"/>
            <a:r>
              <a:rPr lang="en-US" sz="2000"/>
              <a:t>Imperfect market</a:t>
            </a:r>
          </a:p>
          <a:p>
            <a:pPr eaLnBrk="1" hangingPunct="1"/>
            <a:r>
              <a:rPr lang="en-US" sz="2000"/>
              <a:t>Incomplete information</a:t>
            </a:r>
          </a:p>
          <a:p>
            <a:pPr eaLnBrk="1" hangingPunct="1"/>
            <a:r>
              <a:rPr lang="en-US" sz="2000"/>
              <a:t>Infrastructure</a:t>
            </a:r>
          </a:p>
          <a:p>
            <a:pPr eaLnBrk="1" hangingPunct="1"/>
            <a:r>
              <a:rPr lang="en-US" sz="2000"/>
              <a:t>Least developed countries </a:t>
            </a:r>
          </a:p>
          <a:p>
            <a:pPr eaLnBrk="1" hangingPunct="1"/>
            <a:r>
              <a:rPr lang="en-US" sz="2000"/>
              <a:t>Low-income countries (LICs)</a:t>
            </a:r>
          </a:p>
          <a:p>
            <a:pPr eaLnBrk="1" hangingPunct="1"/>
            <a:r>
              <a:rPr lang="en-US" sz="2000"/>
              <a:t>Middle-income countries</a:t>
            </a:r>
          </a:p>
          <a:p>
            <a:pPr eaLnBrk="1" hangingPunct="1"/>
            <a:r>
              <a:rPr lang="en-US" sz="2000"/>
              <a:t>Newly industrializing countries (NICs)</a:t>
            </a:r>
          </a:p>
          <a:p>
            <a:pPr eaLnBrk="1" hangingPunct="1"/>
            <a:endParaRPr lang="en-US" sz="2000"/>
          </a:p>
        </p:txBody>
      </p:sp>
      <p:sp>
        <p:nvSpPr>
          <p:cNvPr id="62470" name="Rectangle 7"/>
          <p:cNvSpPr>
            <a:spLocks noGrp="1" noChangeArrowheads="1"/>
          </p:cNvSpPr>
          <p:nvPr>
            <p:ph type="body" sz="half" idx="4294967295"/>
          </p:nvPr>
        </p:nvSpPr>
        <p:spPr>
          <a:xfrm>
            <a:off x="4572000" y="1600200"/>
            <a:ext cx="4073525" cy="4572000"/>
          </a:xfrm>
        </p:spPr>
        <p:txBody>
          <a:bodyPr rIns="91440"/>
          <a:lstStyle/>
          <a:p>
            <a:pPr eaLnBrk="1" hangingPunct="1"/>
            <a:r>
              <a:rPr lang="en-US" sz="2000"/>
              <a:t>Purchasing power parity (PPP)</a:t>
            </a:r>
          </a:p>
          <a:p>
            <a:pPr eaLnBrk="1" hangingPunct="1"/>
            <a:r>
              <a:rPr lang="en-US" sz="2000"/>
              <a:t>Research and development (R&amp;D)</a:t>
            </a:r>
          </a:p>
          <a:p>
            <a:pPr eaLnBrk="1" hangingPunct="1"/>
            <a:r>
              <a:rPr lang="en-US" sz="2000"/>
              <a:t>Resource endowment</a:t>
            </a:r>
          </a:p>
          <a:p>
            <a:pPr eaLnBrk="1" hangingPunct="1"/>
            <a:r>
              <a:rPr lang="en-US" sz="2000"/>
              <a:t>Terms of trade</a:t>
            </a:r>
          </a:p>
          <a:p>
            <a:pPr eaLnBrk="1" hangingPunct="1"/>
            <a:r>
              <a:rPr lang="en-US" sz="2000"/>
              <a:t>Value added</a:t>
            </a:r>
          </a:p>
          <a:p>
            <a:pPr eaLnBrk="1" hangingPunct="1"/>
            <a:r>
              <a:rPr lang="en-US" sz="2000"/>
              <a:t>World Bank</a:t>
            </a:r>
          </a:p>
          <a:p>
            <a:pPr eaLnBrk="1" hangingPunct="1">
              <a:buFontTx/>
              <a:buNone/>
            </a:pPr>
            <a:endParaRPr lang="en-US" sz="2000"/>
          </a:p>
          <a:p>
            <a:pPr eaLnBrk="1" hangingPunct="1">
              <a:buFontTx/>
              <a:buNone/>
            </a:pPr>
            <a:endParaRPr lang="en-US" sz="2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52400"/>
            <a:ext cx="7696200" cy="954107"/>
          </a:xfrm>
          <a:prstGeom prst="rect">
            <a:avLst/>
          </a:prstGeom>
          <a:noFill/>
        </p:spPr>
        <p:txBody>
          <a:bodyPr wrap="square" rtlCol="0">
            <a:spAutoFit/>
          </a:bodyPr>
          <a:lstStyle/>
          <a:p>
            <a:r>
              <a:rPr lang="en-US" sz="2800" b="1" dirty="0" smtClean="0">
                <a:latin typeface="+mj-lt"/>
              </a:rPr>
              <a:t>Appendix 2.1  </a:t>
            </a:r>
            <a:r>
              <a:rPr lang="en-US" sz="2800" b="1" dirty="0">
                <a:latin typeface="+mj-lt"/>
              </a:rPr>
              <a:t>The Traditional Human </a:t>
            </a:r>
            <a:r>
              <a:rPr lang="en-US" sz="2800" b="1" dirty="0" smtClean="0">
                <a:latin typeface="+mj-lt"/>
              </a:rPr>
              <a:t>Development Index </a:t>
            </a:r>
            <a:r>
              <a:rPr lang="en-US" sz="2800" b="1" dirty="0">
                <a:latin typeface="+mj-lt"/>
              </a:rPr>
              <a:t>(HDI)</a:t>
            </a:r>
          </a:p>
        </p:txBody>
      </p:sp>
      <p:pic>
        <p:nvPicPr>
          <p:cNvPr id="3" name="Picture 2" descr="Screen Shot 2014-05-28 at 2.01.07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43000" y="2057400"/>
            <a:ext cx="7315200" cy="694619"/>
          </a:xfrm>
          <a:prstGeom prst="rect">
            <a:avLst/>
          </a:prstGeom>
        </p:spPr>
      </p:pic>
      <p:sp>
        <p:nvSpPr>
          <p:cNvPr id="4" name="TextBox 3"/>
          <p:cNvSpPr txBox="1"/>
          <p:nvPr/>
        </p:nvSpPr>
        <p:spPr>
          <a:xfrm>
            <a:off x="533400" y="1524000"/>
            <a:ext cx="2736647" cy="461665"/>
          </a:xfrm>
          <a:prstGeom prst="rect">
            <a:avLst/>
          </a:prstGeom>
          <a:noFill/>
        </p:spPr>
        <p:txBody>
          <a:bodyPr wrap="none" rtlCol="0">
            <a:spAutoFit/>
          </a:bodyPr>
          <a:lstStyle/>
          <a:p>
            <a:pPr marL="285750" indent="-285750">
              <a:buFont typeface="Arial"/>
              <a:buChar char="•"/>
            </a:pPr>
            <a:r>
              <a:rPr lang="en-US" sz="2400" dirty="0" smtClean="0">
                <a:latin typeface="+mn-lt"/>
              </a:rPr>
              <a:t>Equation A2.6:</a:t>
            </a:r>
            <a:endParaRPr lang="en-US" sz="2400" dirty="0">
              <a:latin typeface="+mn-lt"/>
            </a:endParaRPr>
          </a:p>
        </p:txBody>
      </p:sp>
    </p:spTree>
    <p:extLst>
      <p:ext uri="{BB962C8B-B14F-4D97-AF65-F5344CB8AC3E}">
        <p14:creationId xmlns:p14="http://schemas.microsoft.com/office/powerpoint/2010/main" val="37122374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idx="4294967295"/>
          </p:nvPr>
        </p:nvSpPr>
        <p:spPr>
          <a:xfrm>
            <a:off x="1295400" y="152400"/>
            <a:ext cx="7668503" cy="990600"/>
          </a:xfrm>
        </p:spPr>
        <p:txBody>
          <a:bodyPr anchor="ctr"/>
          <a:lstStyle/>
          <a:p>
            <a:pPr eaLnBrk="1" hangingPunct="1"/>
            <a:r>
              <a:rPr lang="en-US" sz="2400" dirty="0" smtClean="0"/>
              <a:t>Table A2.1.1 </a:t>
            </a:r>
            <a:r>
              <a:rPr lang="en-US" sz="2400" b="0" dirty="0"/>
              <a:t>2009 </a:t>
            </a:r>
            <a:r>
              <a:rPr lang="en-US" sz="2400" b="0" dirty="0" smtClean="0"/>
              <a:t>Traditional Human </a:t>
            </a:r>
            <a:r>
              <a:rPr lang="en-US" sz="2400" b="0" dirty="0"/>
              <a:t>Development Index for 24 Selected </a:t>
            </a:r>
            <a:r>
              <a:rPr lang="en-US" sz="2400" b="0" dirty="0" smtClean="0"/>
              <a:t>Countries (</a:t>
            </a:r>
            <a:r>
              <a:rPr lang="en-US" sz="2400" b="0" dirty="0"/>
              <a:t>2007 Data) </a:t>
            </a:r>
            <a:r>
              <a:rPr lang="en-US" sz="2800" b="0" dirty="0"/>
              <a:t/>
            </a:r>
            <a:br>
              <a:rPr lang="en-US" sz="2800" b="0" dirty="0"/>
            </a:br>
            <a:endParaRPr lang="en-GB" sz="1400" dirty="0"/>
          </a:p>
        </p:txBody>
      </p:sp>
      <p:pic>
        <p:nvPicPr>
          <p:cNvPr id="28678" name="Picture 6" descr="tbl02_0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9200" y="1066800"/>
            <a:ext cx="6978093" cy="5257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05608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a:xfrm>
            <a:off x="1295400" y="0"/>
            <a:ext cx="7848600" cy="1143000"/>
          </a:xfrm>
        </p:spPr>
        <p:txBody>
          <a:bodyPr anchor="ctr"/>
          <a:lstStyle/>
          <a:p>
            <a:pPr eaLnBrk="1" hangingPunct="1"/>
            <a:r>
              <a:rPr lang="en-US" sz="2400" dirty="0" smtClean="0"/>
              <a:t>Table A2.1.2 </a:t>
            </a:r>
            <a:r>
              <a:rPr lang="en-US" sz="2400" b="0" dirty="0" smtClean="0"/>
              <a:t>2009 </a:t>
            </a:r>
            <a:r>
              <a:rPr lang="en-US" sz="2400" b="0" dirty="0"/>
              <a:t>Human Development Index Variations for Similar Incomes (2007 Data) </a:t>
            </a:r>
            <a:endParaRPr lang="en-GB" sz="1600" dirty="0"/>
          </a:p>
        </p:txBody>
      </p:sp>
      <p:pic>
        <p:nvPicPr>
          <p:cNvPr id="30726" name="Picture 6" descr="tbl02_0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4400" y="1143000"/>
            <a:ext cx="7031164" cy="5105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32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idx="4294967295"/>
          </p:nvPr>
        </p:nvSpPr>
        <p:spPr/>
        <p:txBody>
          <a:bodyPr anchor="ctr"/>
          <a:lstStyle/>
          <a:p>
            <a:pPr eaLnBrk="1" hangingPunct="1"/>
            <a:r>
              <a:rPr lang="en-US" sz="2400" dirty="0" smtClean="0"/>
              <a:t>Figure A2.1.1 </a:t>
            </a:r>
            <a:r>
              <a:rPr lang="en-US" sz="2400" b="0" dirty="0" smtClean="0"/>
              <a:t>Human </a:t>
            </a:r>
            <a:r>
              <a:rPr lang="en-US" sz="2400" b="0" dirty="0"/>
              <a:t>Development Disparities within Selected Countries</a:t>
            </a:r>
            <a:endParaRPr lang="en-GB" sz="2400" dirty="0"/>
          </a:p>
        </p:txBody>
      </p:sp>
      <p:pic>
        <p:nvPicPr>
          <p:cNvPr id="26629" name="Picture 6" descr="fig02_03"/>
          <p:cNvPicPr>
            <a:picLocks noGrp="1" noChangeAspect="1" noChangeArrowheads="1"/>
          </p:cNvPicPr>
          <p:nvPr>
            <p:ph idx="4294967295"/>
          </p:nvPr>
        </p:nvPicPr>
        <p:blipFill>
          <a:blip r:embed="rId3" cstate="email">
            <a:extLst>
              <a:ext uri="{28A0092B-C50C-407E-A947-70E740481C1C}">
                <a14:useLocalDpi xmlns:a14="http://schemas.microsoft.com/office/drawing/2010/main" val="0"/>
              </a:ext>
            </a:extLst>
          </a:blip>
          <a:srcRect b="58461"/>
          <a:stretch>
            <a:fillRect/>
          </a:stretch>
        </p:blipFill>
        <p:spPr>
          <a:xfrm>
            <a:off x="527050" y="1600200"/>
            <a:ext cx="7924800" cy="4208463"/>
          </a:xfrm>
          <a:noFill/>
        </p:spPr>
      </p:pic>
    </p:spTree>
    <p:extLst>
      <p:ext uri="{BB962C8B-B14F-4D97-AF65-F5344CB8AC3E}">
        <p14:creationId xmlns:p14="http://schemas.microsoft.com/office/powerpoint/2010/main" val="2916818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idx="4294967295"/>
          </p:nvPr>
        </p:nvSpPr>
        <p:spPr/>
        <p:txBody>
          <a:bodyPr anchor="ctr"/>
          <a:lstStyle/>
          <a:p>
            <a:r>
              <a:rPr lang="en-US" sz="2400" dirty="0" smtClean="0"/>
              <a:t>Figure </a:t>
            </a:r>
            <a:r>
              <a:rPr lang="en-US" sz="2400" dirty="0"/>
              <a:t>A2.1.1 </a:t>
            </a:r>
            <a:r>
              <a:rPr lang="en-US" sz="2400" b="0" dirty="0" smtClean="0"/>
              <a:t>Human </a:t>
            </a:r>
            <a:r>
              <a:rPr lang="en-US" sz="2400" b="0" dirty="0"/>
              <a:t>Development Disparities within Selected Countries (continued)</a:t>
            </a:r>
            <a:endParaRPr lang="en-GB" sz="2000" dirty="0"/>
          </a:p>
        </p:txBody>
      </p:sp>
      <p:pic>
        <p:nvPicPr>
          <p:cNvPr id="27653" name="Picture 3" descr="fig02_03"/>
          <p:cNvPicPr>
            <a:picLocks noGrp="1" noChangeAspect="1" noChangeArrowheads="1"/>
          </p:cNvPicPr>
          <p:nvPr>
            <p:ph idx="4294967295"/>
          </p:nvPr>
        </p:nvPicPr>
        <p:blipFill>
          <a:blip r:embed="rId3" cstate="email">
            <a:extLst>
              <a:ext uri="{28A0092B-C50C-407E-A947-70E740481C1C}">
                <a14:useLocalDpi xmlns:a14="http://schemas.microsoft.com/office/drawing/2010/main" val="0"/>
              </a:ext>
            </a:extLst>
          </a:blip>
          <a:srcRect t="41539"/>
          <a:stretch>
            <a:fillRect/>
          </a:stretch>
        </p:blipFill>
        <p:spPr>
          <a:xfrm>
            <a:off x="1066800" y="1676400"/>
            <a:ext cx="6553200" cy="4602163"/>
          </a:xfrm>
          <a:noFill/>
        </p:spPr>
      </p:pic>
    </p:spTree>
    <p:extLst>
      <p:ext uri="{BB962C8B-B14F-4D97-AF65-F5344CB8AC3E}">
        <p14:creationId xmlns:p14="http://schemas.microsoft.com/office/powerpoint/2010/main" val="3809914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idx="4294967295"/>
          </p:nvPr>
        </p:nvSpPr>
        <p:spPr/>
        <p:txBody>
          <a:bodyPr anchor="ctr"/>
          <a:lstStyle/>
          <a:p>
            <a:pPr eaLnBrk="1" hangingPunct="1"/>
            <a:r>
              <a:rPr lang="en-US" sz="2400" dirty="0" smtClean="0"/>
              <a:t>Questions based on videos</a:t>
            </a:r>
            <a:endParaRPr lang="en-US" sz="2400" dirty="0"/>
          </a:p>
        </p:txBody>
      </p:sp>
      <p:sp>
        <p:nvSpPr>
          <p:cNvPr id="50181" name="Rectangle 3"/>
          <p:cNvSpPr>
            <a:spLocks noGrp="1" noChangeArrowheads="1"/>
          </p:cNvSpPr>
          <p:nvPr>
            <p:ph type="body" idx="4294967295"/>
          </p:nvPr>
        </p:nvSpPr>
        <p:spPr/>
        <p:txBody>
          <a:bodyPr rIns="91440"/>
          <a:lstStyle/>
          <a:p>
            <a:pPr marL="0" indent="0">
              <a:buNone/>
            </a:pPr>
            <a:r>
              <a:rPr lang="en-US" dirty="0"/>
              <a:t>Daron </a:t>
            </a:r>
            <a:r>
              <a:rPr lang="en-US" dirty="0" err="1"/>
              <a:t>Acemoglu</a:t>
            </a:r>
            <a:r>
              <a:rPr lang="en-US" dirty="0"/>
              <a:t>: Institutional Impacts on Economic Growth and Improved Living Standards:</a:t>
            </a:r>
          </a:p>
          <a:p>
            <a:r>
              <a:rPr lang="en-US" dirty="0"/>
              <a:t>1. Briefly describe and discuss Daron </a:t>
            </a:r>
            <a:r>
              <a:rPr lang="en-US" dirty="0" err="1"/>
              <a:t>Acemoglu's</a:t>
            </a:r>
            <a:r>
              <a:rPr lang="en-US" dirty="0"/>
              <a:t> views on growth and development. What limitations in his hypotheses can you detect?</a:t>
            </a:r>
          </a:p>
          <a:p>
            <a:r>
              <a:rPr lang="en-US" dirty="0"/>
              <a:t>2. What is his view on the role of institutions in the process of development and growth?</a:t>
            </a:r>
          </a:p>
          <a:p>
            <a:endParaRPr lang="en-US" dirty="0"/>
          </a:p>
        </p:txBody>
      </p:sp>
    </p:spTree>
    <p:extLst>
      <p:ext uri="{BB962C8B-B14F-4D97-AF65-F5344CB8AC3E}">
        <p14:creationId xmlns:p14="http://schemas.microsoft.com/office/powerpoint/2010/main" val="250336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idx="4294967295"/>
          </p:nvPr>
        </p:nvSpPr>
        <p:spPr>
          <a:xfrm>
            <a:off x="1371600" y="76200"/>
            <a:ext cx="7543800" cy="1066800"/>
          </a:xfrm>
        </p:spPr>
        <p:txBody>
          <a:bodyPr anchor="ctr"/>
          <a:lstStyle/>
          <a:p>
            <a:r>
              <a:rPr lang="en-US" sz="2000" dirty="0"/>
              <a:t>Table 2.1  </a:t>
            </a:r>
            <a:r>
              <a:rPr lang="en-US" sz="2000" b="0" dirty="0"/>
              <a:t>Classification of Economies by Region and Income, 2013</a:t>
            </a:r>
            <a:r>
              <a:rPr lang="en-US" sz="2000" b="0" dirty="0" smtClean="0"/>
              <a:t> </a:t>
            </a:r>
            <a:r>
              <a:rPr lang="en-US" sz="2000" b="0" dirty="0"/>
              <a:t>(continued)</a:t>
            </a:r>
            <a:endParaRPr lang="en-US" sz="1600" dirty="0"/>
          </a:p>
        </p:txBody>
      </p:sp>
      <p:pic>
        <p:nvPicPr>
          <p:cNvPr id="2" name="Picture 1" descr="tbl02_01c.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0600" y="1447800"/>
            <a:ext cx="7620000" cy="46763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idx="4294967295"/>
          </p:nvPr>
        </p:nvSpPr>
        <p:spPr/>
        <p:txBody>
          <a:bodyPr anchor="ctr"/>
          <a:lstStyle/>
          <a:p>
            <a:pPr eaLnBrk="1" hangingPunct="1"/>
            <a:r>
              <a:rPr lang="en-US" sz="2400" dirty="0" smtClean="0"/>
              <a:t>Questions based on videos</a:t>
            </a:r>
            <a:endParaRPr lang="en-US" sz="2400" dirty="0"/>
          </a:p>
        </p:txBody>
      </p:sp>
      <p:sp>
        <p:nvSpPr>
          <p:cNvPr id="50181" name="Rectangle 3"/>
          <p:cNvSpPr>
            <a:spLocks noGrp="1" noChangeArrowheads="1"/>
          </p:cNvSpPr>
          <p:nvPr>
            <p:ph type="body" idx="4294967295"/>
          </p:nvPr>
        </p:nvSpPr>
        <p:spPr/>
        <p:txBody>
          <a:bodyPr rIns="91440"/>
          <a:lstStyle/>
          <a:p>
            <a:pPr marL="0" indent="0">
              <a:buNone/>
            </a:pPr>
            <a:r>
              <a:rPr lang="en-US" dirty="0"/>
              <a:t>Puzzle of growth</a:t>
            </a:r>
            <a:r>
              <a:rPr lang="en-US" dirty="0" smtClean="0"/>
              <a:t>: Rich Countries and Poor Countries:</a:t>
            </a:r>
            <a:endParaRPr lang="en-US" dirty="0"/>
          </a:p>
          <a:p>
            <a:pPr marL="0" indent="0">
              <a:buNone/>
            </a:pPr>
            <a:r>
              <a:rPr lang="en-US" dirty="0"/>
              <a:t>3. How is the difference in affluence of nations explained?</a:t>
            </a:r>
          </a:p>
          <a:p>
            <a:pPr marL="0" indent="0">
              <a:buNone/>
            </a:pPr>
            <a:r>
              <a:rPr lang="en-US" dirty="0"/>
              <a:t>4. What role is assigned to incentives and institutions</a:t>
            </a:r>
            <a:r>
              <a:rPr lang="en-US" dirty="0" smtClean="0"/>
              <a:t>?</a:t>
            </a:r>
            <a:endParaRPr lang="en-US" dirty="0"/>
          </a:p>
        </p:txBody>
      </p:sp>
    </p:spTree>
    <p:extLst>
      <p:ext uri="{BB962C8B-B14F-4D97-AF65-F5344CB8AC3E}">
        <p14:creationId xmlns:p14="http://schemas.microsoft.com/office/powerpoint/2010/main" val="3029261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nchor="ctr"/>
          <a:lstStyle/>
          <a:p>
            <a:pPr eaLnBrk="1" hangingPunct="1"/>
            <a:r>
              <a:rPr lang="en-US" sz="2400"/>
              <a:t>2.2 Basic Indicators of Development: Real Income, Health, and Education</a:t>
            </a:r>
            <a:endParaRPr lang="en-GB" sz="2400"/>
          </a:p>
        </p:txBody>
      </p:sp>
      <p:sp>
        <p:nvSpPr>
          <p:cNvPr id="21509" name="Rectangle 3"/>
          <p:cNvSpPr>
            <a:spLocks noGrp="1" noChangeArrowheads="1"/>
          </p:cNvSpPr>
          <p:nvPr>
            <p:ph idx="1"/>
          </p:nvPr>
        </p:nvSpPr>
        <p:spPr/>
        <p:txBody>
          <a:bodyPr rIns="91440"/>
          <a:lstStyle/>
          <a:p>
            <a:pPr eaLnBrk="1" hangingPunct="1"/>
            <a:r>
              <a:rPr lang="en-US"/>
              <a:t>Gross National Income (GNI)</a:t>
            </a:r>
          </a:p>
          <a:p>
            <a:pPr eaLnBrk="1" hangingPunct="1"/>
            <a:r>
              <a:rPr lang="en-US"/>
              <a:t>Gross Domestic Product (GDP)</a:t>
            </a:r>
          </a:p>
          <a:p>
            <a:pPr eaLnBrk="1" hangingPunct="1"/>
            <a:r>
              <a:rPr lang="en-US"/>
              <a:t>PPP method instead of exchange rates as conversion factors (see Figure 2.2)</a:t>
            </a:r>
          </a:p>
          <a:p>
            <a:pPr eaLnBrk="1" hangingPunct="1">
              <a:buFontTx/>
              <a:buNone/>
            </a:pPr>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idx="4294967295"/>
          </p:nvPr>
        </p:nvSpPr>
        <p:spPr/>
        <p:txBody>
          <a:bodyPr anchor="ctr"/>
          <a:lstStyle/>
          <a:p>
            <a:pPr eaLnBrk="1" hangingPunct="1"/>
            <a:r>
              <a:rPr lang="en-US" sz="2800"/>
              <a:t>Figure 2.1  </a:t>
            </a:r>
            <a:r>
              <a:rPr lang="en-US" sz="2800" b="0"/>
              <a:t>Nations of the World, Classified by GNI Per Capita</a:t>
            </a:r>
            <a:endParaRPr lang="en-US" sz="1600"/>
          </a:p>
        </p:txBody>
      </p:sp>
      <p:sp>
        <p:nvSpPr>
          <p:cNvPr id="20489" name="Text Box 9"/>
          <p:cNvSpPr txBox="1">
            <a:spLocks noChangeArrowheads="1"/>
          </p:cNvSpPr>
          <p:nvPr/>
        </p:nvSpPr>
        <p:spPr bwMode="auto">
          <a:xfrm>
            <a:off x="152400" y="5943600"/>
            <a:ext cx="86868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800" i="1" dirty="0"/>
              <a:t>Source: </a:t>
            </a:r>
            <a:r>
              <a:rPr lang="en-US" sz="800" dirty="0"/>
              <a:t>Data from </a:t>
            </a:r>
            <a:r>
              <a:rPr lang="en-US" sz="800" i="1" dirty="0"/>
              <a:t>Atlas of Global Development</a:t>
            </a:r>
            <a:r>
              <a:rPr lang="en-US" sz="800" dirty="0"/>
              <a:t>, 4th ed., pp. 16-17: World Bank and Collins. 2013. </a:t>
            </a:r>
            <a:r>
              <a:rPr lang="en-US" sz="800" i="1" dirty="0"/>
              <a:t>ATLAS OF </a:t>
            </a:r>
            <a:r>
              <a:rPr lang="en-US" sz="800" i="1" dirty="0" smtClean="0"/>
              <a:t>GLOBAL DEVELOPMENT</a:t>
            </a:r>
            <a:r>
              <a:rPr lang="en-US" sz="800" i="1" dirty="0"/>
              <a:t>: A VISUAL GUIDE TO THE WORLD’S GREATEST CHALLENGES, FOURTH EDITION</a:t>
            </a:r>
            <a:r>
              <a:rPr lang="en-US" sz="800" dirty="0"/>
              <a:t>. Washington, </a:t>
            </a:r>
            <a:r>
              <a:rPr lang="en-US" sz="800" dirty="0" smtClean="0"/>
              <a:t>DC and </a:t>
            </a:r>
            <a:r>
              <a:rPr lang="en-US" sz="800" dirty="0"/>
              <a:t>Glasgow: World Bank and Collins. </a:t>
            </a:r>
            <a:r>
              <a:rPr lang="en-US" sz="800" dirty="0" err="1"/>
              <a:t>doi</a:t>
            </a:r>
            <a:r>
              <a:rPr lang="en-US" sz="800" dirty="0"/>
              <a:t>: 10.1596/978-0-8213-9757-2. License: Creative Commons Attribution CC BY 3.0</a:t>
            </a:r>
            <a:endParaRPr lang="en-US" sz="800" b="0" dirty="0">
              <a:solidFill>
                <a:srgbClr val="000000"/>
              </a:solidFill>
              <a:latin typeface="Verdana" charset="0"/>
            </a:endParaRPr>
          </a:p>
        </p:txBody>
      </p:sp>
      <p:pic>
        <p:nvPicPr>
          <p:cNvPr id="2" name="Picture 1" descr="fig02_01.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1295400"/>
            <a:ext cx="8839200" cy="45882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nchor="ctr"/>
          <a:lstStyle/>
          <a:p>
            <a:r>
              <a:rPr lang="en-US" sz="2400" dirty="0"/>
              <a:t>Figure 2.2  </a:t>
            </a:r>
            <a:r>
              <a:rPr lang="en-US" sz="2400" b="0" dirty="0"/>
              <a:t>Income Per Capita in Selected Countries, 2011</a:t>
            </a:r>
            <a:endParaRPr lang="en-US" sz="1400" dirty="0"/>
          </a:p>
        </p:txBody>
      </p:sp>
      <p:pic>
        <p:nvPicPr>
          <p:cNvPr id="3" name="Picture 2" descr="fig02_0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00200"/>
            <a:ext cx="7396465" cy="44990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a:xfrm>
            <a:off x="228600" y="1295400"/>
            <a:ext cx="3276600" cy="2667000"/>
          </a:xfrm>
        </p:spPr>
        <p:txBody>
          <a:bodyPr anchor="t"/>
          <a:lstStyle/>
          <a:p>
            <a:r>
              <a:rPr lang="en-US" sz="1800" dirty="0"/>
              <a:t>Table 2.2  </a:t>
            </a:r>
            <a:r>
              <a:rPr lang="en-US" sz="1800" b="0" dirty="0"/>
              <a:t>A Comparison of Per Capita GNI in Selected Developing Countries, </a:t>
            </a:r>
            <a:r>
              <a:rPr lang="en-US" sz="1800" b="0" dirty="0" smtClean="0"/>
              <a:t>the</a:t>
            </a:r>
            <a:r>
              <a:rPr lang="en-US" sz="1800" b="0" dirty="0"/>
              <a:t> </a:t>
            </a:r>
            <a:r>
              <a:rPr lang="en-US" sz="1800" b="0" dirty="0" smtClean="0"/>
              <a:t>United </a:t>
            </a:r>
            <a:r>
              <a:rPr lang="en-US" sz="1800" b="0" dirty="0"/>
              <a:t>Kingdom, and the United States, Using Official Exchange-Rate </a:t>
            </a:r>
            <a:r>
              <a:rPr lang="en-US" sz="1800" b="0" dirty="0" smtClean="0"/>
              <a:t>and Purchasing </a:t>
            </a:r>
            <a:r>
              <a:rPr lang="en-US" sz="1800" b="0" dirty="0"/>
              <a:t>Power Parity Conversions, 2011</a:t>
            </a:r>
            <a:endParaRPr lang="en-US" sz="1100" dirty="0"/>
          </a:p>
        </p:txBody>
      </p:sp>
      <p:pic>
        <p:nvPicPr>
          <p:cNvPr id="2" name="Picture 1" descr="tbl02_02.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81400" y="152400"/>
            <a:ext cx="5333999" cy="61846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plate_Todaro_Smith">
  <a:themeElements>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arson_PowerPoint_Template_Bekaer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arson_PowerPoint_Template_Bekae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arson_PowerPoint_Template_Bekae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arson_PowerPoint_Template_Bekae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arson_PowerPoint_Template_Bekae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arson_PowerPoint_Template_Bekae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arson_PowerPoint_Template_Bekaer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arson_PowerPoint_Template_Bekae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arson_PowerPoint_Template_Bekae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arson_PowerPoint_Template_Bekae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arson_PowerPoint_Template_Bekae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arson_PowerPoint_Template_Bekae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Template_Todaro_Smith.pot</Template>
  <TotalTime>362</TotalTime>
  <Words>1569</Words>
  <Application>Microsoft Office PowerPoint</Application>
  <PresentationFormat>On-screen Show (4:3)</PresentationFormat>
  <Paragraphs>184</Paragraphs>
  <Slides>50</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ＭＳ Ｐゴシック</vt:lpstr>
      <vt:lpstr>Adobe Jenson Italic</vt:lpstr>
      <vt:lpstr>Arial</vt:lpstr>
      <vt:lpstr>Calibri</vt:lpstr>
      <vt:lpstr>Helvetica</vt:lpstr>
      <vt:lpstr>Times</vt:lpstr>
      <vt:lpstr>Times New Roman</vt:lpstr>
      <vt:lpstr>Verdana</vt:lpstr>
      <vt:lpstr>ヒラギノ角ゴ Pro W3</vt:lpstr>
      <vt:lpstr>Template_Todaro_Smith</vt:lpstr>
      <vt:lpstr>PowerPoint Presentation</vt:lpstr>
      <vt:lpstr>2.1 Defining the Developing World</vt:lpstr>
      <vt:lpstr>Table 2.1  Classification of Economies by Region and Income, 2013</vt:lpstr>
      <vt:lpstr>Table 2.1  Classification of Economies by Region and Income, 2013 (continued)</vt:lpstr>
      <vt:lpstr>Table 2.1  Classification of Economies by Region and Income, 2013 (continued)</vt:lpstr>
      <vt:lpstr>2.2 Basic Indicators of Development: Real Income, Health, and Education</vt:lpstr>
      <vt:lpstr>Figure 2.1  Nations of the World, Classified by GNI Per Capita</vt:lpstr>
      <vt:lpstr>Figure 2.2  Income Per Capita in Selected Countries, 2011</vt:lpstr>
      <vt:lpstr>Table 2.2  A Comparison of Per Capita GNI in Selected Developing Countries, the United Kingdom, and the United States, Using Official Exchange-Rate and Purchasing Power Parity Conversions, 2011</vt:lpstr>
      <vt:lpstr>Table 2.3  Commonality and Diversity: Some Basic Indicators</vt:lpstr>
      <vt:lpstr>2.3 Holistic Measures of Living Levels and Capabilities</vt:lpstr>
      <vt:lpstr>2.3 Holistic Measures of Living Levels and Capabilities</vt:lpstr>
      <vt:lpstr>PowerPoint Presentation</vt:lpstr>
      <vt:lpstr>What is new in the New HDI?  1. Calculating with a geometric mean</vt:lpstr>
      <vt:lpstr>What is new in the New HDI?  2. Other key changes: </vt:lpstr>
      <vt:lpstr>Table 2.4  2013 New Human Development Index and its Components for Selected Countries</vt:lpstr>
      <vt:lpstr>2.4 Characteristics of the Developing World:  Diversity within Commonality</vt:lpstr>
      <vt:lpstr>2.4 Characteristics of the Developing World:  Diversity within Commonality</vt:lpstr>
      <vt:lpstr>2.4 Characteristics of the Developing World:  Diversity within Commonality</vt:lpstr>
      <vt:lpstr>Figure 2.3a Shares of Global Income, 2008. (b) Developing regions lag far behind the developed world in productivity measured as output per worker.</vt:lpstr>
      <vt:lpstr>PowerPoint Presentation</vt:lpstr>
      <vt:lpstr>Table 2.5  The 12 Most and Least Populated Countries and Their Per Capita Income, 2008</vt:lpstr>
      <vt:lpstr>Figure 2.4 Under-5 Mortality Rates, 1990 and 2012</vt:lpstr>
      <vt:lpstr>Table 2.6  Primary School Enrollment and Pupil-Teacher Ratios, 2010</vt:lpstr>
      <vt:lpstr>Figure 2.5 Correlation between Under-5 Mortality and Mother’s Education</vt:lpstr>
      <vt:lpstr>Figure 2.6  Number of People Living in Poverty by Region, 1981–2008</vt:lpstr>
      <vt:lpstr>Table 2.7 Crude Birth Rates Around the World, 2012 </vt:lpstr>
      <vt:lpstr>Table 2.8  The Urban Population in Developed Countries and Developing Regions</vt:lpstr>
      <vt:lpstr>Table 2.9  Share of the Population Employed in the Agricultural, Industrial, and Service Sectors in Selected Countries, 2004–2008 (%)</vt:lpstr>
      <vt:lpstr>Table 2.10 Share of the Population Employed in the Agricultural, Industrial, and Service Sectors in Selected Countries, 1990–92 and 2008–2011 (%)</vt:lpstr>
      <vt:lpstr>2.5 How Low-Income Countries Today Differ from Developed Countries in Their Earlier Stages</vt:lpstr>
      <vt:lpstr>2.6 Are Living Standards of Developing and Devolved Nations Converging?</vt:lpstr>
      <vt:lpstr>Figure 2.7  Relative Country Convergence: World, Developing Countries, and OECD (continued)</vt:lpstr>
      <vt:lpstr>Figure 2.7  Relative Country Convergence: World, Developing Countries, and OECD</vt:lpstr>
      <vt:lpstr>Figure 2.8 Growth Convergence versus Absolute Income Convergence</vt:lpstr>
      <vt:lpstr>Figure 2.9 Country Size, Initial Income Level, and Economic Growth</vt:lpstr>
      <vt:lpstr>2.7 Long-Run Causes of Comparative Development</vt:lpstr>
      <vt:lpstr>Nature and Role of Economic Institutions</vt:lpstr>
      <vt:lpstr>Role of Institutions </vt:lpstr>
      <vt:lpstr>Figure 2.10 Schematic Representation of Leading Theories of Comparative Development</vt:lpstr>
      <vt:lpstr>Addendum: Income Growth Factors</vt:lpstr>
      <vt:lpstr>Concepts for Review</vt:lpstr>
      <vt:lpstr>Concepts for Review (cont’d)</vt:lpstr>
      <vt:lpstr>PowerPoint Presentation</vt:lpstr>
      <vt:lpstr>Table A2.1.1 2009 Traditional Human Development Index for 24 Selected Countries (2007 Data)  </vt:lpstr>
      <vt:lpstr>Table A2.1.2 2009 Human Development Index Variations for Similar Incomes (2007 Data) </vt:lpstr>
      <vt:lpstr>Figure A2.1.1 Human Development Disparities within Selected Countries</vt:lpstr>
      <vt:lpstr>Figure A2.1.1 Human Development Disparities within Selected Countries (continued)</vt:lpstr>
      <vt:lpstr>Questions based on videos</vt:lpstr>
      <vt:lpstr>Questions based on videos</vt:lpstr>
    </vt:vector>
  </TitlesOfParts>
  <Manager/>
  <Company>Copyright ©2015 Pearson Education, Inc. All rights reserved.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subject>Economic Development, 12e </dc:subject>
  <dc:creator>Todaro, Smith</dc:creator>
  <cp:keywords/>
  <dc:description/>
  <cp:lastModifiedBy>Reviewer</cp:lastModifiedBy>
  <cp:revision>32</cp:revision>
  <dcterms:created xsi:type="dcterms:W3CDTF">2013-04-22T16:46:23Z</dcterms:created>
  <dcterms:modified xsi:type="dcterms:W3CDTF">2020-09-03T03:49:11Z</dcterms:modified>
  <cp:category/>
</cp:coreProperties>
</file>