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6" d="100"/>
          <a:sy n="96" d="100"/>
        </p:scale>
        <p:origin x="96" y="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836712"/>
          </a:xfrm>
        </p:spPr>
        <p:txBody>
          <a:bodyPr>
            <a:normAutofit fontScale="90000"/>
          </a:bodyPr>
          <a:lstStyle/>
          <a:p>
            <a:r>
              <a:rPr lang="kk-KZ" sz="2000" dirty="0" smtClean="0"/>
              <a:t>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en-US" sz="2000" b="1" dirty="0" smtClean="0"/>
              <a:t>T</a:t>
            </a:r>
            <a:r>
              <a:rPr lang="ru-RU" sz="2000" b="1" dirty="0" err="1" smtClean="0"/>
              <a:t>ақырып:</a:t>
            </a:r>
            <a:r>
              <a:rPr lang="ru-RU" sz="2000" b="1" dirty="0" smtClean="0"/>
              <a:t>  </a:t>
            </a:r>
            <a:r>
              <a:rPr lang="kk-KZ" sz="2000" dirty="0" smtClean="0"/>
              <a:t>Қазақстан – әлем мойындаған ел.  Қазақстанның халықаралық қауымдастықтағы орны. 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620688"/>
            <a:ext cx="8784976" cy="6237312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6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  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Қазақстан тәуелсіздік алғаннан кейін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егемен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мемлекет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ретінде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халықаралық қатынастар жасауға, белсенді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сыртқы саясат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жүргізуге кірісті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Қазақстан өзінің сыртқы саясатында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үш мәселеге ерекше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назар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аударды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Біріншіден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басқа елдермен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соның ішінде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бұрынғы Одаққа кірген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республикалармен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Азия,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Тынық мұхит, Таяу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Шығыс аймағы, Еуропа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елдері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және АҚШ-пен халықаралық байланысты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өркендету.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Екіншіден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шет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елдермен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тек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дипломатиялық байланыс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қана орнатып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қоймай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сонымен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қатар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олармен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мәдени-экономикалық байланысты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күшейту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сол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арқылы алдыңғы қатарлы өркениетті елдердің қатарына қосылу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Үшіншіден, Қазақстанның қауіпсіздігін сақтау, дүниежүзілік соғысты, ядролық қаруды қолдануды болдырмау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Міне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осы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бағытта 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1991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жылдан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бастап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сыртқы саясат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пен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халықаралық қатынастар саласында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көптеген шаралар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іске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асырылды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Қазақстан өзінің барлық көршілерімен, негізгі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әріптес мемлекеттерімен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байыпты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және болжауға болатындай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байсалды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қарым-қатынастар орнатты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Сыртқы саясаттың негізгі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діңгегі 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–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көпвекторлық жол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яғни көп бағыттылық.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Ол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–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еліміздің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геосаяси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жағынан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орналасуына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байланысты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өмірдің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өзі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талап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етіп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отырған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қалыпты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жағдай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Өткен уақыт ішінде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Қазақстан Республикасын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дүние жүзінің 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180-нен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астам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мемлекеті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таныды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Қазақстан 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120-дан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астам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елмен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дипломатиялық қатынастар орнатты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Шет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елдерде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40-тан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астам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дипломатиялық және консулдық өкілдіктер ашылды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 Ал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Алматы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мен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Астанада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50-ден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астам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шетелдік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елшілік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пен миссия,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халықаралық және ұлтаралық ұйымдардың ондаған өкілдігі жұмыс істейді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Қазақстан өзінің сыртқы саясатында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ең жақын және ірі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көрші мемлекеттер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–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солтүстікте Ресеймен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ал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шығыста Қытаймен тығыз қарым-қатынас орнатуға ерекше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назар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аударып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келеді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 1992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жылғы мамырдағы Достық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ынтымақтастық және өзара көмек туралы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шартқа қол қоюдың зор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тарихи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маңызы 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бар.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Екі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халықтың достығы 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мен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ынтымақтастығын нығайтуда 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1996 ж. 27-ші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сәуірде Ресей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Федерациясының Президенті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Б.Ельцин мен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Қазақстан Президенті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Н.Ә.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Назарбаевтың Алматыда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кездесіп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Қазақстан мен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Ресей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бірлескен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Декларациясына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қол қоюының маңызы өте зор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болды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Онда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Қазақстан 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мен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Ресейде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жүргізіліп жатқан демократиялық қайта құрулар мен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саяси-экономикалық реформалардың екі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ел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халықтарының болашағы үшін үлкен мәні 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бар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екендігі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атап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көрсетілді</a:t>
            </a:r>
            <a:r>
              <a:rPr lang="ru-RU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algn="just"/>
            <a:r>
              <a:rPr lang="ru-RU" sz="6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Ресей</a:t>
            </a:r>
            <a:r>
              <a:rPr lang="ru-RU" sz="6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мен </a:t>
            </a:r>
            <a:r>
              <a:rPr lang="ru-RU" sz="6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Қазақстан арасында</a:t>
            </a:r>
            <a:r>
              <a:rPr lang="ru-RU" sz="6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ынтымақтастықтың одан</a:t>
            </a:r>
            <a:r>
              <a:rPr lang="ru-RU" sz="6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әрі дамуында</a:t>
            </a:r>
            <a:r>
              <a:rPr lang="ru-RU" sz="6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1998 ж. 6- </a:t>
            </a:r>
            <a:r>
              <a:rPr lang="ru-RU" sz="6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шілдеде</a:t>
            </a:r>
            <a:r>
              <a:rPr lang="ru-RU" sz="6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Мәскеуде қол қойылған мәңгілік достық </a:t>
            </a:r>
            <a:r>
              <a:rPr lang="ru-RU" sz="6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пен </a:t>
            </a:r>
            <a:r>
              <a:rPr lang="ru-RU" sz="6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ынтымақтастық туралы</a:t>
            </a:r>
            <a:r>
              <a:rPr lang="ru-RU" sz="6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Декларация </a:t>
            </a:r>
            <a:r>
              <a:rPr lang="ru-RU" sz="6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маңызды рөл атқарды</a:t>
            </a:r>
            <a:r>
              <a:rPr lang="ru-RU" sz="6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  <a:r>
              <a:rPr lang="ru-RU" sz="6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Оның негізінде</a:t>
            </a:r>
            <a:r>
              <a:rPr lang="ru-RU" sz="6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екі</a:t>
            </a:r>
            <a:r>
              <a:rPr lang="ru-RU" sz="6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мемлекет</a:t>
            </a:r>
            <a:r>
              <a:rPr lang="ru-RU" sz="6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арасындағы қаржылық өзара келіспеушіліктерді</a:t>
            </a:r>
            <a:r>
              <a:rPr lang="ru-RU" sz="6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реттеу</a:t>
            </a:r>
            <a:r>
              <a:rPr lang="ru-RU" sz="6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және Байқоңыр космодромын</a:t>
            </a:r>
            <a:r>
              <a:rPr lang="ru-RU" sz="6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бірлесіп</a:t>
            </a:r>
            <a:r>
              <a:rPr lang="ru-RU" sz="6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пайдалану</a:t>
            </a:r>
            <a:r>
              <a:rPr lang="ru-RU" sz="6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6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мәселелері шешілді</a:t>
            </a:r>
            <a:r>
              <a:rPr lang="ru-RU" sz="6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  <a:endParaRPr lang="ru-RU" sz="6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just"/>
            <a:endParaRPr lang="ru-RU" sz="34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just"/>
            <a:endParaRPr lang="ru-RU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just"/>
            <a:endParaRPr lang="ru-RU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just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/>
          </a:bodyPr>
          <a:lstStyle/>
          <a:p>
            <a:r>
              <a:rPr lang="kk-KZ" sz="1800" dirty="0" smtClean="0"/>
              <a:t>10- бет</a:t>
            </a: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904656"/>
          </a:xfrm>
        </p:spPr>
        <p:txBody>
          <a:bodyPr>
            <a:noAutofit/>
          </a:bodyPr>
          <a:lstStyle/>
          <a:p>
            <a:pPr algn="just"/>
            <a:r>
              <a:rPr lang="ru-RU" sz="1800" dirty="0" err="1" smtClean="0"/>
              <a:t>Қазақстан экономикасының дамуында</a:t>
            </a:r>
            <a:r>
              <a:rPr lang="ru-RU" sz="1800" dirty="0" smtClean="0"/>
              <a:t> </a:t>
            </a:r>
            <a:r>
              <a:rPr lang="ru-RU" sz="1800" dirty="0" err="1" smtClean="0"/>
              <a:t>сыртқы сауданың маңызы зор</a:t>
            </a:r>
            <a:r>
              <a:rPr lang="ru-RU" sz="1800" dirty="0" smtClean="0"/>
              <a:t>. </a:t>
            </a:r>
            <a:r>
              <a:rPr lang="ru-RU" sz="1800" dirty="0" err="1" smtClean="0"/>
              <a:t>Егемендік</a:t>
            </a:r>
            <a:r>
              <a:rPr lang="ru-RU" sz="1800" dirty="0" smtClean="0"/>
              <a:t> </a:t>
            </a:r>
            <a:r>
              <a:rPr lang="ru-RU" sz="1800" dirty="0" err="1" smtClean="0"/>
              <a:t>алған жылдардан</a:t>
            </a:r>
            <a:r>
              <a:rPr lang="ru-RU" sz="1800" dirty="0" smtClean="0"/>
              <a:t> </a:t>
            </a:r>
            <a:r>
              <a:rPr lang="ru-RU" sz="1800" dirty="0" err="1" smtClean="0"/>
              <a:t>бері</a:t>
            </a:r>
            <a:r>
              <a:rPr lang="ru-RU" sz="1800" dirty="0" smtClean="0"/>
              <a:t> </a:t>
            </a:r>
            <a:r>
              <a:rPr lang="ru-RU" sz="1800" dirty="0" err="1" smtClean="0"/>
              <a:t>Қазақстан дүние жүзінің </a:t>
            </a:r>
            <a:r>
              <a:rPr lang="ru-RU" sz="1800" dirty="0" smtClean="0"/>
              <a:t>180-нен </a:t>
            </a:r>
            <a:r>
              <a:rPr lang="ru-RU" sz="1800" dirty="0" err="1" smtClean="0"/>
              <a:t>астам</a:t>
            </a:r>
            <a:r>
              <a:rPr lang="ru-RU" sz="1800" dirty="0" smtClean="0"/>
              <a:t> </a:t>
            </a:r>
            <a:r>
              <a:rPr lang="ru-RU" sz="1800" dirty="0" err="1" smtClean="0"/>
              <a:t>елімен</a:t>
            </a:r>
            <a:r>
              <a:rPr lang="ru-RU" sz="1800" dirty="0" smtClean="0"/>
              <a:t> </a:t>
            </a:r>
            <a:r>
              <a:rPr lang="ru-RU" sz="1800" dirty="0" err="1" smtClean="0"/>
              <a:t>сауда</a:t>
            </a:r>
            <a:r>
              <a:rPr lang="ru-RU" sz="1800" dirty="0" smtClean="0"/>
              <a:t> </a:t>
            </a:r>
            <a:r>
              <a:rPr lang="ru-RU" sz="1800" dirty="0" err="1" smtClean="0"/>
              <a:t>қатынасын орнатты</a:t>
            </a:r>
            <a:r>
              <a:rPr lang="ru-RU" sz="1800" dirty="0" smtClean="0"/>
              <a:t>. </a:t>
            </a:r>
            <a:r>
              <a:rPr lang="ru-RU" sz="1800" dirty="0" err="1" smtClean="0"/>
              <a:t>Осының нәтижесінде сыртқа шығаратын және сырттан</a:t>
            </a:r>
            <a:r>
              <a:rPr lang="ru-RU" sz="1800" dirty="0" smtClean="0"/>
              <a:t> </a:t>
            </a:r>
            <a:r>
              <a:rPr lang="ru-RU" sz="1800" dirty="0" err="1" smtClean="0"/>
              <a:t>бізге</a:t>
            </a:r>
            <a:r>
              <a:rPr lang="ru-RU" sz="1800" dirty="0" smtClean="0"/>
              <a:t> </a:t>
            </a:r>
            <a:r>
              <a:rPr lang="ru-RU" sz="1800" dirty="0" err="1" smtClean="0"/>
              <a:t>алып</a:t>
            </a:r>
            <a:r>
              <a:rPr lang="ru-RU" sz="1800" dirty="0" smtClean="0"/>
              <a:t> </a:t>
            </a:r>
            <a:r>
              <a:rPr lang="ru-RU" sz="1800" dirty="0" err="1" smtClean="0"/>
              <a:t>келетін</a:t>
            </a:r>
            <a:r>
              <a:rPr lang="ru-RU" sz="1800" dirty="0" smtClean="0"/>
              <a:t> </a:t>
            </a:r>
            <a:r>
              <a:rPr lang="ru-RU" sz="1800" dirty="0" err="1" smtClean="0"/>
              <a:t>тауарлардың көлемі жылдан-жылға өсіп келеді</a:t>
            </a:r>
            <a:r>
              <a:rPr lang="ru-RU" sz="1800" dirty="0" smtClean="0"/>
              <a:t>. 2001 ж. </a:t>
            </a:r>
            <a:r>
              <a:rPr lang="ru-RU" sz="1800" dirty="0" err="1" smtClean="0"/>
              <a:t>Қазақстанның сыртқы сауда</a:t>
            </a:r>
            <a:r>
              <a:rPr lang="ru-RU" sz="1800" dirty="0" smtClean="0"/>
              <a:t> </a:t>
            </a:r>
            <a:r>
              <a:rPr lang="ru-RU" sz="1800" dirty="0" err="1" smtClean="0"/>
              <a:t>көлемі </a:t>
            </a:r>
            <a:r>
              <a:rPr lang="ru-RU" sz="1800" dirty="0" smtClean="0"/>
              <a:t>14 млрд. </a:t>
            </a:r>
            <a:r>
              <a:rPr lang="ru-RU" sz="1800" dirty="0" err="1" smtClean="0"/>
              <a:t>доллардан</a:t>
            </a:r>
            <a:r>
              <a:rPr lang="ru-RU" sz="1800" dirty="0" smtClean="0"/>
              <a:t> </a:t>
            </a:r>
            <a:r>
              <a:rPr lang="ru-RU" sz="1800" dirty="0" err="1" smtClean="0"/>
              <a:t>асты</a:t>
            </a:r>
            <a:r>
              <a:rPr lang="ru-RU" sz="1800" dirty="0" smtClean="0"/>
              <a:t>. </a:t>
            </a:r>
            <a:r>
              <a:rPr lang="ru-RU" sz="1800" dirty="0" err="1" smtClean="0"/>
              <a:t>Қазақстанның сауда</a:t>
            </a:r>
            <a:r>
              <a:rPr lang="ru-RU" sz="1800" dirty="0" smtClean="0"/>
              <a:t> </a:t>
            </a:r>
            <a:r>
              <a:rPr lang="ru-RU" sz="1800" dirty="0" err="1" smtClean="0"/>
              <a:t>айналымының шамамен</a:t>
            </a:r>
            <a:r>
              <a:rPr lang="ru-RU" sz="1800" dirty="0" smtClean="0"/>
              <a:t> 62% ТМД </a:t>
            </a:r>
            <a:r>
              <a:rPr lang="ru-RU" sz="1800" dirty="0" err="1" smtClean="0"/>
              <a:t>елдерінің үлесіне</a:t>
            </a:r>
            <a:r>
              <a:rPr lang="ru-RU" sz="1800" dirty="0" smtClean="0"/>
              <a:t>, 24% </a:t>
            </a:r>
            <a:r>
              <a:rPr lang="ru-RU" sz="1800" dirty="0" err="1" smtClean="0"/>
              <a:t>Еуропа</a:t>
            </a:r>
            <a:r>
              <a:rPr lang="ru-RU" sz="1800" dirty="0" smtClean="0"/>
              <a:t> </a:t>
            </a:r>
            <a:r>
              <a:rPr lang="ru-RU" sz="1800" dirty="0" err="1" smtClean="0"/>
              <a:t>елдерінің </a:t>
            </a:r>
            <a:r>
              <a:rPr lang="ru-RU" sz="1800" dirty="0" smtClean="0"/>
              <a:t>(35 ел), 13% Азия </a:t>
            </a:r>
            <a:r>
              <a:rPr lang="ru-RU" sz="1800" dirty="0" err="1" smtClean="0"/>
              <a:t>аймағы елдерінің үлесіне тиеді</a:t>
            </a:r>
            <a:r>
              <a:rPr lang="ru-RU" sz="1800" dirty="0" smtClean="0"/>
              <a:t>.</a:t>
            </a:r>
          </a:p>
          <a:p>
            <a:pPr algn="just"/>
            <a:r>
              <a:rPr lang="ru-RU" sz="1800" dirty="0" err="1" smtClean="0"/>
              <a:t>Біз</a:t>
            </a:r>
            <a:r>
              <a:rPr lang="ru-RU" sz="1800" dirty="0" smtClean="0"/>
              <a:t> </a:t>
            </a:r>
            <a:r>
              <a:rPr lang="ru-RU" sz="1800" dirty="0" err="1" smtClean="0"/>
              <a:t>ашық сыртқы сауда</a:t>
            </a:r>
            <a:r>
              <a:rPr lang="ru-RU" sz="1800" dirty="0" smtClean="0"/>
              <a:t> </a:t>
            </a:r>
            <a:r>
              <a:rPr lang="ru-RU" sz="1800" dirty="0" err="1" smtClean="0"/>
              <a:t>саясатын</a:t>
            </a:r>
            <a:r>
              <a:rPr lang="ru-RU" sz="1800" dirty="0" smtClean="0"/>
              <a:t> </a:t>
            </a:r>
            <a:r>
              <a:rPr lang="ru-RU" sz="1800" dirty="0" err="1" smtClean="0"/>
              <a:t>дәйекті жүргізіп келеміз</a:t>
            </a:r>
            <a:r>
              <a:rPr lang="ru-RU" sz="1800" dirty="0" smtClean="0"/>
              <a:t>. </a:t>
            </a:r>
            <a:r>
              <a:rPr lang="ru-RU" sz="1800" dirty="0" err="1" smtClean="0"/>
              <a:t>Айталық, </a:t>
            </a:r>
            <a:r>
              <a:rPr lang="ru-RU" sz="1800" dirty="0" smtClean="0"/>
              <a:t>2004 </a:t>
            </a:r>
            <a:r>
              <a:rPr lang="ru-RU" sz="1800" dirty="0" err="1" smtClean="0"/>
              <a:t>жылы</a:t>
            </a:r>
            <a:r>
              <a:rPr lang="ru-RU" sz="1800" dirty="0" smtClean="0"/>
              <a:t> </a:t>
            </a:r>
            <a:r>
              <a:rPr lang="ru-RU" sz="1800" dirty="0" err="1" smtClean="0"/>
              <a:t>сыртқы сауда</a:t>
            </a:r>
            <a:r>
              <a:rPr lang="ru-RU" sz="1800" dirty="0" smtClean="0"/>
              <a:t> </a:t>
            </a:r>
            <a:r>
              <a:rPr lang="ru-RU" sz="1800" dirty="0" err="1" smtClean="0"/>
              <a:t>айналымы</a:t>
            </a:r>
            <a:r>
              <a:rPr lang="ru-RU" sz="1800" dirty="0" smtClean="0"/>
              <a:t> </a:t>
            </a:r>
            <a:r>
              <a:rPr lang="ru-RU" sz="1800" dirty="0" err="1" smtClean="0"/>
              <a:t>көлемінің оң сальдосы</a:t>
            </a:r>
            <a:r>
              <a:rPr lang="ru-RU" sz="1800" dirty="0" smtClean="0"/>
              <a:t> (Сальдо – </a:t>
            </a:r>
            <a:r>
              <a:rPr lang="ru-RU" sz="1800" dirty="0" err="1" smtClean="0"/>
              <a:t>белгілі</a:t>
            </a:r>
            <a:r>
              <a:rPr lang="ru-RU" sz="1800" dirty="0" smtClean="0"/>
              <a:t> </a:t>
            </a:r>
            <a:r>
              <a:rPr lang="ru-RU" sz="1800" dirty="0" err="1" smtClean="0"/>
              <a:t>бір</a:t>
            </a:r>
            <a:r>
              <a:rPr lang="ru-RU" sz="1800" dirty="0" smtClean="0"/>
              <a:t> </a:t>
            </a:r>
            <a:r>
              <a:rPr lang="ru-RU" sz="1800" dirty="0" err="1" smtClean="0"/>
              <a:t>уақыт кезеңіндегі ақшалай түсімдер </a:t>
            </a:r>
            <a:r>
              <a:rPr lang="ru-RU" sz="1800" dirty="0" smtClean="0"/>
              <a:t>мен </a:t>
            </a:r>
            <a:r>
              <a:rPr lang="ru-RU" sz="1800" dirty="0" err="1" smtClean="0"/>
              <a:t>шығындар арасындағы айырма</a:t>
            </a:r>
            <a:r>
              <a:rPr lang="ru-RU" sz="1800" dirty="0" smtClean="0"/>
              <a:t>) 7 млрд. </a:t>
            </a:r>
            <a:r>
              <a:rPr lang="ru-RU" sz="1800" dirty="0" err="1" smtClean="0"/>
              <a:t>доллардан</a:t>
            </a:r>
            <a:r>
              <a:rPr lang="ru-RU" sz="1800" dirty="0" smtClean="0"/>
              <a:t> </a:t>
            </a:r>
            <a:r>
              <a:rPr lang="ru-RU" sz="1800" dirty="0" err="1" smtClean="0"/>
              <a:t>асатын</a:t>
            </a:r>
            <a:r>
              <a:rPr lang="ru-RU" sz="1800" dirty="0" smtClean="0"/>
              <a:t> 33 млрд. АҚШ </a:t>
            </a:r>
            <a:r>
              <a:rPr lang="ru-RU" sz="1800" dirty="0" err="1" smtClean="0"/>
              <a:t>долларына</a:t>
            </a:r>
            <a:r>
              <a:rPr lang="ru-RU" sz="1800" dirty="0" smtClean="0"/>
              <a:t> </a:t>
            </a:r>
            <a:r>
              <a:rPr lang="ru-RU" sz="1800" dirty="0" err="1" smtClean="0"/>
              <a:t>жетті</a:t>
            </a:r>
            <a:r>
              <a:rPr lang="ru-RU" sz="1800" dirty="0" smtClean="0"/>
              <a:t>. </a:t>
            </a:r>
            <a:r>
              <a:rPr lang="ru-RU" sz="1800" dirty="0" err="1" smtClean="0"/>
              <a:t>Бұл </a:t>
            </a:r>
            <a:r>
              <a:rPr lang="ru-RU" sz="1800" dirty="0" smtClean="0"/>
              <a:t>1994 </a:t>
            </a:r>
            <a:r>
              <a:rPr lang="ru-RU" sz="1800" dirty="0" err="1" smtClean="0"/>
              <a:t>жылмен</a:t>
            </a:r>
            <a:r>
              <a:rPr lang="ru-RU" sz="1800" dirty="0" smtClean="0"/>
              <a:t> </a:t>
            </a:r>
            <a:r>
              <a:rPr lang="ru-RU" sz="1800" dirty="0" err="1" smtClean="0"/>
              <a:t>салыстырғанда </a:t>
            </a:r>
            <a:r>
              <a:rPr lang="ru-RU" sz="1800" dirty="0" smtClean="0"/>
              <a:t>3 </a:t>
            </a:r>
            <a:r>
              <a:rPr lang="ru-RU" sz="1800" dirty="0" err="1" smtClean="0"/>
              <a:t>еседен</a:t>
            </a:r>
            <a:r>
              <a:rPr lang="ru-RU" sz="1800" dirty="0" smtClean="0"/>
              <a:t> </a:t>
            </a:r>
            <a:r>
              <a:rPr lang="ru-RU" sz="1800" dirty="0" err="1" smtClean="0"/>
              <a:t>астам</a:t>
            </a:r>
            <a:r>
              <a:rPr lang="ru-RU" sz="1800" dirty="0" smtClean="0"/>
              <a:t> </a:t>
            </a:r>
            <a:r>
              <a:rPr lang="ru-RU" sz="1800" dirty="0" err="1" smtClean="0"/>
              <a:t>өсті деген</a:t>
            </a:r>
            <a:r>
              <a:rPr lang="ru-RU" sz="1800" dirty="0" smtClean="0"/>
              <a:t> </a:t>
            </a:r>
            <a:r>
              <a:rPr lang="ru-RU" sz="1800" dirty="0" err="1" smtClean="0"/>
              <a:t>сөз</a:t>
            </a:r>
            <a:r>
              <a:rPr lang="ru-RU" sz="1800" dirty="0" smtClean="0"/>
              <a:t>. </a:t>
            </a:r>
            <a:r>
              <a:rPr lang="ru-RU" sz="1800" dirty="0" err="1" smtClean="0"/>
              <a:t>Тәуелсіздіктің алғашқы жылдарында</a:t>
            </a:r>
            <a:r>
              <a:rPr lang="ru-RU" sz="1800" dirty="0" smtClean="0"/>
              <a:t> </a:t>
            </a:r>
            <a:r>
              <a:rPr lang="ru-RU" sz="1800" dirty="0" err="1" smtClean="0"/>
              <a:t>негізінен</a:t>
            </a:r>
            <a:r>
              <a:rPr lang="ru-RU" sz="1800" dirty="0" smtClean="0"/>
              <a:t> </a:t>
            </a:r>
            <a:r>
              <a:rPr lang="ru-RU" sz="1800" dirty="0" err="1" smtClean="0"/>
              <a:t>ТМД-ның ауқымымен шектелген</a:t>
            </a:r>
            <a:r>
              <a:rPr lang="ru-RU" sz="1800" dirty="0" smtClean="0"/>
              <a:t> </a:t>
            </a:r>
            <a:r>
              <a:rPr lang="ru-RU" sz="1800" dirty="0" err="1" smtClean="0"/>
              <a:t>біздің сыртқы саудамыздың географиясы</a:t>
            </a:r>
            <a:r>
              <a:rPr lang="ru-RU" sz="1800" dirty="0" smtClean="0"/>
              <a:t> да </a:t>
            </a:r>
            <a:r>
              <a:rPr lang="ru-RU" sz="1800" dirty="0" err="1" smtClean="0"/>
              <a:t>біршама</a:t>
            </a:r>
            <a:r>
              <a:rPr lang="ru-RU" sz="1800" dirty="0" smtClean="0"/>
              <a:t> </a:t>
            </a:r>
            <a:r>
              <a:rPr lang="ru-RU" sz="1800" dirty="0" err="1" smtClean="0"/>
              <a:t>тарамдала</a:t>
            </a:r>
            <a:r>
              <a:rPr lang="ru-RU" sz="1800" dirty="0" smtClean="0"/>
              <a:t> </a:t>
            </a:r>
            <a:r>
              <a:rPr lang="ru-RU" sz="1800" dirty="0" err="1" smtClean="0"/>
              <a:t>түсті</a:t>
            </a:r>
            <a:r>
              <a:rPr lang="ru-RU" sz="1800" dirty="0" smtClean="0"/>
              <a:t>. </a:t>
            </a:r>
          </a:p>
          <a:p>
            <a:pPr algn="just"/>
            <a:r>
              <a:rPr lang="ru-RU" sz="1800" dirty="0" err="1" smtClean="0"/>
              <a:t>Қазақстан тауар</a:t>
            </a:r>
            <a:r>
              <a:rPr lang="ru-RU" sz="1800" dirty="0" smtClean="0"/>
              <a:t> </a:t>
            </a:r>
            <a:r>
              <a:rPr lang="ru-RU" sz="1800" dirty="0" err="1" smtClean="0"/>
              <a:t>айналымының құрылымында </a:t>
            </a:r>
            <a:r>
              <a:rPr lang="ru-RU" sz="1800" dirty="0" smtClean="0"/>
              <a:t>2004 </a:t>
            </a:r>
            <a:r>
              <a:rPr lang="ru-RU" sz="1800" dirty="0" err="1" smtClean="0"/>
              <a:t>жылы</a:t>
            </a:r>
            <a:r>
              <a:rPr lang="ru-RU" sz="1800" dirty="0" smtClean="0"/>
              <a:t> </a:t>
            </a:r>
            <a:r>
              <a:rPr lang="ru-RU" sz="1800" dirty="0" err="1" smtClean="0"/>
              <a:t>Еуропалық одаққа мүше елдер</a:t>
            </a:r>
            <a:r>
              <a:rPr lang="ru-RU" sz="1800" dirty="0" smtClean="0"/>
              <a:t>, </a:t>
            </a:r>
            <a:r>
              <a:rPr lang="ru-RU" sz="1800" dirty="0" err="1" smtClean="0"/>
              <a:t>Ресей</a:t>
            </a:r>
            <a:r>
              <a:rPr lang="ru-RU" sz="1800" dirty="0" smtClean="0"/>
              <a:t>, Швейцария мен </a:t>
            </a:r>
            <a:r>
              <a:rPr lang="ru-RU" sz="1800" dirty="0" err="1" smtClean="0"/>
              <a:t>Қытай алғашқы орындарға шықты</a:t>
            </a:r>
            <a:r>
              <a:rPr lang="ru-RU" sz="1800" dirty="0" smtClean="0"/>
              <a:t>. </a:t>
            </a:r>
            <a:r>
              <a:rPr lang="ru-RU" sz="1800" dirty="0" err="1" smtClean="0"/>
              <a:t>Осылайша</a:t>
            </a:r>
            <a:r>
              <a:rPr lang="ru-RU" sz="1800" dirty="0" smtClean="0"/>
              <a:t> </a:t>
            </a:r>
            <a:r>
              <a:rPr lang="ru-RU" sz="1800" dirty="0" err="1" smtClean="0"/>
              <a:t>біз</a:t>
            </a:r>
            <a:r>
              <a:rPr lang="ru-RU" sz="1800" dirty="0" smtClean="0"/>
              <a:t> </a:t>
            </a:r>
            <a:r>
              <a:rPr lang="ru-RU" sz="1800" dirty="0" err="1" smtClean="0"/>
              <a:t>әлемдік экономиканың бөлінбес бөлігіне айналып</a:t>
            </a:r>
            <a:r>
              <a:rPr lang="ru-RU" sz="1800" dirty="0" smtClean="0"/>
              <a:t>, </a:t>
            </a:r>
            <a:r>
              <a:rPr lang="ru-RU" sz="1800" dirty="0" err="1" smtClean="0"/>
              <a:t>жаһандық бәсекелестік арнасына</a:t>
            </a:r>
            <a:r>
              <a:rPr lang="ru-RU" sz="1800" dirty="0" smtClean="0"/>
              <a:t> </a:t>
            </a:r>
            <a:r>
              <a:rPr lang="ru-RU" sz="1800" dirty="0" err="1" smtClean="0"/>
              <a:t>ендік</a:t>
            </a:r>
            <a:r>
              <a:rPr lang="ru-RU" sz="1800" dirty="0" smtClean="0"/>
              <a:t> </a:t>
            </a:r>
            <a:r>
              <a:rPr lang="ru-RU" sz="1800" dirty="0" err="1" smtClean="0"/>
              <a:t>(Қазақстан экономикалық, әлеуметтік және саяси</a:t>
            </a:r>
            <a:r>
              <a:rPr lang="ru-RU" sz="1800" dirty="0" smtClean="0"/>
              <a:t> </a:t>
            </a:r>
            <a:r>
              <a:rPr lang="ru-RU" sz="1800" dirty="0" err="1" smtClean="0"/>
              <a:t>жедел</a:t>
            </a:r>
            <a:r>
              <a:rPr lang="ru-RU" sz="1800" dirty="0" smtClean="0"/>
              <a:t> </a:t>
            </a:r>
            <a:r>
              <a:rPr lang="ru-RU" sz="1800" dirty="0" err="1" smtClean="0"/>
              <a:t>жаңару жолында</a:t>
            </a:r>
            <a:r>
              <a:rPr lang="ru-RU" sz="1800" dirty="0" smtClean="0"/>
              <a:t>. </a:t>
            </a:r>
            <a:r>
              <a:rPr lang="ru-RU" sz="1800" dirty="0" err="1" smtClean="0"/>
              <a:t>Қазақстан Республикасы</a:t>
            </a:r>
            <a:r>
              <a:rPr lang="ru-RU" sz="1800" dirty="0" smtClean="0"/>
              <a:t> </a:t>
            </a:r>
            <a:r>
              <a:rPr lang="ru-RU" sz="1800" dirty="0" err="1" smtClean="0"/>
              <a:t>Президенті</a:t>
            </a:r>
            <a:r>
              <a:rPr lang="ru-RU" sz="1800" dirty="0" smtClean="0"/>
              <a:t> </a:t>
            </a:r>
            <a:r>
              <a:rPr lang="ru-RU" sz="1800" dirty="0" err="1" smtClean="0"/>
              <a:t>Н.Назарбаевтың Қазақстан халқына Жолдауы</a:t>
            </a:r>
            <a:r>
              <a:rPr lang="ru-RU" sz="1800" dirty="0" smtClean="0"/>
              <a:t>. // </a:t>
            </a:r>
            <a:r>
              <a:rPr lang="ru-RU" sz="1800" dirty="0" err="1" smtClean="0"/>
              <a:t>Егемен</a:t>
            </a:r>
            <a:r>
              <a:rPr lang="ru-RU" sz="1800" dirty="0" smtClean="0"/>
              <a:t> </a:t>
            </a:r>
            <a:r>
              <a:rPr lang="ru-RU" sz="1800" dirty="0" err="1" smtClean="0"/>
              <a:t>Қазақстан, </a:t>
            </a:r>
            <a:r>
              <a:rPr lang="ru-RU" sz="1800" dirty="0" smtClean="0"/>
              <a:t>19 </a:t>
            </a:r>
            <a:r>
              <a:rPr lang="ru-RU" sz="1800" dirty="0" err="1" smtClean="0"/>
              <a:t>ақпан </a:t>
            </a:r>
            <a:r>
              <a:rPr lang="ru-RU" sz="1800" dirty="0" smtClean="0"/>
              <a:t>2005 ж.).</a:t>
            </a:r>
          </a:p>
          <a:p>
            <a:pPr marL="0" indent="0" algn="just"/>
            <a:endParaRPr lang="ru-RU" sz="1800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/>
          </a:bodyPr>
          <a:lstStyle/>
          <a:p>
            <a:r>
              <a:rPr lang="kk-KZ" sz="1600" dirty="0" smtClean="0"/>
              <a:t>11 бет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32500" lnSpcReduction="20000"/>
          </a:bodyPr>
          <a:lstStyle/>
          <a:p>
            <a:pPr algn="just"/>
            <a:r>
              <a:rPr lang="ru-RU" sz="4900" dirty="0" smtClean="0"/>
              <a:t>2007 </a:t>
            </a:r>
            <a:r>
              <a:rPr lang="ru-RU" sz="4900" dirty="0" err="1" smtClean="0"/>
              <a:t>жылы</a:t>
            </a:r>
            <a:r>
              <a:rPr lang="ru-RU" sz="4900" dirty="0" smtClean="0"/>
              <a:t> 30 </a:t>
            </a:r>
            <a:r>
              <a:rPr lang="ru-RU" sz="4900" dirty="0" err="1" smtClean="0"/>
              <a:t>қарашада Мадридте</a:t>
            </a:r>
            <a:r>
              <a:rPr lang="ru-RU" sz="4900" dirty="0" smtClean="0"/>
              <a:t> </a:t>
            </a:r>
            <a:r>
              <a:rPr lang="ru-RU" sz="4900" dirty="0" err="1" smtClean="0"/>
              <a:t>ЕҚЫҰ-ға мүше мемлекеттер</a:t>
            </a:r>
            <a:r>
              <a:rPr lang="ru-RU" sz="4900" dirty="0" smtClean="0"/>
              <a:t> </a:t>
            </a:r>
            <a:r>
              <a:rPr lang="ru-RU" sz="4900" dirty="0" err="1" smtClean="0"/>
              <a:t>Сыртқы істер</a:t>
            </a:r>
            <a:r>
              <a:rPr lang="ru-RU" sz="4900" dirty="0" smtClean="0"/>
              <a:t> </a:t>
            </a:r>
            <a:r>
              <a:rPr lang="ru-RU" sz="4900" dirty="0" err="1" smtClean="0"/>
              <a:t>министрлері</a:t>
            </a:r>
            <a:r>
              <a:rPr lang="ru-RU" sz="4900" dirty="0" smtClean="0"/>
              <a:t> </a:t>
            </a:r>
            <a:r>
              <a:rPr lang="ru-RU" sz="4900" dirty="0" err="1" smtClean="0"/>
              <a:t>кеңесінің жалпы</a:t>
            </a:r>
            <a:r>
              <a:rPr lang="ru-RU" sz="4900" dirty="0" smtClean="0"/>
              <a:t> </a:t>
            </a:r>
            <a:r>
              <a:rPr lang="ru-RU" sz="4900" dirty="0" err="1" smtClean="0"/>
              <a:t>отырысында</a:t>
            </a:r>
            <a:r>
              <a:rPr lang="ru-RU" sz="4900" dirty="0" smtClean="0"/>
              <a:t> </a:t>
            </a:r>
            <a:r>
              <a:rPr lang="ru-RU" sz="4900" dirty="0" err="1" smtClean="0"/>
              <a:t>Қазақстан Ұйымның </a:t>
            </a:r>
            <a:r>
              <a:rPr lang="ru-RU" sz="4900" dirty="0" smtClean="0"/>
              <a:t>2010 </a:t>
            </a:r>
            <a:r>
              <a:rPr lang="ru-RU" sz="4900" dirty="0" err="1" smtClean="0"/>
              <a:t>жылғы төрағасы болып</a:t>
            </a:r>
            <a:r>
              <a:rPr lang="ru-RU" sz="4900" dirty="0" smtClean="0"/>
              <a:t> </a:t>
            </a:r>
            <a:r>
              <a:rPr lang="ru-RU" sz="4900" dirty="0" err="1" smtClean="0"/>
              <a:t>сайланды</a:t>
            </a:r>
            <a:r>
              <a:rPr lang="ru-RU" sz="4900" dirty="0" smtClean="0"/>
              <a:t>. 2010 </a:t>
            </a:r>
            <a:r>
              <a:rPr lang="ru-RU" sz="4900" dirty="0" err="1" smtClean="0"/>
              <a:t>жылы</a:t>
            </a:r>
            <a:r>
              <a:rPr lang="ru-RU" sz="4900" dirty="0" smtClean="0"/>
              <a:t> </a:t>
            </a:r>
            <a:r>
              <a:rPr lang="ru-RU" sz="4900" dirty="0" err="1" smtClean="0"/>
              <a:t>Қазақстанға Еуропадағы қауіпсіздік және ынтымақтастық жөніндегі ұйымға төрағалық ету</a:t>
            </a:r>
            <a:r>
              <a:rPr lang="ru-RU" sz="4900" dirty="0" smtClean="0"/>
              <a:t> </a:t>
            </a:r>
            <a:r>
              <a:rPr lang="ru-RU" sz="4900" dirty="0" err="1" smtClean="0"/>
              <a:t>мүмкіндігін берген</a:t>
            </a:r>
            <a:r>
              <a:rPr lang="ru-RU" sz="4900" dirty="0" smtClean="0"/>
              <a:t> </a:t>
            </a:r>
            <a:r>
              <a:rPr lang="ru-RU" sz="4900" dirty="0" err="1" smtClean="0"/>
              <a:t>әлемнің </a:t>
            </a:r>
            <a:r>
              <a:rPr lang="ru-RU" sz="4900" dirty="0" smtClean="0"/>
              <a:t>56 </a:t>
            </a:r>
            <a:r>
              <a:rPr lang="ru-RU" sz="4900" dirty="0" err="1" smtClean="0"/>
              <a:t>мемлекетінің шешімі</a:t>
            </a:r>
            <a:r>
              <a:rPr lang="ru-RU" sz="4900" dirty="0" smtClean="0"/>
              <a:t> – </a:t>
            </a:r>
            <a:r>
              <a:rPr lang="ru-RU" sz="4900" dirty="0" err="1" smtClean="0"/>
              <a:t>еліміз</a:t>
            </a:r>
            <a:r>
              <a:rPr lang="ru-RU" sz="4900" dirty="0" smtClean="0"/>
              <a:t> </a:t>
            </a:r>
            <a:r>
              <a:rPr lang="ru-RU" sz="4900" dirty="0" err="1" smtClean="0"/>
              <a:t>қол жеткізген</a:t>
            </a:r>
            <a:r>
              <a:rPr lang="ru-RU" sz="4900" dirty="0" smtClean="0"/>
              <a:t> </a:t>
            </a:r>
            <a:r>
              <a:rPr lang="ru-RU" sz="4900" dirty="0" err="1" smtClean="0"/>
              <a:t>тағы бір</a:t>
            </a:r>
            <a:r>
              <a:rPr lang="ru-RU" sz="4900" dirty="0" smtClean="0"/>
              <a:t> </a:t>
            </a:r>
            <a:r>
              <a:rPr lang="ru-RU" sz="4900" dirty="0" err="1" smtClean="0"/>
              <a:t>ірі</a:t>
            </a:r>
            <a:r>
              <a:rPr lang="ru-RU" sz="4900" dirty="0" smtClean="0"/>
              <a:t> </a:t>
            </a:r>
            <a:r>
              <a:rPr lang="ru-RU" sz="4900" dirty="0" err="1" smtClean="0"/>
              <a:t>жетістік</a:t>
            </a:r>
            <a:r>
              <a:rPr lang="ru-RU" sz="4900" dirty="0" smtClean="0"/>
              <a:t>. </a:t>
            </a:r>
            <a:r>
              <a:rPr lang="ru-RU" sz="4900" dirty="0" err="1" smtClean="0"/>
              <a:t>Бұл </a:t>
            </a:r>
            <a:r>
              <a:rPr lang="ru-RU" sz="4900" dirty="0" smtClean="0"/>
              <a:t>– </a:t>
            </a:r>
            <a:r>
              <a:rPr lang="ru-RU" sz="4900" dirty="0" err="1" smtClean="0"/>
              <a:t>елбасы</a:t>
            </a:r>
            <a:r>
              <a:rPr lang="ru-RU" sz="4900" dirty="0" smtClean="0"/>
              <a:t> Н.Ә. </a:t>
            </a:r>
            <a:r>
              <a:rPr lang="ru-RU" sz="4900" dirty="0" err="1" smtClean="0"/>
              <a:t>Назарбаевтың халықаралық зор</a:t>
            </a:r>
            <a:r>
              <a:rPr lang="ru-RU" sz="4900" dirty="0" smtClean="0"/>
              <a:t> </a:t>
            </a:r>
            <a:r>
              <a:rPr lang="ru-RU" sz="4900" dirty="0" err="1" smtClean="0"/>
              <a:t>беделінің ерен</a:t>
            </a:r>
            <a:r>
              <a:rPr lang="ru-RU" sz="4900" dirty="0" smtClean="0"/>
              <a:t> </a:t>
            </a:r>
            <a:r>
              <a:rPr lang="ru-RU" sz="4900" dirty="0" err="1" smtClean="0"/>
              <a:t>табысы</a:t>
            </a:r>
            <a:r>
              <a:rPr lang="ru-RU" sz="4900" dirty="0" smtClean="0"/>
              <a:t>, </a:t>
            </a:r>
            <a:r>
              <a:rPr lang="ru-RU" sz="4900" dirty="0" err="1" smtClean="0"/>
              <a:t>еліміздегі</a:t>
            </a:r>
            <a:r>
              <a:rPr lang="ru-RU" sz="4900" dirty="0" smtClean="0"/>
              <a:t> </a:t>
            </a:r>
            <a:r>
              <a:rPr lang="ru-RU" sz="4900" dirty="0" err="1" smtClean="0"/>
              <a:t>ұлан-ғайыр оң өзгерістердің, біздегі</a:t>
            </a:r>
            <a:r>
              <a:rPr lang="ru-RU" sz="4900" dirty="0" smtClean="0"/>
              <a:t> </a:t>
            </a:r>
            <a:r>
              <a:rPr lang="ru-RU" sz="4900" dirty="0" err="1" smtClean="0"/>
              <a:t>демократияның айшықты нәтижесі.</a:t>
            </a:r>
            <a:r>
              <a:rPr lang="ru-RU" sz="4900" dirty="0" smtClean="0"/>
              <a:t> </a:t>
            </a:r>
            <a:r>
              <a:rPr lang="ru-RU" sz="4900" dirty="0" err="1" smtClean="0"/>
              <a:t>Біздің еліміз</a:t>
            </a:r>
            <a:r>
              <a:rPr lang="ru-RU" sz="4900" dirty="0" smtClean="0"/>
              <a:t> </a:t>
            </a:r>
            <a:r>
              <a:rPr lang="ru-RU" sz="4900" dirty="0" err="1" smtClean="0"/>
              <a:t>халықаралық мойындауда</a:t>
            </a:r>
            <a:r>
              <a:rPr lang="ru-RU" sz="4900" dirty="0" smtClean="0"/>
              <a:t> </a:t>
            </a:r>
            <a:r>
              <a:rPr lang="ru-RU" sz="4900" dirty="0" err="1" smtClean="0"/>
              <a:t>және өзінің дамуында</a:t>
            </a:r>
            <a:r>
              <a:rPr lang="ru-RU" sz="4900" dirty="0" smtClean="0"/>
              <a:t> </a:t>
            </a:r>
            <a:r>
              <a:rPr lang="ru-RU" sz="4900" dirty="0" err="1" smtClean="0"/>
              <a:t>жаңа сапалық дәрежеге көтерілді.</a:t>
            </a:r>
            <a:r>
              <a:rPr lang="ru-RU" sz="4900" dirty="0" smtClean="0"/>
              <a:t> ЕҚЫҰ – </a:t>
            </a:r>
            <a:r>
              <a:rPr lang="ru-RU" sz="4900" dirty="0" err="1" smtClean="0"/>
              <a:t>дүние жүзіндегі </a:t>
            </a:r>
            <a:r>
              <a:rPr lang="ru-RU" sz="4900" dirty="0" smtClean="0"/>
              <a:t>аса </a:t>
            </a:r>
            <a:r>
              <a:rPr lang="ru-RU" sz="4900" dirty="0" err="1" smtClean="0"/>
              <a:t>беделді</a:t>
            </a:r>
            <a:r>
              <a:rPr lang="ru-RU" sz="4900" dirty="0" smtClean="0"/>
              <a:t> </a:t>
            </a:r>
            <a:r>
              <a:rPr lang="ru-RU" sz="4900" dirty="0" err="1" smtClean="0"/>
              <a:t>халықаралық ұйымдардың бірінен</a:t>
            </a:r>
            <a:r>
              <a:rPr lang="ru-RU" sz="4900" dirty="0" smtClean="0"/>
              <a:t> </a:t>
            </a:r>
            <a:r>
              <a:rPr lang="ru-RU" sz="4900" dirty="0" err="1" smtClean="0"/>
              <a:t>саналады</a:t>
            </a:r>
            <a:r>
              <a:rPr lang="ru-RU" sz="4900" dirty="0" smtClean="0"/>
              <a:t>. </a:t>
            </a:r>
            <a:r>
              <a:rPr lang="ru-RU" sz="4900" dirty="0" err="1" smtClean="0"/>
              <a:t>Қазақстан </a:t>
            </a:r>
            <a:r>
              <a:rPr lang="ru-RU" sz="4900" dirty="0" smtClean="0"/>
              <a:t>– </a:t>
            </a:r>
            <a:r>
              <a:rPr lang="ru-RU" sz="4900" dirty="0" err="1" smtClean="0"/>
              <a:t>ЕҚЫҰ-ға төрағалық ететін</a:t>
            </a:r>
            <a:r>
              <a:rPr lang="ru-RU" sz="4900" dirty="0" smtClean="0"/>
              <a:t> </a:t>
            </a:r>
            <a:r>
              <a:rPr lang="ru-RU" sz="4900" dirty="0" err="1" smtClean="0"/>
              <a:t>бірінші</a:t>
            </a:r>
            <a:r>
              <a:rPr lang="ru-RU" sz="4900" dirty="0" smtClean="0"/>
              <a:t> ТМД </a:t>
            </a:r>
            <a:r>
              <a:rPr lang="ru-RU" sz="4900" dirty="0" err="1" smtClean="0"/>
              <a:t>елі</a:t>
            </a:r>
            <a:r>
              <a:rPr lang="ru-RU" sz="4900" dirty="0" smtClean="0"/>
              <a:t>, </a:t>
            </a:r>
            <a:r>
              <a:rPr lang="ru-RU" sz="4900" dirty="0" err="1" smtClean="0"/>
              <a:t>ол</a:t>
            </a:r>
            <a:r>
              <a:rPr lang="ru-RU" sz="4900" dirty="0" smtClean="0"/>
              <a:t> </a:t>
            </a:r>
            <a:r>
              <a:rPr lang="ru-RU" sz="4900" dirty="0" err="1" smtClean="0"/>
              <a:t>бірінші</a:t>
            </a:r>
            <a:r>
              <a:rPr lang="ru-RU" sz="4900" dirty="0" smtClean="0"/>
              <a:t> </a:t>
            </a:r>
            <a:r>
              <a:rPr lang="ru-RU" sz="4900" dirty="0" err="1" smtClean="0"/>
              <a:t>түркі елі</a:t>
            </a:r>
            <a:r>
              <a:rPr lang="ru-RU" sz="4900" dirty="0" smtClean="0"/>
              <a:t>, </a:t>
            </a:r>
            <a:r>
              <a:rPr lang="ru-RU" sz="4900" dirty="0" err="1" smtClean="0"/>
              <a:t>ол</a:t>
            </a:r>
            <a:r>
              <a:rPr lang="ru-RU" sz="4900" dirty="0" smtClean="0"/>
              <a:t> </a:t>
            </a:r>
            <a:r>
              <a:rPr lang="ru-RU" sz="4900" dirty="0" err="1" smtClean="0"/>
              <a:t>тарихи</a:t>
            </a:r>
            <a:r>
              <a:rPr lang="ru-RU" sz="4900" dirty="0" smtClean="0"/>
              <a:t> </a:t>
            </a:r>
            <a:r>
              <a:rPr lang="ru-RU" sz="4900" dirty="0" err="1" smtClean="0"/>
              <a:t>тұрғыда өркениетті </a:t>
            </a:r>
            <a:r>
              <a:rPr lang="ru-RU" sz="4900" dirty="0" smtClean="0"/>
              <a:t>ислам </a:t>
            </a:r>
            <a:r>
              <a:rPr lang="ru-RU" sz="4900" dirty="0" err="1" smtClean="0"/>
              <a:t>кеңістігіне жататын</a:t>
            </a:r>
            <a:r>
              <a:rPr lang="ru-RU" sz="4900" dirty="0" smtClean="0"/>
              <a:t> </a:t>
            </a:r>
            <a:r>
              <a:rPr lang="ru-RU" sz="4900" dirty="0" err="1" smtClean="0"/>
              <a:t>бірінші</a:t>
            </a:r>
            <a:r>
              <a:rPr lang="ru-RU" sz="4900" dirty="0" smtClean="0"/>
              <a:t> ел, </a:t>
            </a:r>
            <a:r>
              <a:rPr lang="ru-RU" sz="4900" dirty="0" err="1" smtClean="0"/>
              <a:t>ең соңында, ол</a:t>
            </a:r>
            <a:r>
              <a:rPr lang="ru-RU" sz="4900" dirty="0" smtClean="0"/>
              <a:t> </a:t>
            </a:r>
            <a:r>
              <a:rPr lang="ru-RU" sz="4900" dirty="0" err="1" smtClean="0"/>
              <a:t>бірінші</a:t>
            </a:r>
            <a:r>
              <a:rPr lang="ru-RU" sz="4900" dirty="0" smtClean="0"/>
              <a:t> </a:t>
            </a:r>
            <a:r>
              <a:rPr lang="ru-RU" sz="4900" dirty="0" err="1" smtClean="0"/>
              <a:t>азиялық </a:t>
            </a:r>
            <a:r>
              <a:rPr lang="ru-RU" sz="4900" dirty="0" smtClean="0"/>
              <a:t>ел.</a:t>
            </a:r>
          </a:p>
          <a:p>
            <a:pPr algn="just"/>
            <a:r>
              <a:rPr lang="ru-RU" sz="4900" dirty="0" err="1" smtClean="0"/>
              <a:t>Қорыта келгенде</a:t>
            </a:r>
            <a:r>
              <a:rPr lang="ru-RU" sz="4900" dirty="0" smtClean="0"/>
              <a:t>, </a:t>
            </a:r>
            <a:r>
              <a:rPr lang="ru-RU" sz="4900" dirty="0" err="1" smtClean="0"/>
              <a:t>тәуелсіз Қазақстан дүние жүзінің көптеген елдерімен</a:t>
            </a:r>
            <a:r>
              <a:rPr lang="ru-RU" sz="4900" dirty="0" smtClean="0"/>
              <a:t> </a:t>
            </a:r>
            <a:r>
              <a:rPr lang="ru-RU" sz="4900" dirty="0" err="1" smtClean="0"/>
              <a:t>тең деңгейде дипломатиялық және экономикалық қарым-қатынастар орнатты</a:t>
            </a:r>
            <a:r>
              <a:rPr lang="ru-RU" sz="4900" dirty="0" smtClean="0"/>
              <a:t>. </a:t>
            </a:r>
            <a:r>
              <a:rPr lang="ru-RU" sz="4900" dirty="0" err="1" smtClean="0"/>
              <a:t>Тәуелсіздік жылдары</a:t>
            </a:r>
            <a:r>
              <a:rPr lang="ru-RU" sz="4900" dirty="0" smtClean="0"/>
              <a:t> </a:t>
            </a:r>
            <a:r>
              <a:rPr lang="ru-RU" sz="4900" dirty="0" err="1" smtClean="0"/>
              <a:t>еліміздің сыртқы саясаттағы күш-жігерінің арқасында орасан</a:t>
            </a:r>
            <a:r>
              <a:rPr lang="ru-RU" sz="4900" dirty="0" smtClean="0"/>
              <a:t> </a:t>
            </a:r>
            <a:r>
              <a:rPr lang="ru-RU" sz="4900" dirty="0" err="1" smtClean="0"/>
              <a:t>зор</a:t>
            </a:r>
            <a:r>
              <a:rPr lang="ru-RU" sz="4900" dirty="0" smtClean="0"/>
              <a:t> </a:t>
            </a:r>
            <a:r>
              <a:rPr lang="ru-RU" sz="4900" dirty="0" err="1" smtClean="0"/>
              <a:t>тарихи</a:t>
            </a:r>
            <a:r>
              <a:rPr lang="ru-RU" sz="4900" dirty="0" smtClean="0"/>
              <a:t> </a:t>
            </a:r>
            <a:r>
              <a:rPr lang="ru-RU" sz="4900" dirty="0" err="1" smtClean="0"/>
              <a:t>маңызы </a:t>
            </a:r>
            <a:r>
              <a:rPr lang="ru-RU" sz="4900" dirty="0" smtClean="0"/>
              <a:t>бар </a:t>
            </a:r>
            <a:r>
              <a:rPr lang="ru-RU" sz="4900" dirty="0" err="1" smtClean="0"/>
              <a:t>міндеттер</a:t>
            </a:r>
            <a:r>
              <a:rPr lang="ru-RU" sz="4900" dirty="0" smtClean="0"/>
              <a:t> </a:t>
            </a:r>
            <a:r>
              <a:rPr lang="ru-RU" sz="4900" dirty="0" err="1" smtClean="0"/>
              <a:t>орындалды</a:t>
            </a:r>
            <a:r>
              <a:rPr lang="ru-RU" sz="4900" dirty="0" smtClean="0"/>
              <a:t>. </a:t>
            </a:r>
            <a:r>
              <a:rPr lang="ru-RU" sz="4900" dirty="0" err="1" smtClean="0"/>
              <a:t>Қазақстан дүниежүзілік қауымдастықта лайықты өз орнын</a:t>
            </a:r>
            <a:r>
              <a:rPr lang="ru-RU" sz="4900" dirty="0" smtClean="0"/>
              <a:t> </a:t>
            </a:r>
            <a:r>
              <a:rPr lang="ru-RU" sz="4900" dirty="0" err="1" smtClean="0"/>
              <a:t>алды</a:t>
            </a:r>
            <a:r>
              <a:rPr lang="ru-RU" sz="4900" dirty="0" smtClean="0"/>
              <a:t>. </a:t>
            </a:r>
            <a:r>
              <a:rPr lang="ru-RU" sz="4900" dirty="0" err="1" smtClean="0"/>
              <a:t>Егер</a:t>
            </a:r>
            <a:r>
              <a:rPr lang="ru-RU" sz="4900" dirty="0" smtClean="0"/>
              <a:t> 1991 </a:t>
            </a:r>
            <a:r>
              <a:rPr lang="ru-RU" sz="4900" dirty="0" err="1" smtClean="0"/>
              <a:t>жылы</a:t>
            </a:r>
            <a:r>
              <a:rPr lang="ru-RU" sz="4900" dirty="0" smtClean="0"/>
              <a:t> </a:t>
            </a:r>
            <a:r>
              <a:rPr lang="ru-RU" sz="4900" dirty="0" err="1" smtClean="0"/>
              <a:t>әлемдік қоғамдастықтың іс</a:t>
            </a:r>
            <a:r>
              <a:rPr lang="ru-RU" sz="4900" dirty="0" smtClean="0"/>
              <a:t> </a:t>
            </a:r>
            <a:r>
              <a:rPr lang="ru-RU" sz="4900" dirty="0" err="1" smtClean="0"/>
              <a:t>жүзінде Қазақстанға қандай </a:t>
            </a:r>
            <a:r>
              <a:rPr lang="ru-RU" sz="4900" dirty="0" smtClean="0"/>
              <a:t>да </a:t>
            </a:r>
            <a:r>
              <a:rPr lang="ru-RU" sz="4900" dirty="0" err="1" smtClean="0"/>
              <a:t>бір</a:t>
            </a:r>
            <a:r>
              <a:rPr lang="ru-RU" sz="4900" dirty="0" smtClean="0"/>
              <a:t> </a:t>
            </a:r>
            <a:r>
              <a:rPr lang="ru-RU" sz="4900" dirty="0" err="1" smtClean="0"/>
              <a:t>ықыласы аумай</a:t>
            </a:r>
            <a:r>
              <a:rPr lang="ru-RU" sz="4900" dirty="0" smtClean="0"/>
              <a:t> </a:t>
            </a:r>
            <a:r>
              <a:rPr lang="ru-RU" sz="4900" dirty="0" err="1" smtClean="0"/>
              <a:t>келсе</a:t>
            </a:r>
            <a:r>
              <a:rPr lang="ru-RU" sz="4900" dirty="0" smtClean="0"/>
              <a:t>, </a:t>
            </a:r>
            <a:r>
              <a:rPr lang="ru-RU" sz="4900" dirty="0" err="1" smtClean="0"/>
              <a:t>бүгінгі күні Қазақстанды әбден танып</a:t>
            </a:r>
            <a:r>
              <a:rPr lang="ru-RU" sz="4900" dirty="0" smtClean="0"/>
              <a:t>, </a:t>
            </a:r>
            <a:r>
              <a:rPr lang="ru-RU" sz="4900" dirty="0" err="1" smtClean="0"/>
              <a:t>құрметтеп отыр</a:t>
            </a:r>
            <a:r>
              <a:rPr lang="ru-RU" sz="4900" dirty="0" smtClean="0"/>
              <a:t>. </a:t>
            </a:r>
            <a:r>
              <a:rPr lang="ru-RU" sz="4900" dirty="0" err="1" smtClean="0"/>
              <a:t>Қазақстан Орталық Азияның көшбасшысына, халықаралық құрметті әріптеске, халықаралық лаңкестікке, есірткінің жайылуы</a:t>
            </a:r>
            <a:r>
              <a:rPr lang="ru-RU" sz="4900" dirty="0" smtClean="0"/>
              <a:t> мен </a:t>
            </a:r>
            <a:r>
              <a:rPr lang="ru-RU" sz="4900" dirty="0" err="1" smtClean="0"/>
              <a:t>ядролық қарудың таралуына</a:t>
            </a:r>
            <a:r>
              <a:rPr lang="ru-RU" sz="4900" dirty="0" smtClean="0"/>
              <a:t> </a:t>
            </a:r>
            <a:r>
              <a:rPr lang="ru-RU" sz="4900" dirty="0" err="1" smtClean="0"/>
              <a:t>қарсы белсене</a:t>
            </a:r>
            <a:r>
              <a:rPr lang="ru-RU" sz="4900" dirty="0" smtClean="0"/>
              <a:t> </a:t>
            </a:r>
            <a:r>
              <a:rPr lang="ru-RU" sz="4900" dirty="0" err="1" smtClean="0"/>
              <a:t>күресетін мемлекетке</a:t>
            </a:r>
            <a:r>
              <a:rPr lang="ru-RU" sz="4900" dirty="0" smtClean="0"/>
              <a:t> </a:t>
            </a:r>
            <a:r>
              <a:rPr lang="ru-RU" sz="4900" dirty="0" err="1" smtClean="0"/>
              <a:t>айналды</a:t>
            </a:r>
            <a:r>
              <a:rPr lang="ru-RU" sz="4900" dirty="0" smtClean="0"/>
              <a:t>.</a:t>
            </a:r>
          </a:p>
          <a:p>
            <a:pPr algn="just"/>
            <a:r>
              <a:rPr lang="ru-RU" sz="4900" dirty="0" err="1" smtClean="0"/>
              <a:t>Тәуелсіздік жылдарында</a:t>
            </a:r>
            <a:r>
              <a:rPr lang="ru-RU" sz="4900" dirty="0" smtClean="0"/>
              <a:t> </a:t>
            </a:r>
            <a:r>
              <a:rPr lang="ru-RU" sz="4900" dirty="0" err="1" smtClean="0"/>
              <a:t>Қазақстан әлемдік қауымдастықтың толыққанды мүшесі болды</a:t>
            </a:r>
            <a:r>
              <a:rPr lang="ru-RU" sz="4900" dirty="0" smtClean="0"/>
              <a:t>, </a:t>
            </a:r>
            <a:r>
              <a:rPr lang="ru-RU" sz="4900" dirty="0" err="1" smtClean="0"/>
              <a:t>оның бастамалары</a:t>
            </a:r>
            <a:r>
              <a:rPr lang="ru-RU" sz="4900" dirty="0" smtClean="0"/>
              <a:t> </a:t>
            </a:r>
            <a:r>
              <a:rPr lang="ru-RU" sz="4900" dirty="0" err="1" smtClean="0"/>
              <a:t>тәжірибе жүзінде әрқашан кең қолдау тапты</a:t>
            </a:r>
            <a:r>
              <a:rPr lang="ru-RU" sz="4900" dirty="0" smtClean="0"/>
              <a:t> </a:t>
            </a:r>
            <a:r>
              <a:rPr lang="ru-RU" sz="4900" dirty="0" err="1" smtClean="0"/>
              <a:t>және нақты іс</a:t>
            </a:r>
            <a:r>
              <a:rPr lang="ru-RU" sz="4900" dirty="0" smtClean="0"/>
              <a:t> </a:t>
            </a:r>
            <a:r>
              <a:rPr lang="ru-RU" sz="4900" dirty="0" err="1" smtClean="0"/>
              <a:t>жүзіне асырылып</a:t>
            </a:r>
            <a:r>
              <a:rPr lang="ru-RU" sz="4900" dirty="0" smtClean="0"/>
              <a:t> </a:t>
            </a:r>
            <a:r>
              <a:rPr lang="ru-RU" sz="4900" dirty="0" err="1" smtClean="0"/>
              <a:t>отырды</a:t>
            </a:r>
            <a:r>
              <a:rPr lang="ru-RU" sz="4900" dirty="0" smtClean="0"/>
              <a:t>. </a:t>
            </a:r>
            <a:r>
              <a:rPr lang="ru-RU" sz="4900" dirty="0" err="1" smtClean="0"/>
              <a:t>Бүгін біздің еліміз</a:t>
            </a:r>
            <a:r>
              <a:rPr lang="ru-RU" sz="4900" dirty="0" smtClean="0"/>
              <a:t> </a:t>
            </a:r>
            <a:r>
              <a:rPr lang="ru-RU" sz="4900" dirty="0" err="1" smtClean="0"/>
              <a:t>халықаралық дәрежеде танылудың жаңа сапалық деңгейіне көтерілді.</a:t>
            </a:r>
            <a:r>
              <a:rPr lang="ru-RU" sz="4900" dirty="0" smtClean="0"/>
              <a:t> </a:t>
            </a:r>
            <a:r>
              <a:rPr lang="ru-RU" sz="4900" dirty="0" err="1" smtClean="0"/>
              <a:t>Қазақстанның </a:t>
            </a:r>
            <a:r>
              <a:rPr lang="ru-RU" sz="4900" dirty="0" smtClean="0"/>
              <a:t>2010 </a:t>
            </a:r>
            <a:r>
              <a:rPr lang="ru-RU" sz="4900" dirty="0" err="1" smtClean="0"/>
              <a:t>жылы</a:t>
            </a:r>
            <a:r>
              <a:rPr lang="ru-RU" sz="4900" dirty="0" smtClean="0"/>
              <a:t> </a:t>
            </a:r>
            <a:r>
              <a:rPr lang="ru-RU" sz="4900" dirty="0" err="1" smtClean="0"/>
              <a:t>Еуропадағы қауіпсіздік және ынтымақтастық ұйымына төрағалық етуі</a:t>
            </a:r>
            <a:r>
              <a:rPr lang="ru-RU" sz="4900" dirty="0" smtClean="0"/>
              <a:t> </a:t>
            </a:r>
            <a:r>
              <a:rPr lang="ru-RU" sz="4900" dirty="0" err="1" smtClean="0"/>
              <a:t>туралы</a:t>
            </a:r>
            <a:r>
              <a:rPr lang="ru-RU" sz="4900" dirty="0" smtClean="0"/>
              <a:t> </a:t>
            </a:r>
            <a:r>
              <a:rPr lang="ru-RU" sz="4900" dirty="0" err="1" smtClean="0"/>
              <a:t>шешім</a:t>
            </a:r>
            <a:r>
              <a:rPr lang="ru-RU" sz="4900" dirty="0" smtClean="0"/>
              <a:t> </a:t>
            </a:r>
            <a:r>
              <a:rPr lang="ru-RU" sz="4900" dirty="0" err="1" smtClean="0"/>
              <a:t>оның сенімді</a:t>
            </a:r>
            <a:r>
              <a:rPr lang="ru-RU" sz="4900" dirty="0" smtClean="0"/>
              <a:t> </a:t>
            </a:r>
            <a:r>
              <a:rPr lang="ru-RU" sz="4900" dirty="0" err="1" smtClean="0"/>
              <a:t>дәлелі болды</a:t>
            </a:r>
            <a:r>
              <a:rPr lang="ru-RU" sz="4900" dirty="0" smtClean="0"/>
              <a:t>.</a:t>
            </a:r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/>
          </a:bodyPr>
          <a:lstStyle/>
          <a:p>
            <a:r>
              <a:rPr lang="kk-KZ" sz="1600" dirty="0" smtClean="0"/>
              <a:t>2 бет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507288" cy="576064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2000 ж. 25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қаңтарында Қазақстан Елбасы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Н.Ә.Назарбаев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пен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Ресей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Президенті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В.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Путиннің кездесуі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болды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Онда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екі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жақты қарым-қатынасты одан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әрі жетілдіре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түсуге 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жете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мән берілді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 Ал 2002 ж.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желтоқсанда Қазақстан Президенті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Н.Ә.Назарбаевтың Мәскеуге ресми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сапары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барысында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екі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ел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арасында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қалыптасқан достық байланыстарды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барынша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тереңдетуге күш салынатыны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баса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айтылды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Сондай-ақ, аймақтық және халықаралық көкейкесті проблемалар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төңірегінде жан-жақты пікір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алмасылды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Екі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жақты деңгейдегі, 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ТМД,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ЕурАзЭқ, 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ШЫҰ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шеңберлеріндегі ынтымақтастық қарым-қатынастар аймақтағы елдер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қауіпсіздігінің, интеграциялануының басты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кепілі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болып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табылатыны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атап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көрсетілді.</a:t>
            </a:r>
            <a:endParaRPr lang="ru-RU" sz="16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 algn="just"/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2003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жыл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Ресейдегі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Қазақстан жылы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2004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жыл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Қазақстандағы Ресей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жылы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ретінде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мемлекеттік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деңгейде аталып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өтті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 2004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жылы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екі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мемлекет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арасындағы тауар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айналымы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7 млрд.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долларға жетті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мұның өзі 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2003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жылғы сондай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көрсеткіштен 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40%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дерлік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көп 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Егемен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Қазақстан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12.01.2005). 2005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жылдың басында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Қазақстанда тұтастай жарғылық қоры 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250 миллион АҚШ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долларынан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асатын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Ресеймен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бірлескен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1100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кәсіпорын болды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</a:p>
          <a:p>
            <a:pPr marL="0" indent="0" algn="just"/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Тәуелсіздік жылдары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оңтүстік-шығыстағы үлкен көрші мемлекет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-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Қытай Халық Республикасымен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тату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көршілік және достық қатынастар орнатуда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едәуір табыстарға қол жетті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 1990 ж.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Қазақстан 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мен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Қытайдың темір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жол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арқылы өзара байланысы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іске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асты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сөйтіп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біздің 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республика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Тынық мұхит жағалауына ең қысқа жолмен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шығу мүмкіндігіне ие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болды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Қазақстан-Қытай қарым-қатынасының дамуы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өте жоғары қарқын 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ала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бастады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Қазақстан Республикасы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Президентінің Қытай Халық Республикасына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1992 ж.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тамызда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барған алғашқы сапарынан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бастап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барлық байланыс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жолдарын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ашудың сәті түсті.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Екі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елдің арасында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сауда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соңғы жылдары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ондаған есе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өсті.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1997 ж. 25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қыркүйекте Алматыда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өткен Қазақстан және Қытай делегациялары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арасындағы келіссөз барысында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Батыс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Қазақстан 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мен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Батыс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Қытайды жалғастыратын мұнай құбырына шығыстағы көршіміз тарапынан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9,5 млрд. доллар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жұмсалатыны жөніндегі шартқа қол қойылды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Мұның өзі саяси-экономикалық байланысты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нығайтуға, шекара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маңында тыныштық 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пен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бейбіт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өмірді сақтауға кепілдік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берді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</a:p>
          <a:p>
            <a:pPr algn="just"/>
            <a:endParaRPr lang="ru-RU" sz="16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/>
          </a:bodyPr>
          <a:lstStyle/>
          <a:p>
            <a:r>
              <a:rPr lang="kk-KZ" sz="1400" dirty="0" smtClean="0"/>
              <a:t>3 бет</a:t>
            </a:r>
            <a:endParaRPr lang="ru-RU" sz="1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435280" cy="5433467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sz="2300" dirty="0" smtClean="0"/>
              <a:t>1998-1999 </a:t>
            </a:r>
            <a:r>
              <a:rPr lang="ru-RU" sz="2300" dirty="0" err="1" smtClean="0"/>
              <a:t>жж</a:t>
            </a:r>
            <a:r>
              <a:rPr lang="ru-RU" sz="2300" dirty="0" smtClean="0"/>
              <a:t>. </a:t>
            </a:r>
            <a:r>
              <a:rPr lang="ru-RU" sz="2300" dirty="0" err="1" smtClean="0"/>
              <a:t>белсенді</a:t>
            </a:r>
            <a:r>
              <a:rPr lang="ru-RU" sz="2300" dirty="0" smtClean="0"/>
              <a:t> </a:t>
            </a:r>
            <a:r>
              <a:rPr lang="ru-RU" sz="2300" dirty="0" err="1" smtClean="0"/>
              <a:t>дипломатиялық әрекеттер арқылы Қытай </a:t>
            </a:r>
            <a:r>
              <a:rPr lang="ru-RU" sz="2300" dirty="0" smtClean="0"/>
              <a:t>мен </a:t>
            </a:r>
            <a:r>
              <a:rPr lang="ru-RU" sz="2300" dirty="0" err="1" smtClean="0"/>
              <a:t>Қазақстан арасында</a:t>
            </a:r>
            <a:r>
              <a:rPr lang="ru-RU" sz="2300" dirty="0" smtClean="0"/>
              <a:t> </a:t>
            </a:r>
            <a:r>
              <a:rPr lang="ru-RU" sz="2300" dirty="0" err="1" smtClean="0"/>
              <a:t>тағы </a:t>
            </a:r>
            <a:r>
              <a:rPr lang="ru-RU" sz="2300" dirty="0" smtClean="0"/>
              <a:t>да </a:t>
            </a:r>
            <a:r>
              <a:rPr lang="ru-RU" sz="2300" dirty="0" err="1" smtClean="0"/>
              <a:t>жаңа маңызды уағдаластықтарға қол жетті</a:t>
            </a:r>
            <a:r>
              <a:rPr lang="ru-RU" sz="2300" dirty="0" smtClean="0"/>
              <a:t>. </a:t>
            </a:r>
            <a:r>
              <a:rPr lang="ru-RU" sz="2300" dirty="0" err="1" smtClean="0"/>
              <a:t>Ең алдымен</a:t>
            </a:r>
            <a:r>
              <a:rPr lang="ru-RU" sz="2300" dirty="0" smtClean="0"/>
              <a:t> </a:t>
            </a:r>
            <a:r>
              <a:rPr lang="ru-RU" sz="2300" dirty="0" err="1" smtClean="0"/>
              <a:t>шекараны</a:t>
            </a:r>
            <a:r>
              <a:rPr lang="ru-RU" sz="2300" dirty="0" smtClean="0"/>
              <a:t> </a:t>
            </a:r>
            <a:r>
              <a:rPr lang="ru-RU" sz="2300" dirty="0" err="1" smtClean="0"/>
              <a:t>нақтылау негізінен</a:t>
            </a:r>
            <a:r>
              <a:rPr lang="ru-RU" sz="2300" dirty="0" smtClean="0"/>
              <a:t> </a:t>
            </a:r>
            <a:r>
              <a:rPr lang="ru-RU" sz="2300" dirty="0" err="1" smtClean="0"/>
              <a:t>аяқталды.</a:t>
            </a:r>
            <a:r>
              <a:rPr lang="ru-RU" sz="2300" dirty="0" smtClean="0"/>
              <a:t> </a:t>
            </a:r>
            <a:r>
              <a:rPr lang="ru-RU" sz="2300" dirty="0" err="1" smtClean="0"/>
              <a:t>Қытаймен арадағы шекараны</a:t>
            </a:r>
            <a:r>
              <a:rPr lang="ru-RU" sz="2300" dirty="0" smtClean="0"/>
              <a:t> </a:t>
            </a:r>
            <a:r>
              <a:rPr lang="ru-RU" sz="2300" dirty="0" err="1" smtClean="0"/>
              <a:t>айқындап белгілеу</a:t>
            </a:r>
            <a:r>
              <a:rPr lang="ru-RU" sz="2300" dirty="0" smtClean="0"/>
              <a:t> </a:t>
            </a:r>
            <a:r>
              <a:rPr lang="ru-RU" sz="2300" dirty="0" err="1" smtClean="0"/>
              <a:t>Қазақстанның ұлттық қауіпсіздігіне қосымша кепілдіктер</a:t>
            </a:r>
            <a:r>
              <a:rPr lang="ru-RU" sz="2300" dirty="0" smtClean="0"/>
              <a:t> </a:t>
            </a:r>
            <a:r>
              <a:rPr lang="ru-RU" sz="2300" dirty="0" err="1" smtClean="0"/>
              <a:t>берілгенін</a:t>
            </a:r>
            <a:r>
              <a:rPr lang="ru-RU" sz="2300" dirty="0" smtClean="0"/>
              <a:t> </a:t>
            </a:r>
            <a:r>
              <a:rPr lang="ru-RU" sz="2300" dirty="0" err="1" smtClean="0"/>
              <a:t>білдірді</a:t>
            </a:r>
            <a:r>
              <a:rPr lang="ru-RU" sz="2300" dirty="0" smtClean="0"/>
              <a:t>.</a:t>
            </a:r>
          </a:p>
          <a:p>
            <a:pPr algn="just"/>
            <a:r>
              <a:rPr lang="ru-RU" sz="2300" dirty="0" err="1" smtClean="0"/>
              <a:t>Қазақстан Президентінің Қытай мемлекетіне</a:t>
            </a:r>
            <a:r>
              <a:rPr lang="ru-RU" sz="2300" dirty="0" smtClean="0"/>
              <a:t> 2002 ж. </a:t>
            </a:r>
            <a:r>
              <a:rPr lang="ru-RU" sz="2300" dirty="0" err="1" smtClean="0"/>
              <a:t>желтоқсан айында</a:t>
            </a:r>
            <a:r>
              <a:rPr lang="ru-RU" sz="2300" dirty="0" smtClean="0"/>
              <a:t> </a:t>
            </a:r>
            <a:r>
              <a:rPr lang="ru-RU" sz="2300" dirty="0" err="1" smtClean="0"/>
              <a:t>жасаған сапары</a:t>
            </a:r>
            <a:r>
              <a:rPr lang="ru-RU" sz="2300" dirty="0" smtClean="0"/>
              <a:t> </a:t>
            </a:r>
            <a:r>
              <a:rPr lang="ru-RU" sz="2300" dirty="0" err="1" smtClean="0"/>
              <a:t>екі</a:t>
            </a:r>
            <a:r>
              <a:rPr lang="ru-RU" sz="2300" dirty="0" smtClean="0"/>
              <a:t> ел </a:t>
            </a:r>
            <a:r>
              <a:rPr lang="ru-RU" sz="2300" dirty="0" err="1" smtClean="0"/>
              <a:t>арасындағы ынтымақтастықтың жаңа кезеңін айқындады</a:t>
            </a:r>
            <a:r>
              <a:rPr lang="ru-RU" sz="2300" dirty="0" smtClean="0"/>
              <a:t>. </a:t>
            </a:r>
            <a:r>
              <a:rPr lang="ru-RU" sz="2300" dirty="0" err="1" smtClean="0"/>
              <a:t>Екі</a:t>
            </a:r>
            <a:r>
              <a:rPr lang="ru-RU" sz="2300" dirty="0" smtClean="0"/>
              <a:t> ел </a:t>
            </a:r>
            <a:r>
              <a:rPr lang="ru-RU" sz="2300" dirty="0" err="1" smtClean="0"/>
              <a:t>басшыларының кездесуі</a:t>
            </a:r>
            <a:r>
              <a:rPr lang="ru-RU" sz="2300" dirty="0" smtClean="0"/>
              <a:t> </a:t>
            </a:r>
            <a:r>
              <a:rPr lang="ru-RU" sz="2300" dirty="0" err="1" smtClean="0"/>
              <a:t>барысында</a:t>
            </a:r>
            <a:r>
              <a:rPr lang="ru-RU" sz="2300" dirty="0" smtClean="0"/>
              <a:t> 5 </a:t>
            </a:r>
            <a:r>
              <a:rPr lang="ru-RU" sz="2300" dirty="0" err="1" smtClean="0"/>
              <a:t>құжатқа қол қойылды</a:t>
            </a:r>
            <a:r>
              <a:rPr lang="ru-RU" sz="2300" dirty="0" smtClean="0"/>
              <a:t>. </a:t>
            </a:r>
            <a:r>
              <a:rPr lang="ru-RU" sz="2300" dirty="0" err="1" smtClean="0"/>
              <a:t>Оның ең маңыздысы “Қазақстан Республикасы</a:t>
            </a:r>
            <a:r>
              <a:rPr lang="ru-RU" sz="2300" dirty="0" smtClean="0"/>
              <a:t> мен </a:t>
            </a:r>
            <a:r>
              <a:rPr lang="ru-RU" sz="2300" dirty="0" err="1" smtClean="0"/>
              <a:t>Қытай Халық Республикасы</a:t>
            </a:r>
            <a:r>
              <a:rPr lang="ru-RU" sz="2300" dirty="0" smtClean="0"/>
              <a:t> </a:t>
            </a:r>
            <a:r>
              <a:rPr lang="ru-RU" sz="2300" dirty="0" err="1" smtClean="0"/>
              <a:t>арасындағы </a:t>
            </a:r>
            <a:r>
              <a:rPr lang="ru-RU" sz="2300" dirty="0" smtClean="0"/>
              <a:t>тату </a:t>
            </a:r>
            <a:r>
              <a:rPr lang="ru-RU" sz="2300" dirty="0" err="1" smtClean="0"/>
              <a:t>көршілік</a:t>
            </a:r>
            <a:r>
              <a:rPr lang="ru-RU" sz="2300" dirty="0" smtClean="0"/>
              <a:t>, </a:t>
            </a:r>
            <a:r>
              <a:rPr lang="ru-RU" sz="2300" dirty="0" err="1" smtClean="0"/>
              <a:t>достық және ынтымақтастық туралы</a:t>
            </a:r>
            <a:r>
              <a:rPr lang="ru-RU" sz="2300" dirty="0" smtClean="0"/>
              <a:t> </a:t>
            </a:r>
            <a:r>
              <a:rPr lang="ru-RU" sz="2300" dirty="0" err="1" smtClean="0"/>
              <a:t>шарт</a:t>
            </a:r>
            <a:r>
              <a:rPr lang="ru-RU" sz="2300" dirty="0" smtClean="0"/>
              <a:t>” </a:t>
            </a:r>
            <a:r>
              <a:rPr lang="ru-RU" sz="2300" dirty="0" err="1" smtClean="0"/>
              <a:t>болып</a:t>
            </a:r>
            <a:r>
              <a:rPr lang="ru-RU" sz="2300" dirty="0" smtClean="0"/>
              <a:t> </a:t>
            </a:r>
            <a:r>
              <a:rPr lang="ru-RU" sz="2300" dirty="0" err="1" smtClean="0"/>
              <a:t>табылады</a:t>
            </a:r>
            <a:r>
              <a:rPr lang="ru-RU" sz="2300" dirty="0" smtClean="0"/>
              <a:t>. </a:t>
            </a:r>
            <a:r>
              <a:rPr lang="ru-RU" sz="2300" dirty="0" err="1" smtClean="0"/>
              <a:t>Сондай-ақ, бұдан басқа екі</a:t>
            </a:r>
            <a:r>
              <a:rPr lang="ru-RU" sz="2300" dirty="0" smtClean="0"/>
              <a:t> ел </a:t>
            </a:r>
            <a:r>
              <a:rPr lang="ru-RU" sz="2300" dirty="0" err="1" smtClean="0"/>
              <a:t>деңгейінде халықаралық ланкестікпен</a:t>
            </a:r>
            <a:r>
              <a:rPr lang="ru-RU" sz="2300" dirty="0" smtClean="0"/>
              <a:t>, </a:t>
            </a:r>
            <a:r>
              <a:rPr lang="ru-RU" sz="2300" dirty="0" err="1" smtClean="0"/>
              <a:t>сепаратизммен</a:t>
            </a:r>
            <a:r>
              <a:rPr lang="ru-RU" sz="2300" dirty="0" smtClean="0"/>
              <a:t> </a:t>
            </a:r>
            <a:r>
              <a:rPr lang="ru-RU" sz="2300" dirty="0" err="1" smtClean="0"/>
              <a:t>және экстремизммен</a:t>
            </a:r>
            <a:r>
              <a:rPr lang="ru-RU" sz="2300" dirty="0" smtClean="0"/>
              <a:t> </a:t>
            </a:r>
            <a:r>
              <a:rPr lang="ru-RU" sz="2300" dirty="0" err="1" smtClean="0"/>
              <a:t>күресте ынтымақтастық жөнінде</a:t>
            </a:r>
            <a:r>
              <a:rPr lang="ru-RU" sz="2300" dirty="0" smtClean="0"/>
              <a:t>, </a:t>
            </a:r>
            <a:r>
              <a:rPr lang="ru-RU" sz="2300" dirty="0" err="1" smtClean="0"/>
              <a:t>екі</a:t>
            </a:r>
            <a:r>
              <a:rPr lang="ru-RU" sz="2300" dirty="0" smtClean="0"/>
              <a:t> </a:t>
            </a:r>
            <a:r>
              <a:rPr lang="ru-RU" sz="2300" dirty="0" err="1" smtClean="0"/>
              <a:t>мемлекет</a:t>
            </a:r>
            <a:r>
              <a:rPr lang="ru-RU" sz="2300" dirty="0" smtClean="0"/>
              <a:t> </a:t>
            </a:r>
            <a:r>
              <a:rPr lang="ru-RU" sz="2300" dirty="0" err="1" smtClean="0"/>
              <a:t>арасындағы қауіпті әскери әрекетті болдырмау</a:t>
            </a:r>
            <a:r>
              <a:rPr lang="ru-RU" sz="2300" dirty="0" smtClean="0"/>
              <a:t> </a:t>
            </a:r>
            <a:r>
              <a:rPr lang="ru-RU" sz="2300" dirty="0" err="1" smtClean="0"/>
              <a:t>туралы</a:t>
            </a:r>
            <a:r>
              <a:rPr lang="ru-RU" sz="2300" dirty="0" smtClean="0"/>
              <a:t> </a:t>
            </a:r>
            <a:r>
              <a:rPr lang="ru-RU" sz="2300" dirty="0" err="1" smtClean="0"/>
              <a:t>және </a:t>
            </a:r>
            <a:r>
              <a:rPr lang="ru-RU" sz="2300" dirty="0" smtClean="0"/>
              <a:t>т.б. </a:t>
            </a:r>
            <a:r>
              <a:rPr lang="ru-RU" sz="2300" dirty="0" err="1" smtClean="0"/>
              <a:t>құжаттарға қол қойылды.</a:t>
            </a:r>
            <a:r>
              <a:rPr lang="ru-RU" sz="2300" dirty="0" smtClean="0"/>
              <a:t> </a:t>
            </a:r>
            <a:r>
              <a:rPr lang="ru-RU" sz="2300" dirty="0" err="1" smtClean="0"/>
              <a:t>Екі</a:t>
            </a:r>
            <a:r>
              <a:rPr lang="ru-RU" sz="2300" dirty="0" smtClean="0"/>
              <a:t> </a:t>
            </a:r>
            <a:r>
              <a:rPr lang="ru-RU" sz="2300" dirty="0" err="1" smtClean="0"/>
              <a:t>арадағы сауда-экономикалық байланыстар</a:t>
            </a:r>
            <a:r>
              <a:rPr lang="ru-RU" sz="2300" dirty="0" smtClean="0"/>
              <a:t> </a:t>
            </a:r>
            <a:r>
              <a:rPr lang="ru-RU" sz="2300" dirty="0" err="1" smtClean="0"/>
              <a:t>жылдан-жылға артып</a:t>
            </a:r>
            <a:r>
              <a:rPr lang="ru-RU" sz="2300" dirty="0" smtClean="0"/>
              <a:t>, 2004 </a:t>
            </a:r>
            <a:r>
              <a:rPr lang="ru-RU" sz="2300" dirty="0" err="1" smtClean="0"/>
              <a:t>жылы</a:t>
            </a:r>
            <a:r>
              <a:rPr lang="ru-RU" sz="2300" dirty="0" smtClean="0"/>
              <a:t> </a:t>
            </a:r>
            <a:r>
              <a:rPr lang="ru-RU" sz="2300" dirty="0" err="1" smtClean="0"/>
              <a:t>оның көлемі </a:t>
            </a:r>
            <a:r>
              <a:rPr lang="ru-RU" sz="2300" dirty="0" smtClean="0"/>
              <a:t>3 млрд. АҚШ </a:t>
            </a:r>
            <a:r>
              <a:rPr lang="ru-RU" sz="2300" dirty="0" err="1" smtClean="0"/>
              <a:t>долларынан</a:t>
            </a:r>
            <a:r>
              <a:rPr lang="ru-RU" sz="2300" dirty="0" smtClean="0"/>
              <a:t> </a:t>
            </a:r>
            <a:r>
              <a:rPr lang="ru-RU" sz="2300" dirty="0" err="1" smtClean="0"/>
              <a:t>асты</a:t>
            </a:r>
            <a:r>
              <a:rPr lang="ru-RU" sz="2300" dirty="0" smtClean="0"/>
              <a:t>. </a:t>
            </a:r>
            <a:r>
              <a:rPr lang="ru-RU" sz="2300" dirty="0" err="1" smtClean="0"/>
              <a:t>Жалпы</a:t>
            </a:r>
            <a:r>
              <a:rPr lang="ru-RU" sz="2300" dirty="0" smtClean="0"/>
              <a:t> </a:t>
            </a:r>
            <a:r>
              <a:rPr lang="ru-RU" sz="2300" dirty="0" err="1" smtClean="0"/>
              <a:t>соңғы жылдары</a:t>
            </a:r>
            <a:r>
              <a:rPr lang="ru-RU" sz="2300" dirty="0" smtClean="0"/>
              <a:t> ҚХР </a:t>
            </a:r>
            <a:r>
              <a:rPr lang="ru-RU" sz="2300" dirty="0" err="1" smtClean="0"/>
              <a:t>басшыларымен</a:t>
            </a:r>
            <a:r>
              <a:rPr lang="ru-RU" sz="2300" dirty="0" smtClean="0"/>
              <a:t> </a:t>
            </a:r>
            <a:r>
              <a:rPr lang="ru-RU" sz="2300" dirty="0" err="1" smtClean="0"/>
              <a:t>өзара кездесу</a:t>
            </a:r>
            <a:r>
              <a:rPr lang="ru-RU" sz="2300" dirty="0" smtClean="0"/>
              <a:t>, </a:t>
            </a:r>
            <a:r>
              <a:rPr lang="ru-RU" sz="2300" dirty="0" err="1" smtClean="0"/>
              <a:t>келіссөздер жүргізу біздің елдің сыртқы саясатындағы тұрақты құбылысқа айналды</a:t>
            </a:r>
            <a:r>
              <a:rPr lang="ru-RU" sz="2300" dirty="0" smtClean="0"/>
              <a:t>.</a:t>
            </a:r>
          </a:p>
          <a:p>
            <a:pPr algn="just"/>
            <a:r>
              <a:rPr lang="ru-RU" sz="2300" dirty="0" err="1" smtClean="0"/>
              <a:t>Қазақстанның сыртқы саясатында</a:t>
            </a:r>
            <a:r>
              <a:rPr lang="ru-RU" sz="2300" dirty="0" smtClean="0"/>
              <a:t> </a:t>
            </a:r>
            <a:r>
              <a:rPr lang="ru-RU" sz="2300" dirty="0" err="1" smtClean="0"/>
              <a:t>АҚШ-пен қарым-қатынасының маңызы өте зор</a:t>
            </a:r>
            <a:r>
              <a:rPr lang="ru-RU" sz="2300" dirty="0" smtClean="0"/>
              <a:t>.</a:t>
            </a:r>
            <a:r>
              <a:rPr lang="ru-RU" sz="2400" dirty="0" smtClean="0"/>
              <a:t> АҚШ </a:t>
            </a:r>
            <a:r>
              <a:rPr lang="ru-RU" sz="2400" dirty="0" err="1" smtClean="0"/>
              <a:t>Қазақстан Республикасын</a:t>
            </a:r>
            <a:r>
              <a:rPr lang="ru-RU" sz="2400" dirty="0" smtClean="0"/>
              <a:t> </a:t>
            </a:r>
            <a:r>
              <a:rPr lang="ru-RU" sz="2400" dirty="0" err="1" smtClean="0"/>
              <a:t>тәуелсіз мемлекет</a:t>
            </a:r>
            <a:r>
              <a:rPr lang="ru-RU" sz="2400" dirty="0" smtClean="0"/>
              <a:t> </a:t>
            </a:r>
            <a:r>
              <a:rPr lang="ru-RU" sz="2400" dirty="0" err="1" smtClean="0"/>
              <a:t>ретінде</a:t>
            </a:r>
            <a:r>
              <a:rPr lang="ru-RU" sz="2400" dirty="0" smtClean="0"/>
              <a:t> </a:t>
            </a:r>
            <a:r>
              <a:rPr lang="ru-RU" sz="2400" dirty="0" err="1" smtClean="0"/>
              <a:t>таныған </a:t>
            </a:r>
            <a:r>
              <a:rPr lang="ru-RU" sz="2400" dirty="0" smtClean="0"/>
              <a:t>1991 ж. 25 </a:t>
            </a:r>
            <a:r>
              <a:rPr lang="ru-RU" sz="2400" dirty="0" err="1" smtClean="0"/>
              <a:t>желтоқсаннан бастап</a:t>
            </a:r>
            <a:r>
              <a:rPr lang="ru-RU" sz="2400" dirty="0" smtClean="0"/>
              <a:t>, </a:t>
            </a:r>
            <a:r>
              <a:rPr lang="ru-RU" sz="2400" dirty="0" err="1" smtClean="0"/>
              <a:t>екі</a:t>
            </a:r>
            <a:r>
              <a:rPr lang="ru-RU" sz="2400" dirty="0" smtClean="0"/>
              <a:t> </a:t>
            </a:r>
            <a:r>
              <a:rPr lang="ru-RU" sz="2400" dirty="0" err="1" smtClean="0"/>
              <a:t>мемлекет</a:t>
            </a:r>
            <a:r>
              <a:rPr lang="ru-RU" sz="2400" dirty="0" smtClean="0"/>
              <a:t> </a:t>
            </a:r>
            <a:r>
              <a:rPr lang="ru-RU" sz="2400" dirty="0" err="1" smtClean="0"/>
              <a:t>арасында</a:t>
            </a:r>
            <a:r>
              <a:rPr lang="ru-RU" sz="2400" dirty="0" smtClean="0"/>
              <a:t> </a:t>
            </a:r>
            <a:r>
              <a:rPr lang="ru-RU" sz="2400" dirty="0" err="1" smtClean="0"/>
              <a:t>елші</a:t>
            </a:r>
            <a:r>
              <a:rPr lang="ru-RU" sz="2400" dirty="0" smtClean="0"/>
              <a:t> </a:t>
            </a:r>
            <a:r>
              <a:rPr lang="ru-RU" sz="2400" dirty="0" err="1" smtClean="0"/>
              <a:t>дәрежесіндегі толыққанды дипломатиялық қатынастар орнады</a:t>
            </a:r>
            <a:r>
              <a:rPr lang="ru-RU" sz="2400" dirty="0" smtClean="0"/>
              <a:t>. 1991 ж. </a:t>
            </a:r>
            <a:r>
              <a:rPr lang="ru-RU" sz="2400" dirty="0" err="1" smtClean="0"/>
              <a:t>желтоқсанында Мемлекеттік</a:t>
            </a:r>
            <a:r>
              <a:rPr lang="ru-RU" sz="2400" dirty="0" smtClean="0"/>
              <a:t> </a:t>
            </a:r>
            <a:r>
              <a:rPr lang="ru-RU" sz="2400" dirty="0" err="1" smtClean="0"/>
              <a:t>хатшы</a:t>
            </a:r>
            <a:r>
              <a:rPr lang="ru-RU" sz="2400" dirty="0" smtClean="0"/>
              <a:t> Дж. Бейкер </a:t>
            </a:r>
            <a:r>
              <a:rPr lang="ru-RU" sz="2400" dirty="0" err="1" smtClean="0"/>
              <a:t>Алматыға келіп</a:t>
            </a:r>
            <a:r>
              <a:rPr lang="ru-RU" sz="2400" dirty="0" smtClean="0"/>
              <a:t>, </a:t>
            </a:r>
            <a:r>
              <a:rPr lang="ru-RU" sz="2400" dirty="0" err="1" smtClean="0"/>
              <a:t>Н.Ә.Назарбаев</a:t>
            </a:r>
            <a:r>
              <a:rPr lang="ru-RU" sz="2400" dirty="0" smtClean="0"/>
              <a:t> </a:t>
            </a:r>
            <a:r>
              <a:rPr lang="ru-RU" sz="2400" dirty="0" err="1" smtClean="0"/>
              <a:t>және басқа </a:t>
            </a:r>
            <a:r>
              <a:rPr lang="ru-RU" sz="2400" dirty="0" smtClean="0"/>
              <a:t>да </a:t>
            </a:r>
            <a:r>
              <a:rPr lang="ru-RU" sz="2400" dirty="0" err="1" smtClean="0"/>
              <a:t>ресми</a:t>
            </a:r>
            <a:r>
              <a:rPr lang="ru-RU" sz="2400" dirty="0" smtClean="0"/>
              <a:t> </a:t>
            </a:r>
            <a:r>
              <a:rPr lang="ru-RU" sz="2400" dirty="0" err="1" smtClean="0"/>
              <a:t>адамдармен</a:t>
            </a:r>
            <a:r>
              <a:rPr lang="ru-RU" sz="2400" dirty="0" smtClean="0"/>
              <a:t> </a:t>
            </a:r>
            <a:r>
              <a:rPr lang="ru-RU" sz="2400" dirty="0" err="1" smtClean="0"/>
              <a:t>келіссөздер жүргізді</a:t>
            </a:r>
            <a:r>
              <a:rPr lang="ru-RU" sz="2400" dirty="0" smtClean="0"/>
              <a:t>. </a:t>
            </a:r>
            <a:endParaRPr lang="ru-RU" sz="23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kk-KZ" sz="1800" dirty="0" smtClean="0"/>
              <a:t>4 бет</a:t>
            </a: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832648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ru-RU" sz="3400" dirty="0" smtClean="0"/>
              <a:t>1992 ж. </a:t>
            </a:r>
            <a:r>
              <a:rPr lang="ru-RU" sz="3400" dirty="0" err="1" smtClean="0"/>
              <a:t>көкек айында</a:t>
            </a:r>
            <a:r>
              <a:rPr lang="ru-RU" sz="3400" dirty="0" smtClean="0"/>
              <a:t> </a:t>
            </a:r>
            <a:r>
              <a:rPr lang="ru-RU" sz="3400" dirty="0" err="1" smtClean="0"/>
              <a:t>Қазақстанға Еуропадағы қауіпсіздік және қарым-қатынастар жөніндегі </a:t>
            </a:r>
            <a:r>
              <a:rPr lang="ru-RU" sz="3400" dirty="0" smtClean="0"/>
              <a:t>АҚШ </a:t>
            </a:r>
            <a:r>
              <a:rPr lang="ru-RU" sz="3400" dirty="0" err="1" smtClean="0"/>
              <a:t>Конгресі</a:t>
            </a:r>
            <a:r>
              <a:rPr lang="ru-RU" sz="3400" dirty="0" smtClean="0"/>
              <a:t> </a:t>
            </a:r>
            <a:r>
              <a:rPr lang="ru-RU" sz="3400" dirty="0" err="1" smtClean="0"/>
              <a:t>комиссиясының делегациясы</a:t>
            </a:r>
            <a:r>
              <a:rPr lang="ru-RU" sz="3400" dirty="0" smtClean="0"/>
              <a:t> </a:t>
            </a:r>
            <a:r>
              <a:rPr lang="ru-RU" sz="3400" dirty="0" err="1" smtClean="0"/>
              <a:t>келді</a:t>
            </a:r>
            <a:r>
              <a:rPr lang="ru-RU" sz="3400" dirty="0" smtClean="0"/>
              <a:t>. </a:t>
            </a:r>
            <a:r>
              <a:rPr lang="ru-RU" sz="3400" dirty="0" err="1" smtClean="0"/>
              <a:t>Сол</a:t>
            </a:r>
            <a:r>
              <a:rPr lang="ru-RU" sz="3400" dirty="0" smtClean="0"/>
              <a:t> </a:t>
            </a:r>
            <a:r>
              <a:rPr lang="ru-RU" sz="3400" dirty="0" err="1" smtClean="0"/>
              <a:t>жылғы мамырда</a:t>
            </a:r>
            <a:r>
              <a:rPr lang="ru-RU" sz="3400" dirty="0" smtClean="0"/>
              <a:t> </a:t>
            </a:r>
            <a:r>
              <a:rPr lang="ru-RU" sz="3400" dirty="0" err="1" smtClean="0"/>
              <a:t>Қазақстан Республикасының Президенті</a:t>
            </a:r>
            <a:r>
              <a:rPr lang="ru-RU" sz="3400" dirty="0" smtClean="0"/>
              <a:t> </a:t>
            </a:r>
            <a:r>
              <a:rPr lang="ru-RU" sz="3400" dirty="0" err="1" smtClean="0"/>
              <a:t>Н.Ә.Назарбаев</a:t>
            </a:r>
            <a:r>
              <a:rPr lang="ru-RU" sz="3400" dirty="0" smtClean="0"/>
              <a:t> Америка </a:t>
            </a:r>
            <a:r>
              <a:rPr lang="ru-RU" sz="3400" dirty="0" err="1" smtClean="0"/>
              <a:t>Құрама Штаттарына</a:t>
            </a:r>
            <a:r>
              <a:rPr lang="ru-RU" sz="3400" dirty="0" smtClean="0"/>
              <a:t> </a:t>
            </a:r>
            <a:r>
              <a:rPr lang="ru-RU" sz="3400" dirty="0" err="1" smtClean="0"/>
              <a:t>алғашқы сапармен</a:t>
            </a:r>
            <a:r>
              <a:rPr lang="ru-RU" sz="3400" dirty="0" smtClean="0"/>
              <a:t> барды. Осы </a:t>
            </a:r>
            <a:r>
              <a:rPr lang="ru-RU" sz="3400" dirty="0" err="1" smtClean="0"/>
              <a:t>сапардың барысында</a:t>
            </a:r>
            <a:r>
              <a:rPr lang="ru-RU" sz="3400" dirty="0" smtClean="0"/>
              <a:t>: “</a:t>
            </a:r>
            <a:r>
              <a:rPr lang="ru-RU" sz="3400" dirty="0" err="1" smtClean="0"/>
              <a:t>Сауда</a:t>
            </a:r>
            <a:r>
              <a:rPr lang="ru-RU" sz="3400" dirty="0" smtClean="0"/>
              <a:t> </a:t>
            </a:r>
            <a:r>
              <a:rPr lang="ru-RU" sz="3400" dirty="0" err="1" smtClean="0"/>
              <a:t>қатынастары жөніндегі келісім</a:t>
            </a:r>
            <a:r>
              <a:rPr lang="ru-RU" sz="3400" dirty="0" smtClean="0"/>
              <a:t>”, “</a:t>
            </a:r>
            <a:r>
              <a:rPr lang="ru-RU" sz="3400" dirty="0" err="1" smtClean="0"/>
              <a:t>Қаржы салымдарын</a:t>
            </a:r>
            <a:r>
              <a:rPr lang="ru-RU" sz="3400" dirty="0" smtClean="0"/>
              <a:t> </a:t>
            </a:r>
            <a:r>
              <a:rPr lang="ru-RU" sz="3400" dirty="0" err="1" smtClean="0"/>
              <a:t>өзара қорғау жөніндегі шарт</a:t>
            </a:r>
            <a:r>
              <a:rPr lang="ru-RU" sz="3400" dirty="0" smtClean="0"/>
              <a:t>”, “</a:t>
            </a:r>
            <a:r>
              <a:rPr lang="ru-RU" sz="3400" dirty="0" err="1" smtClean="0"/>
              <a:t>Қазақстан Республикасы</a:t>
            </a:r>
            <a:r>
              <a:rPr lang="ru-RU" sz="3400" dirty="0" smtClean="0"/>
              <a:t> </a:t>
            </a:r>
            <a:r>
              <a:rPr lang="ru-RU" sz="3400" dirty="0" err="1" smtClean="0"/>
              <a:t>және </a:t>
            </a:r>
            <a:r>
              <a:rPr lang="ru-RU" sz="3400" dirty="0" smtClean="0"/>
              <a:t>АҚШ </a:t>
            </a:r>
            <a:r>
              <a:rPr lang="ru-RU" sz="3400" dirty="0" err="1" smtClean="0"/>
              <a:t>үкіметтері арасындағы өзара түсіністік жөніндегі </a:t>
            </a:r>
            <a:r>
              <a:rPr lang="ru-RU" sz="3400" dirty="0" smtClean="0"/>
              <a:t>меморандум”, “</a:t>
            </a:r>
            <a:r>
              <a:rPr lang="ru-RU" sz="3400" dirty="0" err="1" smtClean="0"/>
              <a:t>Қос қабат салық салуды</a:t>
            </a:r>
            <a:r>
              <a:rPr lang="ru-RU" sz="3400" dirty="0" smtClean="0"/>
              <a:t> </a:t>
            </a:r>
            <a:r>
              <a:rPr lang="ru-RU" sz="3400" dirty="0" err="1" smtClean="0"/>
              <a:t>болдырмау</a:t>
            </a:r>
            <a:r>
              <a:rPr lang="ru-RU" sz="3400" dirty="0" smtClean="0"/>
              <a:t> </a:t>
            </a:r>
            <a:r>
              <a:rPr lang="ru-RU" sz="3400" dirty="0" err="1" smtClean="0"/>
              <a:t>жөніндегі </a:t>
            </a:r>
            <a:r>
              <a:rPr lang="ru-RU" sz="3400" dirty="0" smtClean="0"/>
              <a:t>конвенция </a:t>
            </a:r>
            <a:r>
              <a:rPr lang="ru-RU" sz="3400" dirty="0" err="1" smtClean="0"/>
              <a:t>келісімі</a:t>
            </a:r>
            <a:r>
              <a:rPr lang="ru-RU" sz="3400" dirty="0" smtClean="0"/>
              <a:t> </a:t>
            </a:r>
            <a:r>
              <a:rPr lang="ru-RU" sz="3400" dirty="0" err="1" smtClean="0"/>
              <a:t>туралы</a:t>
            </a:r>
            <a:r>
              <a:rPr lang="ru-RU" sz="3400" dirty="0" smtClean="0"/>
              <a:t> </a:t>
            </a:r>
            <a:r>
              <a:rPr lang="ru-RU" sz="3400" dirty="0" err="1" smtClean="0"/>
              <a:t>бірлескен</a:t>
            </a:r>
            <a:r>
              <a:rPr lang="ru-RU" sz="3400" dirty="0" smtClean="0"/>
              <a:t> </a:t>
            </a:r>
            <a:r>
              <a:rPr lang="ru-RU" sz="3400" dirty="0" err="1" smtClean="0"/>
              <a:t>мәлімдемелерге</a:t>
            </a:r>
            <a:r>
              <a:rPr lang="ru-RU" sz="3400" dirty="0" smtClean="0"/>
              <a:t>” </a:t>
            </a:r>
            <a:r>
              <a:rPr lang="ru-RU" sz="3400" dirty="0" err="1" smtClean="0"/>
              <a:t>қол қойылды</a:t>
            </a:r>
            <a:r>
              <a:rPr lang="ru-RU" sz="3400" dirty="0" smtClean="0"/>
              <a:t>. </a:t>
            </a:r>
            <a:r>
              <a:rPr lang="ru-RU" sz="3400" dirty="0" err="1" smtClean="0"/>
              <a:t>Сөйтіп, екі</a:t>
            </a:r>
            <a:r>
              <a:rPr lang="ru-RU" sz="3400" dirty="0" smtClean="0"/>
              <a:t> </a:t>
            </a:r>
            <a:r>
              <a:rPr lang="ru-RU" sz="3400" dirty="0" err="1" smtClean="0"/>
              <a:t>жақты қарым- қатынастардың шарттық-құқылық негіздері</a:t>
            </a:r>
            <a:r>
              <a:rPr lang="ru-RU" sz="3400" dirty="0" smtClean="0"/>
              <a:t> </a:t>
            </a:r>
            <a:r>
              <a:rPr lang="ru-RU" sz="3400" dirty="0" err="1" smtClean="0"/>
              <a:t>қаланды.</a:t>
            </a:r>
            <a:endParaRPr lang="ru-RU" sz="3400" dirty="0" smtClean="0"/>
          </a:p>
          <a:p>
            <a:pPr algn="just"/>
            <a:r>
              <a:rPr lang="ru-RU" sz="3400" dirty="0" err="1" smtClean="0"/>
              <a:t>Осыдан</a:t>
            </a:r>
            <a:r>
              <a:rPr lang="ru-RU" sz="3400" dirty="0" smtClean="0"/>
              <a:t> </a:t>
            </a:r>
            <a:r>
              <a:rPr lang="ru-RU" sz="3400" dirty="0" err="1" smtClean="0"/>
              <a:t>кейінгі</a:t>
            </a:r>
            <a:r>
              <a:rPr lang="ru-RU" sz="3400" dirty="0" smtClean="0"/>
              <a:t> </a:t>
            </a:r>
            <a:r>
              <a:rPr lang="ru-RU" sz="3400" dirty="0" err="1" smtClean="0"/>
              <a:t>жылдары</a:t>
            </a:r>
            <a:r>
              <a:rPr lang="ru-RU" sz="3400" dirty="0" smtClean="0"/>
              <a:t> </a:t>
            </a:r>
            <a:r>
              <a:rPr lang="ru-RU" sz="3400" dirty="0" err="1" smtClean="0"/>
              <a:t>Қазақстан </a:t>
            </a:r>
            <a:r>
              <a:rPr lang="ru-RU" sz="3400" dirty="0" smtClean="0"/>
              <a:t>мен АҚШ </a:t>
            </a:r>
            <a:r>
              <a:rPr lang="ru-RU" sz="3400" dirty="0" err="1" smtClean="0"/>
              <a:t>қарым-қатынастары серпінді</a:t>
            </a:r>
            <a:r>
              <a:rPr lang="ru-RU" sz="3400" dirty="0" smtClean="0"/>
              <a:t> </a:t>
            </a:r>
            <a:r>
              <a:rPr lang="ru-RU" sz="3400" dirty="0" err="1" smtClean="0"/>
              <a:t>түрде дамып</a:t>
            </a:r>
            <a:r>
              <a:rPr lang="ru-RU" sz="3400" dirty="0" smtClean="0"/>
              <a:t> </a:t>
            </a:r>
            <a:r>
              <a:rPr lang="ru-RU" sz="3400" dirty="0" err="1" smtClean="0"/>
              <a:t>келеді</a:t>
            </a:r>
            <a:r>
              <a:rPr lang="ru-RU" sz="3400" dirty="0" smtClean="0"/>
              <a:t>. </a:t>
            </a:r>
            <a:r>
              <a:rPr lang="ru-RU" sz="3400" dirty="0" err="1" smtClean="0"/>
              <a:t>Қазіргі кезде</a:t>
            </a:r>
            <a:r>
              <a:rPr lang="ru-RU" sz="3400" dirty="0" smtClean="0"/>
              <a:t> АҚШ </a:t>
            </a:r>
            <a:r>
              <a:rPr lang="ru-RU" sz="3400" dirty="0" err="1" smtClean="0"/>
              <a:t>Қазақстан экономикасының </a:t>
            </a:r>
            <a:r>
              <a:rPr lang="ru-RU" sz="3400" dirty="0" smtClean="0"/>
              <a:t>аса </a:t>
            </a:r>
            <a:r>
              <a:rPr lang="ru-RU" sz="3400" dirty="0" err="1" smtClean="0"/>
              <a:t>ірі</a:t>
            </a:r>
            <a:r>
              <a:rPr lang="ru-RU" sz="3400" dirty="0" smtClean="0"/>
              <a:t> инвесторы </a:t>
            </a:r>
            <a:r>
              <a:rPr lang="ru-RU" sz="3400" dirty="0" err="1" smtClean="0"/>
              <a:t>болып</a:t>
            </a:r>
            <a:r>
              <a:rPr lang="ru-RU" sz="3400" dirty="0" smtClean="0"/>
              <a:t> </a:t>
            </a:r>
            <a:r>
              <a:rPr lang="ru-RU" sz="3400" dirty="0" err="1" smtClean="0"/>
              <a:t>отыр</a:t>
            </a:r>
            <a:r>
              <a:rPr lang="ru-RU" sz="3400" dirty="0" smtClean="0"/>
              <a:t>. Вашингтон </a:t>
            </a:r>
            <a:r>
              <a:rPr lang="ru-RU" sz="3400" dirty="0" err="1" smtClean="0"/>
              <a:t>Қазақстанға Орталық Азиядағы тұрақтылық </a:t>
            </a:r>
            <a:r>
              <a:rPr lang="ru-RU" sz="3400" dirty="0" smtClean="0"/>
              <a:t>пен </a:t>
            </a:r>
            <a:r>
              <a:rPr lang="ru-RU" sz="3400" dirty="0" err="1" smtClean="0"/>
              <a:t>қауіпсіздік тұғыры</a:t>
            </a:r>
            <a:r>
              <a:rPr lang="ru-RU" sz="3400" dirty="0" smtClean="0"/>
              <a:t>, </a:t>
            </a:r>
            <a:r>
              <a:rPr lang="ru-RU" sz="3400" dirty="0" err="1" smtClean="0"/>
              <a:t>өзінің </a:t>
            </a:r>
            <a:r>
              <a:rPr lang="ru-RU" sz="3400" dirty="0" smtClean="0"/>
              <a:t>осы </a:t>
            </a:r>
            <a:r>
              <a:rPr lang="ru-RU" sz="3400" dirty="0" err="1" smtClean="0"/>
              <a:t>аймақтағы басты</a:t>
            </a:r>
            <a:r>
              <a:rPr lang="ru-RU" sz="3400" dirty="0" smtClean="0"/>
              <a:t> </a:t>
            </a:r>
            <a:r>
              <a:rPr lang="ru-RU" sz="3400" dirty="0" err="1" smtClean="0"/>
              <a:t>серіктесі</a:t>
            </a:r>
            <a:r>
              <a:rPr lang="ru-RU" sz="3400" dirty="0" smtClean="0"/>
              <a:t> </a:t>
            </a:r>
            <a:r>
              <a:rPr lang="ru-RU" sz="3400" dirty="0" err="1" smtClean="0"/>
              <a:t>ретінде</a:t>
            </a:r>
            <a:r>
              <a:rPr lang="ru-RU" sz="3400" dirty="0" smtClean="0"/>
              <a:t> </a:t>
            </a:r>
            <a:r>
              <a:rPr lang="ru-RU" sz="3400" dirty="0" err="1" smtClean="0"/>
              <a:t>қарайды</a:t>
            </a:r>
            <a:r>
              <a:rPr lang="ru-RU" sz="3400" dirty="0" smtClean="0"/>
              <a:t>. 1999 ж. </a:t>
            </a:r>
            <a:r>
              <a:rPr lang="ru-RU" sz="3400" dirty="0" err="1" smtClean="0"/>
              <a:t>желтоқсан айында</a:t>
            </a:r>
            <a:r>
              <a:rPr lang="ru-RU" sz="3400" dirty="0" smtClean="0"/>
              <a:t> </a:t>
            </a:r>
            <a:r>
              <a:rPr lang="ru-RU" sz="3400" dirty="0" err="1" smtClean="0"/>
              <a:t>Қазақстан Президенті</a:t>
            </a:r>
            <a:r>
              <a:rPr lang="ru-RU" sz="3400" dirty="0" smtClean="0"/>
              <a:t> Н.Назарбаев </a:t>
            </a:r>
            <a:r>
              <a:rPr lang="ru-RU" sz="3400" dirty="0" err="1" smtClean="0"/>
              <a:t>АҚШ-қа тағы </a:t>
            </a:r>
            <a:r>
              <a:rPr lang="ru-RU" sz="3400" dirty="0" smtClean="0"/>
              <a:t>да бес </a:t>
            </a:r>
            <a:r>
              <a:rPr lang="ru-RU" sz="3400" dirty="0" err="1" smtClean="0"/>
              <a:t>күндік сапар</a:t>
            </a:r>
            <a:r>
              <a:rPr lang="ru-RU" sz="3400" dirty="0" smtClean="0"/>
              <a:t> </a:t>
            </a:r>
            <a:r>
              <a:rPr lang="ru-RU" sz="3400" dirty="0" err="1" smtClean="0"/>
              <a:t>жасап</a:t>
            </a:r>
            <a:r>
              <a:rPr lang="ru-RU" sz="3400" dirty="0" smtClean="0"/>
              <a:t>, </a:t>
            </a:r>
            <a:r>
              <a:rPr lang="ru-RU" sz="3400" dirty="0" err="1" smtClean="0"/>
              <a:t>екі</a:t>
            </a:r>
            <a:r>
              <a:rPr lang="ru-RU" sz="3400" dirty="0" smtClean="0"/>
              <a:t> ел </a:t>
            </a:r>
            <a:r>
              <a:rPr lang="ru-RU" sz="3400" dirty="0" err="1" smtClean="0"/>
              <a:t>арасындағы байланысқа жаңа жол</a:t>
            </a:r>
            <a:r>
              <a:rPr lang="ru-RU" sz="3400" dirty="0" smtClean="0"/>
              <a:t> </a:t>
            </a:r>
            <a:r>
              <a:rPr lang="ru-RU" sz="3400" dirty="0" err="1" smtClean="0"/>
              <a:t>ашты</a:t>
            </a:r>
            <a:r>
              <a:rPr lang="ru-RU" sz="3400" dirty="0" smtClean="0"/>
              <a:t>. </a:t>
            </a:r>
            <a:r>
              <a:rPr lang="ru-RU" sz="3400" dirty="0" err="1" smtClean="0"/>
              <a:t>Екі</a:t>
            </a:r>
            <a:r>
              <a:rPr lang="ru-RU" sz="3400" dirty="0" smtClean="0"/>
              <a:t> </a:t>
            </a:r>
            <a:r>
              <a:rPr lang="ru-RU" sz="3400" dirty="0" err="1" smtClean="0"/>
              <a:t>мемлекет</a:t>
            </a:r>
            <a:r>
              <a:rPr lang="ru-RU" sz="3400" dirty="0" smtClean="0"/>
              <a:t> </a:t>
            </a:r>
            <a:r>
              <a:rPr lang="ru-RU" sz="3400" dirty="0" err="1" smtClean="0"/>
              <a:t>арасындағы келісім</a:t>
            </a:r>
            <a:r>
              <a:rPr lang="ru-RU" sz="3400" dirty="0" smtClean="0"/>
              <a:t> </a:t>
            </a:r>
            <a:r>
              <a:rPr lang="ru-RU" sz="3400" dirty="0" err="1" smtClean="0"/>
              <a:t>барысында</a:t>
            </a:r>
            <a:r>
              <a:rPr lang="ru-RU" sz="3400" dirty="0" smtClean="0"/>
              <a:t> ХХІ </a:t>
            </a:r>
            <a:r>
              <a:rPr lang="ru-RU" sz="3400" dirty="0" err="1" smtClean="0"/>
              <a:t>ғ</a:t>
            </a:r>
            <a:r>
              <a:rPr lang="ru-RU" sz="3400" dirty="0" smtClean="0"/>
              <a:t>. </a:t>
            </a:r>
            <a:r>
              <a:rPr lang="ru-RU" sz="3400" dirty="0" err="1" smtClean="0"/>
              <a:t>басындағы басымдық беретін</a:t>
            </a:r>
            <a:r>
              <a:rPr lang="ru-RU" sz="3400" dirty="0" smtClean="0"/>
              <a:t> </a:t>
            </a:r>
            <a:r>
              <a:rPr lang="ru-RU" sz="3400" dirty="0" err="1" smtClean="0"/>
              <a:t>басты</a:t>
            </a:r>
            <a:r>
              <a:rPr lang="ru-RU" sz="3400" dirty="0" smtClean="0"/>
              <a:t> </a:t>
            </a:r>
            <a:r>
              <a:rPr lang="ru-RU" sz="3400" dirty="0" err="1" smtClean="0"/>
              <a:t>бағыттары айқындалды.</a:t>
            </a:r>
            <a:endParaRPr lang="ru-RU" sz="3400" dirty="0" smtClean="0"/>
          </a:p>
          <a:p>
            <a:pPr algn="just"/>
            <a:r>
              <a:rPr lang="ru-RU" sz="3400" dirty="0" err="1" smtClean="0"/>
              <a:t>Біздің мемлекетіміздің тәуелсіздігіне </a:t>
            </a:r>
            <a:r>
              <a:rPr lang="ru-RU" sz="3400" dirty="0" smtClean="0"/>
              <a:t>он </a:t>
            </a:r>
            <a:r>
              <a:rPr lang="ru-RU" sz="3400" dirty="0" err="1" smtClean="0"/>
              <a:t>жыл</a:t>
            </a:r>
            <a:r>
              <a:rPr lang="ru-RU" sz="3400" dirty="0" smtClean="0"/>
              <a:t> </a:t>
            </a:r>
            <a:r>
              <a:rPr lang="ru-RU" sz="3400" dirty="0" err="1" smtClean="0"/>
              <a:t>толуына</a:t>
            </a:r>
            <a:r>
              <a:rPr lang="ru-RU" sz="3400" dirty="0" smtClean="0"/>
              <a:t> </a:t>
            </a:r>
            <a:r>
              <a:rPr lang="ru-RU" sz="3400" dirty="0" err="1" smtClean="0"/>
              <a:t>орай</a:t>
            </a:r>
            <a:r>
              <a:rPr lang="ru-RU" sz="3400" dirty="0" smtClean="0"/>
              <a:t> </a:t>
            </a:r>
            <a:r>
              <a:rPr lang="ru-RU" sz="3400" dirty="0" err="1" smtClean="0"/>
              <a:t>жіберген</a:t>
            </a:r>
            <a:r>
              <a:rPr lang="ru-RU" sz="3400" dirty="0" smtClean="0"/>
              <a:t> </a:t>
            </a:r>
            <a:r>
              <a:rPr lang="ru-RU" sz="3400" dirty="0" err="1" smtClean="0"/>
              <a:t>құттықтау хатында</a:t>
            </a:r>
            <a:endParaRPr lang="ru-RU" sz="3400" dirty="0" smtClean="0"/>
          </a:p>
          <a:p>
            <a:pPr algn="just"/>
            <a:r>
              <a:rPr lang="ru-RU" sz="3400" dirty="0" smtClean="0"/>
              <a:t>АҚШ </a:t>
            </a:r>
            <a:r>
              <a:rPr lang="ru-RU" sz="3400" dirty="0" err="1" smtClean="0"/>
              <a:t>Президенті</a:t>
            </a:r>
            <a:r>
              <a:rPr lang="ru-RU" sz="3400" dirty="0" smtClean="0"/>
              <a:t> Дж. Буш </a:t>
            </a:r>
            <a:r>
              <a:rPr lang="ru-RU" sz="3400" dirty="0" err="1" smtClean="0"/>
              <a:t>Қазақстан Халықаралық қоғамдастық үшін аймақтағы тұрақсыздық </a:t>
            </a:r>
            <a:r>
              <a:rPr lang="ru-RU" sz="3400" dirty="0" smtClean="0"/>
              <a:t>пен </a:t>
            </a:r>
            <a:r>
              <a:rPr lang="ru-RU" sz="3400" dirty="0" err="1" smtClean="0"/>
              <a:t>жанжалдарға қарсы шешуші</a:t>
            </a:r>
            <a:r>
              <a:rPr lang="ru-RU" sz="3400" dirty="0" smtClean="0"/>
              <a:t> </a:t>
            </a:r>
            <a:r>
              <a:rPr lang="ru-RU" sz="3400" dirty="0" err="1" smtClean="0"/>
              <a:t>рөл атқаратынын қуаттады</a:t>
            </a:r>
            <a:r>
              <a:rPr lang="ru-RU" sz="3400" dirty="0" smtClean="0"/>
              <a:t>. 2001 </a:t>
            </a:r>
            <a:r>
              <a:rPr lang="ru-RU" sz="3400" dirty="0" err="1" smtClean="0"/>
              <a:t>жылы</a:t>
            </a:r>
            <a:r>
              <a:rPr lang="ru-RU" sz="3400" dirty="0" smtClean="0"/>
              <a:t> </a:t>
            </a:r>
            <a:r>
              <a:rPr lang="ru-RU" sz="3400" dirty="0" err="1" smtClean="0"/>
              <a:t>желтоқсанда </a:t>
            </a:r>
            <a:r>
              <a:rPr lang="ru-RU" sz="3400" dirty="0" smtClean="0"/>
              <a:t>Президент Н.Ә.</a:t>
            </a:r>
            <a:r>
              <a:rPr lang="ru-RU" sz="3400" dirty="0" err="1" smtClean="0"/>
              <a:t>Назарбаевтың АҚШ-қа ресми</a:t>
            </a:r>
            <a:r>
              <a:rPr lang="ru-RU" sz="3400" dirty="0" smtClean="0"/>
              <a:t> </a:t>
            </a:r>
            <a:r>
              <a:rPr lang="ru-RU" sz="3400" dirty="0" err="1" smtClean="0"/>
              <a:t>сапары</a:t>
            </a:r>
            <a:r>
              <a:rPr lang="ru-RU" sz="3400" dirty="0" smtClean="0"/>
              <a:t> </a:t>
            </a:r>
            <a:r>
              <a:rPr lang="ru-RU" sz="3400" dirty="0" err="1" smtClean="0"/>
              <a:t>барысында</a:t>
            </a:r>
            <a:r>
              <a:rPr lang="ru-RU" sz="3400" dirty="0" smtClean="0"/>
              <a:t> "</a:t>
            </a:r>
            <a:r>
              <a:rPr lang="ru-RU" sz="3400" dirty="0" err="1" smtClean="0"/>
              <a:t>Жаңа</a:t>
            </a:r>
            <a:endParaRPr lang="ru-RU" sz="3400" dirty="0" smtClean="0"/>
          </a:p>
          <a:p>
            <a:pPr algn="just"/>
            <a:r>
              <a:rPr lang="ru-RU" sz="3400" dirty="0" err="1" smtClean="0"/>
              <a:t>Қазақстан-Америка қатынастары туралы</a:t>
            </a:r>
            <a:r>
              <a:rPr lang="ru-RU" sz="3400" dirty="0" smtClean="0"/>
              <a:t>” </a:t>
            </a:r>
            <a:r>
              <a:rPr lang="ru-RU" sz="3400" dirty="0" err="1" smtClean="0"/>
              <a:t>бірлескен</a:t>
            </a:r>
            <a:r>
              <a:rPr lang="ru-RU" sz="3400" dirty="0" smtClean="0"/>
              <a:t> </a:t>
            </a:r>
            <a:r>
              <a:rPr lang="ru-RU" sz="3400" dirty="0" err="1" smtClean="0"/>
              <a:t>мәлімдемеге қол қойылды.</a:t>
            </a:r>
            <a:endParaRPr lang="ru-RU" sz="3400" dirty="0" smtClean="0"/>
          </a:p>
          <a:p>
            <a:pPr algn="just"/>
            <a:r>
              <a:rPr lang="ru-RU" sz="3400" dirty="0" err="1" smtClean="0"/>
              <a:t>Сонымен</a:t>
            </a:r>
            <a:r>
              <a:rPr lang="ru-RU" sz="3400" dirty="0" smtClean="0"/>
              <a:t> </a:t>
            </a:r>
            <a:r>
              <a:rPr lang="ru-RU" sz="3400" dirty="0" err="1" smtClean="0"/>
              <a:t>қатар, Қазақстан үшін Түркия, Пәкістан, Үндістан, </a:t>
            </a:r>
            <a:r>
              <a:rPr lang="ru-RU" sz="3400" dirty="0" smtClean="0"/>
              <a:t>Иран </a:t>
            </a:r>
            <a:r>
              <a:rPr lang="ru-RU" sz="3400" dirty="0" err="1" smtClean="0"/>
              <a:t>мемлекеттерімен</a:t>
            </a:r>
            <a:r>
              <a:rPr lang="ru-RU" sz="3400" dirty="0" smtClean="0"/>
              <a:t>, </a:t>
            </a:r>
            <a:r>
              <a:rPr lang="ru-RU" sz="3400" dirty="0" err="1" smtClean="0"/>
              <a:t>сондай-ақ Азияның Жапония</a:t>
            </a:r>
            <a:r>
              <a:rPr lang="ru-RU" sz="3400" dirty="0" smtClean="0"/>
              <a:t>, </a:t>
            </a:r>
            <a:r>
              <a:rPr lang="ru-RU" sz="3400" dirty="0" err="1" smtClean="0"/>
              <a:t>Оңтүстік </a:t>
            </a:r>
            <a:r>
              <a:rPr lang="ru-RU" sz="3400" dirty="0" smtClean="0"/>
              <a:t>Корея </a:t>
            </a:r>
            <a:r>
              <a:rPr lang="ru-RU" sz="3400" dirty="0" err="1" smtClean="0"/>
              <a:t>сияқты және басқа елдерімен</a:t>
            </a:r>
            <a:r>
              <a:rPr lang="ru-RU" sz="3400" dirty="0" smtClean="0"/>
              <a:t> </a:t>
            </a:r>
            <a:r>
              <a:rPr lang="ru-RU" sz="3400" dirty="0" err="1" smtClean="0"/>
              <a:t>ынтымақтастықтың </a:t>
            </a:r>
            <a:r>
              <a:rPr lang="ru-RU" sz="3400" dirty="0" smtClean="0"/>
              <a:t>да </a:t>
            </a:r>
            <a:r>
              <a:rPr lang="ru-RU" sz="3400" dirty="0" err="1" smtClean="0"/>
              <a:t>мәні өте зор</a:t>
            </a:r>
            <a:r>
              <a:rPr lang="ru-RU" sz="3400" dirty="0" smtClean="0"/>
              <a:t>. </a:t>
            </a:r>
            <a:r>
              <a:rPr lang="ru-RU" sz="3400" dirty="0" err="1" smtClean="0"/>
              <a:t>Қазақстанға ортақ шекарасы</a:t>
            </a:r>
            <a:r>
              <a:rPr lang="ru-RU" sz="3400" dirty="0" smtClean="0"/>
              <a:t>, </a:t>
            </a:r>
            <a:r>
              <a:rPr lang="ru-RU" sz="3400" dirty="0" err="1" smtClean="0"/>
              <a:t>қалыптасқан шаруашылық, тарихи</a:t>
            </a:r>
            <a:r>
              <a:rPr lang="ru-RU" sz="3400" dirty="0" smtClean="0"/>
              <a:t> </a:t>
            </a:r>
            <a:r>
              <a:rPr lang="ru-RU" sz="3400" dirty="0" err="1" smtClean="0"/>
              <a:t>және мәдени- этникалық байланыстары</a:t>
            </a:r>
            <a:r>
              <a:rPr lang="ru-RU" sz="3400" dirty="0" smtClean="0"/>
              <a:t> бар Орта </a:t>
            </a:r>
            <a:r>
              <a:rPr lang="ru-RU" sz="3400" dirty="0" err="1" smtClean="0"/>
              <a:t>Азиядағы </a:t>
            </a:r>
            <a:r>
              <a:rPr lang="ru-RU" sz="3400" dirty="0" smtClean="0"/>
              <a:t>- </a:t>
            </a:r>
            <a:r>
              <a:rPr lang="ru-RU" sz="3400" dirty="0" err="1" smtClean="0"/>
              <a:t>Өзбекстан</a:t>
            </a:r>
            <a:r>
              <a:rPr lang="ru-RU" sz="3400" dirty="0" smtClean="0"/>
              <a:t>, </a:t>
            </a:r>
            <a:r>
              <a:rPr lang="ru-RU" sz="3400" dirty="0" err="1" smtClean="0"/>
              <a:t>Қырғызстан</a:t>
            </a:r>
            <a:r>
              <a:rPr lang="ru-RU" sz="3400" dirty="0" smtClean="0"/>
              <a:t>, </a:t>
            </a:r>
            <a:r>
              <a:rPr lang="ru-RU" sz="3400" dirty="0" err="1" smtClean="0"/>
              <a:t>Тәжікстан</a:t>
            </a:r>
            <a:r>
              <a:rPr lang="ru-RU" sz="3400" dirty="0" smtClean="0"/>
              <a:t>, </a:t>
            </a:r>
            <a:r>
              <a:rPr lang="ru-RU" sz="3400" dirty="0" err="1" smtClean="0"/>
              <a:t>Түрікменстан мемлекеттерімен</a:t>
            </a:r>
            <a:r>
              <a:rPr lang="ru-RU" sz="3400" dirty="0" smtClean="0"/>
              <a:t> </a:t>
            </a:r>
            <a:r>
              <a:rPr lang="ru-RU" sz="3400" dirty="0" err="1" smtClean="0"/>
              <a:t>тығыз қарым-қатынас жасау</a:t>
            </a:r>
            <a:r>
              <a:rPr lang="ru-RU" sz="3400" dirty="0" smtClean="0"/>
              <a:t> </a:t>
            </a:r>
            <a:r>
              <a:rPr lang="ru-RU" sz="3400" dirty="0" err="1" smtClean="0"/>
              <a:t>өте маңызды</a:t>
            </a:r>
            <a:r>
              <a:rPr lang="ru-RU" sz="3400" dirty="0" smtClean="0"/>
              <a:t>.</a:t>
            </a:r>
          </a:p>
          <a:p>
            <a:endParaRPr lang="ru-RU" sz="3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/>
          </a:bodyPr>
          <a:lstStyle/>
          <a:p>
            <a:r>
              <a:rPr lang="kk-KZ" sz="1800" dirty="0" smtClean="0"/>
              <a:t>5 бет</a:t>
            </a: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363272" cy="5832648"/>
          </a:xfrm>
        </p:spPr>
        <p:txBody>
          <a:bodyPr>
            <a:noAutofit/>
          </a:bodyPr>
          <a:lstStyle/>
          <a:p>
            <a:pPr marL="0" indent="0" algn="just"/>
            <a:r>
              <a:rPr lang="ru-RU" sz="1600" dirty="0" smtClean="0"/>
              <a:t>Осы </a:t>
            </a:r>
            <a:r>
              <a:rPr lang="ru-RU" sz="1600" dirty="0" err="1" smtClean="0"/>
              <a:t>бағытта </a:t>
            </a:r>
            <a:r>
              <a:rPr lang="ru-RU" sz="1600" dirty="0" smtClean="0"/>
              <a:t>1994 </a:t>
            </a:r>
            <a:r>
              <a:rPr lang="ru-RU" sz="1600" dirty="0" err="1" smtClean="0"/>
              <a:t>жылы</a:t>
            </a:r>
            <a:r>
              <a:rPr lang="ru-RU" sz="1600" dirty="0" smtClean="0"/>
              <a:t> </a:t>
            </a:r>
            <a:r>
              <a:rPr lang="ru-RU" sz="1600" dirty="0" err="1" smtClean="0"/>
              <a:t>Орталық </a:t>
            </a:r>
            <a:r>
              <a:rPr lang="ru-RU" sz="1600" dirty="0" smtClean="0"/>
              <a:t>Азия </a:t>
            </a:r>
            <a:r>
              <a:rPr lang="ru-RU" sz="1600" dirty="0" err="1" smtClean="0"/>
              <a:t>экономикалық қауымдастығы құрылды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Оған Қазақстан, Өзбекстан, Қырғызстан кейіннен</a:t>
            </a:r>
            <a:r>
              <a:rPr lang="ru-RU" sz="1600" dirty="0" smtClean="0"/>
              <a:t> 1998 ж. 4-ші </a:t>
            </a:r>
            <a:r>
              <a:rPr lang="ru-RU" sz="1600" dirty="0" err="1" smtClean="0"/>
              <a:t>мемлекет</a:t>
            </a:r>
            <a:r>
              <a:rPr lang="ru-RU" sz="1600" dirty="0" smtClean="0"/>
              <a:t> </a:t>
            </a:r>
            <a:r>
              <a:rPr lang="ru-RU" sz="1600" dirty="0" err="1" smtClean="0"/>
              <a:t>Тәжікстан қосылды</a:t>
            </a:r>
            <a:r>
              <a:rPr lang="ru-RU" sz="1600" dirty="0" smtClean="0"/>
              <a:t>. Осы </a:t>
            </a:r>
            <a:r>
              <a:rPr lang="ru-RU" sz="1600" dirty="0" err="1" smtClean="0"/>
              <a:t>елдер</a:t>
            </a:r>
            <a:r>
              <a:rPr lang="ru-RU" sz="1600" dirty="0" smtClean="0"/>
              <a:t> </a:t>
            </a:r>
            <a:r>
              <a:rPr lang="ru-RU" sz="1600" dirty="0" err="1" smtClean="0"/>
              <a:t>арасындағы жасалған Шартқа сәйкес Мемлекетаралық кеңес </a:t>
            </a:r>
            <a:r>
              <a:rPr lang="ru-RU" sz="1600" dirty="0" smtClean="0"/>
              <a:t>пен </a:t>
            </a:r>
            <a:r>
              <a:rPr lang="ru-RU" sz="1600" dirty="0" err="1" smtClean="0"/>
              <a:t>оның негізгі</a:t>
            </a:r>
            <a:r>
              <a:rPr lang="ru-RU" sz="1600" dirty="0" smtClean="0"/>
              <a:t> </a:t>
            </a:r>
            <a:r>
              <a:rPr lang="ru-RU" sz="1600" dirty="0" err="1" smtClean="0"/>
              <a:t>институттары</a:t>
            </a:r>
            <a:r>
              <a:rPr lang="ru-RU" sz="1600" dirty="0" smtClean="0"/>
              <a:t> – Премьер- </a:t>
            </a:r>
            <a:r>
              <a:rPr lang="ru-RU" sz="1600" dirty="0" err="1" smtClean="0"/>
              <a:t>министрлер</a:t>
            </a:r>
            <a:r>
              <a:rPr lang="ru-RU" sz="1600" dirty="0" smtClean="0"/>
              <a:t> </a:t>
            </a:r>
            <a:r>
              <a:rPr lang="ru-RU" sz="1600" dirty="0" err="1" smtClean="0"/>
              <a:t>кеңесі және олардың тұрақты </a:t>
            </a:r>
            <a:r>
              <a:rPr lang="ru-RU" sz="1600" dirty="0" smtClean="0"/>
              <a:t>органы – </a:t>
            </a:r>
            <a:r>
              <a:rPr lang="ru-RU" sz="1600" dirty="0" err="1" smtClean="0"/>
              <a:t>Атқару комитеті</a:t>
            </a:r>
            <a:r>
              <a:rPr lang="ru-RU" sz="1600" dirty="0" smtClean="0"/>
              <a:t> </a:t>
            </a:r>
            <a:r>
              <a:rPr lang="ru-RU" sz="1600" dirty="0" err="1" smtClean="0"/>
              <a:t>құрылды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Ортақ экономикалық кеңістік туралы</a:t>
            </a:r>
            <a:r>
              <a:rPr lang="ru-RU" sz="1600" dirty="0" smtClean="0"/>
              <a:t> </a:t>
            </a:r>
            <a:r>
              <a:rPr lang="ru-RU" sz="1600" dirty="0" err="1" smtClean="0"/>
              <a:t>шартқа қол қойылғаннан кейінгі</a:t>
            </a:r>
            <a:r>
              <a:rPr lang="ru-RU" sz="1600" dirty="0" smtClean="0"/>
              <a:t> </a:t>
            </a:r>
            <a:r>
              <a:rPr lang="ru-RU" sz="1600" dirty="0" err="1" smtClean="0"/>
              <a:t>жылдар</a:t>
            </a:r>
            <a:r>
              <a:rPr lang="ru-RU" sz="1600" dirty="0" smtClean="0"/>
              <a:t> </a:t>
            </a:r>
            <a:r>
              <a:rPr lang="ru-RU" sz="1600" dirty="0" err="1" smtClean="0"/>
              <a:t>ішінде</a:t>
            </a:r>
            <a:r>
              <a:rPr lang="ru-RU" sz="1600" dirty="0" smtClean="0"/>
              <a:t> </a:t>
            </a:r>
            <a:r>
              <a:rPr lang="ru-RU" sz="1600" dirty="0" err="1" smtClean="0"/>
              <a:t>көп жақты ынтымақтастықтың маңызды бағыттары, көкейкесті халықаралық күрделі мәселелер және республикалардың экономикалық интеграциясы</a:t>
            </a:r>
            <a:r>
              <a:rPr lang="ru-RU" sz="1600" dirty="0" smtClean="0"/>
              <a:t> </a:t>
            </a:r>
            <a:r>
              <a:rPr lang="ru-RU" sz="1600" dirty="0" err="1" smtClean="0"/>
              <a:t>бойынша</a:t>
            </a:r>
            <a:r>
              <a:rPr lang="ru-RU" sz="1600" dirty="0" smtClean="0"/>
              <a:t> 200-ден </a:t>
            </a:r>
            <a:r>
              <a:rPr lang="ru-RU" sz="1600" dirty="0" err="1" smtClean="0"/>
              <a:t>астам</a:t>
            </a:r>
            <a:r>
              <a:rPr lang="ru-RU" sz="1600" dirty="0" smtClean="0"/>
              <a:t> </a:t>
            </a:r>
            <a:r>
              <a:rPr lang="ru-RU" sz="1600" dirty="0" err="1" smtClean="0"/>
              <a:t>құжаттар қабылданды</a:t>
            </a:r>
            <a:r>
              <a:rPr lang="ru-RU" sz="1600" dirty="0" smtClean="0"/>
              <a:t>. </a:t>
            </a:r>
            <a:r>
              <a:rPr lang="ru-RU" sz="1600" dirty="0" err="1" smtClean="0"/>
              <a:t>Солардың ішіндегі</a:t>
            </a:r>
            <a:r>
              <a:rPr lang="ru-RU" sz="1600" dirty="0" smtClean="0"/>
              <a:t> </a:t>
            </a:r>
            <a:r>
              <a:rPr lang="ru-RU" sz="1600" dirty="0" err="1" smtClean="0"/>
              <a:t>ең маңыздысы </a:t>
            </a:r>
            <a:r>
              <a:rPr lang="ru-RU" sz="1600" dirty="0" smtClean="0"/>
              <a:t>– </a:t>
            </a:r>
            <a:r>
              <a:rPr lang="ru-RU" sz="1600" dirty="0" err="1" smtClean="0"/>
              <a:t>Орталық </a:t>
            </a:r>
            <a:r>
              <a:rPr lang="ru-RU" sz="1600" dirty="0" smtClean="0"/>
              <a:t>Азия </a:t>
            </a:r>
            <a:r>
              <a:rPr lang="ru-RU" sz="1600" dirty="0" err="1" smtClean="0"/>
              <a:t>экономикалық қауымдастығының </a:t>
            </a:r>
            <a:r>
              <a:rPr lang="ru-RU" sz="1600" dirty="0" smtClean="0"/>
              <a:t>2005 </a:t>
            </a:r>
            <a:r>
              <a:rPr lang="ru-RU" sz="1600" dirty="0" err="1" smtClean="0"/>
              <a:t>жылға дейінгі</a:t>
            </a:r>
            <a:r>
              <a:rPr lang="ru-RU" sz="1600" dirty="0" smtClean="0"/>
              <a:t> </a:t>
            </a:r>
            <a:r>
              <a:rPr lang="ru-RU" sz="1600" dirty="0" err="1" smtClean="0"/>
              <a:t>интеграциялық </a:t>
            </a:r>
            <a:r>
              <a:rPr lang="ru-RU" sz="1600" dirty="0" smtClean="0"/>
              <a:t>даму </a:t>
            </a:r>
            <a:r>
              <a:rPr lang="ru-RU" sz="1600" dirty="0" err="1" smtClean="0"/>
              <a:t>стратегиясы</a:t>
            </a:r>
            <a:r>
              <a:rPr lang="ru-RU" sz="1600" dirty="0" smtClean="0"/>
              <a:t>. 2002 </a:t>
            </a:r>
            <a:r>
              <a:rPr lang="ru-RU" sz="1600" dirty="0" err="1" smtClean="0"/>
              <a:t>жылдың ақпан айынан</a:t>
            </a:r>
            <a:r>
              <a:rPr lang="ru-RU" sz="1600" dirty="0" smtClean="0"/>
              <a:t> </a:t>
            </a:r>
            <a:r>
              <a:rPr lang="ru-RU" sz="1600" dirty="0" err="1" smtClean="0"/>
              <a:t>бастап</a:t>
            </a:r>
            <a:r>
              <a:rPr lang="ru-RU" sz="1600" dirty="0" smtClean="0"/>
              <a:t> </a:t>
            </a:r>
            <a:r>
              <a:rPr lang="ru-RU" sz="1600" dirty="0" err="1" smtClean="0"/>
              <a:t>Орталық </a:t>
            </a:r>
            <a:r>
              <a:rPr lang="ru-RU" sz="1600" dirty="0" smtClean="0"/>
              <a:t>Азия </a:t>
            </a:r>
            <a:r>
              <a:rPr lang="ru-RU" sz="1600" dirty="0" err="1" smtClean="0"/>
              <a:t>экономикалық қауымдастығы жаңа келісілген</a:t>
            </a:r>
            <a:r>
              <a:rPr lang="ru-RU" sz="1600" dirty="0" smtClean="0"/>
              <a:t> </a:t>
            </a:r>
            <a:r>
              <a:rPr lang="ru-RU" sz="1600" dirty="0" err="1" smtClean="0"/>
              <a:t>құжат негізінде</a:t>
            </a:r>
            <a:r>
              <a:rPr lang="ru-RU" sz="1600" dirty="0" smtClean="0"/>
              <a:t> “</a:t>
            </a:r>
            <a:r>
              <a:rPr lang="ru-RU" sz="1600" dirty="0" err="1" smtClean="0"/>
              <a:t>Орталық </a:t>
            </a:r>
            <a:r>
              <a:rPr lang="ru-RU" sz="1600" dirty="0" smtClean="0"/>
              <a:t>Азия </a:t>
            </a:r>
            <a:r>
              <a:rPr lang="ru-RU" sz="1600" dirty="0" err="1" smtClean="0"/>
              <a:t>ынтымақтастығы</a:t>
            </a:r>
            <a:r>
              <a:rPr lang="ru-RU" sz="1600" dirty="0" smtClean="0"/>
              <a:t>” </a:t>
            </a:r>
            <a:r>
              <a:rPr lang="ru-RU" sz="1600" dirty="0" err="1" smtClean="0"/>
              <a:t>болып</a:t>
            </a:r>
            <a:r>
              <a:rPr lang="ru-RU" sz="1600" dirty="0" smtClean="0"/>
              <a:t> </a:t>
            </a:r>
            <a:r>
              <a:rPr lang="ru-RU" sz="1600" dirty="0" err="1" smtClean="0"/>
              <a:t>қайта құрылды</a:t>
            </a:r>
            <a:r>
              <a:rPr lang="ru-RU" sz="1600" dirty="0" smtClean="0"/>
              <a:t>.</a:t>
            </a:r>
          </a:p>
          <a:p>
            <a:pPr marL="0" indent="0" algn="just"/>
            <a:r>
              <a:rPr lang="ru-RU" sz="1600" dirty="0" err="1" smtClean="0"/>
              <a:t>Қазақстанның сыртқы саясатындағы басты</a:t>
            </a:r>
            <a:r>
              <a:rPr lang="ru-RU" sz="1600" dirty="0" smtClean="0"/>
              <a:t> </a:t>
            </a:r>
            <a:r>
              <a:rPr lang="ru-RU" sz="1600" dirty="0" err="1" smtClean="0"/>
              <a:t>көңіл аударып</a:t>
            </a:r>
            <a:r>
              <a:rPr lang="ru-RU" sz="1600" dirty="0" smtClean="0"/>
              <a:t> </a:t>
            </a:r>
            <a:r>
              <a:rPr lang="ru-RU" sz="1600" dirty="0" err="1" smtClean="0"/>
              <a:t>отырған мәселелердің бірі</a:t>
            </a:r>
            <a:endParaRPr lang="ru-RU" sz="1600" dirty="0" smtClean="0"/>
          </a:p>
          <a:p>
            <a:pPr marL="0" indent="0" algn="just"/>
            <a:r>
              <a:rPr lang="ru-RU" sz="1600" dirty="0" err="1" smtClean="0"/>
              <a:t>елдің шекаралық қауіпсіздігін сақтау.</a:t>
            </a:r>
            <a:r>
              <a:rPr lang="ru-RU" sz="1600" dirty="0" smtClean="0"/>
              <a:t> </a:t>
            </a:r>
            <a:r>
              <a:rPr lang="ru-RU" sz="1600" dirty="0" err="1" smtClean="0"/>
              <a:t>Бізбен</a:t>
            </a:r>
            <a:r>
              <a:rPr lang="ru-RU" sz="1600" dirty="0" smtClean="0"/>
              <a:t> </a:t>
            </a:r>
            <a:r>
              <a:rPr lang="ru-RU" sz="1600" dirty="0" err="1" smtClean="0"/>
              <a:t>солтүстікте</a:t>
            </a:r>
            <a:r>
              <a:rPr lang="ru-RU" sz="1600" dirty="0" smtClean="0"/>
              <a:t> </a:t>
            </a:r>
            <a:r>
              <a:rPr lang="ru-RU" sz="1600" dirty="0" err="1" smtClean="0"/>
              <a:t>бірнеше</a:t>
            </a:r>
            <a:r>
              <a:rPr lang="ru-RU" sz="1600" dirty="0" smtClean="0"/>
              <a:t> </a:t>
            </a:r>
            <a:r>
              <a:rPr lang="ru-RU" sz="1600" dirty="0" err="1" smtClean="0"/>
              <a:t>мың</a:t>
            </a:r>
            <a:r>
              <a:rPr lang="ru-RU" sz="1600" dirty="0" smtClean="0"/>
              <a:t> </a:t>
            </a:r>
            <a:r>
              <a:rPr lang="ru-RU" sz="1600" dirty="0" err="1" smtClean="0"/>
              <a:t>шақыр</a:t>
            </a:r>
            <a:r>
              <a:rPr lang="ru-RU" sz="1600" dirty="0" smtClean="0"/>
              <a:t> </a:t>
            </a:r>
            <a:r>
              <a:rPr lang="ru-RU" sz="1600" dirty="0" err="1" smtClean="0"/>
              <a:t>шекараласатын</a:t>
            </a:r>
            <a:r>
              <a:rPr lang="ru-RU" sz="1600" dirty="0" smtClean="0"/>
              <a:t> </a:t>
            </a:r>
            <a:r>
              <a:rPr lang="ru-RU" sz="1600" dirty="0" err="1" smtClean="0"/>
              <a:t>Ресеймен</a:t>
            </a:r>
            <a:r>
              <a:rPr lang="ru-RU" sz="1600" dirty="0" smtClean="0"/>
              <a:t>, </a:t>
            </a:r>
            <a:r>
              <a:rPr lang="ru-RU" sz="1600" dirty="0" err="1" smtClean="0"/>
              <a:t>оңтүстік-шығыста</a:t>
            </a:r>
            <a:r>
              <a:rPr lang="ru-RU" sz="1600" dirty="0" smtClean="0"/>
              <a:t> </a:t>
            </a:r>
            <a:r>
              <a:rPr lang="ru-RU" sz="1600" dirty="0" err="1" smtClean="0"/>
              <a:t>Қытаймен</a:t>
            </a:r>
            <a:r>
              <a:rPr lang="ru-RU" sz="1600" dirty="0" smtClean="0"/>
              <a:t> </a:t>
            </a:r>
            <a:r>
              <a:rPr lang="ru-RU" sz="1600" dirty="0" err="1" smtClean="0"/>
              <a:t>шекараны</a:t>
            </a:r>
            <a:r>
              <a:rPr lang="ru-RU" sz="1600" dirty="0" smtClean="0"/>
              <a:t> </a:t>
            </a:r>
            <a:r>
              <a:rPr lang="ru-RU" sz="1600" dirty="0" err="1" smtClean="0"/>
              <a:t>тұрақтандырып</a:t>
            </a:r>
            <a:r>
              <a:rPr lang="ru-RU" sz="1600" dirty="0" smtClean="0"/>
              <a:t> </a:t>
            </a:r>
            <a:r>
              <a:rPr lang="ru-RU" sz="1600" dirty="0" err="1" smtClean="0"/>
              <a:t>бекіту</a:t>
            </a:r>
            <a:r>
              <a:rPr lang="ru-RU" sz="1600" dirty="0" smtClean="0"/>
              <a:t> </a:t>
            </a:r>
            <a:r>
              <a:rPr lang="ru-RU" sz="1600" dirty="0" err="1" smtClean="0"/>
              <a:t>өте</a:t>
            </a:r>
            <a:r>
              <a:rPr lang="ru-RU" sz="1600" dirty="0" smtClean="0"/>
              <a:t> </a:t>
            </a:r>
            <a:r>
              <a:rPr lang="ru-RU" sz="1600" dirty="0" err="1" smtClean="0"/>
              <a:t>қажет</a:t>
            </a:r>
            <a:r>
              <a:rPr lang="ru-RU" sz="1600" dirty="0" smtClean="0"/>
              <a:t> </a:t>
            </a:r>
            <a:r>
              <a:rPr lang="ru-RU" sz="1600" dirty="0" err="1" smtClean="0"/>
              <a:t>іс</a:t>
            </a:r>
            <a:r>
              <a:rPr lang="ru-RU" sz="1600" dirty="0" smtClean="0"/>
              <a:t> </a:t>
            </a:r>
            <a:r>
              <a:rPr lang="ru-RU" sz="1600" dirty="0" err="1" smtClean="0"/>
              <a:t>еді</a:t>
            </a:r>
            <a:r>
              <a:rPr lang="ru-RU" sz="1600" dirty="0" smtClean="0"/>
              <a:t>. </a:t>
            </a:r>
            <a:r>
              <a:rPr lang="ru-RU" sz="1600" dirty="0" err="1" smtClean="0"/>
              <a:t>Шекара</a:t>
            </a:r>
            <a:r>
              <a:rPr lang="ru-RU" sz="1600" dirty="0" smtClean="0"/>
              <a:t> – </a:t>
            </a:r>
            <a:r>
              <a:rPr lang="ru-RU" sz="1600" dirty="0" err="1" smtClean="0"/>
              <a:t>мемлекеттік</a:t>
            </a:r>
            <a:r>
              <a:rPr lang="ru-RU" sz="1600" dirty="0" smtClean="0"/>
              <a:t> </a:t>
            </a:r>
            <a:r>
              <a:rPr lang="ru-RU" sz="1600" dirty="0" err="1" smtClean="0"/>
              <a:t>егемендіктің басты</a:t>
            </a:r>
            <a:r>
              <a:rPr lang="ru-RU" sz="1600" dirty="0" smtClean="0"/>
              <a:t> </a:t>
            </a:r>
            <a:r>
              <a:rPr lang="ru-RU" sz="1600" dirty="0" err="1" smtClean="0"/>
              <a:t>белгілерінің бірі</a:t>
            </a:r>
            <a:r>
              <a:rPr lang="ru-RU" sz="1600" dirty="0" smtClean="0"/>
              <a:t>. </a:t>
            </a:r>
            <a:r>
              <a:rPr lang="ru-RU" sz="1600" dirty="0" err="1" smtClean="0"/>
              <a:t>Сондықтан </a:t>
            </a:r>
            <a:r>
              <a:rPr lang="ru-RU" sz="1600" dirty="0" smtClean="0"/>
              <a:t>б </a:t>
            </a:r>
            <a:r>
              <a:rPr lang="ru-RU" sz="1600" dirty="0" err="1" smtClean="0"/>
              <a:t>маңызды саяси</a:t>
            </a:r>
            <a:r>
              <a:rPr lang="ru-RU" sz="1600" dirty="0" smtClean="0"/>
              <a:t> проблема </a:t>
            </a:r>
            <a:r>
              <a:rPr lang="ru-RU" sz="1600" dirty="0" err="1" smtClean="0"/>
              <a:t>Ресей</a:t>
            </a:r>
            <a:r>
              <a:rPr lang="ru-RU" sz="1600" dirty="0" smtClean="0"/>
              <a:t> мен </a:t>
            </a:r>
            <a:r>
              <a:rPr lang="ru-RU" sz="1600" dirty="0" err="1" smtClean="0"/>
              <a:t>Қазақстан үкіметтері арасындағы кездесулерде</a:t>
            </a:r>
            <a:r>
              <a:rPr lang="ru-RU" sz="1600" dirty="0" smtClean="0"/>
              <a:t> </a:t>
            </a:r>
            <a:r>
              <a:rPr lang="ru-RU" sz="1600" dirty="0" err="1" smtClean="0"/>
              <a:t>әлдене рет</a:t>
            </a:r>
            <a:r>
              <a:rPr lang="ru-RU" sz="1600" dirty="0" smtClean="0"/>
              <a:t> </a:t>
            </a:r>
            <a:r>
              <a:rPr lang="ru-RU" sz="1600" dirty="0" err="1" smtClean="0"/>
              <a:t>әңгіме арқауы болды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Осының нәтижесінде екі</a:t>
            </a:r>
            <a:r>
              <a:rPr lang="ru-RU" sz="1600" dirty="0" smtClean="0"/>
              <a:t> ел </a:t>
            </a:r>
            <a:r>
              <a:rPr lang="ru-RU" sz="1600" dirty="0" err="1" smtClean="0"/>
              <a:t>арасында</a:t>
            </a:r>
            <a:r>
              <a:rPr lang="ru-RU" sz="1600" dirty="0" smtClean="0"/>
              <a:t> 1992 ж. 15 </a:t>
            </a:r>
            <a:r>
              <a:rPr lang="ru-RU" sz="1600" dirty="0" err="1" smtClean="0"/>
              <a:t>мамыр</a:t>
            </a:r>
            <a:r>
              <a:rPr lang="ru-RU" sz="1600" dirty="0" smtClean="0"/>
              <a:t> </a:t>
            </a:r>
            <a:r>
              <a:rPr lang="ru-RU" sz="1600" dirty="0" err="1" smtClean="0"/>
              <a:t>ұжымдық қауіпсіздік туралы</a:t>
            </a:r>
            <a:r>
              <a:rPr lang="ru-RU" sz="1600" dirty="0" smtClean="0"/>
              <a:t> </a:t>
            </a:r>
            <a:r>
              <a:rPr lang="ru-RU" sz="1600" dirty="0" err="1" smtClean="0"/>
              <a:t>шартқа және </a:t>
            </a:r>
            <a:r>
              <a:rPr lang="ru-RU" sz="1600" dirty="0" smtClean="0"/>
              <a:t>1999 ж. 28 </a:t>
            </a:r>
            <a:r>
              <a:rPr lang="ru-RU" sz="1600" dirty="0" err="1" smtClean="0"/>
              <a:t>наурызда</a:t>
            </a:r>
            <a:r>
              <a:rPr lang="ru-RU" sz="1600" dirty="0" smtClean="0"/>
              <a:t> </a:t>
            </a:r>
            <a:r>
              <a:rPr lang="ru-RU" sz="1600" dirty="0" err="1" smtClean="0"/>
              <a:t>Қазақстан</a:t>
            </a:r>
            <a:r>
              <a:rPr lang="ru-RU" sz="1600" dirty="0" smtClean="0"/>
              <a:t> мен </a:t>
            </a:r>
            <a:r>
              <a:rPr lang="ru-RU" sz="1600" dirty="0" smtClean="0"/>
              <a:t>Орта Республика </a:t>
            </a:r>
            <a:r>
              <a:rPr lang="ru-RU" sz="1600" dirty="0" err="1" smtClean="0"/>
              <a:t>арасындағы</a:t>
            </a:r>
            <a:r>
              <a:rPr lang="ru-RU" sz="1600" dirty="0" smtClean="0"/>
              <a:t> </a:t>
            </a:r>
            <a:r>
              <a:rPr lang="ru-RU" sz="1600" dirty="0" err="1" smtClean="0"/>
              <a:t>Әскери</a:t>
            </a:r>
            <a:r>
              <a:rPr lang="ru-RU" sz="1600" dirty="0" smtClean="0"/>
              <a:t> </a:t>
            </a:r>
            <a:r>
              <a:rPr lang="ru-RU" sz="1600" dirty="0" err="1" smtClean="0"/>
              <a:t>ынтымақтастық</a:t>
            </a:r>
            <a:r>
              <a:rPr lang="ru-RU" sz="1600" dirty="0" smtClean="0"/>
              <a:t> </a:t>
            </a:r>
            <a:r>
              <a:rPr lang="ru-RU" sz="1600" dirty="0" err="1" smtClean="0"/>
              <a:t>туралы</a:t>
            </a:r>
            <a:r>
              <a:rPr lang="ru-RU" sz="1600" dirty="0" smtClean="0"/>
              <a:t> </a:t>
            </a:r>
            <a:r>
              <a:rPr lang="ru-RU" sz="1600" dirty="0" err="1" smtClean="0"/>
              <a:t>шартқа</a:t>
            </a:r>
            <a:r>
              <a:rPr lang="ru-RU" sz="1600" dirty="0" smtClean="0"/>
              <a:t> </a:t>
            </a:r>
            <a:r>
              <a:rPr lang="ru-RU" sz="1600" dirty="0" err="1" smtClean="0"/>
              <a:t>қол</a:t>
            </a:r>
            <a:r>
              <a:rPr lang="ru-RU" sz="1600" dirty="0" smtClean="0"/>
              <a:t> </a:t>
            </a:r>
            <a:r>
              <a:rPr lang="ru-RU" sz="1600" dirty="0" err="1" smtClean="0"/>
              <a:t>қойылды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Бұл</a:t>
            </a:r>
            <a:r>
              <a:rPr lang="ru-RU" sz="1600" dirty="0" smtClean="0"/>
              <a:t> </a:t>
            </a:r>
            <a:r>
              <a:rPr lang="ru-RU" sz="1600" dirty="0" err="1" smtClean="0"/>
              <a:t>шарттар</a:t>
            </a:r>
            <a:r>
              <a:rPr lang="ru-RU" sz="1600" dirty="0" smtClean="0"/>
              <a:t> </a:t>
            </a:r>
            <a:r>
              <a:rPr lang="ru-RU" sz="1600" dirty="0" err="1" smtClean="0"/>
              <a:t>бойынша</a:t>
            </a:r>
            <a:r>
              <a:rPr lang="ru-RU" sz="1600" dirty="0" smtClean="0"/>
              <a:t> </a:t>
            </a:r>
            <a:r>
              <a:rPr lang="ru-RU" sz="1600" dirty="0" err="1" smtClean="0"/>
              <a:t>Қазақстан</a:t>
            </a:r>
            <a:r>
              <a:rPr lang="ru-RU" sz="1600" dirty="0" smtClean="0"/>
              <a:t> мен </a:t>
            </a:r>
            <a:r>
              <a:rPr lang="ru-RU" sz="1600" dirty="0" err="1" smtClean="0"/>
              <a:t>Ресей</a:t>
            </a:r>
            <a:r>
              <a:rPr lang="ru-RU" sz="1600" dirty="0" smtClean="0"/>
              <a:t> </a:t>
            </a:r>
            <a:r>
              <a:rPr lang="ru-RU" sz="1600" dirty="0" err="1" smtClean="0"/>
              <a:t>әрі</a:t>
            </a:r>
            <a:r>
              <a:rPr lang="ru-RU" sz="1600" dirty="0" smtClean="0"/>
              <a:t> </a:t>
            </a:r>
            <a:r>
              <a:rPr lang="ru-RU" sz="1600" dirty="0" err="1" smtClean="0"/>
              <a:t>қарай</a:t>
            </a:r>
            <a:r>
              <a:rPr lang="ru-RU" sz="1600" dirty="0" smtClean="0"/>
              <a:t> да </a:t>
            </a:r>
            <a:r>
              <a:rPr lang="ru-RU" sz="1600" dirty="0" err="1" smtClean="0"/>
              <a:t>аймақтық</a:t>
            </a:r>
            <a:r>
              <a:rPr lang="ru-RU" sz="1600" dirty="0" smtClean="0"/>
              <a:t> </a:t>
            </a:r>
            <a:r>
              <a:rPr lang="ru-RU" sz="1600" dirty="0" err="1" smtClean="0"/>
              <a:t>қауіпсіздікті</a:t>
            </a:r>
            <a:r>
              <a:rPr lang="ru-RU" sz="1600" dirty="0" smtClean="0"/>
              <a:t> </a:t>
            </a:r>
            <a:r>
              <a:rPr lang="ru-RU" sz="1600" dirty="0" err="1" smtClean="0"/>
              <a:t>бірлесіп</a:t>
            </a:r>
            <a:r>
              <a:rPr lang="ru-RU" sz="1600" dirty="0" smtClean="0"/>
              <a:t> </a:t>
            </a:r>
            <a:r>
              <a:rPr lang="ru-RU" sz="1600" dirty="0" err="1" smtClean="0"/>
              <a:t>нығайту</a:t>
            </a:r>
            <a:r>
              <a:rPr lang="ru-RU" sz="1600" dirty="0" smtClean="0"/>
              <a:t> </a:t>
            </a:r>
            <a:r>
              <a:rPr lang="ru-RU" sz="1600" dirty="0" err="1" smtClean="0"/>
              <a:t>және</a:t>
            </a:r>
            <a:r>
              <a:rPr lang="ru-RU" sz="1600" dirty="0" smtClean="0"/>
              <a:t> </a:t>
            </a:r>
            <a:r>
              <a:rPr lang="ru-RU" sz="1600" dirty="0" err="1" smtClean="0"/>
              <a:t>қорған</a:t>
            </a:r>
            <a:r>
              <a:rPr lang="ru-RU" sz="1600" dirty="0" smtClean="0"/>
              <a:t> </a:t>
            </a:r>
            <a:r>
              <a:rPr lang="ru-RU" sz="1600" dirty="0" err="1" smtClean="0"/>
              <a:t>саласындағы</a:t>
            </a:r>
            <a:r>
              <a:rPr lang="ru-RU" sz="1600" dirty="0" smtClean="0"/>
              <a:t> </a:t>
            </a:r>
            <a:r>
              <a:rPr lang="ru-RU" sz="1600" dirty="0" err="1" smtClean="0"/>
              <a:t>ынтымақтастықты</a:t>
            </a:r>
            <a:r>
              <a:rPr lang="ru-RU" sz="1600" dirty="0" smtClean="0"/>
              <a:t> </a:t>
            </a:r>
            <a:r>
              <a:rPr lang="ru-RU" sz="1600" dirty="0" err="1" smtClean="0"/>
              <a:t>дамыту</a:t>
            </a:r>
            <a:r>
              <a:rPr lang="ru-RU" sz="1600" dirty="0" smtClean="0"/>
              <a:t>, </a:t>
            </a:r>
            <a:r>
              <a:rPr lang="ru-RU" sz="1600" dirty="0" err="1" smtClean="0"/>
              <a:t>сөйтіп</a:t>
            </a:r>
            <a:r>
              <a:rPr lang="ru-RU" sz="1600" dirty="0" smtClean="0"/>
              <a:t> </a:t>
            </a:r>
            <a:r>
              <a:rPr lang="ru-RU" sz="1600" dirty="0" err="1" smtClean="0"/>
              <a:t>сыртқы</a:t>
            </a:r>
            <a:r>
              <a:rPr lang="ru-RU" sz="1600" dirty="0" smtClean="0"/>
              <a:t> </a:t>
            </a:r>
            <a:r>
              <a:rPr lang="ru-RU" sz="1600" dirty="0" err="1" smtClean="0"/>
              <a:t>саясат</a:t>
            </a:r>
            <a:r>
              <a:rPr lang="ru-RU" sz="1600" dirty="0" smtClean="0"/>
              <a:t> </a:t>
            </a:r>
            <a:r>
              <a:rPr lang="ru-RU" sz="1600" dirty="0" err="1" smtClean="0"/>
              <a:t>саласында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өзара</a:t>
            </a:r>
            <a:r>
              <a:rPr lang="ru-RU" sz="1600" dirty="0" smtClean="0"/>
              <a:t> </a:t>
            </a:r>
            <a:r>
              <a:rPr lang="ru-RU" sz="1600" dirty="0" err="1" smtClean="0"/>
              <a:t>бірлесу</a:t>
            </a:r>
            <a:r>
              <a:rPr lang="ru-RU" sz="1600" dirty="0" smtClean="0"/>
              <a:t> </a:t>
            </a:r>
            <a:r>
              <a:rPr lang="ru-RU" sz="1600" dirty="0" err="1" smtClean="0"/>
              <a:t>әрекет</a:t>
            </a:r>
            <a:r>
              <a:rPr lang="ru-RU" sz="1600" dirty="0" smtClean="0"/>
              <a:t> </a:t>
            </a:r>
            <a:r>
              <a:rPr lang="ru-RU" sz="1600" dirty="0" err="1" smtClean="0"/>
              <a:t>ету</a:t>
            </a:r>
            <a:r>
              <a:rPr lang="ru-RU" sz="1600" dirty="0" smtClean="0"/>
              <a:t> </a:t>
            </a:r>
            <a:r>
              <a:rPr lang="ru-RU" sz="1600" dirty="0" err="1" smtClean="0"/>
              <a:t>көзделген</a:t>
            </a:r>
            <a:r>
              <a:rPr lang="ru-RU" sz="1600" dirty="0" smtClean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/>
          </a:bodyPr>
          <a:lstStyle/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6 бет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435280" cy="5832648"/>
          </a:xfrm>
        </p:spPr>
        <p:txBody>
          <a:bodyPr>
            <a:noAutofit/>
          </a:bodyPr>
          <a:lstStyle/>
          <a:p>
            <a:pPr marL="0" indent="0" algn="just"/>
            <a:r>
              <a:rPr lang="ru-RU" sz="1600" dirty="0" err="1" smtClean="0"/>
              <a:t>Ресей</a:t>
            </a:r>
            <a:r>
              <a:rPr lang="ru-RU" sz="1600" dirty="0" smtClean="0"/>
              <a:t> мен </a:t>
            </a:r>
            <a:r>
              <a:rPr lang="ru-RU" sz="1600" dirty="0" err="1" smtClean="0"/>
              <a:t>Қазақстан</a:t>
            </a:r>
            <a:r>
              <a:rPr lang="ru-RU" sz="1600" dirty="0" smtClean="0"/>
              <a:t> </a:t>
            </a:r>
            <a:r>
              <a:rPr lang="ru-RU" sz="1600" dirty="0" err="1" smtClean="0"/>
              <a:t>арасындағы</a:t>
            </a:r>
            <a:r>
              <a:rPr lang="ru-RU" sz="1600" dirty="0" smtClean="0"/>
              <a:t> </a:t>
            </a:r>
            <a:r>
              <a:rPr lang="ru-RU" sz="1600" dirty="0" err="1" smtClean="0"/>
              <a:t>қауіпсіздік</a:t>
            </a:r>
            <a:r>
              <a:rPr lang="ru-RU" sz="1600" dirty="0" smtClean="0"/>
              <a:t> </a:t>
            </a:r>
            <a:r>
              <a:rPr lang="ru-RU" sz="1600" dirty="0" err="1" smtClean="0"/>
              <a:t>және</a:t>
            </a:r>
            <a:r>
              <a:rPr lang="ru-RU" sz="1600" dirty="0" smtClean="0"/>
              <a:t> </a:t>
            </a:r>
            <a:r>
              <a:rPr lang="ru-RU" sz="1600" dirty="0" err="1" smtClean="0"/>
              <a:t>сыртқы</a:t>
            </a:r>
            <a:r>
              <a:rPr lang="ru-RU" sz="1600" dirty="0" smtClean="0"/>
              <a:t> </a:t>
            </a:r>
            <a:r>
              <a:rPr lang="ru-RU" sz="1600" dirty="0" err="1" smtClean="0"/>
              <a:t>саясат</a:t>
            </a:r>
            <a:r>
              <a:rPr lang="ru-RU" sz="1600" dirty="0" smtClean="0"/>
              <a:t> </a:t>
            </a:r>
            <a:r>
              <a:rPr lang="ru-RU" sz="1600" dirty="0" err="1" smtClean="0"/>
              <a:t>мәселесі</a:t>
            </a:r>
            <a:r>
              <a:rPr lang="ru-RU" sz="1600" dirty="0" smtClean="0"/>
              <a:t> </a:t>
            </a:r>
            <a:r>
              <a:rPr lang="ru-RU" sz="1600" dirty="0" err="1" smtClean="0"/>
              <a:t>екі</a:t>
            </a:r>
            <a:r>
              <a:rPr lang="ru-RU" sz="1600" dirty="0" smtClean="0"/>
              <a:t> ел </a:t>
            </a:r>
            <a:r>
              <a:rPr lang="ru-RU" sz="1600" dirty="0" err="1" smtClean="0"/>
              <a:t>арасындағы</a:t>
            </a:r>
            <a:r>
              <a:rPr lang="ru-RU" sz="1600" dirty="0" smtClean="0"/>
              <a:t> 1998 </a:t>
            </a:r>
            <a:r>
              <a:rPr lang="ru-RU" sz="1600" dirty="0" err="1" smtClean="0"/>
              <a:t>жылы</a:t>
            </a:r>
            <a:r>
              <a:rPr lang="ru-RU" sz="1600" dirty="0" smtClean="0"/>
              <a:t> </a:t>
            </a:r>
            <a:r>
              <a:rPr lang="ru-RU" sz="1600" dirty="0" err="1" smtClean="0"/>
              <a:t>шілдеде</a:t>
            </a:r>
            <a:r>
              <a:rPr lang="ru-RU" sz="1600" dirty="0" smtClean="0"/>
              <a:t> </a:t>
            </a:r>
            <a:r>
              <a:rPr lang="ru-RU" sz="1600" dirty="0" err="1" smtClean="0"/>
              <a:t>қабылданған</a:t>
            </a:r>
            <a:r>
              <a:rPr lang="ru-RU" sz="1600" dirty="0" smtClean="0"/>
              <a:t> “</a:t>
            </a:r>
            <a:r>
              <a:rPr lang="ru-RU" sz="1600" dirty="0" err="1" smtClean="0"/>
              <a:t>Мәңгі</a:t>
            </a:r>
            <a:r>
              <a:rPr lang="ru-RU" sz="1600" dirty="0" smtClean="0"/>
              <a:t> </a:t>
            </a:r>
            <a:r>
              <a:rPr lang="ru-RU" sz="1600" dirty="0" err="1" smtClean="0"/>
              <a:t>достық</a:t>
            </a:r>
            <a:r>
              <a:rPr lang="ru-RU" sz="1600" dirty="0" smtClean="0"/>
              <a:t> </a:t>
            </a:r>
            <a:r>
              <a:rPr lang="ru-RU" sz="1600" dirty="0" err="1" smtClean="0"/>
              <a:t>және</a:t>
            </a:r>
            <a:r>
              <a:rPr lang="ru-RU" sz="1600" dirty="0" smtClean="0"/>
              <a:t> </a:t>
            </a:r>
            <a:r>
              <a:rPr lang="ru-RU" sz="1600" dirty="0" err="1" smtClean="0"/>
              <a:t>одақтасты</a:t>
            </a:r>
            <a:r>
              <a:rPr lang="kk-KZ" sz="1600" dirty="0" smtClean="0"/>
              <a:t>қ</a:t>
            </a:r>
            <a:r>
              <a:rPr lang="ru-RU" sz="1600" dirty="0" smtClean="0"/>
              <a:t> </a:t>
            </a:r>
            <a:r>
              <a:rPr lang="ru-RU" sz="1600" dirty="0" err="1" smtClean="0"/>
              <a:t>туралы</a:t>
            </a:r>
            <a:r>
              <a:rPr lang="ru-RU" sz="1600" dirty="0" smtClean="0"/>
              <a:t> </a:t>
            </a:r>
            <a:r>
              <a:rPr lang="ru-RU" sz="1600" dirty="0" err="1" smtClean="0"/>
              <a:t>декларацияда</a:t>
            </a:r>
            <a:r>
              <a:rPr lang="ru-RU" sz="1600" dirty="0" smtClean="0"/>
              <a:t>”, </a:t>
            </a:r>
            <a:r>
              <a:rPr lang="ru-RU" sz="1600" dirty="0" err="1" smtClean="0"/>
              <a:t>сондай-ақ</a:t>
            </a:r>
            <a:r>
              <a:rPr lang="ru-RU" sz="1600" dirty="0" smtClean="0"/>
              <a:t>, </a:t>
            </a:r>
            <a:r>
              <a:rPr lang="ru-RU" sz="1600" dirty="0" err="1" smtClean="0"/>
              <a:t>экономикалық</a:t>
            </a:r>
            <a:r>
              <a:rPr lang="ru-RU" sz="1600" dirty="0" smtClean="0"/>
              <a:t> </a:t>
            </a:r>
            <a:r>
              <a:rPr lang="ru-RU" sz="1600" dirty="0" err="1" smtClean="0"/>
              <a:t>ынтымақтастық</a:t>
            </a:r>
            <a:r>
              <a:rPr lang="ru-RU" sz="1600" dirty="0" smtClean="0"/>
              <a:t> </a:t>
            </a:r>
            <a:r>
              <a:rPr lang="ru-RU" sz="1600" dirty="0" err="1" smtClean="0"/>
              <a:t>туралы</a:t>
            </a:r>
            <a:r>
              <a:rPr lang="ru-RU" sz="1600" dirty="0" smtClean="0"/>
              <a:t> </a:t>
            </a:r>
            <a:r>
              <a:rPr lang="ru-RU" sz="1600" dirty="0" err="1" smtClean="0"/>
              <a:t>алдағы</a:t>
            </a:r>
            <a:r>
              <a:rPr lang="ru-RU" sz="1600" dirty="0" smtClean="0"/>
              <a:t> 10 </a:t>
            </a:r>
            <a:r>
              <a:rPr lang="ru-RU" sz="1600" dirty="0" err="1" smtClean="0"/>
              <a:t>жыл</a:t>
            </a:r>
            <a:r>
              <a:rPr lang="ru-RU" sz="1600" dirty="0" smtClean="0"/>
              <a:t> (1998-2007 </a:t>
            </a:r>
            <a:r>
              <a:rPr lang="ru-RU" sz="1600" dirty="0" err="1" smtClean="0"/>
              <a:t>жж</a:t>
            </a:r>
            <a:r>
              <a:rPr lang="ru-RU" sz="1600" dirty="0" smtClean="0"/>
              <a:t>.) </a:t>
            </a:r>
            <a:r>
              <a:rPr lang="ru-RU" sz="1600" dirty="0" err="1" smtClean="0"/>
              <a:t>арналған</a:t>
            </a:r>
            <a:r>
              <a:rPr lang="ru-RU" sz="1600" dirty="0" smtClean="0"/>
              <a:t> </a:t>
            </a:r>
            <a:r>
              <a:rPr lang="ru-RU" sz="1600" dirty="0" err="1" smtClean="0"/>
              <a:t>экономикалық</a:t>
            </a:r>
            <a:r>
              <a:rPr lang="ru-RU" sz="1600" dirty="0" smtClean="0"/>
              <a:t> </a:t>
            </a:r>
            <a:r>
              <a:rPr lang="ru-RU" sz="1600" dirty="0" err="1" smtClean="0"/>
              <a:t>бағдарламада</a:t>
            </a:r>
            <a:r>
              <a:rPr lang="ru-RU" sz="1600" dirty="0" smtClean="0"/>
              <a:t> </a:t>
            </a:r>
            <a:r>
              <a:rPr lang="ru-RU" sz="1600" dirty="0" err="1" smtClean="0"/>
              <a:t>өзінің</a:t>
            </a:r>
            <a:r>
              <a:rPr lang="ru-RU" sz="1600" dirty="0" smtClean="0"/>
              <a:t> даму </a:t>
            </a:r>
            <a:r>
              <a:rPr lang="ru-RU" sz="1600" dirty="0" err="1" smtClean="0"/>
              <a:t>көрінісін</a:t>
            </a:r>
            <a:r>
              <a:rPr lang="ru-RU" sz="1600" dirty="0" smtClean="0"/>
              <a:t> </a:t>
            </a:r>
            <a:r>
              <a:rPr lang="ru-RU" sz="1600" dirty="0" err="1" smtClean="0"/>
              <a:t>тапты</a:t>
            </a:r>
            <a:r>
              <a:rPr lang="ru-RU" sz="1600" dirty="0" smtClean="0"/>
              <a:t>. </a:t>
            </a:r>
            <a:r>
              <a:rPr lang="ru-RU" sz="1600" dirty="0" err="1" smtClean="0"/>
              <a:t>Ол</a:t>
            </a:r>
            <a:r>
              <a:rPr lang="ru-RU" sz="1600" dirty="0" smtClean="0"/>
              <a:t> </a:t>
            </a:r>
            <a:r>
              <a:rPr lang="ru-RU" sz="1600" dirty="0" err="1" smtClean="0"/>
              <a:t>келісімдер</a:t>
            </a:r>
            <a:r>
              <a:rPr lang="ru-RU" sz="1600" dirty="0" smtClean="0"/>
              <a:t> </a:t>
            </a:r>
            <a:r>
              <a:rPr lang="ru-RU" sz="1600" dirty="0" err="1" smtClean="0"/>
              <a:t>негізінде</a:t>
            </a:r>
            <a:r>
              <a:rPr lang="ru-RU" sz="1600" dirty="0" smtClean="0"/>
              <a:t> </a:t>
            </a:r>
            <a:r>
              <a:rPr lang="ru-RU" sz="1600" dirty="0" err="1" smtClean="0"/>
              <a:t>Қазақстан-Ресей</a:t>
            </a:r>
            <a:r>
              <a:rPr lang="ru-RU" sz="1600" dirty="0" smtClean="0"/>
              <a:t> </a:t>
            </a:r>
            <a:r>
              <a:rPr lang="ru-RU" sz="1600" dirty="0" err="1" smtClean="0"/>
              <a:t>шекара</a:t>
            </a:r>
            <a:r>
              <a:rPr lang="ru-RU" sz="1600" dirty="0" smtClean="0"/>
              <a:t> </a:t>
            </a:r>
            <a:r>
              <a:rPr lang="ru-RU" sz="1600" dirty="0" err="1" smtClean="0"/>
              <a:t>белдеулерінде</a:t>
            </a:r>
            <a:r>
              <a:rPr lang="ru-RU" sz="1600" dirty="0" smtClean="0"/>
              <a:t> </a:t>
            </a:r>
            <a:r>
              <a:rPr lang="ru-RU" sz="1600" dirty="0" err="1" smtClean="0"/>
              <a:t>делимитациялау</a:t>
            </a:r>
            <a:r>
              <a:rPr lang="ru-RU" sz="1600" dirty="0" smtClean="0"/>
              <a:t> </a:t>
            </a:r>
            <a:r>
              <a:rPr lang="ru-RU" sz="1600" dirty="0" err="1" smtClean="0"/>
              <a:t>шараларын</a:t>
            </a:r>
            <a:r>
              <a:rPr lang="ru-RU" sz="1600" dirty="0" smtClean="0"/>
              <a:t> </a:t>
            </a:r>
            <a:r>
              <a:rPr lang="ru-RU" sz="1600" dirty="0" err="1" smtClean="0"/>
              <a:t>жүргізіле</a:t>
            </a:r>
            <a:r>
              <a:rPr lang="ru-RU" sz="1600" dirty="0" smtClean="0"/>
              <a:t> </a:t>
            </a:r>
            <a:r>
              <a:rPr lang="ru-RU" sz="1600" dirty="0" err="1" smtClean="0"/>
              <a:t>бастады</a:t>
            </a:r>
            <a:r>
              <a:rPr lang="ru-RU" sz="1600" dirty="0" smtClean="0"/>
              <a:t>. Ал 2000 </a:t>
            </a:r>
            <a:r>
              <a:rPr lang="ru-RU" sz="1600" dirty="0" err="1" smtClean="0"/>
              <a:t>жылы</a:t>
            </a:r>
            <a:r>
              <a:rPr lang="ru-RU" sz="1600" dirty="0" smtClean="0"/>
              <a:t> </a:t>
            </a:r>
            <a:r>
              <a:rPr lang="ru-RU" sz="1600" dirty="0" err="1" smtClean="0"/>
              <a:t>қаңтарда Мәскеуде өткен екі</a:t>
            </a:r>
            <a:r>
              <a:rPr lang="ru-RU" sz="1600" dirty="0" smtClean="0"/>
              <a:t> </a:t>
            </a:r>
            <a:r>
              <a:rPr lang="ru-RU" sz="1600" dirty="0" err="1" smtClean="0"/>
              <a:t>мемлекет</a:t>
            </a:r>
            <a:r>
              <a:rPr lang="ru-RU" sz="1600" dirty="0" smtClean="0"/>
              <a:t> </a:t>
            </a:r>
            <a:r>
              <a:rPr lang="ru-RU" sz="1600" dirty="0" err="1" smtClean="0"/>
              <a:t>басшыларын</a:t>
            </a:r>
            <a:r>
              <a:rPr lang="ru-RU" sz="1600" dirty="0" smtClean="0"/>
              <a:t> </a:t>
            </a:r>
            <a:r>
              <a:rPr lang="ru-RU" sz="1600" dirty="0" err="1" smtClean="0"/>
              <a:t>кездесуінде</a:t>
            </a:r>
            <a:r>
              <a:rPr lang="ru-RU" sz="1600" dirty="0" smtClean="0"/>
              <a:t> </a:t>
            </a:r>
            <a:r>
              <a:rPr lang="ru-RU" sz="1600" dirty="0" err="1" smtClean="0"/>
              <a:t>басты</a:t>
            </a:r>
            <a:r>
              <a:rPr lang="ru-RU" sz="1600" dirty="0" smtClean="0"/>
              <a:t> </a:t>
            </a:r>
            <a:r>
              <a:rPr lang="ru-RU" sz="1600" dirty="0" err="1" smtClean="0"/>
              <a:t>үш бағыт туралы</a:t>
            </a:r>
            <a:r>
              <a:rPr lang="ru-RU" sz="1600" dirty="0" smtClean="0"/>
              <a:t> </a:t>
            </a:r>
            <a:r>
              <a:rPr lang="ru-RU" sz="1600" dirty="0" err="1" smtClean="0"/>
              <a:t>келісім</a:t>
            </a:r>
            <a:r>
              <a:rPr lang="ru-RU" sz="1600" dirty="0" smtClean="0"/>
              <a:t> </a:t>
            </a:r>
            <a:r>
              <a:rPr lang="ru-RU" sz="1600" dirty="0" err="1" smtClean="0"/>
              <a:t>жасалды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Біріншісі</a:t>
            </a:r>
            <a:r>
              <a:rPr lang="ru-RU" sz="1600" dirty="0" smtClean="0"/>
              <a:t> – </a:t>
            </a:r>
            <a:r>
              <a:rPr lang="ru-RU" sz="1600" dirty="0" err="1" smtClean="0"/>
              <a:t>екі</a:t>
            </a:r>
            <a:r>
              <a:rPr lang="ru-RU" sz="1600" dirty="0" smtClean="0"/>
              <a:t> ел </a:t>
            </a:r>
            <a:r>
              <a:rPr lang="ru-RU" sz="1600" dirty="0" err="1" smtClean="0"/>
              <a:t>саясатындағы</a:t>
            </a:r>
            <a:r>
              <a:rPr lang="ru-RU" sz="1600" dirty="0" smtClean="0"/>
              <a:t> </a:t>
            </a:r>
            <a:r>
              <a:rPr lang="ru-RU" sz="1600" dirty="0" err="1" smtClean="0"/>
              <a:t>қарым</a:t>
            </a:r>
            <a:r>
              <a:rPr lang="ru-RU" sz="1600" dirty="0" smtClean="0"/>
              <a:t> </a:t>
            </a:r>
            <a:r>
              <a:rPr lang="ru-RU" sz="1600" dirty="0" err="1" smtClean="0"/>
              <a:t>қатынастың</a:t>
            </a:r>
            <a:r>
              <a:rPr lang="ru-RU" sz="1600" dirty="0" smtClean="0"/>
              <a:t> </a:t>
            </a:r>
            <a:r>
              <a:rPr lang="ru-RU" sz="1600" dirty="0" err="1" smtClean="0"/>
              <a:t>сабақтастығы</a:t>
            </a:r>
            <a:r>
              <a:rPr lang="ru-RU" sz="1600" dirty="0" smtClean="0"/>
              <a:t>. </a:t>
            </a:r>
            <a:r>
              <a:rPr lang="ru-RU" sz="1600" dirty="0" err="1" smtClean="0"/>
              <a:t>Екіншісі</a:t>
            </a:r>
            <a:r>
              <a:rPr lang="ru-RU" sz="1600" dirty="0" smtClean="0"/>
              <a:t> - </a:t>
            </a:r>
            <a:r>
              <a:rPr lang="ru-RU" sz="1600" dirty="0" err="1" smtClean="0"/>
              <a:t>қауіпсіздік мәселесіндегі ынтымақтастық.</a:t>
            </a:r>
            <a:r>
              <a:rPr lang="ru-RU" sz="1600" dirty="0" smtClean="0"/>
              <a:t> </a:t>
            </a:r>
            <a:r>
              <a:rPr lang="ru-RU" sz="1600" dirty="0" err="1" smtClean="0"/>
              <a:t>Үшіншісі шекараны</a:t>
            </a:r>
            <a:r>
              <a:rPr lang="ru-RU" sz="1600" dirty="0" smtClean="0"/>
              <a:t> </a:t>
            </a:r>
            <a:r>
              <a:rPr lang="ru-RU" sz="1600" dirty="0" err="1" smtClean="0"/>
              <a:t>нақтылау мәселесі.</a:t>
            </a:r>
            <a:endParaRPr lang="ru-RU" sz="1600" dirty="0" smtClean="0"/>
          </a:p>
          <a:p>
            <a:pPr marL="0" indent="0" algn="just"/>
            <a:r>
              <a:rPr lang="ru-RU" sz="1600" dirty="0" err="1" smtClean="0"/>
              <a:t>Қазақстанның көрші мемлекеттермен</a:t>
            </a:r>
            <a:r>
              <a:rPr lang="ru-RU" sz="1600" dirty="0" smtClean="0"/>
              <a:t> </a:t>
            </a:r>
            <a:r>
              <a:rPr lang="ru-RU" sz="1600" dirty="0" err="1" smtClean="0"/>
              <a:t>шекарасының жалпы</a:t>
            </a:r>
            <a:r>
              <a:rPr lang="ru-RU" sz="1600" dirty="0" smtClean="0"/>
              <a:t> </a:t>
            </a:r>
            <a:r>
              <a:rPr lang="ru-RU" sz="1600" dirty="0" err="1" smtClean="0"/>
              <a:t>ұзындығы </a:t>
            </a:r>
            <a:r>
              <a:rPr lang="ru-RU" sz="1600" dirty="0" smtClean="0"/>
              <a:t>15 </a:t>
            </a:r>
            <a:r>
              <a:rPr lang="ru-RU" sz="1600" dirty="0" err="1" smtClean="0"/>
              <a:t>мыңға жуық  шақырымды құрайды</a:t>
            </a:r>
            <a:r>
              <a:rPr lang="ru-RU" sz="1600" dirty="0" smtClean="0"/>
              <a:t>. </a:t>
            </a:r>
            <a:r>
              <a:rPr lang="ru-RU" sz="1600" dirty="0" err="1" smtClean="0"/>
              <a:t>Соның ішінде</a:t>
            </a:r>
            <a:r>
              <a:rPr lang="ru-RU" sz="1600" dirty="0" smtClean="0"/>
              <a:t> </a:t>
            </a:r>
            <a:r>
              <a:rPr lang="ru-RU" sz="1600" dirty="0" err="1" smtClean="0"/>
              <a:t>Қазақстанның Қырғыз Республикасымен</a:t>
            </a:r>
            <a:r>
              <a:rPr lang="ru-RU" sz="1600" dirty="0" smtClean="0"/>
              <a:t> </a:t>
            </a:r>
            <a:r>
              <a:rPr lang="ru-RU" sz="1600" dirty="0" err="1" smtClean="0"/>
              <a:t>мемлекетт</a:t>
            </a:r>
            <a:r>
              <a:rPr lang="ru-RU" sz="1600" dirty="0" smtClean="0"/>
              <a:t> </a:t>
            </a:r>
            <a:r>
              <a:rPr lang="ru-RU" sz="1600" dirty="0" err="1" smtClean="0"/>
              <a:t>шекарасы</a:t>
            </a:r>
            <a:r>
              <a:rPr lang="ru-RU" sz="1600" dirty="0" smtClean="0"/>
              <a:t> </a:t>
            </a:r>
            <a:r>
              <a:rPr lang="ru-RU" sz="1600" dirty="0" err="1" smtClean="0"/>
              <a:t>шамамен</a:t>
            </a:r>
            <a:r>
              <a:rPr lang="ru-RU" sz="1600" dirty="0" smtClean="0"/>
              <a:t> 1050 </a:t>
            </a:r>
            <a:r>
              <a:rPr lang="ru-RU" sz="1600" dirty="0" err="1" smtClean="0"/>
              <a:t>шақырым</a:t>
            </a:r>
            <a:r>
              <a:rPr lang="ru-RU" sz="1600" dirty="0" smtClean="0"/>
              <a:t>, </a:t>
            </a:r>
            <a:r>
              <a:rPr lang="ru-RU" sz="1600" dirty="0" err="1" smtClean="0"/>
              <a:t>Ресей</a:t>
            </a:r>
            <a:r>
              <a:rPr lang="ru-RU" sz="1600" dirty="0" smtClean="0"/>
              <a:t> </a:t>
            </a:r>
            <a:r>
              <a:rPr lang="ru-RU" sz="1600" dirty="0" err="1" smtClean="0"/>
              <a:t>Федерациясымен</a:t>
            </a:r>
            <a:r>
              <a:rPr lang="ru-RU" sz="1600" dirty="0" smtClean="0"/>
              <a:t> – 7,5 </a:t>
            </a:r>
            <a:r>
              <a:rPr lang="ru-RU" sz="1600" dirty="0" err="1" smtClean="0"/>
              <a:t>мыңнан астам</a:t>
            </a:r>
            <a:r>
              <a:rPr lang="ru-RU" sz="1600" dirty="0" smtClean="0"/>
              <a:t> </a:t>
            </a:r>
            <a:r>
              <a:rPr lang="ru-RU" sz="1600" dirty="0" err="1" smtClean="0"/>
              <a:t>шақырым Туркменстанмен</a:t>
            </a:r>
            <a:r>
              <a:rPr lang="ru-RU" sz="1600" dirty="0" smtClean="0"/>
              <a:t> – 400 </a:t>
            </a:r>
            <a:r>
              <a:rPr lang="ru-RU" sz="1600" dirty="0" err="1" smtClean="0"/>
              <a:t>шақырым</a:t>
            </a:r>
            <a:r>
              <a:rPr lang="ru-RU" sz="1600" dirty="0" smtClean="0"/>
              <a:t>, </a:t>
            </a:r>
            <a:r>
              <a:rPr lang="ru-RU" sz="1600" dirty="0" err="1" smtClean="0"/>
              <a:t>Өзбекстанмен </a:t>
            </a:r>
            <a:r>
              <a:rPr lang="ru-RU" sz="1600" dirty="0" smtClean="0"/>
              <a:t>– 1660 </a:t>
            </a:r>
            <a:r>
              <a:rPr lang="ru-RU" sz="1600" dirty="0" err="1" smtClean="0"/>
              <a:t>шақырым</a:t>
            </a:r>
            <a:r>
              <a:rPr lang="ru-RU" sz="1600" dirty="0" smtClean="0"/>
              <a:t>. </a:t>
            </a:r>
            <a:r>
              <a:rPr lang="ru-RU" sz="1600" dirty="0" err="1" smtClean="0"/>
              <a:t>Ресеймен</a:t>
            </a:r>
            <a:r>
              <a:rPr lang="ru-RU" sz="1600" dirty="0" smtClean="0"/>
              <a:t> </a:t>
            </a:r>
            <a:r>
              <a:rPr lang="ru-RU" sz="1600" dirty="0" err="1" smtClean="0"/>
              <a:t>шекара</a:t>
            </a:r>
            <a:r>
              <a:rPr lang="ru-RU" sz="1600" dirty="0" smtClean="0"/>
              <a:t> </a:t>
            </a:r>
            <a:r>
              <a:rPr lang="ru-RU" sz="1600" dirty="0" err="1" smtClean="0"/>
              <a:t>делимитациялау</a:t>
            </a:r>
            <a:r>
              <a:rPr lang="ru-RU" sz="1600" dirty="0" smtClean="0"/>
              <a:t> </a:t>
            </a:r>
            <a:r>
              <a:rPr lang="ru-RU" sz="1600" dirty="0" err="1" smtClean="0"/>
              <a:t>мәселесі </a:t>
            </a:r>
            <a:r>
              <a:rPr lang="ru-RU" sz="1600" dirty="0" smtClean="0"/>
              <a:t>1998 </a:t>
            </a:r>
            <a:r>
              <a:rPr lang="ru-RU" sz="1600" dirty="0" err="1" smtClean="0"/>
              <a:t>жылғы </a:t>
            </a:r>
            <a:r>
              <a:rPr lang="ru-RU" sz="1600" dirty="0" smtClean="0"/>
              <a:t>6 </a:t>
            </a:r>
            <a:r>
              <a:rPr lang="ru-RU" sz="1600" dirty="0" err="1" smtClean="0"/>
              <a:t>шілдеде</a:t>
            </a:r>
            <a:r>
              <a:rPr lang="ru-RU" sz="1600" dirty="0" smtClean="0"/>
              <a:t> </a:t>
            </a:r>
            <a:r>
              <a:rPr lang="ru-RU" sz="1600" dirty="0" err="1" smtClean="0"/>
              <a:t>екі</a:t>
            </a:r>
            <a:r>
              <a:rPr lang="ru-RU" sz="1600" dirty="0" smtClean="0"/>
              <a:t> ел </a:t>
            </a:r>
            <a:r>
              <a:rPr lang="ru-RU" sz="1600" dirty="0" err="1" smtClean="0"/>
              <a:t>басшыларының бірлескен</a:t>
            </a:r>
            <a:r>
              <a:rPr lang="ru-RU" sz="1600" dirty="0" smtClean="0"/>
              <a:t> </a:t>
            </a:r>
            <a:r>
              <a:rPr lang="ru-RU" sz="1600" dirty="0" err="1" smtClean="0"/>
              <a:t>мәлімдемесінен және сол</a:t>
            </a:r>
            <a:r>
              <a:rPr lang="ru-RU" sz="1600" dirty="0" smtClean="0"/>
              <a:t> </a:t>
            </a:r>
            <a:r>
              <a:rPr lang="ru-RU" sz="1600" dirty="0" err="1" smtClean="0"/>
              <a:t>жылғы </a:t>
            </a:r>
            <a:r>
              <a:rPr lang="ru-RU" sz="1600" dirty="0" smtClean="0"/>
              <a:t>12 </a:t>
            </a:r>
            <a:r>
              <a:rPr lang="ru-RU" sz="1600" dirty="0" err="1" smtClean="0"/>
              <a:t>желтоқсандағы мемлекеттік</a:t>
            </a:r>
            <a:r>
              <a:rPr lang="ru-RU" sz="1600" dirty="0" smtClean="0"/>
              <a:t> </a:t>
            </a:r>
            <a:r>
              <a:rPr lang="ru-RU" sz="1600" dirty="0" err="1" smtClean="0"/>
              <a:t>шекараны</a:t>
            </a:r>
            <a:r>
              <a:rPr lang="ru-RU" sz="1600" dirty="0" smtClean="0"/>
              <a:t> </a:t>
            </a:r>
            <a:r>
              <a:rPr lang="ru-RU" sz="1600" dirty="0" err="1" smtClean="0"/>
              <a:t>делимитациял</a:t>
            </a:r>
            <a:r>
              <a:rPr lang="ru-RU" sz="1600" dirty="0" smtClean="0"/>
              <a:t> </a:t>
            </a:r>
            <a:r>
              <a:rPr lang="ru-RU" sz="1600" dirty="0" err="1" smtClean="0"/>
              <a:t>жөніндегі хаттамадан</a:t>
            </a:r>
            <a:r>
              <a:rPr lang="ru-RU" sz="1600" dirty="0" smtClean="0"/>
              <a:t> </a:t>
            </a:r>
            <a:r>
              <a:rPr lang="ru-RU" sz="1600" dirty="0" err="1" smtClean="0"/>
              <a:t>басталды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Алты</a:t>
            </a:r>
            <a:r>
              <a:rPr lang="ru-RU" sz="1600" dirty="0" smtClean="0"/>
              <a:t> </a:t>
            </a:r>
            <a:r>
              <a:rPr lang="ru-RU" sz="1600" dirty="0" err="1" smtClean="0"/>
              <a:t>жыл</a:t>
            </a:r>
            <a:r>
              <a:rPr lang="ru-RU" sz="1600" dirty="0" smtClean="0"/>
              <a:t> </a:t>
            </a:r>
            <a:r>
              <a:rPr lang="ru-RU" sz="1600" dirty="0" err="1" smtClean="0"/>
              <a:t>аралығындағы</a:t>
            </a:r>
            <a:r>
              <a:rPr lang="ru-RU" sz="1600" dirty="0" smtClean="0"/>
              <a:t> </a:t>
            </a:r>
            <a:r>
              <a:rPr lang="ru-RU" sz="1600" dirty="0" err="1" smtClean="0"/>
              <a:t>құжаттарды</a:t>
            </a:r>
            <a:r>
              <a:rPr lang="ru-RU" sz="1600" dirty="0" smtClean="0"/>
              <a:t> </a:t>
            </a:r>
            <a:r>
              <a:rPr lang="ru-RU" sz="1600" dirty="0" err="1" smtClean="0"/>
              <a:t>әзірлеумен</a:t>
            </a:r>
            <a:r>
              <a:rPr lang="ru-RU" sz="1600" dirty="0" smtClean="0"/>
              <a:t> </a:t>
            </a:r>
            <a:r>
              <a:rPr lang="ru-RU" sz="1600" dirty="0" err="1" smtClean="0"/>
              <a:t>тыңғылықты</a:t>
            </a:r>
            <a:r>
              <a:rPr lang="ru-RU" sz="1600" dirty="0" smtClean="0"/>
              <a:t> </a:t>
            </a:r>
            <a:r>
              <a:rPr lang="ru-RU" sz="1600" dirty="0" err="1" smtClean="0"/>
              <a:t>айналысқан</a:t>
            </a:r>
            <a:r>
              <a:rPr lang="ru-RU" sz="1600" dirty="0" smtClean="0"/>
              <a:t> </a:t>
            </a:r>
            <a:r>
              <a:rPr lang="ru-RU" sz="1600" dirty="0" err="1" smtClean="0"/>
              <a:t>сарапшылар</a:t>
            </a:r>
            <a:r>
              <a:rPr lang="ru-RU" sz="1600" dirty="0" smtClean="0"/>
              <a:t> </a:t>
            </a:r>
            <a:r>
              <a:rPr lang="ru-RU" sz="1600" dirty="0" err="1" smtClean="0"/>
              <a:t>шекаралық</a:t>
            </a:r>
            <a:r>
              <a:rPr lang="ru-RU" sz="1600" dirty="0" smtClean="0"/>
              <a:t> </a:t>
            </a:r>
            <a:r>
              <a:rPr lang="ru-RU" sz="1600" dirty="0" err="1" smtClean="0"/>
              <a:t>сызықтың</a:t>
            </a:r>
            <a:r>
              <a:rPr lang="ru-RU" sz="1600" dirty="0" smtClean="0"/>
              <a:t> </a:t>
            </a:r>
            <a:r>
              <a:rPr lang="ru-RU" sz="1600" dirty="0" err="1" smtClean="0"/>
              <a:t>барлық</a:t>
            </a:r>
            <a:r>
              <a:rPr lang="ru-RU" sz="1600" dirty="0" smtClean="0"/>
              <a:t> </a:t>
            </a:r>
            <a:r>
              <a:rPr lang="ru-RU" sz="1600" dirty="0" err="1" smtClean="0"/>
              <a:t>нүктелері</a:t>
            </a:r>
            <a:r>
              <a:rPr lang="ru-RU" sz="1600" dirty="0" smtClean="0"/>
              <a:t> </a:t>
            </a:r>
            <a:r>
              <a:rPr lang="ru-RU" sz="1600" dirty="0" err="1" smtClean="0"/>
              <a:t>бойынша</a:t>
            </a:r>
            <a:r>
              <a:rPr lang="ru-RU" sz="1600" dirty="0" smtClean="0"/>
              <a:t> </a:t>
            </a:r>
            <a:r>
              <a:rPr lang="ru-RU" sz="1600" dirty="0" err="1" smtClean="0"/>
              <a:t>ортақ</a:t>
            </a:r>
            <a:r>
              <a:rPr lang="ru-RU" sz="1600" dirty="0" smtClean="0"/>
              <a:t> </a:t>
            </a:r>
            <a:r>
              <a:rPr lang="ru-RU" sz="1600" dirty="0" err="1" smtClean="0"/>
              <a:t>келісімге</a:t>
            </a:r>
            <a:r>
              <a:rPr lang="ru-RU" sz="1600" dirty="0" smtClean="0"/>
              <a:t> </a:t>
            </a:r>
            <a:r>
              <a:rPr lang="ru-RU" sz="1600" dirty="0" err="1" smtClean="0"/>
              <a:t>келді</a:t>
            </a:r>
            <a:r>
              <a:rPr lang="ru-RU" sz="1600" dirty="0" smtClean="0"/>
              <a:t>. </a:t>
            </a:r>
            <a:r>
              <a:rPr lang="ru-RU" sz="1600" dirty="0" err="1" smtClean="0"/>
              <a:t>Қазақстан</a:t>
            </a:r>
            <a:r>
              <a:rPr lang="ru-RU" sz="1600" dirty="0" smtClean="0"/>
              <a:t> </a:t>
            </a:r>
            <a:r>
              <a:rPr lang="ru-RU" sz="1600" dirty="0" err="1" smtClean="0"/>
              <a:t>Президенті</a:t>
            </a:r>
            <a:r>
              <a:rPr lang="ru-RU" sz="1600" dirty="0" smtClean="0"/>
              <a:t> </a:t>
            </a:r>
            <a:r>
              <a:rPr lang="ru-RU" sz="1600" dirty="0" err="1" smtClean="0"/>
              <a:t>Н.Ә.Назарбаев</a:t>
            </a:r>
            <a:r>
              <a:rPr lang="ru-RU" sz="1600" dirty="0" smtClean="0"/>
              <a:t> пен </a:t>
            </a:r>
            <a:r>
              <a:rPr lang="ru-RU" sz="1600" dirty="0" err="1" smtClean="0"/>
              <a:t>Ресей</a:t>
            </a:r>
            <a:r>
              <a:rPr lang="ru-RU" sz="1600" dirty="0" smtClean="0"/>
              <a:t> </a:t>
            </a:r>
            <a:r>
              <a:rPr lang="ru-RU" sz="1600" dirty="0" err="1" smtClean="0"/>
              <a:t>президенті</a:t>
            </a:r>
            <a:r>
              <a:rPr lang="ru-RU" sz="1600" dirty="0" smtClean="0"/>
              <a:t> </a:t>
            </a:r>
            <a:r>
              <a:rPr lang="ru-RU" sz="1600" dirty="0" err="1" smtClean="0"/>
              <a:t>В.Путин</a:t>
            </a:r>
            <a:r>
              <a:rPr lang="ru-RU" sz="1600" dirty="0" smtClean="0"/>
              <a:t> 2005 </a:t>
            </a:r>
            <a:r>
              <a:rPr lang="ru-RU" sz="1600" dirty="0" err="1" smtClean="0"/>
              <a:t>жылғы</a:t>
            </a:r>
            <a:r>
              <a:rPr lang="ru-RU" sz="1600" dirty="0" smtClean="0"/>
              <a:t> 18 </a:t>
            </a:r>
            <a:r>
              <a:rPr lang="ru-RU" sz="1600" dirty="0" err="1" smtClean="0"/>
              <a:t>қаңтарда</a:t>
            </a:r>
            <a:r>
              <a:rPr lang="ru-RU" sz="1600" dirty="0" smtClean="0"/>
              <a:t> </a:t>
            </a:r>
            <a:r>
              <a:rPr lang="ru-RU" sz="1600" dirty="0" err="1" smtClean="0"/>
              <a:t>Қазақстан-Ресей</a:t>
            </a:r>
            <a:r>
              <a:rPr lang="ru-RU" sz="1600" dirty="0" smtClean="0"/>
              <a:t> </a:t>
            </a:r>
            <a:r>
              <a:rPr lang="ru-RU" sz="1600" dirty="0" err="1" smtClean="0"/>
              <a:t>мемлекеттік</a:t>
            </a:r>
            <a:r>
              <a:rPr lang="ru-RU" sz="1600" dirty="0" smtClean="0"/>
              <a:t> </a:t>
            </a:r>
            <a:r>
              <a:rPr lang="ru-RU" sz="1600" dirty="0" err="1" smtClean="0"/>
              <a:t>шекарасы</a:t>
            </a:r>
            <a:r>
              <a:rPr lang="ru-RU" sz="1600" dirty="0" smtClean="0"/>
              <a:t> </a:t>
            </a:r>
            <a:r>
              <a:rPr lang="ru-RU" sz="1600" dirty="0" err="1" smtClean="0"/>
              <a:t>туралы</a:t>
            </a:r>
            <a:r>
              <a:rPr lang="ru-RU" sz="1600" dirty="0" smtClean="0"/>
              <a:t> </a:t>
            </a:r>
            <a:r>
              <a:rPr lang="ru-RU" sz="1600" dirty="0" err="1" smtClean="0"/>
              <a:t>шартқа</a:t>
            </a:r>
            <a:r>
              <a:rPr lang="ru-RU" sz="1600" dirty="0" smtClean="0"/>
              <a:t> </a:t>
            </a:r>
            <a:r>
              <a:rPr lang="ru-RU" sz="1600" dirty="0" err="1" smtClean="0"/>
              <a:t>қол</a:t>
            </a:r>
            <a:r>
              <a:rPr lang="ru-RU" sz="1600" dirty="0" smtClean="0"/>
              <a:t> </a:t>
            </a:r>
            <a:r>
              <a:rPr lang="ru-RU" sz="1600" dirty="0" err="1" smtClean="0"/>
              <a:t>қойды</a:t>
            </a:r>
            <a:r>
              <a:rPr lang="ru-RU" sz="1600" dirty="0" smtClean="0"/>
              <a:t>. </a:t>
            </a:r>
            <a:r>
              <a:rPr lang="ru-RU" sz="1600" dirty="0" err="1" smtClean="0"/>
              <a:t>Шын</a:t>
            </a:r>
            <a:r>
              <a:rPr lang="ru-RU" sz="1600" dirty="0" smtClean="0"/>
              <a:t> </a:t>
            </a:r>
            <a:r>
              <a:rPr lang="ru-RU" sz="1600" dirty="0" err="1" smtClean="0"/>
              <a:t>мәнінде</a:t>
            </a:r>
            <a:r>
              <a:rPr lang="ru-RU" sz="1600" dirty="0" smtClean="0"/>
              <a:t>, </a:t>
            </a:r>
            <a:r>
              <a:rPr lang="ru-RU" sz="1600" dirty="0" err="1" smtClean="0"/>
              <a:t>тарихи</a:t>
            </a:r>
            <a:r>
              <a:rPr lang="ru-RU" sz="1600" dirty="0" smtClean="0"/>
              <a:t> </a:t>
            </a:r>
            <a:r>
              <a:rPr lang="ru-RU" sz="1600" dirty="0" err="1" smtClean="0"/>
              <a:t>деп</a:t>
            </a:r>
            <a:r>
              <a:rPr lang="ru-RU" sz="1600" dirty="0" smtClean="0"/>
              <a:t> </a:t>
            </a:r>
            <a:r>
              <a:rPr lang="ru-RU" sz="1600" dirty="0" err="1" smtClean="0"/>
              <a:t>бағалауға</a:t>
            </a:r>
            <a:r>
              <a:rPr lang="ru-RU" sz="1600" dirty="0" smtClean="0"/>
              <a:t> </a:t>
            </a:r>
            <a:r>
              <a:rPr lang="ru-RU" sz="1600" dirty="0" err="1" smtClean="0"/>
              <a:t>болатын</a:t>
            </a:r>
            <a:r>
              <a:rPr lang="ru-RU" sz="1600" dirty="0" smtClean="0"/>
              <a:t> осы </a:t>
            </a:r>
            <a:r>
              <a:rPr lang="ru-RU" sz="1600" dirty="0" err="1" smtClean="0"/>
              <a:t>құжат</a:t>
            </a:r>
            <a:r>
              <a:rPr lang="ru-RU" sz="1600" dirty="0" smtClean="0"/>
              <a:t> </a:t>
            </a:r>
            <a:r>
              <a:rPr lang="ru-RU" sz="1600" dirty="0" err="1" smtClean="0"/>
              <a:t>бойынша</a:t>
            </a:r>
            <a:r>
              <a:rPr lang="ru-RU" sz="1600" dirty="0" smtClean="0"/>
              <a:t> </a:t>
            </a:r>
            <a:r>
              <a:rPr lang="ru-RU" sz="1600" dirty="0" err="1" smtClean="0"/>
              <a:t>екі</a:t>
            </a:r>
            <a:r>
              <a:rPr lang="ru-RU" sz="1600" dirty="0" smtClean="0"/>
              <a:t> ел </a:t>
            </a:r>
            <a:r>
              <a:rPr lang="ru-RU" sz="1600" dirty="0" err="1" smtClean="0"/>
              <a:t>үшін</a:t>
            </a:r>
            <a:r>
              <a:rPr lang="ru-RU" sz="1600" dirty="0" smtClean="0"/>
              <a:t> де </a:t>
            </a:r>
            <a:r>
              <a:rPr lang="ru-RU" sz="1600" dirty="0" err="1" smtClean="0"/>
              <a:t>айрықша</a:t>
            </a:r>
            <a:r>
              <a:rPr lang="ru-RU" sz="1600" dirty="0" smtClean="0"/>
              <a:t> </a:t>
            </a:r>
            <a:r>
              <a:rPr lang="ru-RU" sz="1600" dirty="0" err="1" smtClean="0"/>
              <a:t>маңызы</a:t>
            </a:r>
            <a:r>
              <a:rPr lang="ru-RU" sz="1600" dirty="0" smtClean="0"/>
              <a:t> бар </a:t>
            </a:r>
            <a:r>
              <a:rPr lang="ru-RU" sz="1600" dirty="0" err="1" smtClean="0"/>
              <a:t>шекара</a:t>
            </a:r>
            <a:r>
              <a:rPr lang="ru-RU" sz="1600" dirty="0" smtClean="0"/>
              <a:t> </a:t>
            </a:r>
            <a:r>
              <a:rPr lang="ru-RU" sz="1600" dirty="0" err="1" smtClean="0"/>
              <a:t>мәселесі</a:t>
            </a:r>
            <a:r>
              <a:rPr lang="ru-RU" sz="1600" dirty="0" smtClean="0"/>
              <a:t> </a:t>
            </a:r>
            <a:r>
              <a:rPr lang="ru-RU" sz="1600" dirty="0" err="1" smtClean="0"/>
              <a:t>халықаралық</a:t>
            </a:r>
            <a:r>
              <a:rPr lang="ru-RU" sz="1600" dirty="0" smtClean="0"/>
              <a:t> </a:t>
            </a:r>
            <a:r>
              <a:rPr lang="ru-RU" sz="1600" dirty="0" err="1" smtClean="0"/>
              <a:t>нормаларға</a:t>
            </a:r>
            <a:r>
              <a:rPr lang="ru-RU" sz="1600" dirty="0" smtClean="0"/>
              <a:t> </a:t>
            </a:r>
            <a:r>
              <a:rPr lang="ru-RU" sz="1600" dirty="0" err="1" smtClean="0"/>
              <a:t>сәйкес</a:t>
            </a:r>
            <a:r>
              <a:rPr lang="ru-RU" sz="1600" dirty="0" smtClean="0"/>
              <a:t> </a:t>
            </a:r>
            <a:r>
              <a:rPr lang="ru-RU" sz="1600" dirty="0" err="1" smtClean="0"/>
              <a:t>шешімін</a:t>
            </a:r>
            <a:r>
              <a:rPr lang="ru-RU" sz="1600" dirty="0" smtClean="0"/>
              <a:t> </a:t>
            </a:r>
            <a:r>
              <a:rPr lang="ru-RU" sz="1600" dirty="0" err="1" smtClean="0"/>
              <a:t>тапты</a:t>
            </a:r>
            <a:r>
              <a:rPr lang="ru-RU" sz="1600" dirty="0" smtClean="0"/>
              <a:t>. </a:t>
            </a:r>
            <a:r>
              <a:rPr lang="ru-RU" sz="1600" dirty="0" err="1" smtClean="0"/>
              <a:t>Елбасы</a:t>
            </a:r>
            <a:r>
              <a:rPr lang="ru-RU" sz="1600" dirty="0" smtClean="0"/>
              <a:t> </a:t>
            </a:r>
            <a:r>
              <a:rPr lang="ru-RU" sz="1600" dirty="0" err="1" smtClean="0"/>
              <a:t>ат</a:t>
            </a:r>
            <a:r>
              <a:rPr lang="ru-RU" sz="1600" dirty="0" smtClean="0"/>
              <a:t> </a:t>
            </a:r>
            <a:r>
              <a:rPr lang="ru-RU" sz="1600" dirty="0" err="1" smtClean="0"/>
              <a:t>өткендей</a:t>
            </a:r>
            <a:r>
              <a:rPr lang="ru-RU" sz="1600" dirty="0" smtClean="0"/>
              <a:t>, “</a:t>
            </a:r>
            <a:r>
              <a:rPr lang="ru-RU" sz="1600" dirty="0" err="1" smtClean="0"/>
              <a:t>қадым</a:t>
            </a:r>
            <a:r>
              <a:rPr lang="ru-RU" sz="1600" dirty="0" smtClean="0"/>
              <a:t> </a:t>
            </a:r>
            <a:r>
              <a:rPr lang="ru-RU" sz="1600" dirty="0" err="1" smtClean="0"/>
              <a:t>замандардан</a:t>
            </a:r>
            <a:r>
              <a:rPr lang="ru-RU" sz="1600" dirty="0" smtClean="0"/>
              <a:t> </a:t>
            </a:r>
            <a:r>
              <a:rPr lang="ru-RU" sz="1600" dirty="0" err="1" smtClean="0"/>
              <a:t>қазақ-орыс</a:t>
            </a:r>
            <a:r>
              <a:rPr lang="ru-RU" sz="1600" dirty="0" smtClean="0"/>
              <a:t> </a:t>
            </a:r>
            <a:r>
              <a:rPr lang="ru-RU" sz="1600" dirty="0" err="1" smtClean="0"/>
              <a:t>елдері</a:t>
            </a:r>
            <a:r>
              <a:rPr lang="ru-RU" sz="1600" dirty="0" smtClean="0"/>
              <a:t> </a:t>
            </a:r>
            <a:r>
              <a:rPr lang="ru-RU" sz="1600" dirty="0" err="1" smtClean="0"/>
              <a:t>арасында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шекара</a:t>
            </a:r>
            <a:r>
              <a:rPr lang="ru-RU" sz="1600" dirty="0" smtClean="0"/>
              <a:t> </a:t>
            </a:r>
            <a:r>
              <a:rPr lang="ru-RU" sz="1600" dirty="0" err="1" smtClean="0"/>
              <a:t>бірінші</a:t>
            </a:r>
            <a:r>
              <a:rPr lang="ru-RU" sz="1600" dirty="0" smtClean="0"/>
              <a:t> </a:t>
            </a:r>
            <a:r>
              <a:rPr lang="ru-RU" sz="1600" dirty="0" err="1" smtClean="0"/>
              <a:t>рет</a:t>
            </a:r>
            <a:r>
              <a:rPr lang="ru-RU" sz="1600" dirty="0" smtClean="0"/>
              <a:t> </a:t>
            </a:r>
            <a:r>
              <a:rPr lang="ru-RU" sz="1600" dirty="0" err="1" smtClean="0"/>
              <a:t>заңды</a:t>
            </a:r>
            <a:r>
              <a:rPr lang="ru-RU" sz="1600" dirty="0" smtClean="0"/>
              <a:t> </a:t>
            </a:r>
            <a:r>
              <a:rPr lang="ru-RU" sz="1600" dirty="0" err="1" smtClean="0"/>
              <a:t>түрде</a:t>
            </a:r>
            <a:r>
              <a:rPr lang="ru-RU" sz="1600" dirty="0" smtClean="0"/>
              <a:t> </a:t>
            </a:r>
            <a:r>
              <a:rPr lang="ru-RU" sz="1600" dirty="0" err="1" smtClean="0"/>
              <a:t>тартылып</a:t>
            </a:r>
            <a:r>
              <a:rPr lang="ru-RU" sz="1600" dirty="0" smtClean="0"/>
              <a:t> </a:t>
            </a:r>
            <a:r>
              <a:rPr lang="ru-RU" sz="1600" dirty="0" err="1" smtClean="0"/>
              <a:t>отыр</a:t>
            </a:r>
            <a:r>
              <a:rPr lang="ru-RU" sz="1600" dirty="0" smtClean="0"/>
              <a:t>”. </a:t>
            </a:r>
            <a:r>
              <a:rPr lang="ru-RU" sz="1600" dirty="0" err="1" smtClean="0"/>
              <a:t>Әлемдегі жерүстілік ең ұзын саналатын</a:t>
            </a:r>
            <a:r>
              <a:rPr lang="ru-RU" sz="1600" dirty="0" smtClean="0"/>
              <a:t>, </a:t>
            </a:r>
            <a:r>
              <a:rPr lang="ru-RU" sz="1600" dirty="0" err="1" smtClean="0"/>
              <a:t>жалпы</a:t>
            </a:r>
            <a:r>
              <a:rPr lang="ru-RU" sz="1600" dirty="0" smtClean="0"/>
              <a:t> </a:t>
            </a:r>
            <a:r>
              <a:rPr lang="ru-RU" sz="1600" dirty="0" err="1" smtClean="0"/>
              <a:t>аралығы </a:t>
            </a:r>
            <a:r>
              <a:rPr lang="ru-RU" sz="1600" dirty="0" smtClean="0"/>
              <a:t>7591 </a:t>
            </a:r>
            <a:r>
              <a:rPr lang="ru-RU" sz="1600" dirty="0" err="1" smtClean="0"/>
              <a:t>шақырым құрайтын бұл шекара</a:t>
            </a:r>
            <a:r>
              <a:rPr lang="ru-RU" sz="1600" dirty="0" smtClean="0"/>
              <a:t> </a:t>
            </a:r>
            <a:r>
              <a:rPr lang="ru-RU" sz="1600" dirty="0" err="1" smtClean="0"/>
              <a:t>сызықтары белгіленіп</a:t>
            </a:r>
            <a:r>
              <a:rPr lang="ru-RU" sz="1600" dirty="0" smtClean="0"/>
              <a:t> </a:t>
            </a:r>
            <a:r>
              <a:rPr lang="ru-RU" sz="1600" dirty="0" err="1" smtClean="0"/>
              <a:t>және мойындалып</a:t>
            </a:r>
            <a:r>
              <a:rPr lang="ru-RU" sz="1600" dirty="0" smtClean="0"/>
              <a:t>, </a:t>
            </a:r>
            <a:r>
              <a:rPr lang="ru-RU" sz="1600" dirty="0" err="1" smtClean="0"/>
              <a:t>екі</a:t>
            </a:r>
            <a:r>
              <a:rPr lang="ru-RU" sz="1600" dirty="0" smtClean="0"/>
              <a:t> </a:t>
            </a:r>
            <a:r>
              <a:rPr lang="ru-RU" sz="1600" dirty="0" err="1" smtClean="0"/>
              <a:t>мемлекет</a:t>
            </a:r>
            <a:r>
              <a:rPr lang="ru-RU" sz="1600" dirty="0" smtClean="0"/>
              <a:t> </a:t>
            </a:r>
            <a:r>
              <a:rPr lang="ru-RU" sz="1600" dirty="0" err="1" smtClean="0"/>
              <a:t>арасында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мызғымас достықтың сенімді</a:t>
            </a:r>
            <a:r>
              <a:rPr lang="ru-RU" sz="1600" dirty="0" smtClean="0"/>
              <a:t> </a:t>
            </a:r>
            <a:r>
              <a:rPr lang="ru-RU" sz="1600" dirty="0" err="1" smtClean="0"/>
              <a:t>кепілі</a:t>
            </a:r>
            <a:r>
              <a:rPr lang="ru-RU" sz="1600" dirty="0" smtClean="0"/>
              <a:t> </a:t>
            </a:r>
            <a:r>
              <a:rPr lang="ru-RU" sz="1600" dirty="0" err="1" smtClean="0"/>
              <a:t>ретінде</a:t>
            </a:r>
            <a:r>
              <a:rPr lang="ru-RU" sz="1600" dirty="0" smtClean="0"/>
              <a:t> </a:t>
            </a:r>
            <a:r>
              <a:rPr lang="ru-RU" sz="1600" dirty="0" err="1" smtClean="0"/>
              <a:t>бағаланды</a:t>
            </a:r>
            <a:r>
              <a:rPr lang="ru-RU" sz="1600" dirty="0" smtClean="0"/>
              <a:t>.</a:t>
            </a:r>
          </a:p>
          <a:p>
            <a:pPr marL="0" indent="0" algn="just"/>
            <a:endParaRPr lang="ru-RU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kk-KZ" sz="1800" dirty="0" smtClean="0"/>
              <a:t>7 бет</a:t>
            </a: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435280" cy="5760640"/>
          </a:xfrm>
        </p:spPr>
        <p:txBody>
          <a:bodyPr>
            <a:noAutofit/>
          </a:bodyPr>
          <a:lstStyle/>
          <a:p>
            <a:pPr marL="0" indent="0" algn="just"/>
            <a:r>
              <a:rPr lang="ru-RU" sz="1600" dirty="0" err="1" smtClean="0"/>
              <a:t>Қазақстан тәуелсіздік алғаннан кейін</a:t>
            </a:r>
            <a:r>
              <a:rPr lang="ru-RU" sz="1600" dirty="0" smtClean="0"/>
              <a:t> </a:t>
            </a:r>
            <a:r>
              <a:rPr lang="ru-RU" sz="1600" dirty="0" err="1" smtClean="0"/>
              <a:t>Қытаймен арадағы шекараны</a:t>
            </a:r>
            <a:r>
              <a:rPr lang="ru-RU" sz="1600" dirty="0" smtClean="0"/>
              <a:t> </a:t>
            </a:r>
            <a:r>
              <a:rPr lang="ru-RU" sz="1600" dirty="0" err="1" smtClean="0"/>
              <a:t>заңдастыруға кірісті</a:t>
            </a:r>
            <a:r>
              <a:rPr lang="ru-RU" sz="1600" dirty="0" smtClean="0"/>
              <a:t>. </a:t>
            </a:r>
            <a:r>
              <a:rPr lang="ru-RU" sz="1600" dirty="0" err="1" smtClean="0"/>
              <a:t>Өзара түсіністік </a:t>
            </a:r>
            <a:r>
              <a:rPr lang="ru-RU" sz="1600" dirty="0" smtClean="0"/>
              <a:t>пен </a:t>
            </a:r>
            <a:r>
              <a:rPr lang="ru-RU" sz="1600" dirty="0" err="1" smtClean="0"/>
              <a:t>мүдделілік бұрын-соңды болмаған табысқа қол жеткізді</a:t>
            </a:r>
            <a:r>
              <a:rPr lang="ru-RU" sz="1600" dirty="0" smtClean="0"/>
              <a:t>. 1994 </a:t>
            </a:r>
            <a:r>
              <a:rPr lang="ru-RU" sz="1600" dirty="0" err="1" smtClean="0"/>
              <a:t>жылдың сәуір айында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Қазақстан Президенті</a:t>
            </a:r>
            <a:r>
              <a:rPr lang="ru-RU" sz="1600" dirty="0" smtClean="0"/>
              <a:t> Н.Назарбаев пен ҚХР </a:t>
            </a:r>
            <a:r>
              <a:rPr lang="ru-RU" sz="1600" dirty="0" err="1" smtClean="0"/>
              <a:t>Премьер-министрі</a:t>
            </a:r>
            <a:r>
              <a:rPr lang="ru-RU" sz="1600" dirty="0" smtClean="0"/>
              <a:t> Ли </a:t>
            </a:r>
            <a:r>
              <a:rPr lang="ru-RU" sz="1600" dirty="0" err="1" smtClean="0"/>
              <a:t>Пэн</a:t>
            </a:r>
            <a:r>
              <a:rPr lang="ru-RU" sz="1600" dirty="0" smtClean="0"/>
              <a:t> </a:t>
            </a:r>
            <a:r>
              <a:rPr lang="ru-RU" sz="1600" dirty="0" err="1" smtClean="0"/>
              <a:t>екі</a:t>
            </a:r>
            <a:r>
              <a:rPr lang="ru-RU" sz="1600" dirty="0" smtClean="0"/>
              <a:t> ел </a:t>
            </a:r>
            <a:r>
              <a:rPr lang="ru-RU" sz="1600" dirty="0" err="1" smtClean="0"/>
              <a:t>арасындағы шекара</a:t>
            </a:r>
            <a:r>
              <a:rPr lang="ru-RU" sz="1600" dirty="0" smtClean="0"/>
              <a:t> </a:t>
            </a:r>
            <a:r>
              <a:rPr lang="ru-RU" sz="1600" dirty="0" err="1" smtClean="0"/>
              <a:t>сызығын заңдастырып</a:t>
            </a:r>
            <a:r>
              <a:rPr lang="ru-RU" sz="1600" dirty="0" smtClean="0"/>
              <a:t>, </a:t>
            </a:r>
            <a:r>
              <a:rPr lang="ru-RU" sz="1600" dirty="0" err="1" smtClean="0"/>
              <a:t>белгілеу</a:t>
            </a:r>
            <a:r>
              <a:rPr lang="ru-RU" sz="1600" dirty="0" smtClean="0"/>
              <a:t> (делимитация) </a:t>
            </a:r>
            <a:r>
              <a:rPr lang="ru-RU" sz="1600" dirty="0" err="1" smtClean="0"/>
              <a:t>жөніндегі келісім-шартқа қол қойды</a:t>
            </a:r>
            <a:r>
              <a:rPr lang="ru-RU" sz="1600" dirty="0" smtClean="0"/>
              <a:t>. </a:t>
            </a:r>
            <a:r>
              <a:rPr lang="ru-RU" sz="1600" dirty="0" err="1" smtClean="0"/>
              <a:t>Жалпы</a:t>
            </a:r>
            <a:r>
              <a:rPr lang="ru-RU" sz="1600" dirty="0" smtClean="0"/>
              <a:t> </a:t>
            </a:r>
            <a:r>
              <a:rPr lang="ru-RU" sz="1600" dirty="0" err="1" smtClean="0"/>
              <a:t>ұзындығы </a:t>
            </a:r>
            <a:r>
              <a:rPr lang="ru-RU" sz="1600" dirty="0" smtClean="0"/>
              <a:t>1718 </a:t>
            </a:r>
            <a:r>
              <a:rPr lang="ru-RU" sz="1600" dirty="0" err="1" smtClean="0"/>
              <a:t>шақырымға созылып</a:t>
            </a:r>
            <a:r>
              <a:rPr lang="ru-RU" sz="1600" dirty="0" smtClean="0"/>
              <a:t> </a:t>
            </a:r>
            <a:r>
              <a:rPr lang="ru-RU" sz="1600" dirty="0" err="1" smtClean="0"/>
              <a:t>жатқан желінің екі</a:t>
            </a:r>
            <a:r>
              <a:rPr lang="ru-RU" sz="1600" dirty="0" smtClean="0"/>
              <a:t> </a:t>
            </a:r>
            <a:r>
              <a:rPr lang="ru-RU" sz="1600" dirty="0" err="1" smtClean="0"/>
              <a:t>шағын учаскесінен</a:t>
            </a:r>
            <a:r>
              <a:rPr lang="ru-RU" sz="1600" dirty="0" smtClean="0"/>
              <a:t> (</a:t>
            </a:r>
            <a:r>
              <a:rPr lang="ru-RU" sz="1600" dirty="0" err="1" smtClean="0"/>
              <a:t>бұрынғы Талдықорған және </a:t>
            </a:r>
            <a:r>
              <a:rPr lang="ru-RU" sz="1600" dirty="0" smtClean="0"/>
              <a:t>Семей </a:t>
            </a:r>
            <a:r>
              <a:rPr lang="ru-RU" sz="1600" dirty="0" err="1" smtClean="0"/>
              <a:t>облыстарындағы</a:t>
            </a:r>
            <a:r>
              <a:rPr lang="ru-RU" sz="1600" dirty="0" smtClean="0"/>
              <a:t>) </a:t>
            </a:r>
            <a:r>
              <a:rPr lang="ru-RU" sz="1600" dirty="0" err="1" smtClean="0"/>
              <a:t>басқасы түгел заң жолымен</a:t>
            </a:r>
            <a:r>
              <a:rPr lang="ru-RU" sz="1600" dirty="0" smtClean="0"/>
              <a:t> </a:t>
            </a:r>
            <a:r>
              <a:rPr lang="ru-RU" sz="1600" dirty="0" err="1" smtClean="0"/>
              <a:t>бекітілді</a:t>
            </a:r>
            <a:r>
              <a:rPr lang="ru-RU" sz="1600" dirty="0" smtClean="0"/>
              <a:t>. </a:t>
            </a:r>
            <a:r>
              <a:rPr lang="ru-RU" sz="1600" dirty="0" err="1" smtClean="0"/>
              <a:t>Келесі</a:t>
            </a:r>
            <a:r>
              <a:rPr lang="ru-RU" sz="1600" dirty="0" smtClean="0"/>
              <a:t> </a:t>
            </a:r>
            <a:r>
              <a:rPr lang="ru-RU" sz="1600" dirty="0" err="1" smtClean="0"/>
              <a:t>кезектегі</a:t>
            </a:r>
            <a:r>
              <a:rPr lang="ru-RU" sz="1600" dirty="0" smtClean="0"/>
              <a:t> </a:t>
            </a:r>
            <a:r>
              <a:rPr lang="ru-RU" sz="1600" dirty="0" err="1" smtClean="0"/>
              <a:t>мәселелерді шешу</a:t>
            </a:r>
            <a:r>
              <a:rPr lang="ru-RU" sz="1600" dirty="0" smtClean="0"/>
              <a:t> </a:t>
            </a:r>
            <a:r>
              <a:rPr lang="ru-RU" sz="1600" dirty="0" err="1" smtClean="0"/>
              <a:t>үшін делимитациялық </a:t>
            </a:r>
            <a:r>
              <a:rPr lang="ru-RU" sz="1600" dirty="0" smtClean="0"/>
              <a:t>комиссия </a:t>
            </a:r>
            <a:r>
              <a:rPr lang="ru-RU" sz="1600" dirty="0" err="1" smtClean="0"/>
              <a:t>құрылды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Жоғары дәрежелі кездесу</a:t>
            </a:r>
            <a:r>
              <a:rPr lang="ru-RU" sz="1600" dirty="0" smtClean="0"/>
              <a:t> </a:t>
            </a:r>
            <a:r>
              <a:rPr lang="ru-RU" sz="1600" dirty="0" err="1" smtClean="0"/>
              <a:t>кезінде</a:t>
            </a:r>
            <a:r>
              <a:rPr lang="ru-RU" sz="1600" dirty="0" smtClean="0"/>
              <a:t> </a:t>
            </a:r>
            <a:r>
              <a:rPr lang="ru-RU" sz="1600" dirty="0" err="1" smtClean="0"/>
              <a:t>шекара</a:t>
            </a:r>
            <a:r>
              <a:rPr lang="ru-RU" sz="1600" dirty="0" smtClean="0"/>
              <a:t> </a:t>
            </a:r>
            <a:r>
              <a:rPr lang="ru-RU" sz="1600" dirty="0" err="1" smtClean="0"/>
              <a:t>мәселелерін толық реттеуге</a:t>
            </a:r>
            <a:r>
              <a:rPr lang="ru-RU" sz="1600" dirty="0" smtClean="0"/>
              <a:t> </a:t>
            </a:r>
            <a:r>
              <a:rPr lang="ru-RU" sz="1600" dirty="0" err="1" smtClean="0"/>
              <a:t>қатысты келіссөздерді одан</a:t>
            </a:r>
            <a:r>
              <a:rPr lang="ru-RU" sz="1600" dirty="0" smtClean="0"/>
              <a:t> </a:t>
            </a:r>
            <a:r>
              <a:rPr lang="ru-RU" sz="1600" dirty="0" err="1" smtClean="0"/>
              <a:t>әрі жалғастыру жөнінде уағдаластыққа қол жетті</a:t>
            </a:r>
            <a:r>
              <a:rPr lang="ru-RU" sz="1600" dirty="0" smtClean="0"/>
              <a:t>. </a:t>
            </a:r>
            <a:r>
              <a:rPr lang="ru-RU" sz="1600" dirty="0" err="1" smtClean="0"/>
              <a:t>Бұл бағытта </a:t>
            </a:r>
            <a:r>
              <a:rPr lang="ru-RU" sz="1600" dirty="0" smtClean="0"/>
              <a:t>1996-1998 </a:t>
            </a:r>
            <a:r>
              <a:rPr lang="ru-RU" sz="1600" dirty="0" err="1" smtClean="0"/>
              <a:t>жж</a:t>
            </a:r>
            <a:r>
              <a:rPr lang="ru-RU" sz="1600" dirty="0" smtClean="0"/>
              <a:t>. </a:t>
            </a:r>
            <a:r>
              <a:rPr lang="ru-RU" sz="1600" dirty="0" err="1" smtClean="0"/>
              <a:t>үш арнайы</a:t>
            </a:r>
            <a:r>
              <a:rPr lang="ru-RU" sz="1600" dirty="0" smtClean="0"/>
              <a:t> </a:t>
            </a:r>
            <a:r>
              <a:rPr lang="ru-RU" sz="1600" dirty="0" err="1" smtClean="0"/>
              <a:t>келісім</a:t>
            </a:r>
            <a:r>
              <a:rPr lang="ru-RU" sz="1600" dirty="0" smtClean="0"/>
              <a:t> </a:t>
            </a:r>
            <a:r>
              <a:rPr lang="ru-RU" sz="1600" dirty="0" err="1" smtClean="0"/>
              <a:t>болды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Соның нәтижесінде </a:t>
            </a:r>
            <a:r>
              <a:rPr lang="ru-RU" sz="1600" dirty="0" smtClean="0"/>
              <a:t>1999 ж. </a:t>
            </a:r>
            <a:r>
              <a:rPr lang="ru-RU" sz="1600" dirty="0" err="1" smtClean="0"/>
              <a:t>қарашада Цзянь-Цземинь</a:t>
            </a:r>
            <a:r>
              <a:rPr lang="ru-RU" sz="1600" dirty="0" smtClean="0"/>
              <a:t> мен Н.Назарбаев </a:t>
            </a:r>
            <a:r>
              <a:rPr lang="ru-RU" sz="1600" dirty="0" err="1" smtClean="0"/>
              <a:t>шекаралық мәселелердің толық үйлестірілуі туралы</a:t>
            </a:r>
            <a:r>
              <a:rPr lang="ru-RU" sz="1600" dirty="0" smtClean="0"/>
              <a:t> </a:t>
            </a:r>
            <a:r>
              <a:rPr lang="ru-RU" sz="1600" dirty="0" err="1" smtClean="0"/>
              <a:t>арнайы</a:t>
            </a:r>
            <a:r>
              <a:rPr lang="ru-RU" sz="1600" dirty="0" smtClean="0"/>
              <a:t> </a:t>
            </a:r>
            <a:r>
              <a:rPr lang="ru-RU" sz="1600" dirty="0" err="1" smtClean="0"/>
              <a:t>коммюникеге</a:t>
            </a:r>
            <a:r>
              <a:rPr lang="ru-RU" sz="1600" dirty="0" smtClean="0"/>
              <a:t> </a:t>
            </a:r>
            <a:r>
              <a:rPr lang="ru-RU" sz="1600" dirty="0" err="1" smtClean="0"/>
              <a:t>қол қойылды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Сөйтіп, Қытаймен шекараны</a:t>
            </a:r>
            <a:r>
              <a:rPr lang="ru-RU" sz="1600" dirty="0" smtClean="0"/>
              <a:t> </a:t>
            </a:r>
            <a:r>
              <a:rPr lang="ru-RU" sz="1600" dirty="0" err="1" smtClean="0"/>
              <a:t>межелеу</a:t>
            </a:r>
            <a:r>
              <a:rPr lang="ru-RU" sz="1600" dirty="0" smtClean="0"/>
              <a:t> </a:t>
            </a:r>
            <a:r>
              <a:rPr lang="ru-RU" sz="1600" dirty="0" err="1" smtClean="0"/>
              <a:t>негізінен</a:t>
            </a:r>
            <a:r>
              <a:rPr lang="ru-RU" sz="1600" dirty="0" smtClean="0"/>
              <a:t> </a:t>
            </a:r>
            <a:r>
              <a:rPr lang="ru-RU" sz="1600" dirty="0" err="1" smtClean="0"/>
              <a:t>аяқталды.</a:t>
            </a:r>
            <a:r>
              <a:rPr lang="ru-RU" sz="1600" dirty="0" smtClean="0"/>
              <a:t>  </a:t>
            </a:r>
            <a:r>
              <a:rPr lang="ru-RU" sz="1600" dirty="0" err="1" smtClean="0"/>
              <a:t>Сонымен</a:t>
            </a:r>
            <a:r>
              <a:rPr lang="ru-RU" sz="1600" dirty="0" smtClean="0"/>
              <a:t> </a:t>
            </a:r>
            <a:r>
              <a:rPr lang="ru-RU" sz="1600" dirty="0" err="1" smtClean="0"/>
              <a:t>қатар, Қазақстан бұл жылдары</a:t>
            </a:r>
            <a:r>
              <a:rPr lang="ru-RU" sz="1600" dirty="0" smtClean="0"/>
              <a:t> </a:t>
            </a:r>
            <a:r>
              <a:rPr lang="ru-RU" sz="1600" dirty="0" err="1" smtClean="0"/>
              <a:t>өзінің жақын көршілері </a:t>
            </a:r>
            <a:r>
              <a:rPr lang="ru-RU" sz="1600" dirty="0" smtClean="0"/>
              <a:t>- </a:t>
            </a:r>
            <a:r>
              <a:rPr lang="ru-RU" sz="1600" dirty="0" err="1" smtClean="0"/>
              <a:t>Қырғызстанмен, Өзбекстанмен және Түркменстанмен арадағы шекара</a:t>
            </a:r>
            <a:r>
              <a:rPr lang="ru-RU" sz="1600" dirty="0" smtClean="0"/>
              <a:t> </a:t>
            </a:r>
            <a:r>
              <a:rPr lang="ru-RU" sz="1600" dirty="0" err="1" smtClean="0"/>
              <a:t>мәселелерін іс</a:t>
            </a:r>
            <a:r>
              <a:rPr lang="ru-RU" sz="1600" dirty="0" smtClean="0"/>
              <a:t> </a:t>
            </a:r>
            <a:r>
              <a:rPr lang="ru-RU" sz="1600" dirty="0" err="1" smtClean="0"/>
              <a:t>жүзінде түпкілікті реттеуге</a:t>
            </a:r>
            <a:r>
              <a:rPr lang="ru-RU" sz="1600" dirty="0" smtClean="0"/>
              <a:t> </a:t>
            </a:r>
            <a:r>
              <a:rPr lang="ru-RU" sz="1600" dirty="0" err="1" smtClean="0"/>
              <a:t>қол жеткізді</a:t>
            </a:r>
            <a:r>
              <a:rPr lang="ru-RU" sz="1600" dirty="0" smtClean="0"/>
              <a:t>. </a:t>
            </a:r>
            <a:r>
              <a:rPr lang="ru-RU" sz="1600" dirty="0" err="1" smtClean="0"/>
              <a:t>Шекара</a:t>
            </a:r>
            <a:r>
              <a:rPr lang="ru-RU" sz="1600" dirty="0" smtClean="0"/>
              <a:t> </a:t>
            </a:r>
            <a:r>
              <a:rPr lang="ru-RU" sz="1600" dirty="0" err="1" smtClean="0"/>
              <a:t>мәселесін </a:t>
            </a:r>
            <a:r>
              <a:rPr lang="ru-RU" sz="1600" dirty="0" smtClean="0"/>
              <a:t>Азия </a:t>
            </a:r>
            <a:r>
              <a:rPr lang="ru-RU" sz="1600" dirty="0" err="1" smtClean="0"/>
              <a:t>елдерінде</a:t>
            </a:r>
            <a:r>
              <a:rPr lang="ru-RU" sz="1600" dirty="0" smtClean="0"/>
              <a:t> </a:t>
            </a:r>
            <a:r>
              <a:rPr lang="ru-RU" sz="1600" dirty="0" err="1" smtClean="0"/>
              <a:t>тұрақты шешуде</a:t>
            </a:r>
            <a:r>
              <a:rPr lang="ru-RU" sz="1600" dirty="0" smtClean="0"/>
              <a:t> Шанхай </a:t>
            </a:r>
            <a:r>
              <a:rPr lang="ru-RU" sz="1600" dirty="0" err="1" smtClean="0"/>
              <a:t>ынтымақтастық ұйымы </a:t>
            </a:r>
            <a:r>
              <a:rPr lang="ru-RU" sz="1600" dirty="0" smtClean="0"/>
              <a:t>(ШЫҰ) </a:t>
            </a:r>
            <a:r>
              <a:rPr lang="ru-RU" sz="1600" dirty="0" err="1" smtClean="0"/>
              <a:t>маңызды рөл атқарады.</a:t>
            </a:r>
            <a:r>
              <a:rPr lang="ru-RU" sz="1600" dirty="0" smtClean="0"/>
              <a:t> 1996 </a:t>
            </a:r>
            <a:r>
              <a:rPr lang="ru-RU" sz="1600" dirty="0" err="1" smtClean="0"/>
              <a:t>жылғы сәуірде Шанхайдағы кездесу</a:t>
            </a:r>
            <a:r>
              <a:rPr lang="ru-RU" sz="1600" dirty="0" smtClean="0"/>
              <a:t> </a:t>
            </a:r>
            <a:r>
              <a:rPr lang="ru-RU" sz="1600" dirty="0" err="1" smtClean="0"/>
              <a:t>кезінде</a:t>
            </a:r>
            <a:r>
              <a:rPr lang="ru-RU" sz="1600" dirty="0" smtClean="0"/>
              <a:t> </a:t>
            </a:r>
            <a:r>
              <a:rPr lang="ru-RU" sz="1600" dirty="0" err="1" smtClean="0"/>
              <a:t>Ресей</a:t>
            </a:r>
            <a:r>
              <a:rPr lang="ru-RU" sz="1600" dirty="0" smtClean="0"/>
              <a:t>, </a:t>
            </a:r>
            <a:r>
              <a:rPr lang="ru-RU" sz="1600" dirty="0" err="1" smtClean="0"/>
              <a:t>Қытай</a:t>
            </a:r>
            <a:r>
              <a:rPr lang="ru-RU" sz="1600" dirty="0" smtClean="0"/>
              <a:t>, </a:t>
            </a:r>
            <a:r>
              <a:rPr lang="ru-RU" sz="1600" dirty="0" err="1" smtClean="0"/>
              <a:t>Қазақстан</a:t>
            </a:r>
            <a:r>
              <a:rPr lang="ru-RU" sz="1600" dirty="0" smtClean="0"/>
              <a:t>, </a:t>
            </a:r>
            <a:r>
              <a:rPr lang="ru-RU" sz="1600" dirty="0" err="1" smtClean="0"/>
              <a:t>Тәжікстан</a:t>
            </a:r>
            <a:r>
              <a:rPr lang="ru-RU" sz="1600" dirty="0" smtClean="0"/>
              <a:t>, </a:t>
            </a:r>
            <a:r>
              <a:rPr lang="ru-RU" sz="1600" dirty="0" err="1" smtClean="0"/>
              <a:t>Қырғызстан басшылары</a:t>
            </a:r>
            <a:r>
              <a:rPr lang="ru-RU" sz="1600" dirty="0" smtClean="0"/>
              <a:t> </a:t>
            </a:r>
            <a:r>
              <a:rPr lang="ru-RU" sz="1600" dirty="0" err="1" smtClean="0"/>
              <a:t>шекараларды</a:t>
            </a:r>
            <a:r>
              <a:rPr lang="ru-RU" sz="1600" dirty="0" smtClean="0"/>
              <a:t> </a:t>
            </a:r>
            <a:r>
              <a:rPr lang="ru-RU" sz="1600" dirty="0" err="1" smtClean="0"/>
              <a:t>бұзбау</a:t>
            </a:r>
            <a:r>
              <a:rPr lang="ru-RU" sz="1600" dirty="0" smtClean="0"/>
              <a:t>, </a:t>
            </a:r>
            <a:r>
              <a:rPr lang="ru-RU" sz="1600" dirty="0" err="1" smtClean="0"/>
              <a:t>олардың арасындағы бейтарап</a:t>
            </a:r>
            <a:r>
              <a:rPr lang="ru-RU" sz="1600" dirty="0" smtClean="0"/>
              <a:t> </a:t>
            </a:r>
            <a:r>
              <a:rPr lang="ru-RU" sz="1600" dirty="0" err="1" smtClean="0"/>
              <a:t>аймақтық қашықтықты </a:t>
            </a:r>
            <a:r>
              <a:rPr lang="ru-RU" sz="1600" dirty="0" smtClean="0"/>
              <a:t>100 </a:t>
            </a:r>
            <a:r>
              <a:rPr lang="ru-RU" sz="1600" dirty="0" err="1" smtClean="0"/>
              <a:t>шақырымға дейін</a:t>
            </a:r>
            <a:r>
              <a:rPr lang="ru-RU" sz="1600" dirty="0" smtClean="0"/>
              <a:t> </a:t>
            </a:r>
            <a:r>
              <a:rPr lang="ru-RU" sz="1600" dirty="0" err="1" smtClean="0"/>
              <a:t>жеткізу</a:t>
            </a:r>
            <a:r>
              <a:rPr lang="ru-RU" sz="1600" dirty="0" smtClean="0"/>
              <a:t> </a:t>
            </a:r>
            <a:r>
              <a:rPr lang="ru-RU" sz="1600" dirty="0" err="1" smtClean="0"/>
              <a:t>келісіміне</a:t>
            </a:r>
            <a:r>
              <a:rPr lang="ru-RU" sz="1600" dirty="0" smtClean="0"/>
              <a:t> </a:t>
            </a:r>
            <a:r>
              <a:rPr lang="ru-RU" sz="1600" dirty="0" err="1" smtClean="0"/>
              <a:t>қол қойылды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Кейін</a:t>
            </a:r>
            <a:r>
              <a:rPr lang="ru-RU" sz="1600" dirty="0" smtClean="0"/>
              <a:t> </a:t>
            </a:r>
            <a:r>
              <a:rPr lang="ru-RU" sz="1600" dirty="0" err="1" smtClean="0"/>
              <a:t>бұл келісімге</a:t>
            </a:r>
            <a:r>
              <a:rPr lang="ru-RU" sz="1600" dirty="0" smtClean="0"/>
              <a:t> </a:t>
            </a:r>
            <a:r>
              <a:rPr lang="ru-RU" sz="1600" dirty="0" err="1" smtClean="0"/>
              <a:t>Өзбекстан қосылды.</a:t>
            </a:r>
            <a:r>
              <a:rPr lang="ru-RU" sz="1600" dirty="0" smtClean="0"/>
              <a:t> “Шанхай </a:t>
            </a:r>
            <a:r>
              <a:rPr lang="ru-RU" sz="1600" dirty="0" err="1" smtClean="0"/>
              <a:t>келісімі</a:t>
            </a:r>
            <a:r>
              <a:rPr lang="ru-RU" sz="1600" dirty="0" smtClean="0"/>
              <a:t>” </a:t>
            </a:r>
            <a:r>
              <a:rPr lang="ru-RU" sz="1600" dirty="0" err="1" smtClean="0"/>
              <a:t>негізінде</a:t>
            </a:r>
            <a:r>
              <a:rPr lang="ru-RU" sz="1600" dirty="0" smtClean="0"/>
              <a:t> </a:t>
            </a:r>
            <a:r>
              <a:rPr lang="ru-RU" sz="1600" dirty="0" err="1" smtClean="0"/>
              <a:t>алты</a:t>
            </a:r>
            <a:r>
              <a:rPr lang="ru-RU" sz="1600" dirty="0" smtClean="0"/>
              <a:t> ел </a:t>
            </a:r>
            <a:r>
              <a:rPr lang="ru-RU" sz="1600" dirty="0" err="1" smtClean="0"/>
              <a:t>басшыларының жыл</a:t>
            </a:r>
            <a:r>
              <a:rPr lang="ru-RU" sz="1600" dirty="0" smtClean="0"/>
              <a:t> </a:t>
            </a:r>
            <a:r>
              <a:rPr lang="ru-RU" sz="1600" dirty="0" err="1" smtClean="0"/>
              <a:t>сайынғы кездесуі</a:t>
            </a:r>
            <a:r>
              <a:rPr lang="ru-RU" sz="1600" dirty="0" smtClean="0"/>
              <a:t> 1997 ж. </a:t>
            </a:r>
            <a:r>
              <a:rPr lang="ru-RU" sz="1600" dirty="0" err="1" smtClean="0"/>
              <a:t>Мәскеуде, </a:t>
            </a:r>
            <a:r>
              <a:rPr lang="ru-RU" sz="1600" dirty="0" smtClean="0"/>
              <a:t>1998 ж. </a:t>
            </a:r>
            <a:r>
              <a:rPr lang="ru-RU" sz="1600" dirty="0" err="1" smtClean="0"/>
              <a:t>Алматыда</a:t>
            </a:r>
            <a:r>
              <a:rPr lang="ru-RU" sz="1600" dirty="0" smtClean="0"/>
              <a:t>, 1999 ж. </a:t>
            </a:r>
            <a:r>
              <a:rPr lang="ru-RU" sz="1600" dirty="0" err="1" smtClean="0"/>
              <a:t>Бішкек</a:t>
            </a:r>
            <a:r>
              <a:rPr lang="ru-RU" sz="1600" dirty="0" smtClean="0"/>
              <a:t>, 2000 ж. Душанбе, 2001 ж. </a:t>
            </a:r>
            <a:r>
              <a:rPr lang="ru-RU" sz="1600" dirty="0" err="1" smtClean="0"/>
              <a:t>Алматыда</a:t>
            </a:r>
            <a:r>
              <a:rPr lang="ru-RU" sz="1600" dirty="0" smtClean="0"/>
              <a:t> </a:t>
            </a:r>
            <a:r>
              <a:rPr lang="ru-RU" sz="1600" dirty="0" err="1" smtClean="0"/>
              <a:t>болып</a:t>
            </a:r>
            <a:r>
              <a:rPr lang="ru-RU" sz="1600" dirty="0" smtClean="0"/>
              <a:t> </a:t>
            </a:r>
            <a:r>
              <a:rPr lang="ru-RU" sz="1600" dirty="0" err="1" smtClean="0"/>
              <a:t>өтті.</a:t>
            </a:r>
            <a:r>
              <a:rPr lang="ru-RU" sz="1600" dirty="0" smtClean="0"/>
              <a:t> </a:t>
            </a:r>
            <a:r>
              <a:rPr lang="ru-RU" sz="1600" dirty="0" err="1" smtClean="0"/>
              <a:t>Онда</a:t>
            </a:r>
            <a:r>
              <a:rPr lang="ru-RU" sz="1600" dirty="0" smtClean="0"/>
              <a:t> </a:t>
            </a:r>
            <a:r>
              <a:rPr lang="ru-RU" sz="1600" dirty="0" err="1" smtClean="0"/>
              <a:t>аймақтық қауіпсіздік </a:t>
            </a:r>
            <a:r>
              <a:rPr lang="ru-RU" sz="1600" dirty="0" smtClean="0"/>
              <a:t>пен </a:t>
            </a:r>
            <a:r>
              <a:rPr lang="ru-RU" sz="1600" dirty="0" err="1" smtClean="0"/>
              <a:t>ынтымақтастықты нығайту мәселелері жан-жақты талқыланып</a:t>
            </a:r>
            <a:r>
              <a:rPr lang="ru-RU" sz="1600" dirty="0" smtClean="0"/>
              <a:t>, </a:t>
            </a:r>
            <a:r>
              <a:rPr lang="ru-RU" sz="1600" dirty="0" err="1" smtClean="0"/>
              <a:t>осының нәтижесінде Декларациялар</a:t>
            </a:r>
            <a:r>
              <a:rPr lang="ru-RU" sz="1600" dirty="0" smtClean="0"/>
              <a:t> </a:t>
            </a:r>
            <a:r>
              <a:rPr lang="ru-RU" sz="1600" dirty="0" err="1" smtClean="0"/>
              <a:t>қабылданды</a:t>
            </a:r>
            <a:r>
              <a:rPr lang="ru-RU" sz="1600" dirty="0" smtClean="0"/>
              <a:t>. 2002 </a:t>
            </a:r>
            <a:r>
              <a:rPr lang="ru-RU" sz="1600" dirty="0" err="1" smtClean="0"/>
              <a:t>жылғы маусымда</a:t>
            </a:r>
            <a:r>
              <a:rPr lang="ru-RU" sz="1600" dirty="0" smtClean="0"/>
              <a:t> Шанхай </a:t>
            </a:r>
            <a:r>
              <a:rPr lang="ru-RU" sz="1600" dirty="0" err="1" smtClean="0"/>
              <a:t>ынтымақтастық ұйымының кезекті</a:t>
            </a:r>
            <a:r>
              <a:rPr lang="ru-RU" sz="1600" dirty="0" smtClean="0"/>
              <a:t> </a:t>
            </a:r>
            <a:r>
              <a:rPr lang="ru-RU" sz="1600" dirty="0" err="1" smtClean="0"/>
              <a:t>саммиті</a:t>
            </a:r>
            <a:r>
              <a:rPr lang="ru-RU" sz="1600" dirty="0" smtClean="0"/>
              <a:t> Санкт-Петербург </a:t>
            </a:r>
            <a:r>
              <a:rPr lang="ru-RU" sz="1600" dirty="0" err="1" smtClean="0"/>
              <a:t>қаласында болып</a:t>
            </a:r>
            <a:r>
              <a:rPr lang="ru-RU" sz="1600" dirty="0" smtClean="0"/>
              <a:t> </a:t>
            </a:r>
            <a:r>
              <a:rPr lang="ru-RU" sz="1600" dirty="0" err="1" smtClean="0"/>
              <a:t>өтті</a:t>
            </a:r>
            <a:r>
              <a:rPr lang="ru-RU" sz="1600" dirty="0" smtClean="0"/>
              <a:t>. </a:t>
            </a:r>
            <a:r>
              <a:rPr lang="ru-RU" sz="1600" dirty="0" err="1" smtClean="0"/>
              <a:t>Оның жұмысында </a:t>
            </a:r>
            <a:r>
              <a:rPr lang="ru-RU" sz="1600" dirty="0" smtClean="0"/>
              <a:t>ШЫҰ </a:t>
            </a:r>
            <a:r>
              <a:rPr lang="ru-RU" sz="1600" dirty="0" err="1" smtClean="0"/>
              <a:t>құрылымын орнықтыру іс</a:t>
            </a:r>
            <a:r>
              <a:rPr lang="ru-RU" sz="1600" dirty="0" smtClean="0"/>
              <a:t> </a:t>
            </a:r>
            <a:r>
              <a:rPr lang="ru-RU" sz="1600" dirty="0" err="1" smtClean="0"/>
              <a:t>жүзінде көрініс тапты</a:t>
            </a:r>
            <a:r>
              <a:rPr lang="ru-RU" sz="1600" dirty="0" smtClean="0"/>
              <a:t>.</a:t>
            </a:r>
          </a:p>
          <a:p>
            <a:pPr marL="0" indent="0"/>
            <a:endParaRPr lang="ru-RU" sz="1600" dirty="0" smtClean="0"/>
          </a:p>
          <a:p>
            <a:pPr algn="just"/>
            <a:endParaRPr lang="ru-RU" sz="16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/>
          </a:bodyPr>
          <a:lstStyle/>
          <a:p>
            <a:r>
              <a:rPr lang="kk-KZ" sz="1600" dirty="0" smtClean="0"/>
              <a:t>8 бет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435280" cy="5760640"/>
          </a:xfrm>
        </p:spPr>
        <p:txBody>
          <a:bodyPr>
            <a:normAutofit/>
          </a:bodyPr>
          <a:lstStyle/>
          <a:p>
            <a:pPr marL="0" indent="0" algn="just"/>
            <a:r>
              <a:rPr lang="ru-RU" sz="1600" dirty="0" smtClean="0"/>
              <a:t>ШЫҰ-</a:t>
            </a:r>
            <a:r>
              <a:rPr lang="ru-RU" sz="1600" dirty="0" err="1" smtClean="0"/>
              <a:t>ның</a:t>
            </a:r>
            <a:r>
              <a:rPr lang="ru-RU" sz="1600" dirty="0" smtClean="0"/>
              <a:t> Секретариаты </a:t>
            </a:r>
            <a:r>
              <a:rPr lang="ru-RU" sz="1600" dirty="0" err="1" smtClean="0"/>
              <a:t>Пекинде</a:t>
            </a:r>
            <a:r>
              <a:rPr lang="ru-RU" sz="1600" dirty="0" smtClean="0"/>
              <a:t>, ал </a:t>
            </a:r>
            <a:r>
              <a:rPr lang="ru-RU" sz="1600" dirty="0" err="1" smtClean="0"/>
              <a:t>Аймақтық</a:t>
            </a:r>
            <a:r>
              <a:rPr lang="ru-RU" sz="1600" dirty="0" smtClean="0"/>
              <a:t> </a:t>
            </a:r>
            <a:r>
              <a:rPr lang="ru-RU" sz="1600" dirty="0" err="1" smtClean="0"/>
              <a:t>терроризмге</a:t>
            </a:r>
            <a:r>
              <a:rPr lang="ru-RU" sz="1600" dirty="0" smtClean="0"/>
              <a:t> </a:t>
            </a:r>
            <a:r>
              <a:rPr lang="ru-RU" sz="1600" dirty="0" err="1" smtClean="0"/>
              <a:t>қарсы</a:t>
            </a:r>
            <a:r>
              <a:rPr lang="ru-RU" sz="1600" dirty="0" smtClean="0"/>
              <a:t> </a:t>
            </a:r>
            <a:r>
              <a:rPr lang="ru-RU" sz="1600" dirty="0" err="1" smtClean="0"/>
              <a:t>құрылымның</a:t>
            </a:r>
            <a:r>
              <a:rPr lang="ru-RU" sz="1600" dirty="0" smtClean="0"/>
              <a:t> штаб </a:t>
            </a:r>
            <a:r>
              <a:rPr lang="ru-RU" sz="1600" dirty="0" err="1" smtClean="0"/>
              <a:t>пәтері</a:t>
            </a:r>
            <a:r>
              <a:rPr lang="ru-RU" sz="1600" dirty="0" smtClean="0"/>
              <a:t> </a:t>
            </a:r>
            <a:r>
              <a:rPr lang="ru-RU" sz="1600" dirty="0" err="1" smtClean="0"/>
              <a:t>Бішкекте</a:t>
            </a:r>
            <a:r>
              <a:rPr lang="ru-RU" sz="1600" dirty="0" smtClean="0"/>
              <a:t> </a:t>
            </a:r>
            <a:r>
              <a:rPr lang="ru-RU" sz="1600" dirty="0" err="1" smtClean="0"/>
              <a:t>орналасатын</a:t>
            </a:r>
            <a:r>
              <a:rPr lang="ru-RU" sz="1600" dirty="0" smtClean="0"/>
              <a:t> </a:t>
            </a:r>
            <a:r>
              <a:rPr lang="ru-RU" sz="1600" dirty="0" err="1" smtClean="0"/>
              <a:t>болды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Бұл кездесуде</a:t>
            </a:r>
            <a:r>
              <a:rPr lang="ru-RU" sz="1600" dirty="0" smtClean="0"/>
              <a:t> 3 </a:t>
            </a:r>
            <a:r>
              <a:rPr lang="ru-RU" sz="1600" dirty="0" err="1" smtClean="0"/>
              <a:t>құжатқа </a:t>
            </a:r>
            <a:r>
              <a:rPr lang="ru-RU" sz="1600" dirty="0" smtClean="0"/>
              <a:t>– ШЫҰ </a:t>
            </a:r>
            <a:r>
              <a:rPr lang="ru-RU" sz="1600" dirty="0" err="1" smtClean="0"/>
              <a:t>Хартиясына</a:t>
            </a:r>
            <a:r>
              <a:rPr lang="ru-RU" sz="1600" dirty="0" smtClean="0"/>
              <a:t>, </a:t>
            </a:r>
            <a:r>
              <a:rPr lang="ru-RU" sz="1600" dirty="0" err="1" smtClean="0"/>
              <a:t>аймақтық терроризмге</a:t>
            </a:r>
            <a:r>
              <a:rPr lang="ru-RU" sz="1600" dirty="0" smtClean="0"/>
              <a:t> </a:t>
            </a:r>
            <a:r>
              <a:rPr lang="ru-RU" sz="1600" dirty="0" err="1" smtClean="0"/>
              <a:t>қарсы құрылым жөніндегі Келісімге</a:t>
            </a:r>
            <a:r>
              <a:rPr lang="ru-RU" sz="1600" dirty="0" smtClean="0"/>
              <a:t> </a:t>
            </a:r>
            <a:r>
              <a:rPr lang="ru-RU" sz="1600" dirty="0" err="1" smtClean="0"/>
              <a:t>және ШЫҰ-ға қатысушы мемлекеттер</a:t>
            </a:r>
            <a:r>
              <a:rPr lang="ru-RU" sz="1600" dirty="0" smtClean="0"/>
              <a:t> </a:t>
            </a:r>
            <a:r>
              <a:rPr lang="ru-RU" sz="1600" dirty="0" err="1" smtClean="0"/>
              <a:t>басшыларының Декларациясына</a:t>
            </a:r>
            <a:r>
              <a:rPr lang="ru-RU" sz="1600" dirty="0" smtClean="0"/>
              <a:t> </a:t>
            </a:r>
            <a:r>
              <a:rPr lang="ru-RU" sz="1600" dirty="0" err="1" smtClean="0"/>
              <a:t>қол қойылды.</a:t>
            </a:r>
            <a:endParaRPr lang="ru-RU" sz="1600" dirty="0" smtClean="0"/>
          </a:p>
          <a:p>
            <a:pPr marL="0" indent="0" algn="just"/>
            <a:r>
              <a:rPr lang="ru-RU" sz="1600" dirty="0" err="1" smtClean="0"/>
              <a:t>Қазақстанның сыртқы саясатындағы басты</a:t>
            </a:r>
            <a:r>
              <a:rPr lang="ru-RU" sz="1600" dirty="0" smtClean="0"/>
              <a:t> </a:t>
            </a:r>
            <a:r>
              <a:rPr lang="ru-RU" sz="1600" dirty="0" err="1" smtClean="0"/>
              <a:t>мақсат </a:t>
            </a:r>
            <a:r>
              <a:rPr lang="ru-RU" sz="1600" dirty="0" smtClean="0"/>
              <a:t>– </a:t>
            </a:r>
            <a:r>
              <a:rPr lang="ru-RU" sz="1600" dirty="0" err="1" smtClean="0"/>
              <a:t>бейбітшілік</a:t>
            </a:r>
            <a:r>
              <a:rPr lang="ru-RU" sz="1600" dirty="0" smtClean="0"/>
              <a:t>, </a:t>
            </a:r>
            <a:r>
              <a:rPr lang="ru-RU" sz="1600" dirty="0" err="1" smtClean="0"/>
              <a:t>соғысты болғызбау.</a:t>
            </a:r>
            <a:endParaRPr lang="ru-RU" sz="1600" dirty="0" smtClean="0"/>
          </a:p>
          <a:p>
            <a:pPr marL="0" indent="0" algn="just"/>
            <a:r>
              <a:rPr lang="ru-RU" sz="1600" dirty="0" smtClean="0"/>
              <a:t>1992 ж. БҰҰ Бас </a:t>
            </a:r>
            <a:r>
              <a:rPr lang="ru-RU" sz="1600" dirty="0" err="1" smtClean="0"/>
              <a:t>Ассамблеясының </a:t>
            </a:r>
            <a:r>
              <a:rPr lang="ru-RU" sz="1600" dirty="0" smtClean="0"/>
              <a:t>47 </a:t>
            </a:r>
            <a:r>
              <a:rPr lang="ru-RU" sz="1600" dirty="0" err="1" smtClean="0"/>
              <a:t>сессиясында</a:t>
            </a:r>
            <a:r>
              <a:rPr lang="ru-RU" sz="1600" dirty="0" smtClean="0"/>
              <a:t> Президент Н.Назарбаев </a:t>
            </a:r>
            <a:r>
              <a:rPr lang="ru-RU" sz="1600" dirty="0" err="1" smtClean="0"/>
              <a:t>Азияда</a:t>
            </a:r>
            <a:r>
              <a:rPr lang="ru-RU" sz="1600" dirty="0" smtClean="0"/>
              <a:t> </a:t>
            </a:r>
            <a:r>
              <a:rPr lang="ru-RU" sz="1600" dirty="0" err="1" smtClean="0"/>
              <a:t>өзара ынтымақ </a:t>
            </a:r>
            <a:r>
              <a:rPr lang="ru-RU" sz="1600" dirty="0" smtClean="0"/>
              <a:t>пен </a:t>
            </a:r>
            <a:r>
              <a:rPr lang="ru-RU" sz="1600" dirty="0" err="1" smtClean="0"/>
              <a:t>сенім</a:t>
            </a:r>
            <a:r>
              <a:rPr lang="ru-RU" sz="1600" dirty="0" smtClean="0"/>
              <a:t> </a:t>
            </a:r>
            <a:r>
              <a:rPr lang="ru-RU" sz="1600" dirty="0" err="1" smtClean="0"/>
              <a:t>шараларын</a:t>
            </a:r>
            <a:r>
              <a:rPr lang="ru-RU" sz="1600" dirty="0" smtClean="0"/>
              <a:t> </a:t>
            </a:r>
            <a:r>
              <a:rPr lang="ru-RU" sz="1600" dirty="0" err="1" smtClean="0"/>
              <a:t>орнықтыру туралы</a:t>
            </a:r>
            <a:r>
              <a:rPr lang="ru-RU" sz="1600" dirty="0" smtClean="0"/>
              <a:t> </a:t>
            </a:r>
            <a:r>
              <a:rPr lang="ru-RU" sz="1600" dirty="0" err="1" smtClean="0"/>
              <a:t>мәселе көтерді</a:t>
            </a:r>
            <a:r>
              <a:rPr lang="ru-RU" sz="1600" dirty="0" smtClean="0"/>
              <a:t>. </a:t>
            </a:r>
            <a:r>
              <a:rPr lang="ru-RU" sz="1600" dirty="0" err="1" smtClean="0"/>
              <a:t>Оған сәйкес </a:t>
            </a:r>
            <a:r>
              <a:rPr lang="ru-RU" sz="1600" dirty="0" smtClean="0"/>
              <a:t>1993 ж. </a:t>
            </a:r>
            <a:r>
              <a:rPr lang="ru-RU" sz="1600" dirty="0" err="1" smtClean="0"/>
              <a:t>көктемде Алматыда</a:t>
            </a:r>
            <a:r>
              <a:rPr lang="ru-RU" sz="1600" dirty="0" smtClean="0"/>
              <a:t> осы </a:t>
            </a:r>
            <a:r>
              <a:rPr lang="ru-RU" sz="1600" dirty="0" err="1" smtClean="0"/>
              <a:t>мәселеге байланысты</a:t>
            </a:r>
            <a:r>
              <a:rPr lang="ru-RU" sz="1600" dirty="0" smtClean="0"/>
              <a:t> </a:t>
            </a:r>
            <a:r>
              <a:rPr lang="ru-RU" sz="1600" dirty="0" err="1" smtClean="0"/>
              <a:t>шақырылған бірінші</a:t>
            </a:r>
            <a:r>
              <a:rPr lang="ru-RU" sz="1600" dirty="0" smtClean="0"/>
              <a:t> бас </a:t>
            </a:r>
            <a:r>
              <a:rPr lang="ru-RU" sz="1600" dirty="0" err="1" smtClean="0"/>
              <a:t>қосуға оннан</a:t>
            </a:r>
            <a:r>
              <a:rPr lang="ru-RU" sz="1600" dirty="0" smtClean="0"/>
              <a:t> аса </a:t>
            </a:r>
            <a:r>
              <a:rPr lang="ru-RU" sz="1600" dirty="0" err="1" smtClean="0"/>
              <a:t>мемлекеттен</a:t>
            </a:r>
            <a:r>
              <a:rPr lang="ru-RU" sz="1600" dirty="0" smtClean="0"/>
              <a:t> </a:t>
            </a:r>
            <a:r>
              <a:rPr lang="ru-RU" sz="1600" dirty="0" err="1" smtClean="0"/>
              <a:t>өкілдер келген</a:t>
            </a:r>
            <a:r>
              <a:rPr lang="ru-RU" sz="1600" dirty="0" smtClean="0"/>
              <a:t> </a:t>
            </a:r>
            <a:r>
              <a:rPr lang="ru-RU" sz="1600" dirty="0" err="1" smtClean="0"/>
              <a:t>болса</a:t>
            </a:r>
            <a:r>
              <a:rPr lang="ru-RU" sz="1600" dirty="0" smtClean="0"/>
              <a:t>, </a:t>
            </a:r>
            <a:r>
              <a:rPr lang="ru-RU" sz="1600" dirty="0" err="1" smtClean="0"/>
              <a:t>сол</a:t>
            </a:r>
            <a:r>
              <a:rPr lang="ru-RU" sz="1600" dirty="0" smtClean="0"/>
              <a:t> </a:t>
            </a:r>
            <a:r>
              <a:rPr lang="ru-RU" sz="1600" dirty="0" err="1" smtClean="0"/>
              <a:t>жылғы тамыз</a:t>
            </a:r>
            <a:r>
              <a:rPr lang="ru-RU" sz="1600" dirty="0" smtClean="0"/>
              <a:t> </a:t>
            </a:r>
            <a:r>
              <a:rPr lang="ru-RU" sz="1600" dirty="0" err="1" smtClean="0"/>
              <a:t>айындағы кездесуге</a:t>
            </a:r>
            <a:r>
              <a:rPr lang="ru-RU" sz="1600" dirty="0" smtClean="0"/>
              <a:t> 17 </a:t>
            </a:r>
            <a:r>
              <a:rPr lang="ru-RU" sz="1600" dirty="0" err="1" smtClean="0"/>
              <a:t>елден</a:t>
            </a:r>
            <a:r>
              <a:rPr lang="ru-RU" sz="1600" dirty="0" smtClean="0"/>
              <a:t> </a:t>
            </a:r>
            <a:r>
              <a:rPr lang="ru-RU" sz="1600" dirty="0" err="1" smtClean="0"/>
              <a:t>сарапшылар</a:t>
            </a:r>
            <a:r>
              <a:rPr lang="ru-RU" sz="1600" dirty="0" smtClean="0"/>
              <a:t> </a:t>
            </a:r>
            <a:r>
              <a:rPr lang="ru-RU" sz="1600" dirty="0" err="1" smtClean="0"/>
              <a:t>тобы</a:t>
            </a:r>
            <a:r>
              <a:rPr lang="ru-RU" sz="1600" dirty="0" smtClean="0"/>
              <a:t> </a:t>
            </a:r>
            <a:r>
              <a:rPr lang="ru-RU" sz="1600" dirty="0" err="1" smtClean="0"/>
              <a:t>келді</a:t>
            </a:r>
            <a:r>
              <a:rPr lang="ru-RU" sz="1600" dirty="0" smtClean="0"/>
              <a:t>. </a:t>
            </a:r>
            <a:r>
              <a:rPr lang="ru-RU" sz="1600" dirty="0" err="1" smtClean="0"/>
              <a:t>Қазақстан </a:t>
            </a:r>
            <a:r>
              <a:rPr lang="ru-RU" sz="1600" dirty="0" smtClean="0"/>
              <a:t>Хельсинки </a:t>
            </a:r>
            <a:r>
              <a:rPr lang="ru-RU" sz="1600" dirty="0" err="1" smtClean="0"/>
              <a:t>процесіне</a:t>
            </a:r>
            <a:r>
              <a:rPr lang="ru-RU" sz="1600" dirty="0" smtClean="0"/>
              <a:t> </a:t>
            </a:r>
            <a:r>
              <a:rPr lang="ru-RU" sz="1600" dirty="0" err="1" smtClean="0"/>
              <a:t>қосылып</a:t>
            </a:r>
            <a:r>
              <a:rPr lang="ru-RU" sz="1600" dirty="0" smtClean="0"/>
              <a:t>, </a:t>
            </a:r>
            <a:r>
              <a:rPr lang="ru-RU" sz="1600" dirty="0" err="1" smtClean="0"/>
              <a:t>Еуропадағы қауіпсіздік </a:t>
            </a:r>
            <a:r>
              <a:rPr lang="ru-RU" sz="1600" dirty="0" smtClean="0"/>
              <a:t>пен </a:t>
            </a:r>
            <a:r>
              <a:rPr lang="ru-RU" sz="1600" dirty="0" err="1" smtClean="0"/>
              <a:t>ынтымақтастық жөніндегі ұйымның жұмысына қатысты </a:t>
            </a:r>
            <a:r>
              <a:rPr lang="ru-RU" sz="1600" dirty="0" smtClean="0"/>
              <a:t>(1992 ж.). Ал 1996 ж. 31 </a:t>
            </a:r>
            <a:r>
              <a:rPr lang="ru-RU" sz="1600" dirty="0" err="1" smtClean="0"/>
              <a:t>қыркүйекте Қазақстан БҰҰ-ға мүше </a:t>
            </a:r>
            <a:r>
              <a:rPr lang="ru-RU" sz="1600" dirty="0" smtClean="0"/>
              <a:t>129 </a:t>
            </a:r>
            <a:r>
              <a:rPr lang="ru-RU" sz="1600" dirty="0" err="1" smtClean="0"/>
              <a:t>елдің қатарында ядролық қаруды таратпау</a:t>
            </a:r>
            <a:r>
              <a:rPr lang="ru-RU" sz="1600" dirty="0" smtClean="0"/>
              <a:t> </a:t>
            </a:r>
            <a:r>
              <a:rPr lang="ru-RU" sz="1600" dirty="0" err="1" smtClean="0"/>
              <a:t>жөніндегі шартқа қол қойды</a:t>
            </a:r>
            <a:r>
              <a:rPr lang="ru-RU" sz="1600" dirty="0" smtClean="0"/>
              <a:t>.</a:t>
            </a:r>
          </a:p>
          <a:p>
            <a:pPr marL="0" indent="0"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1994-1995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жж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басты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ядролық державалар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– АҚШ,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Ұлыбритания, Ресей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ҚХР мен Франция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Қазақстанға қауіпсіздіктің бірлескен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және жан-жақты кепілдіктерін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берді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/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Қазақстан саяси-әскери одақ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НАТО-мен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ынтымақтастыққа маңызды орын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береді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Бұл ынтымақтастық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Бейбітшілік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үшін әріптестік” бағдарламасы аясында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дамып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еліміздің қарулы күштері үшін кадрлар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даярлауға қызмет етеді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/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Қазақстан Республикасының тәуелсіздігі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шекарасының тұтастығын қорғау үшін өзінің жеке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Қарулы Күштерін құрудың зор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маңызы болды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Оны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іске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асыру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Елбасының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1992 ж.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мамырдағы “Қазақстан Республикасының Қарулы Күштерін құру туралы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жарлығымен басталды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 smtClean="0"/>
          </a:p>
          <a:p>
            <a:pPr algn="just"/>
            <a:endParaRPr lang="ru-RU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/>
          </a:bodyPr>
          <a:lstStyle/>
          <a:p>
            <a:r>
              <a:rPr lang="kk-KZ" sz="1600" dirty="0" smtClean="0"/>
              <a:t>9-бет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616624"/>
          </a:xfrm>
        </p:spPr>
        <p:txBody>
          <a:bodyPr>
            <a:normAutofit fontScale="47500" lnSpcReduction="20000"/>
          </a:bodyPr>
          <a:lstStyle/>
          <a:p>
            <a:pPr marL="0" indent="0" algn="just"/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2000 ж. 10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ақпанда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1999-2005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жылдарға арналған жаңа әскери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доктрина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және ұлттық қауіпсіздік стратегиясы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қабылданды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 Осы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құжаттарға сәйкес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армия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елдің ішкі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өнімінің бір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пайызынан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кем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көлемде қаржыландырылатыны көзделді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 Доктрина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негізінде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Қазақстан жерінде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әскери аумақтық құрылымға көшіру жүзеге асырылып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елдің барлық аймағын қамтыған Оңтүстік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Шығыс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Батыс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және Орталық әскери округтері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құрылды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Сөйтіп, біздің елімізде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қауіпсіздікті қамтамасыз ету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ең басты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мәселе болып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қала береді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/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1992 ж.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наурызда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Қазақстанның Біріккен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Ұлттар Ұйымына мүше болып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қабылдануы 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республика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үшін орасан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зор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маңызы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бар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оқиға болды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Осыдан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кейін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елімізге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басқа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халықаралық ұйымдарға мүше болып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кіруге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жол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ашылды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Атап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айтқанда, Қазақстан негізгі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валюта-қаржы ұйымдарына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Халықаралық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Валюта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қорына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Дүниежүзілік қайта құру және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даму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банкіне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Еуропа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Азия даму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банкіне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мүше болып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енді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/>
            <a:r>
              <a:rPr lang="kk-KZ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1997 ж.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басында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Қазақстан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60-тан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астам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халықаралық ұйымдарға мүше болып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қабылданды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Нәтижесінде Қазақстанның  шет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елдермен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экономикалық байланыстары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арта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түсті, оған берілетін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инвестициялық қаржылардың көлемі артты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1992-1995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жж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халықаралық қаржы институтының Қазақстанға бөлген қаржысының мөлшері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2 млрд. АҚШ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долларынан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асып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түсті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Тәуелсіздік алғалы бері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800-ге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жуық мемлекетаралық және үкіметаралық келісім-шарттарға қол қойылды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Қазақстанға тікелей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инвестиция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берушілердің тізімінің басында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АҚШ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орналасқан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одан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кейін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Ұлыбритания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Италия, Канада, Нидерланды, Германия, ал Азия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аймағынан Қытай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Жапония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Индонезия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және Оңтүстік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Корея бар.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Қазақстан АҚШ-пен экономикалық </a:t>
            </a:r>
            <a:r>
              <a:rPr lang="ru-RU" sz="3600" dirty="0" err="1" smtClean="0"/>
              <a:t>қарым-қатынасқа ерекше</a:t>
            </a:r>
            <a:r>
              <a:rPr lang="ru-RU" sz="3600" dirty="0" smtClean="0"/>
              <a:t> </a:t>
            </a:r>
            <a:r>
              <a:rPr lang="ru-RU" sz="3600" dirty="0" err="1" smtClean="0"/>
              <a:t>көңіл бөледі.</a:t>
            </a:r>
            <a:r>
              <a:rPr lang="ru-RU" sz="3600" dirty="0" smtClean="0"/>
              <a:t> </a:t>
            </a:r>
            <a:r>
              <a:rPr lang="ru-RU" sz="3600" dirty="0" err="1" smtClean="0"/>
              <a:t>Американдық </a:t>
            </a:r>
            <a:r>
              <a:rPr lang="ru-RU" sz="3600" dirty="0" smtClean="0"/>
              <a:t>“Шеврон” </a:t>
            </a:r>
            <a:r>
              <a:rPr lang="ru-RU" sz="3600" dirty="0" err="1" smtClean="0"/>
              <a:t>компаниясымен</a:t>
            </a:r>
            <a:r>
              <a:rPr lang="ru-RU" sz="3600" dirty="0" smtClean="0"/>
              <a:t> </a:t>
            </a:r>
            <a:r>
              <a:rPr lang="ru-RU" sz="3600" dirty="0" err="1" smtClean="0"/>
              <a:t>Теңіз мұнай көздерін игеру</a:t>
            </a:r>
            <a:r>
              <a:rPr lang="ru-RU" sz="3600" dirty="0" smtClean="0"/>
              <a:t> </a:t>
            </a:r>
            <a:r>
              <a:rPr lang="ru-RU" sz="3600" dirty="0" err="1" smtClean="0"/>
              <a:t>жөніндегі ірі</a:t>
            </a:r>
            <a:r>
              <a:rPr lang="ru-RU" sz="3600" dirty="0" smtClean="0"/>
              <a:t> </a:t>
            </a:r>
            <a:r>
              <a:rPr lang="ru-RU" sz="3600" dirty="0" err="1" smtClean="0"/>
              <a:t>шартқа қол қойылды</a:t>
            </a:r>
            <a:r>
              <a:rPr lang="ru-RU" sz="3600" dirty="0" smtClean="0"/>
              <a:t>. </a:t>
            </a:r>
            <a:r>
              <a:rPr lang="ru-RU" sz="3600" dirty="0" err="1" smtClean="0"/>
              <a:t>Қазіргі кезде</a:t>
            </a:r>
            <a:r>
              <a:rPr lang="ru-RU" sz="3600" dirty="0" smtClean="0"/>
              <a:t> АҚШ </a:t>
            </a:r>
            <a:r>
              <a:rPr lang="ru-RU" sz="3600" dirty="0" err="1" smtClean="0"/>
              <a:t>Қазақстанның ең маңызды экономикалық әріптестерінің бірі</a:t>
            </a:r>
            <a:r>
              <a:rPr lang="ru-RU" sz="3600" dirty="0" smtClean="0"/>
              <a:t> </a:t>
            </a:r>
            <a:r>
              <a:rPr lang="ru-RU" sz="3600" dirty="0" err="1" smtClean="0"/>
              <a:t>болып</a:t>
            </a:r>
            <a:r>
              <a:rPr lang="ru-RU" sz="3600" dirty="0" smtClean="0"/>
              <a:t> </a:t>
            </a:r>
            <a:r>
              <a:rPr lang="ru-RU" sz="3600" dirty="0" err="1" smtClean="0"/>
              <a:t>табылады</a:t>
            </a:r>
            <a:r>
              <a:rPr lang="ru-RU" sz="3600" dirty="0" smtClean="0"/>
              <a:t>. </a:t>
            </a:r>
            <a:r>
              <a:rPr lang="ru-RU" sz="3600" dirty="0" err="1" smtClean="0"/>
              <a:t>Біздің елімізде</a:t>
            </a:r>
            <a:r>
              <a:rPr lang="ru-RU" sz="3600" dirty="0" smtClean="0"/>
              <a:t> 350-ден </a:t>
            </a:r>
            <a:r>
              <a:rPr lang="ru-RU" sz="3600" dirty="0" err="1" smtClean="0"/>
              <a:t>астам</a:t>
            </a:r>
            <a:r>
              <a:rPr lang="ru-RU" sz="3600" dirty="0" smtClean="0"/>
              <a:t> </a:t>
            </a:r>
            <a:r>
              <a:rPr lang="ru-RU" sz="3600" dirty="0" err="1" smtClean="0"/>
              <a:t>Қазақстан-Американ бірлескен</a:t>
            </a:r>
            <a:r>
              <a:rPr lang="ru-RU" sz="3600" dirty="0" smtClean="0"/>
              <a:t> </a:t>
            </a:r>
            <a:r>
              <a:rPr lang="ru-RU" sz="3600" dirty="0" err="1" smtClean="0"/>
              <a:t>кәсіпорны жұмыс істейді</a:t>
            </a:r>
            <a:r>
              <a:rPr lang="ru-RU" sz="3600" dirty="0" smtClean="0"/>
              <a:t>, </a:t>
            </a:r>
            <a:r>
              <a:rPr lang="ru-RU" sz="3600" dirty="0" err="1" smtClean="0"/>
              <a:t>сондай-ақ </a:t>
            </a:r>
            <a:r>
              <a:rPr lang="ru-RU" sz="3600" dirty="0" smtClean="0"/>
              <a:t>100-ден </a:t>
            </a:r>
            <a:r>
              <a:rPr lang="ru-RU" sz="3600" dirty="0" err="1" smtClean="0"/>
              <a:t>астам</a:t>
            </a:r>
            <a:r>
              <a:rPr lang="ru-RU" sz="3600" dirty="0" smtClean="0"/>
              <a:t> </a:t>
            </a:r>
            <a:r>
              <a:rPr lang="ru-RU" sz="3600" dirty="0" err="1" smtClean="0"/>
              <a:t>американ</a:t>
            </a:r>
            <a:r>
              <a:rPr lang="ru-RU" sz="3600" dirty="0" smtClean="0"/>
              <a:t> </a:t>
            </a:r>
            <a:r>
              <a:rPr lang="ru-RU" sz="3600" dirty="0" err="1" smtClean="0"/>
              <a:t>компанияларының өкілдіктері тіркелген</a:t>
            </a:r>
            <a:r>
              <a:rPr lang="ru-RU" sz="3600" dirty="0" smtClean="0"/>
              <a:t>.</a:t>
            </a:r>
          </a:p>
          <a:p>
            <a:pPr algn="just"/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 smtClean="0"/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2934</Words>
  <Application>Microsoft Office PowerPoint</Application>
  <PresentationFormat>Экран (4:3)</PresentationFormat>
  <Paragraphs>52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Тема Office</vt:lpstr>
      <vt:lpstr>. Tақырып:  Қазақстан – әлем мойындаған ел.  Қазақстанның халықаралық қауымдастықтағы орны.   </vt:lpstr>
      <vt:lpstr>2 бет</vt:lpstr>
      <vt:lpstr>3 бет</vt:lpstr>
      <vt:lpstr>4 бет</vt:lpstr>
      <vt:lpstr>5 бет</vt:lpstr>
      <vt:lpstr>6 бет</vt:lpstr>
      <vt:lpstr>7 бет</vt:lpstr>
      <vt:lpstr>8 бет</vt:lpstr>
      <vt:lpstr>9-бет</vt:lpstr>
      <vt:lpstr>10- бет</vt:lpstr>
      <vt:lpstr>11 бет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. Tақырып:  Қазақстан – әлем мойындаған ел. Қорытынды. Қазақстанның халықаралық қауымдастықтағы орны.   </dc:title>
  <dc:creator>Алихан</dc:creator>
  <cp:lastModifiedBy>Апа</cp:lastModifiedBy>
  <cp:revision>19</cp:revision>
  <dcterms:created xsi:type="dcterms:W3CDTF">2018-12-09T09:15:06Z</dcterms:created>
  <dcterms:modified xsi:type="dcterms:W3CDTF">2020-11-24T08:14:38Z</dcterms:modified>
</cp:coreProperties>
</file>