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6" r:id="rId2"/>
    <p:sldId id="448" r:id="rId3"/>
    <p:sldId id="467" r:id="rId4"/>
    <p:sldId id="468" r:id="rId5"/>
    <p:sldId id="469" r:id="rId6"/>
    <p:sldId id="470" r:id="rId7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10"/>
      <p:bold r:id="rId11"/>
      <p:italic r:id="rId12"/>
      <p:boldItalic r:id="rId13"/>
    </p:embeddedFont>
    <p:embeddedFont>
      <p:font typeface="Lucida Sans" panose="020B0602030504020204" pitchFamily="34" charset="0"/>
      <p:regular r:id="rId14"/>
      <p:bold r:id="rId15"/>
      <p:italic r:id="rId16"/>
      <p:boldItalic r:id="rId17"/>
    </p:embeddedFont>
    <p:embeddedFont>
      <p:font typeface="Wingdings 2" panose="05020102010507070707" pitchFamily="18" charset="2"/>
      <p:regular r:id="rId18"/>
    </p:embeddedFont>
    <p:embeddedFont>
      <p:font typeface="Wingdings 3" panose="05040102010807070707" pitchFamily="18" charset="2"/>
      <p:regular r:id="rId19"/>
    </p:embeddedFont>
  </p:embeddedFontLst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 smtClean="0"/>
            </a:lvl1pPr>
          </a:lstStyle>
          <a:p>
            <a:pPr>
              <a:defRPr/>
            </a:pPr>
            <a:fld id="{9043EDDB-03BB-4FA7-8A0C-5B0E08E521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65143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 smtClean="0"/>
            </a:lvl1pPr>
          </a:lstStyle>
          <a:p>
            <a:pPr>
              <a:defRPr/>
            </a:pPr>
            <a:fld id="{E4140705-8B5D-4F9F-B555-499FD4A143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16932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81B0B150-6C4D-416C-8090-F89A09BC05F0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137975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71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71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2E8C0510-AE3B-4BF7-BA26-762F5D9ABDFC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24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71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71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2E8C0510-AE3B-4BF7-BA26-762F5D9ABDFC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458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71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71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2E8C0510-AE3B-4BF7-BA26-762F5D9ABDFC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05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71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71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2E8C0510-AE3B-4BF7-BA26-762F5D9ABDFC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992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71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71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sz="130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71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Wingdings" panose="05000000000000000000" pitchFamily="2" charset="2"/>
              </a:defRPr>
            </a:lvl9pPr>
          </a:lstStyle>
          <a:p>
            <a:pPr>
              <a:spcBef>
                <a:spcPct val="0"/>
              </a:spcBef>
            </a:pPr>
            <a:fld id="{2E8C0510-AE3B-4BF7-BA26-762F5D9ABDFC}" type="slidenum">
              <a:rPr kumimoji="0" lang="en-US" altLang="en-US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kumimoji="0" lang="en-US" alt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86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996B-0074-4323-8093-EAB2A78FE7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69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A6985-090E-44C7-8877-09F88257A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5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33982-2651-433E-9EC4-9BD5400EE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25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E4F62-A9FA-4968-80E4-A18B50DE0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22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D5A4-CE3F-420E-99E1-7A593B918E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06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4C1-7700-49E8-9A06-C2BABF36B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71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13578-11F5-4116-ADC5-B9F5D4D77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55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B2CD2-F77D-46A1-856A-ACE9F693A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45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D2CE-E19C-4902-AA67-1B9212349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81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E013B-177C-4664-9C2F-E33CE3D4F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53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2D270-682D-4059-A80C-D07E9793DD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80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969799-9AC8-4D75-8ADE-B5525E69D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3)</a:t>
            </a:r>
            <a:endParaRPr lang="en-US" sz="3900" cap="small" dirty="0">
              <a:latin typeface="+mj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2 (Session 5)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August 29, 2025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Review Questions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Training Quiz on Moodle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/>
              <a:t>	20 MCQ</a:t>
            </a:r>
            <a:endParaRPr lang="en-US" sz="2400" dirty="0"/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990343-2834-4E1F-91A4-1AF0FFF5EAA5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3000" dirty="0"/>
              <a:t>1. What makes a money price of a good different from its opportunity cost?</a:t>
            </a:r>
          </a:p>
          <a:p>
            <a:pPr>
              <a:buNone/>
              <a:defRPr/>
            </a:pPr>
            <a:r>
              <a:rPr lang="en-US" sz="3000" dirty="0"/>
              <a:t>2. Explain the nature of opportunity cost and why it usually increases as the quantity of the good produced increases.</a:t>
            </a:r>
          </a:p>
          <a:p>
            <a:pPr>
              <a:buNone/>
              <a:defRPr/>
            </a:pPr>
            <a:r>
              <a:rPr lang="en-US" sz="3000" dirty="0"/>
              <a:t>3. Name some goods whose money price has fallen.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990343-2834-4E1F-91A4-1AF0FFF5EAA5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93514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3000" dirty="0"/>
              <a:t>4. What is implied by the quantity demanded of a good?</a:t>
            </a:r>
          </a:p>
          <a:p>
            <a:pPr>
              <a:buNone/>
              <a:defRPr/>
            </a:pPr>
            <a:r>
              <a:rPr lang="en-US" sz="3000" dirty="0"/>
              <a:t>5. What does the law of demand show?</a:t>
            </a:r>
          </a:p>
          <a:p>
            <a:pPr>
              <a:buNone/>
              <a:defRPr/>
            </a:pPr>
            <a:r>
              <a:rPr lang="en-US" sz="3000" dirty="0"/>
              <a:t>6. Why is the demand curve sometimes called a willingness-to-pay curve?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990343-2834-4E1F-91A4-1AF0FFF5EAA5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08952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3000" dirty="0"/>
              <a:t>7. What do you understand under the quantity supplied of a good?</a:t>
            </a:r>
          </a:p>
          <a:p>
            <a:pPr>
              <a:buNone/>
              <a:defRPr/>
            </a:pPr>
            <a:r>
              <a:rPr lang="en-US" sz="3000" dirty="0"/>
              <a:t>8. What does the law of supply show?</a:t>
            </a:r>
          </a:p>
          <a:p>
            <a:pPr>
              <a:buNone/>
              <a:defRPr/>
            </a:pPr>
            <a:r>
              <a:rPr lang="en-US" sz="3000" dirty="0"/>
              <a:t>9. Why is the supply curve sometimes called the producer’s minimum-supply-price curve?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990343-2834-4E1F-91A4-1AF0FFF5EAA5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63363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3000" dirty="0"/>
              <a:t>10. What do you understand under the market-clearing price of a good or service?</a:t>
            </a:r>
          </a:p>
          <a:p>
            <a:pPr>
              <a:buNone/>
              <a:defRPr/>
            </a:pPr>
            <a:r>
              <a:rPr lang="en-US" sz="3000" dirty="0"/>
              <a:t>11. What is observed when a price is set above the equilibrium price? </a:t>
            </a:r>
          </a:p>
          <a:p>
            <a:pPr>
              <a:buNone/>
              <a:defRPr/>
            </a:pPr>
            <a:r>
              <a:rPr lang="en-US" sz="3000" dirty="0"/>
              <a:t>12. What is observed when a price is set below the equilibrium price?</a:t>
            </a:r>
          </a:p>
          <a:p>
            <a:pPr marL="650875" indent="-514350">
              <a:buNone/>
              <a:defRPr/>
            </a:pPr>
            <a:r>
              <a:rPr lang="en-US" sz="3000" dirty="0"/>
              <a:t>13. Why is the equilibrium price likely to maximize the net welfare of both buyers and sellers?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8/29/2025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65000"/>
              <a:buFont typeface="Lucida Sans" panose="020B0602030504020204" pitchFamily="34" charset="0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Lucida Sans" panose="020B0602030504020204" pitchFamily="34" charset="0"/>
              <a:buChar char="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Book Antiqua" panose="02040602050305030304" pitchFamily="18" charset="0"/>
              <a:buChar char="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2" panose="05020102010507070707" pitchFamily="18" charset="2"/>
              <a:buChar char="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Sans" panose="020B0602030504020204" pitchFamily="34" charset="0"/>
              <a:buChar char="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990343-2834-4E1F-91A4-1AF0FFF5EAA5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67583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6306</TotalTime>
  <Words>322</Words>
  <Application>Microsoft Office PowerPoint</Application>
  <PresentationFormat>On-screen Show (4:3)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Times New Roman</vt:lpstr>
      <vt:lpstr>Wingdings</vt:lpstr>
      <vt:lpstr>Book Antiqua</vt:lpstr>
      <vt:lpstr>Wingdings 3</vt:lpstr>
      <vt:lpstr>Lucida Sans</vt:lpstr>
      <vt:lpstr>Arial</vt:lpstr>
      <vt:lpstr>Wingdings 2</vt:lpstr>
      <vt:lpstr>Apex</vt:lpstr>
      <vt:lpstr>ECN2102 macroeconomics (3 Credits/5 ECTS)  Training (Chapter 3)</vt:lpstr>
      <vt:lpstr>Outline</vt:lpstr>
      <vt:lpstr>Review Questions</vt:lpstr>
      <vt:lpstr>Review Questions</vt:lpstr>
      <vt:lpstr>Review Questions</vt:lpstr>
      <vt:lpstr>Review Questions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ECN2103 microeconomics (3 Credits/5 ECTS)  Training (Chapter 3)</dc:title>
  <dc:creator>Madumarov Eldar</dc:creator>
  <cp:lastModifiedBy>Reviewer </cp:lastModifiedBy>
  <cp:revision>444</cp:revision>
  <dcterms:created xsi:type="dcterms:W3CDTF">1998-07-20T20:52:32Z</dcterms:created>
  <dcterms:modified xsi:type="dcterms:W3CDTF">2025-08-24T09:42:45Z</dcterms:modified>
</cp:coreProperties>
</file>