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4" r:id="rId4"/>
    <p:sldId id="265" r:id="rId5"/>
    <p:sldId id="266" r:id="rId6"/>
    <p:sldId id="267" r:id="rId7"/>
    <p:sldId id="263" r:id="rId8"/>
    <p:sldId id="262" r:id="rId9"/>
    <p:sldId id="259" r:id="rId10"/>
    <p:sldId id="258" r:id="rId11"/>
    <p:sldId id="257" r:id="rId12"/>
    <p:sldId id="260"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14" autoAdjust="0"/>
    <p:restoredTop sz="94660"/>
  </p:normalViewPr>
  <p:slideViewPr>
    <p:cSldViewPr>
      <p:cViewPr varScale="1">
        <p:scale>
          <a:sx n="92" d="100"/>
          <a:sy n="92" d="100"/>
        </p:scale>
        <p:origin x="90" y="5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01.02.2022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476673"/>
            <a:ext cx="7772400" cy="1008111"/>
          </a:xfrm>
        </p:spPr>
        <p:txBody>
          <a:bodyPr>
            <a:normAutofit/>
          </a:bodyPr>
          <a:lstStyle/>
          <a:p>
            <a:r>
              <a:rPr lang="kk-KZ" sz="2000" dirty="0" smtClean="0">
                <a:solidFill>
                  <a:srgbClr val="FF0000"/>
                </a:solidFill>
              </a:rPr>
              <a:t>1-тақырып, Қазақстандағы әлеуметтік-экономикалық жағдай – тәуелсіздік үшін күрестің алғышарттары. Ұлттық мемлекет құру жолындағы қозғалыстар.</a:t>
            </a:r>
            <a:endParaRPr lang="ru-RU" sz="2000" dirty="0">
              <a:solidFill>
                <a:srgbClr val="FF0000"/>
              </a:solidFill>
            </a:endParaRPr>
          </a:p>
        </p:txBody>
      </p:sp>
      <p:sp>
        <p:nvSpPr>
          <p:cNvPr id="3" name="Подзаголовок 2"/>
          <p:cNvSpPr>
            <a:spLocks noGrp="1"/>
          </p:cNvSpPr>
          <p:nvPr>
            <p:ph type="subTitle" idx="1"/>
          </p:nvPr>
        </p:nvSpPr>
        <p:spPr>
          <a:xfrm>
            <a:off x="179512" y="1628800"/>
            <a:ext cx="8424936" cy="4752528"/>
          </a:xfrm>
        </p:spPr>
        <p:txBody>
          <a:bodyPr>
            <a:noAutofit/>
          </a:bodyPr>
          <a:lstStyle/>
          <a:p>
            <a:pPr algn="just"/>
            <a:r>
              <a:rPr lang="be-BY" sz="2000" dirty="0" smtClean="0">
                <a:solidFill>
                  <a:srgbClr val="0070C0"/>
                </a:solidFill>
              </a:rPr>
              <a:t>        </a:t>
            </a:r>
          </a:p>
          <a:p>
            <a:pPr algn="just"/>
            <a:endParaRPr lang="be-BY" sz="2000" dirty="0" smtClean="0"/>
          </a:p>
          <a:p>
            <a:pPr algn="just"/>
            <a:r>
              <a:rPr lang="be-BY" sz="2000" dirty="0" smtClean="0"/>
              <a:t> </a:t>
            </a:r>
            <a:endParaRPr lang="ru-RU" sz="2000" dirty="0">
              <a:solidFill>
                <a:srgbClr val="0070C0"/>
              </a:solidFill>
            </a:endParaRPr>
          </a:p>
        </p:txBody>
      </p:sp>
      <p:sp>
        <p:nvSpPr>
          <p:cNvPr id="7169" name="Rectangle 1"/>
          <p:cNvSpPr>
            <a:spLocks noChangeArrowheads="1"/>
          </p:cNvSpPr>
          <p:nvPr/>
        </p:nvSpPr>
        <p:spPr bwMode="auto">
          <a:xfrm>
            <a:off x="0" y="764704"/>
            <a:ext cx="91440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571500" algn="l"/>
              </a:tabLst>
            </a:pPr>
            <a:endPar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450850" algn="just" defTabSz="914400" rtl="0" eaLnBrk="1" fontAlgn="base" latinLnBrk="0" hangingPunct="1">
              <a:lnSpc>
                <a:spcPct val="100000"/>
              </a:lnSpc>
              <a:spcBef>
                <a:spcPct val="0"/>
              </a:spcBef>
              <a:spcAft>
                <a:spcPct val="0"/>
              </a:spcAft>
              <a:buClrTx/>
              <a:buSzTx/>
              <a:buFontTx/>
              <a:buNone/>
              <a:tabLst>
                <a:tab pos="571500" algn="l"/>
              </a:tabLst>
            </a:pPr>
            <a:endParaRPr lang="kk-KZ" sz="1600" dirty="0" smtClean="0">
              <a:latin typeface="Arial" pitchFamily="34" charset="0"/>
              <a:ea typeface="Times New Roman" pitchFamily="18" charset="0"/>
              <a:cs typeface="Arial" pitchFamily="34" charset="0"/>
            </a:endParaRPr>
          </a:p>
          <a:p>
            <a:pPr marL="0" marR="0" lvl="0" indent="450850" algn="just" defTabSz="914400" rtl="0" eaLnBrk="1" fontAlgn="base" latinLnBrk="0" hangingPunct="1">
              <a:lnSpc>
                <a:spcPct val="100000"/>
              </a:lnSpc>
              <a:spcBef>
                <a:spcPct val="0"/>
              </a:spcBef>
              <a:spcAft>
                <a:spcPct val="0"/>
              </a:spcAft>
              <a:buClrTx/>
              <a:buSzTx/>
              <a:buFontTx/>
              <a:buNone/>
              <a:tabLst>
                <a:tab pos="571500" algn="l"/>
              </a:tabLst>
            </a:pPr>
            <a:endPar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450850" algn="just" defTabSz="914400" rtl="0" eaLnBrk="1" fontAlgn="base" latinLnBrk="0" hangingPunct="1">
              <a:lnSpc>
                <a:spcPct val="100000"/>
              </a:lnSpc>
              <a:spcBef>
                <a:spcPct val="0"/>
              </a:spcBef>
              <a:spcAft>
                <a:spcPct val="0"/>
              </a:spcAft>
              <a:buClrTx/>
              <a:buSzTx/>
              <a:buFontTx/>
              <a:buNone/>
              <a:tabLst>
                <a:tab pos="571500" algn="l"/>
              </a:tabLst>
            </a:pP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XX ғ. бас кезінде Ресей империясы азиялық Шығысты отарлауды жедел қарқынмен жүргізе бастады. Ресей патша өкіметінің отарлау саясаты Қазақстанды   саяси және экономикалық езуге бағытталған еді. </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tab pos="571500" algn="l"/>
              </a:tabLst>
            </a:pP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1905 жылғы 9 қаңтардағы Петербордағы қанды жексенбі оқиғалары туралы хабар қазақ даласына тез тарады. Верный, Әулиеата қалаларының, Перовск, Қазалы, Орал, Петропавл, Семей темір жол станцияларының жұмысшылары мен демократиялық ниеттегі еңбекшілері наразылық білдірді.</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buFontTx/>
              <a:buNone/>
              <a:tabLst>
                <a:tab pos="571500" algn="l"/>
              </a:tabLst>
            </a:pP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1905 ж. ақпанның ортасында бүкіл Орынбор-Ташкент темір жолы бойында орналасқан станцияларында жұмысшылардың өздерінің экономикалық жағдайын жақсартуды, жұмыс күнін қысқартуды талап еткен ереуілдері болып өтті. Петропавл темір депосының жұмысшылары саяси ереуіл ұйымдастырды. </a:t>
            </a:r>
            <a:endParaRPr kumimoji="0" lang="ru-RU" sz="1600" b="0" i="0" u="none" strike="noStrike" cap="none" normalizeH="0" baseline="0" dirty="0" smtClean="0">
              <a:ln>
                <a:noFill/>
              </a:ln>
              <a:solidFill>
                <a:schemeClr val="tx1"/>
              </a:solidFill>
              <a:effectLst/>
              <a:latin typeface="Arial" pitchFamily="34" charset="0"/>
              <a:cs typeface="Arial" pitchFamily="34" charset="0"/>
            </a:endParaRPr>
          </a:p>
          <a:p>
            <a:pPr lvl="0" indent="457200" algn="just" eaLnBrk="0" fontAlgn="base" hangingPunct="0">
              <a:spcBef>
                <a:spcPct val="0"/>
              </a:spcBef>
              <a:spcAft>
                <a:spcPct val="0"/>
              </a:spcAft>
              <a:tabLst>
                <a:tab pos="571500" algn="l"/>
              </a:tabLst>
            </a:pPr>
            <a:r>
              <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Қанды жексенбі бұл өлкеге қоныс аударып келген шаруалардың да ашу-ызасын туғызды. 1905 жылы жазда Семей, Торғай Орал облыстарында аграрлық толқулар болды. Сонымен, отарлау езгісінің бар ауртпалығы қазақ халқына түсті. Әлеуметтік-экономикалық жағдай ұлттық қозғалыстың өрістеуіне итермеледі. </a:t>
            </a:r>
            <a:r>
              <a:rPr lang="kk-KZ" sz="1600" dirty="0" smtClean="0">
                <a:latin typeface="Arial" pitchFamily="34" charset="0"/>
                <a:cs typeface="Arial" pitchFamily="34" charset="0"/>
              </a:rPr>
              <a:t>1905-1907 жж. бірінші орыс революциясы жеңіліске ұшырады.  Елде реакция кезеңі басталды, полицейлік озбырлық орнады, шерулерге тиым салынды.</a:t>
            </a:r>
            <a:endPar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algn="just"/>
            <a:r>
              <a:rPr lang="ru-RU" sz="1600" dirty="0" smtClean="0">
                <a:latin typeface="Arial" pitchFamily="34" charset="0"/>
                <a:cs typeface="Arial" pitchFamily="34" charset="0"/>
              </a:rPr>
              <a:t>ХІХ </a:t>
            </a:r>
            <a:r>
              <a:rPr lang="ru-RU" sz="1600" dirty="0" err="1" smtClean="0">
                <a:latin typeface="Arial" pitchFamily="34" charset="0"/>
                <a:cs typeface="Arial" pitchFamily="34" charset="0"/>
              </a:rPr>
              <a:t>ғасырдың аяғы </a:t>
            </a:r>
            <a:r>
              <a:rPr lang="ru-RU" sz="1600" dirty="0" smtClean="0">
                <a:latin typeface="Arial" pitchFamily="34" charset="0"/>
                <a:cs typeface="Arial" pitchFamily="34" charset="0"/>
              </a:rPr>
              <a:t>мен </a:t>
            </a:r>
            <a:r>
              <a:rPr lang="en-US" sz="1600" dirty="0" smtClean="0">
                <a:latin typeface="Arial" pitchFamily="34" charset="0"/>
                <a:cs typeface="Arial" pitchFamily="34" charset="0"/>
              </a:rPr>
              <a:t>XX </a:t>
            </a:r>
            <a:r>
              <a:rPr lang="ru-RU" sz="1600" dirty="0" err="1" smtClean="0">
                <a:latin typeface="Arial" pitchFamily="34" charset="0"/>
                <a:cs typeface="Arial" pitchFamily="34" charset="0"/>
              </a:rPr>
              <a:t>ғасырдың</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басындағы</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қазақ</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өлкесінің</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әлеуметтік</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экономикалық</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өмірінде</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болған</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өзгерістер</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ескі</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қалалардың</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өсуімен</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жаңа</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қалалардың</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пайда</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болуымен</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әсіресе</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олардың</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ірі</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әкімшілік</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орталықтарына</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айналып</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қана</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қоймай</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оларды</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мекендеген</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халықтың</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шаруашылығында</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және</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мәдени</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қоғамдық</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өмірінде</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үлкен</a:t>
            </a:r>
            <a:r>
              <a:rPr lang="ru-RU" sz="1600" dirty="0" smtClean="0">
                <a:latin typeface="Arial" pitchFamily="34" charset="0"/>
                <a:cs typeface="Arial" pitchFamily="34" charset="0"/>
              </a:rPr>
              <a:t> роль </a:t>
            </a:r>
            <a:r>
              <a:rPr lang="ru-RU" sz="1600" dirty="0" err="1" smtClean="0">
                <a:latin typeface="Arial" pitchFamily="34" charset="0"/>
                <a:cs typeface="Arial" pitchFamily="34" charset="0"/>
              </a:rPr>
              <a:t>атқаруымен</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сипатталды</a:t>
            </a:r>
            <a:r>
              <a:rPr lang="ru-RU" sz="1600" dirty="0" smtClean="0">
                <a:latin typeface="Arial" pitchFamily="34" charset="0"/>
                <a:cs typeface="Arial" pitchFamily="34" charset="0"/>
              </a:rPr>
              <a:t>. </a:t>
            </a:r>
            <a:r>
              <a:rPr lang="en-US" sz="1600" dirty="0" smtClean="0">
                <a:latin typeface="Arial" pitchFamily="34" charset="0"/>
                <a:cs typeface="Arial" pitchFamily="34" charset="0"/>
              </a:rPr>
              <a:t>XX </a:t>
            </a:r>
            <a:r>
              <a:rPr lang="ru-RU" sz="1600" dirty="0" err="1" smtClean="0">
                <a:latin typeface="Arial" pitchFamily="34" charset="0"/>
                <a:cs typeface="Arial" pitchFamily="34" charset="0"/>
              </a:rPr>
              <a:t>ғасырдың басында-ақ Қазақстан көп ұлтты елге</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айналды</a:t>
            </a:r>
            <a:r>
              <a:rPr lang="ru-RU" sz="1600" dirty="0" smtClean="0">
                <a:latin typeface="Arial" pitchFamily="34" charset="0"/>
                <a:cs typeface="Arial" pitchFamily="34" charset="0"/>
              </a:rPr>
              <a:t> да, </a:t>
            </a:r>
            <a:r>
              <a:rPr lang="ru-RU" sz="1600" dirty="0" err="1" smtClean="0">
                <a:latin typeface="Arial" pitchFamily="34" charset="0"/>
                <a:cs typeface="Arial" pitchFamily="34" charset="0"/>
              </a:rPr>
              <a:t>ғасыр басында</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Қазақстанның негізгі</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территориясы</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алты</a:t>
            </a:r>
            <a:r>
              <a:rPr lang="ru-RU" sz="1600" dirty="0" smtClean="0">
                <a:latin typeface="Arial" pitchFamily="34" charset="0"/>
                <a:cs typeface="Arial" pitchFamily="34" charset="0"/>
              </a:rPr>
              <a:t> </a:t>
            </a:r>
            <a:r>
              <a:rPr lang="ru-RU" sz="1600" dirty="0" err="1" smtClean="0">
                <a:latin typeface="Arial" pitchFamily="34" charset="0"/>
                <a:cs typeface="Arial" pitchFamily="34" charset="0"/>
              </a:rPr>
              <a:t>облысқа бөлінді:</a:t>
            </a:r>
            <a:endParaRPr kumimoji="0" lang="kk-KZ"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rmAutofit fontScale="90000"/>
          </a:bodyPr>
          <a:lstStyle/>
          <a:p>
            <a:r>
              <a:rPr lang="kk-KZ" sz="2000" dirty="0" smtClean="0"/>
              <a:t>10 бет</a:t>
            </a:r>
            <a:endParaRPr lang="ru-RU" sz="2000" dirty="0"/>
          </a:p>
        </p:txBody>
      </p:sp>
      <p:sp>
        <p:nvSpPr>
          <p:cNvPr id="3" name="Содержимое 2"/>
          <p:cNvSpPr>
            <a:spLocks noGrp="1"/>
          </p:cNvSpPr>
          <p:nvPr>
            <p:ph idx="1"/>
          </p:nvPr>
        </p:nvSpPr>
        <p:spPr>
          <a:xfrm>
            <a:off x="457200" y="836712"/>
            <a:ext cx="8229600" cy="5289451"/>
          </a:xfrm>
        </p:spPr>
        <p:txBody>
          <a:bodyPr>
            <a:normAutofit fontScale="77500" lnSpcReduction="20000"/>
          </a:bodyPr>
          <a:lstStyle/>
          <a:p>
            <a:pPr marL="0" indent="0" algn="just">
              <a:spcBef>
                <a:spcPts val="0"/>
              </a:spcBef>
              <a:buNone/>
            </a:pPr>
            <a:r>
              <a:rPr lang="be-BY" dirty="0" smtClean="0"/>
              <a:t>	</a:t>
            </a:r>
            <a:r>
              <a:rPr lang="be-BY" sz="2400" dirty="0" smtClean="0">
                <a:solidFill>
                  <a:srgbClr val="0070C0"/>
                </a:solidFill>
                <a:latin typeface="Times New Roman" pitchFamily="18" charset="0"/>
                <a:cs typeface="Times New Roman" pitchFamily="18" charset="0"/>
              </a:rPr>
              <a:t>* 1917ж. қазаннан 1918ж. наурызына дейін Кеңес өкіметі негізінен алғанда қалалар мен Қазақстанның басқа да елді мекендерінде орнады. Ал ауылдар мен селоларда көбіне Қазақстанда кеңес өкіметін орнату процесі азамат соғысы басталғанға дейін созылды. Қазақстанда кеңес өкіметін орнату ісіне Ә.Жангелдин, С.Сейфуллин, К.Сүтішев, А.Иманов, Т.Рысқұлов, Т.Бокин, А.Розыбакиев және т.б. қатысты. </a:t>
            </a:r>
            <a:r>
              <a:rPr lang="kk-KZ" sz="2400" dirty="0" smtClean="0">
                <a:solidFill>
                  <a:srgbClr val="0070C0"/>
                </a:solidFill>
                <a:latin typeface="Times New Roman" pitchFamily="18" charset="0"/>
                <a:cs typeface="Times New Roman" pitchFamily="18" charset="0"/>
              </a:rPr>
              <a:t>1917 ж. 15-22 қарашада Ташкендегі өлкелік сьезде Түркістан өлкесінде жаңа өкімет “Түркістан Халық Комиссарлары Кеңесі ” орнап, ол  14 адамнан тұрды</a:t>
            </a:r>
            <a:r>
              <a:rPr lang="kk-KZ" sz="2400" dirty="0" smtClean="0">
                <a:latin typeface="Times New Roman" pitchFamily="18" charset="0"/>
                <a:cs typeface="Times New Roman" pitchFamily="18" charset="0"/>
              </a:rPr>
              <a:t>.</a:t>
            </a:r>
          </a:p>
          <a:p>
            <a:pPr marL="0" indent="0" algn="just">
              <a:spcBef>
                <a:spcPts val="0"/>
              </a:spcBef>
              <a:buNone/>
            </a:pPr>
            <a:r>
              <a:rPr lang="kk-KZ" sz="2400" dirty="0" smtClean="0">
                <a:solidFill>
                  <a:srgbClr val="0070C0"/>
                </a:solidFill>
                <a:latin typeface="Times New Roman" pitchFamily="18" charset="0"/>
                <a:cs typeface="Times New Roman" pitchFamily="18" charset="0"/>
              </a:rPr>
              <a:t>        * </a:t>
            </a:r>
            <a:r>
              <a:rPr lang="kk-KZ" sz="2400" dirty="0" smtClean="0">
                <a:solidFill>
                  <a:srgbClr val="0070C0"/>
                </a:solidFill>
              </a:rPr>
              <a:t>22 қарашада Ферғана хандығының  бұрынғы астанасы Қоқанд қаласында Бүкілтүркістандық Төтенше ІY-ші сьезі ашылды. Сьезді Мұстафа Шоқай ашып, ол Ресей мен Түркістандағы саяси және экономикалық жағдайды сипаттады. Сьезде Түркістан өкіметі-Уақытша Кеңестің құрылғанын жариялады. Жаңа мемлекеттік құрылым  “Түркістан мұхториатының” құрылғандығын айтты. </a:t>
            </a:r>
          </a:p>
          <a:p>
            <a:pPr marL="0" indent="0" algn="just">
              <a:spcBef>
                <a:spcPts val="0"/>
              </a:spcBef>
              <a:buNone/>
            </a:pPr>
            <a:r>
              <a:rPr lang="kk-KZ" sz="2400" dirty="0" smtClean="0">
                <a:solidFill>
                  <a:srgbClr val="0070C0"/>
                </a:solidFill>
              </a:rPr>
              <a:t>         * 1917ж. 5-13 желтоқсанда өткен Орынбордағы жалпықазақ сьезінде Түркістан автономиясының басшысы М.Шоқай баяндама жасап,  қазақ халқының автономиясы  туралы мәселе қаралды. Сьезд қарсаңында “ Қазақ” газетінде “Алаш” партиясы бағдарламасының жобасы жарияланды.Сөйтіп, тарихтың бетбұрысты кезеңінде “Алаш” партиясы сол кездің нақты мүмкіндіктерін ескере отырып, қазақ халқы дамуының буржуазиялық-демократиялық, ұлт-азаттық революцияны аяқтауға бағытталған балама жолын ұсынды. </a:t>
            </a:r>
            <a:endParaRPr lang="ru-RU" sz="2400" dirty="0">
              <a:solidFill>
                <a:srgbClr val="0070C0"/>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a:bodyPr>
          <a:lstStyle/>
          <a:p>
            <a:r>
              <a:rPr lang="kk-KZ" sz="2000" dirty="0" smtClean="0"/>
              <a:t>11 бет</a:t>
            </a:r>
            <a:endParaRPr lang="ru-RU" sz="2000" dirty="0"/>
          </a:p>
        </p:txBody>
      </p:sp>
      <p:sp>
        <p:nvSpPr>
          <p:cNvPr id="3" name="Содержимое 2"/>
          <p:cNvSpPr>
            <a:spLocks noGrp="1"/>
          </p:cNvSpPr>
          <p:nvPr>
            <p:ph idx="1"/>
          </p:nvPr>
        </p:nvSpPr>
        <p:spPr>
          <a:xfrm>
            <a:off x="457200" y="692696"/>
            <a:ext cx="8229600" cy="5433467"/>
          </a:xfrm>
        </p:spPr>
        <p:txBody>
          <a:bodyPr>
            <a:noAutofit/>
          </a:bodyPr>
          <a:lstStyle/>
          <a:p>
            <a:pPr algn="just"/>
            <a:r>
              <a:rPr lang="kk-KZ" sz="1800" dirty="0" smtClean="0">
                <a:solidFill>
                  <a:srgbClr val="0070C0"/>
                </a:solidFill>
              </a:rPr>
              <a:t>Сьезде А.Байтұрсынов пен М.Дулатов “тәуелсіз автономиялық қазақ мемлекетін” құру туралы мәселе көтерсе, Ә.Бөкейханов “демократиялық, федеративтік және парламенттік Ресей Республикасының құрамында қазақ  ұлттық-аумақтық автономиясын” құру керектігін дұрыс деп есептеді. “Қазақ облыстары, - делінді сьездің қарарында,- аумақтық-ұлттық автономия алуы тиіс”. </a:t>
            </a:r>
          </a:p>
          <a:p>
            <a:pPr algn="just"/>
            <a:r>
              <a:rPr lang="kk-KZ" sz="1800" dirty="0" smtClean="0">
                <a:solidFill>
                  <a:srgbClr val="0070C0"/>
                </a:solidFill>
              </a:rPr>
              <a:t>* Алаш партиясының басшылары Ә.Бөкейханов,  А.Байтұрсынов, М.Шоқай және басқа қазақтың буржуазиялық-демократиялық бағыттағы зиялыларының өкілдері болды. Партияға </a:t>
            </a:r>
            <a:r>
              <a:rPr lang="kk-KZ" sz="1800" b="1" dirty="0" smtClean="0">
                <a:solidFill>
                  <a:srgbClr val="0070C0"/>
                </a:solidFill>
              </a:rPr>
              <a:t>: </a:t>
            </a:r>
            <a:r>
              <a:rPr lang="kk-KZ" sz="1800" dirty="0" smtClean="0">
                <a:solidFill>
                  <a:srgbClr val="0070C0"/>
                </a:solidFill>
              </a:rPr>
              <a:t>М. Тынышпаев, М.Жұмабаев, Ш.Құдайбердиев, Ғ.Қарашев, С.Торайғыров, Х.Ғаббасов, Ә.Ермеков,  және Х.Досмұхамедовтер және т.б.</a:t>
            </a:r>
          </a:p>
          <a:p>
            <a:pPr algn="just"/>
            <a:r>
              <a:rPr lang="kk-KZ" sz="1800" dirty="0" smtClean="0">
                <a:solidFill>
                  <a:srgbClr val="0070C0"/>
                </a:solidFill>
              </a:rPr>
              <a:t>1917ж. партия басшыларының социалистік идеологиялық бағдарламаны қолдаған жоқ, себебі қоғам әлі дайын емес еді, олар “Қазақ халқын отарлық езгіден құтқару”  ұранымен партияға бірікті.Қазан төңкерісіне дейін-ақ қазақ либералдық-демократиялық қозғалысының жетекшілері Қазақстанның әлеуметтік-экономикалық және саяси дамуы жөнінде өздерінің бағдарламаларын насихаттаған еді, ал Петрограттағы төңкерістен кейін 1917ж. 21 қарашада “Қазақ” газеті Алаш партиясының бағдарламасын жариялады. Бағдарлама жобасы 10 тармақтан тұрады. Олар: Мемлекеттік құрылым, Жергілікті бостандық, Негізгі құқық, Дін, Билік және сот, Халықты қорғау, Салық, Жұмысшылар, Ғылым мен ағартушылықтың дамуы, Жер мәселесі.</a:t>
            </a:r>
            <a:endParaRPr lang="ru-RU" sz="1800" dirty="0">
              <a:solidFill>
                <a:srgbClr val="0070C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a:bodyPr>
          <a:lstStyle/>
          <a:p>
            <a:r>
              <a:rPr lang="kk-KZ" sz="2000" dirty="0" smtClean="0"/>
              <a:t>12 бет</a:t>
            </a:r>
            <a:endParaRPr lang="ru-RU" sz="2000" dirty="0"/>
          </a:p>
        </p:txBody>
      </p:sp>
      <p:sp>
        <p:nvSpPr>
          <p:cNvPr id="3" name="Содержимое 2"/>
          <p:cNvSpPr>
            <a:spLocks noGrp="1"/>
          </p:cNvSpPr>
          <p:nvPr>
            <p:ph idx="1"/>
          </p:nvPr>
        </p:nvSpPr>
        <p:spPr>
          <a:xfrm>
            <a:off x="457200" y="764704"/>
            <a:ext cx="8229600" cy="5361459"/>
          </a:xfrm>
        </p:spPr>
        <p:txBody>
          <a:bodyPr>
            <a:normAutofit fontScale="92500" lnSpcReduction="20000"/>
          </a:bodyPr>
          <a:lstStyle/>
          <a:p>
            <a:pPr algn="just"/>
            <a:r>
              <a:rPr lang="kk-KZ" sz="2000" dirty="0" smtClean="0">
                <a:solidFill>
                  <a:srgbClr val="0070C0"/>
                </a:solidFill>
              </a:rPr>
              <a:t>1917ж. 5-12 желтоқсанда Орынборда болған Екінші Бүкілқазақ сьезінде қазақ халқының әртүрлі таптарын біріктірді. Сьездің күн тәртібінде Алаш партиясының көтерген 10 мәселесін қамтыды: Сібір, Түркістан автономиясы және Оңтүстік-Шығыс одағы туралы, қазақ облыстарының автономиясы, милиция, ұлттық кеңес, білім беру, ұлттық қор, муфтиат, халық соты, ауылдық басқарма, азық-түлік мәселесі. Сьезде қазақ облыстарының автономиясын құруды және оған “Алаш” атын беруді бірауыздан қабылдады. Уақытша халық кеңесі “Алаш Орда” (яғни Алаш автономиясының үкіметі) құрылды. Сьез шешімімен Алаш Орда 25 мүшеден тұруға тиіс болды. Алаш Орда басқармасы Семейде болды. Үкімет басшылығына – Бүкілқазақтың халық кеңесінің төрағасы етіп балама негізде Ә.Бөкейхановты сайлады. </a:t>
            </a:r>
          </a:p>
          <a:p>
            <a:pPr algn="just"/>
            <a:r>
              <a:rPr lang="kk-KZ" sz="2000" dirty="0" smtClean="0">
                <a:solidFill>
                  <a:srgbClr val="0070C0"/>
                </a:solidFill>
              </a:rPr>
              <a:t>*Алаш партиясы өзінің қоғамдық-саяси өмірінің алғашқы сәттерінен бастап-ақ алдарына негізгі екі мақсат қойылған болатын: 1) қазақ халқын отарлық езгіден құтқару, 2) қазақ қоғамын әлемдік өркениет қауымдастығына енгізуді қамтамасыз ету. Партия отар болған Қазақстанды буржуазиялық-капиталистік қатынастарға бейімдегісі келмеді. Олар 1917ж. Қазан төңкерісінің ұрандары мен идеяларын мойындамады және Азамат соғысы кезінде кеңеске қарсы және большевиктерге қарсы күштермен одақтасты. Мұндай қарама-қарсылықта Алаш партиясы менАлаш Орда үкіметі жеңіліске ұшырады. </a:t>
            </a:r>
            <a:endParaRPr lang="ru-RU" sz="2000" dirty="0">
              <a:solidFill>
                <a:srgbClr val="0070C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4042"/>
          </a:xfrm>
        </p:spPr>
        <p:txBody>
          <a:bodyPr>
            <a:noAutofit/>
          </a:bodyPr>
          <a:lstStyle/>
          <a:p>
            <a:r>
              <a:rPr lang="kk-KZ" sz="1600" dirty="0" smtClean="0"/>
              <a:t>2</a:t>
            </a:r>
            <a:endParaRPr lang="ru-RU" sz="1600" dirty="0"/>
          </a:p>
        </p:txBody>
      </p:sp>
      <p:sp>
        <p:nvSpPr>
          <p:cNvPr id="3" name="Содержимое 2"/>
          <p:cNvSpPr>
            <a:spLocks noGrp="1"/>
          </p:cNvSpPr>
          <p:nvPr>
            <p:ph idx="1"/>
          </p:nvPr>
        </p:nvSpPr>
        <p:spPr>
          <a:xfrm>
            <a:off x="457200" y="404664"/>
            <a:ext cx="8229600" cy="5721499"/>
          </a:xfrm>
        </p:spPr>
        <p:txBody>
          <a:bodyPr>
            <a:normAutofit fontScale="62500" lnSpcReduction="20000"/>
          </a:bodyPr>
          <a:lstStyle/>
          <a:p>
            <a:pPr algn="just"/>
            <a:r>
              <a:rPr lang="ru-RU" sz="2600" dirty="0" err="1" smtClean="0">
                <a:latin typeface="Arial" pitchFamily="34" charset="0"/>
                <a:cs typeface="Arial" pitchFamily="34" charset="0"/>
              </a:rPr>
              <a:t>Сырдария</a:t>
            </a:r>
            <a:r>
              <a:rPr lang="ru-RU" sz="2600" dirty="0" smtClean="0">
                <a:latin typeface="Arial" pitchFamily="34" charset="0"/>
                <a:cs typeface="Arial" pitchFamily="34" charset="0"/>
              </a:rPr>
              <a:t> мен </a:t>
            </a:r>
            <a:r>
              <a:rPr lang="ru-RU" sz="2600" dirty="0" err="1" smtClean="0">
                <a:latin typeface="Arial" pitchFamily="34" charset="0"/>
                <a:cs typeface="Arial" pitchFamily="34" charset="0"/>
              </a:rPr>
              <a:t>Жетісу</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облыстары</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Түркістан генерал-губернаторлығына </a:t>
            </a:r>
            <a:r>
              <a:rPr lang="ru-RU" sz="2600" dirty="0" smtClean="0">
                <a:latin typeface="Arial" pitchFamily="34" charset="0"/>
                <a:cs typeface="Arial" pitchFamily="34" charset="0"/>
              </a:rPr>
              <a:t>(</a:t>
            </a:r>
            <a:r>
              <a:rPr lang="ru-RU" sz="2600" dirty="0" err="1" smtClean="0">
                <a:latin typeface="Arial" pitchFamily="34" charset="0"/>
                <a:cs typeface="Arial" pitchFamily="34" charset="0"/>
              </a:rPr>
              <a:t>орталығы </a:t>
            </a:r>
            <a:r>
              <a:rPr lang="ru-RU" sz="2600" dirty="0" smtClean="0">
                <a:latin typeface="Arial" pitchFamily="34" charset="0"/>
                <a:cs typeface="Arial" pitchFamily="34" charset="0"/>
              </a:rPr>
              <a:t>- Ташкент </a:t>
            </a:r>
            <a:r>
              <a:rPr lang="ru-RU" sz="2600" dirty="0" err="1" smtClean="0">
                <a:latin typeface="Arial" pitchFamily="34" charset="0"/>
                <a:cs typeface="Arial" pitchFamily="34" charset="0"/>
              </a:rPr>
              <a:t>қаласы</a:t>
            </a:r>
            <a:r>
              <a:rPr lang="ru-RU" sz="2600" dirty="0" smtClean="0">
                <a:latin typeface="Arial" pitchFamily="34" charset="0"/>
                <a:cs typeface="Arial" pitchFamily="34" charset="0"/>
              </a:rPr>
              <a:t>), ал </a:t>
            </a:r>
            <a:r>
              <a:rPr lang="ru-RU" sz="2600" dirty="0" err="1" smtClean="0">
                <a:latin typeface="Arial" pitchFamily="34" charset="0"/>
                <a:cs typeface="Arial" pitchFamily="34" charset="0"/>
              </a:rPr>
              <a:t>Ақмола</a:t>
            </a:r>
            <a:r>
              <a:rPr lang="ru-RU" sz="2600" dirty="0" smtClean="0">
                <a:latin typeface="Arial" pitchFamily="34" charset="0"/>
                <a:cs typeface="Arial" pitchFamily="34" charset="0"/>
              </a:rPr>
              <a:t>, Семей, Орал, </a:t>
            </a:r>
            <a:r>
              <a:rPr lang="ru-RU" sz="2600" dirty="0" err="1" smtClean="0">
                <a:latin typeface="Arial" pitchFamily="34" charset="0"/>
                <a:cs typeface="Arial" pitchFamily="34" charset="0"/>
              </a:rPr>
              <a:t>Торғай облыстары</a:t>
            </a:r>
            <a:r>
              <a:rPr lang="ru-RU" sz="2600" dirty="0" smtClean="0">
                <a:latin typeface="Arial" pitchFamily="34" charset="0"/>
                <a:cs typeface="Arial" pitchFamily="34" charset="0"/>
              </a:rPr>
              <a:t> – Дала </a:t>
            </a:r>
            <a:r>
              <a:rPr lang="ru-RU" sz="2600" dirty="0" err="1" smtClean="0">
                <a:latin typeface="Arial" pitchFamily="34" charset="0"/>
                <a:cs typeface="Arial" pitchFamily="34" charset="0"/>
              </a:rPr>
              <a:t>генерал-губернаторлығының құрамына кіргізіліп</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Ішкі</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Бөкей</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ордасының территориясы</a:t>
            </a:r>
            <a:r>
              <a:rPr lang="ru-RU" sz="2600" dirty="0" smtClean="0">
                <a:latin typeface="Arial" pitchFamily="34" charset="0"/>
                <a:cs typeface="Arial" pitchFamily="34" charset="0"/>
              </a:rPr>
              <a:t> Астрахань </a:t>
            </a:r>
            <a:r>
              <a:rPr lang="ru-RU" sz="2600" dirty="0" err="1" smtClean="0">
                <a:latin typeface="Arial" pitchFamily="34" charset="0"/>
                <a:cs typeface="Arial" pitchFamily="34" charset="0"/>
              </a:rPr>
              <a:t>губерниясына</a:t>
            </a:r>
            <a:r>
              <a:rPr lang="ru-RU" sz="2600" dirty="0" smtClean="0">
                <a:latin typeface="Arial" pitchFamily="34" charset="0"/>
                <a:cs typeface="Arial" pitchFamily="34" charset="0"/>
              </a:rPr>
              <a:t>, ал </a:t>
            </a:r>
            <a:r>
              <a:rPr lang="ru-RU" sz="2600" dirty="0" err="1" smtClean="0">
                <a:latin typeface="Arial" pitchFamily="34" charset="0"/>
                <a:cs typeface="Arial" pitchFamily="34" charset="0"/>
              </a:rPr>
              <a:t>Маңғыстау Закаспий</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облысына</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қаратылды</a:t>
            </a:r>
            <a:r>
              <a:rPr lang="ru-RU" sz="2600" dirty="0" smtClean="0">
                <a:latin typeface="Arial" pitchFamily="34" charset="0"/>
                <a:cs typeface="Arial" pitchFamily="34" charset="0"/>
              </a:rPr>
              <a:t>. Осы </a:t>
            </a:r>
            <a:r>
              <a:rPr lang="ru-RU" sz="2600" dirty="0" err="1" smtClean="0">
                <a:latin typeface="Arial" pitchFamily="34" charset="0"/>
                <a:cs typeface="Arial" pitchFamily="34" charset="0"/>
              </a:rPr>
              <a:t>кезеңде Ресей</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империясының ішкі</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губернияларынан</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көші-қон ағынының дамуы</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нәтижесінде Қазақстан халқының </a:t>
            </a:r>
            <a:r>
              <a:rPr lang="ru-RU" sz="2600" dirty="0" smtClean="0">
                <a:latin typeface="Arial" pitchFamily="34" charset="0"/>
                <a:cs typeface="Arial" pitchFamily="34" charset="0"/>
              </a:rPr>
              <a:t>тез </a:t>
            </a:r>
            <a:r>
              <a:rPr lang="ru-RU" sz="2600" dirty="0" err="1" smtClean="0">
                <a:latin typeface="Arial" pitchFamily="34" charset="0"/>
                <a:cs typeface="Arial" pitchFamily="34" charset="0"/>
              </a:rPr>
              <a:t>өскендігі </a:t>
            </a:r>
            <a:r>
              <a:rPr lang="ru-RU" sz="2600" dirty="0" smtClean="0">
                <a:latin typeface="Arial" pitchFamily="34" charset="0"/>
                <a:cs typeface="Arial" pitchFamily="34" charset="0"/>
              </a:rPr>
              <a:t>де </a:t>
            </a:r>
            <a:r>
              <a:rPr lang="ru-RU" sz="2600" dirty="0" err="1" smtClean="0">
                <a:latin typeface="Arial" pitchFamily="34" charset="0"/>
                <a:cs typeface="Arial" pitchFamily="34" charset="0"/>
              </a:rPr>
              <a:t>аңғарылды</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Оған дәлел: Ресей</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империясының бірінші</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жалпыға бірдей</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санағынан кейінгі</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алғашқы екі</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онжылдықта </a:t>
            </a:r>
            <a:r>
              <a:rPr lang="ru-RU" sz="2600" dirty="0" smtClean="0">
                <a:latin typeface="Arial" pitchFamily="34" charset="0"/>
                <a:cs typeface="Arial" pitchFamily="34" charset="0"/>
              </a:rPr>
              <a:t>(1897- 1917 </a:t>
            </a:r>
            <a:r>
              <a:rPr lang="ru-RU" sz="2600" dirty="0" err="1" smtClean="0">
                <a:latin typeface="Arial" pitchFamily="34" charset="0"/>
                <a:cs typeface="Arial" pitchFamily="34" charset="0"/>
              </a:rPr>
              <a:t>жж</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Қазақстан халқының </a:t>
            </a:r>
            <a:r>
              <a:rPr lang="ru-RU" sz="2600" dirty="0" smtClean="0">
                <a:latin typeface="Arial" pitchFamily="34" charset="0"/>
                <a:cs typeface="Arial" pitchFamily="34" charset="0"/>
              </a:rPr>
              <a:t>саны 4147,7 </a:t>
            </a:r>
            <a:r>
              <a:rPr lang="ru-RU" sz="2600" dirty="0" err="1" smtClean="0">
                <a:latin typeface="Arial" pitchFamily="34" charset="0"/>
                <a:cs typeface="Arial" pitchFamily="34" charset="0"/>
              </a:rPr>
              <a:t>мың адамнан</a:t>
            </a:r>
            <a:r>
              <a:rPr lang="ru-RU" sz="2600" dirty="0" smtClean="0">
                <a:latin typeface="Arial" pitchFamily="34" charset="0"/>
                <a:cs typeface="Arial" pitchFamily="34" charset="0"/>
              </a:rPr>
              <a:t> 5045,2 </a:t>
            </a:r>
            <a:r>
              <a:rPr lang="ru-RU" sz="2600" dirty="0" err="1" smtClean="0">
                <a:latin typeface="Arial" pitchFamily="34" charset="0"/>
                <a:cs typeface="Arial" pitchFamily="34" charset="0"/>
              </a:rPr>
              <a:t>мың адамға</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яғни </a:t>
            </a:r>
            <a:r>
              <a:rPr lang="ru-RU" sz="2600" dirty="0" smtClean="0">
                <a:latin typeface="Arial" pitchFamily="34" charset="0"/>
                <a:cs typeface="Arial" pitchFamily="34" charset="0"/>
              </a:rPr>
              <a:t>25,7% </a:t>
            </a:r>
            <a:r>
              <a:rPr lang="ru-RU" sz="2600" dirty="0" err="1" smtClean="0">
                <a:latin typeface="Arial" pitchFamily="34" charset="0"/>
                <a:cs typeface="Arial" pitchFamily="34" charset="0"/>
              </a:rPr>
              <a:t>көбейген</a:t>
            </a:r>
            <a:r>
              <a:rPr lang="ru-RU" sz="2600" dirty="0" smtClean="0">
                <a:latin typeface="Arial" pitchFamily="34" charset="0"/>
                <a:cs typeface="Arial" pitchFamily="34" charset="0"/>
              </a:rPr>
              <a:t>.</a:t>
            </a:r>
            <a:r>
              <a:rPr lang="ru-RU" sz="2800" dirty="0" smtClean="0"/>
              <a:t> </a:t>
            </a:r>
            <a:r>
              <a:rPr lang="ru-RU" sz="2800" dirty="0" err="1" smtClean="0"/>
              <a:t>Өлкенің сол</a:t>
            </a:r>
            <a:r>
              <a:rPr lang="ru-RU" sz="2800" dirty="0" smtClean="0"/>
              <a:t> </a:t>
            </a:r>
            <a:r>
              <a:rPr lang="ru-RU" sz="2800" dirty="0" err="1" smtClean="0"/>
              <a:t>кездегі</a:t>
            </a:r>
            <a:r>
              <a:rPr lang="ru-RU" sz="2800" dirty="0" smtClean="0"/>
              <a:t> </a:t>
            </a:r>
            <a:r>
              <a:rPr lang="ru-RU" sz="2800" dirty="0" err="1" smtClean="0"/>
              <a:t>негізгі</a:t>
            </a:r>
            <a:r>
              <a:rPr lang="ru-RU" sz="2800" dirty="0" smtClean="0"/>
              <a:t> </a:t>
            </a:r>
            <a:r>
              <a:rPr lang="ru-RU" sz="2800" dirty="0" err="1" smtClean="0"/>
              <a:t>алты</a:t>
            </a:r>
            <a:r>
              <a:rPr lang="ru-RU" sz="2800" dirty="0" smtClean="0"/>
              <a:t> </a:t>
            </a:r>
            <a:r>
              <a:rPr lang="ru-RU" sz="2800" dirty="0" err="1" smtClean="0"/>
              <a:t>облысы</a:t>
            </a:r>
            <a:r>
              <a:rPr lang="ru-RU" sz="2800" dirty="0" smtClean="0"/>
              <a:t> </a:t>
            </a:r>
            <a:r>
              <a:rPr lang="ru-RU" sz="2800" dirty="0" err="1" smtClean="0"/>
              <a:t>бойынша</a:t>
            </a:r>
            <a:r>
              <a:rPr lang="ru-RU" sz="2800" dirty="0" smtClean="0"/>
              <a:t> 1897-1906 </a:t>
            </a:r>
            <a:r>
              <a:rPr lang="ru-RU" sz="2800" dirty="0" err="1" smtClean="0"/>
              <a:t>жылдарда</a:t>
            </a:r>
            <a:r>
              <a:rPr lang="ru-RU" sz="2800" dirty="0" smtClean="0"/>
              <a:t> </a:t>
            </a:r>
            <a:r>
              <a:rPr lang="ru-RU" sz="2800" dirty="0" err="1" smtClean="0"/>
              <a:t>жалпы</a:t>
            </a:r>
            <a:r>
              <a:rPr lang="ru-RU" sz="2800" dirty="0" smtClean="0"/>
              <a:t> </a:t>
            </a:r>
            <a:r>
              <a:rPr lang="ru-RU" sz="2800" dirty="0" err="1" smtClean="0"/>
              <a:t>алғанда бір</a:t>
            </a:r>
            <a:r>
              <a:rPr lang="ru-RU" sz="2800" dirty="0" smtClean="0"/>
              <a:t> </a:t>
            </a:r>
            <a:r>
              <a:rPr lang="ru-RU" sz="2800" dirty="0" err="1" smtClean="0"/>
              <a:t>мың адамға халықтың табиғи өсімі </a:t>
            </a:r>
            <a:r>
              <a:rPr lang="ru-RU" sz="2800" dirty="0" smtClean="0"/>
              <a:t>11,3%, ал 1907-1916 </a:t>
            </a:r>
            <a:r>
              <a:rPr lang="ru-RU" sz="2800" dirty="0" err="1" smtClean="0"/>
              <a:t>жылдарда</a:t>
            </a:r>
            <a:r>
              <a:rPr lang="ru-RU" sz="2800" dirty="0" smtClean="0"/>
              <a:t> -15,3%; </a:t>
            </a:r>
            <a:r>
              <a:rPr lang="ru-RU" sz="2800" dirty="0" err="1" smtClean="0"/>
              <a:t>Ақмола облысы</a:t>
            </a:r>
            <a:r>
              <a:rPr lang="ru-RU" sz="2800" dirty="0" smtClean="0"/>
              <a:t> </a:t>
            </a:r>
            <a:r>
              <a:rPr lang="ru-RU" sz="2800" dirty="0" err="1" smtClean="0"/>
              <a:t>бойынша</a:t>
            </a:r>
            <a:r>
              <a:rPr lang="ru-RU" sz="2800" dirty="0" smtClean="0"/>
              <a:t> </a:t>
            </a:r>
            <a:r>
              <a:rPr lang="ru-RU" sz="2800" dirty="0" err="1" smtClean="0"/>
              <a:t>орыстар</a:t>
            </a:r>
            <a:r>
              <a:rPr lang="ru-RU" sz="2800" dirty="0" smtClean="0"/>
              <a:t> мен </a:t>
            </a:r>
            <a:r>
              <a:rPr lang="ru-RU" sz="2800" dirty="0" err="1" smtClean="0"/>
              <a:t>украиндардың үлес салмағы </a:t>
            </a:r>
            <a:r>
              <a:rPr lang="ru-RU" sz="2800" dirty="0" smtClean="0"/>
              <a:t>1897 </a:t>
            </a:r>
            <a:r>
              <a:rPr lang="ru-RU" sz="2800" dirty="0" err="1" smtClean="0"/>
              <a:t>жылғы </a:t>
            </a:r>
            <a:r>
              <a:rPr lang="ru-RU" sz="2800" dirty="0" smtClean="0"/>
              <a:t>33,0% 1917 </a:t>
            </a:r>
            <a:r>
              <a:rPr lang="ru-RU" sz="2800" dirty="0" err="1" smtClean="0"/>
              <a:t>жылғы </a:t>
            </a:r>
            <a:r>
              <a:rPr lang="ru-RU" sz="2800" dirty="0" smtClean="0"/>
              <a:t>55,7% </a:t>
            </a:r>
            <a:r>
              <a:rPr lang="ru-RU" sz="2800" dirty="0" err="1" smtClean="0"/>
              <a:t>дейін</a:t>
            </a:r>
            <a:r>
              <a:rPr lang="ru-RU" sz="2800" dirty="0" smtClean="0"/>
              <a:t> </a:t>
            </a:r>
            <a:r>
              <a:rPr lang="ru-RU" sz="2800" dirty="0" err="1" smtClean="0"/>
              <a:t>өскен </a:t>
            </a:r>
            <a:r>
              <a:rPr lang="ru-RU" sz="2800" dirty="0" smtClean="0"/>
              <a:t>де, осы </a:t>
            </a:r>
            <a:r>
              <a:rPr lang="ru-RU" sz="2800" dirty="0" err="1" smtClean="0"/>
              <a:t>екі</a:t>
            </a:r>
            <a:r>
              <a:rPr lang="ru-RU" sz="2800" dirty="0" smtClean="0"/>
              <a:t> </a:t>
            </a:r>
            <a:r>
              <a:rPr lang="ru-RU" sz="2800" dirty="0" err="1" smtClean="0"/>
              <a:t>онжылдық ішінде</a:t>
            </a:r>
            <a:r>
              <a:rPr lang="ru-RU" sz="2800" dirty="0" smtClean="0"/>
              <a:t> </a:t>
            </a:r>
            <a:r>
              <a:rPr lang="ru-RU" sz="2800" dirty="0" err="1" smtClean="0"/>
              <a:t>халықтың табиғи өсімі </a:t>
            </a:r>
            <a:r>
              <a:rPr lang="ru-RU" sz="2800" dirty="0" smtClean="0"/>
              <a:t>38,9% </a:t>
            </a:r>
            <a:r>
              <a:rPr lang="ru-RU" sz="2800" dirty="0" err="1" smtClean="0"/>
              <a:t>болған</a:t>
            </a:r>
            <a:r>
              <a:rPr lang="ru-RU" sz="2800" dirty="0" smtClean="0"/>
              <a:t>. Ал, </a:t>
            </a:r>
            <a:r>
              <a:rPr lang="ru-RU" sz="2800" dirty="0" err="1" smtClean="0"/>
              <a:t>қазақтары басым</a:t>
            </a:r>
            <a:r>
              <a:rPr lang="ru-RU" sz="2800" dirty="0" smtClean="0"/>
              <a:t> </a:t>
            </a:r>
            <a:r>
              <a:rPr lang="ru-RU" sz="2800" dirty="0" err="1" smtClean="0"/>
              <a:t>облыстарда</a:t>
            </a:r>
            <a:r>
              <a:rPr lang="ru-RU" sz="2800" dirty="0" smtClean="0"/>
              <a:t> </a:t>
            </a:r>
            <a:r>
              <a:rPr lang="ru-RU" sz="2800" dirty="0" err="1" smtClean="0"/>
              <a:t>табиғи өсімнің едәуір төмен болғандығы көрінеді: Жетісуда</a:t>
            </a:r>
            <a:r>
              <a:rPr lang="ru-RU" sz="2800" dirty="0" smtClean="0"/>
              <a:t> - 25,7%, </a:t>
            </a:r>
            <a:r>
              <a:rPr lang="ru-RU" sz="2800" dirty="0" err="1" smtClean="0"/>
              <a:t>Сырдарияда</a:t>
            </a:r>
            <a:r>
              <a:rPr lang="ru-RU" sz="2800" dirty="0" smtClean="0"/>
              <a:t> - 25,6%, </a:t>
            </a:r>
            <a:r>
              <a:rPr lang="ru-RU" sz="2800" dirty="0" err="1" smtClean="0"/>
              <a:t>Оралда</a:t>
            </a:r>
            <a:r>
              <a:rPr lang="ru-RU" sz="2800" dirty="0" smtClean="0"/>
              <a:t> – 20%, </a:t>
            </a:r>
            <a:r>
              <a:rPr lang="ru-RU" sz="2800" dirty="0" err="1" smtClean="0"/>
              <a:t>Семейде</a:t>
            </a:r>
            <a:r>
              <a:rPr lang="ru-RU" sz="2800" dirty="0" smtClean="0"/>
              <a:t> - 15,6%. </a:t>
            </a:r>
            <a:r>
              <a:rPr lang="ru-RU" sz="2800" dirty="0" err="1" smtClean="0"/>
              <a:t>Сөйтіп, Қазақстанның байырғы халқының үлес салмағының азаюына</a:t>
            </a:r>
            <a:r>
              <a:rPr lang="ru-RU" sz="2800" dirty="0" smtClean="0"/>
              <a:t> </a:t>
            </a:r>
            <a:r>
              <a:rPr lang="ru-RU" sz="2800" dirty="0" err="1" smtClean="0"/>
              <a:t>ғасырдың басында</a:t>
            </a:r>
            <a:r>
              <a:rPr lang="ru-RU" sz="2800" dirty="0" smtClean="0"/>
              <a:t> </a:t>
            </a:r>
            <a:r>
              <a:rPr lang="ru-RU" sz="2800" dirty="0" err="1" smtClean="0"/>
              <a:t>орыстардың, украиндардың және басқа </a:t>
            </a:r>
            <a:r>
              <a:rPr lang="ru-RU" sz="2800" dirty="0" smtClean="0"/>
              <a:t>да </a:t>
            </a:r>
            <a:r>
              <a:rPr lang="ru-RU" sz="2800" dirty="0" err="1" smtClean="0"/>
              <a:t>ұлт өкілдерінің империяның ішкі</a:t>
            </a:r>
            <a:r>
              <a:rPr lang="ru-RU" sz="2800" dirty="0" smtClean="0"/>
              <a:t> </a:t>
            </a:r>
            <a:r>
              <a:rPr lang="ru-RU" sz="2800" dirty="0" err="1" smtClean="0"/>
              <a:t>аймақтарынан жаппай</a:t>
            </a:r>
            <a:r>
              <a:rPr lang="ru-RU" sz="2800" dirty="0" smtClean="0"/>
              <a:t> </a:t>
            </a:r>
            <a:r>
              <a:rPr lang="ru-RU" sz="2800" dirty="0" err="1" smtClean="0"/>
              <a:t>қоныс аударуының қатты әсер еткендігін</a:t>
            </a:r>
            <a:r>
              <a:rPr lang="ru-RU" sz="2800" dirty="0" smtClean="0"/>
              <a:t> </a:t>
            </a:r>
            <a:r>
              <a:rPr lang="ru-RU" sz="2800" dirty="0" err="1" smtClean="0"/>
              <a:t>аңғаруға болады</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Ерекше</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назар</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аударатын</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тағы бір</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жайт</a:t>
            </a:r>
            <a:r>
              <a:rPr lang="ru-RU" sz="2600" dirty="0" smtClean="0">
                <a:latin typeface="Arial" pitchFamily="34" charset="0"/>
                <a:cs typeface="Arial" pitchFamily="34" charset="0"/>
              </a:rPr>
              <a:t> - </a:t>
            </a:r>
            <a:r>
              <a:rPr lang="ru-RU" sz="2600" dirty="0" err="1" smtClean="0">
                <a:latin typeface="Arial" pitchFamily="34" charset="0"/>
                <a:cs typeface="Arial" pitchFamily="34" charset="0"/>
              </a:rPr>
              <a:t>ол</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өлке тұрғындарының </a:t>
            </a:r>
            <a:r>
              <a:rPr lang="ru-RU" sz="2600" dirty="0" smtClean="0">
                <a:latin typeface="Arial" pitchFamily="34" charset="0"/>
                <a:cs typeface="Arial" pitchFamily="34" charset="0"/>
              </a:rPr>
              <a:t>90%-ынан </a:t>
            </a:r>
            <a:r>
              <a:rPr lang="ru-RU" sz="2600" dirty="0" err="1" smtClean="0">
                <a:latin typeface="Arial" pitchFamily="34" charset="0"/>
                <a:cs typeface="Arial" pitchFamily="34" charset="0"/>
              </a:rPr>
              <a:t>астамының ауылдық жерлерде</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қоныстануы еді</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Олардың негізгі</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кәсібі ежелден</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келе</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жатқан </a:t>
            </a:r>
            <a:r>
              <a:rPr lang="ru-RU" sz="2600" dirty="0" smtClean="0">
                <a:latin typeface="Arial" pitchFamily="34" charset="0"/>
                <a:cs typeface="Arial" pitchFamily="34" charset="0"/>
              </a:rPr>
              <a:t>мал </a:t>
            </a:r>
            <a:r>
              <a:rPr lang="ru-RU" sz="2600" dirty="0" err="1" smtClean="0">
                <a:latin typeface="Arial" pitchFamily="34" charset="0"/>
                <a:cs typeface="Arial" pitchFamily="34" charset="0"/>
              </a:rPr>
              <a:t>шаруашылығы болатын</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Сонымен</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қатар,</a:t>
            </a:r>
            <a:r>
              <a:rPr lang="ru-RU" sz="2600" dirty="0" smtClean="0">
                <a:latin typeface="Arial" pitchFamily="34" charset="0"/>
                <a:cs typeface="Arial" pitchFamily="34" charset="0"/>
              </a:rPr>
              <a:t> </a:t>
            </a:r>
            <a:r>
              <a:rPr lang="en-US" sz="2600" dirty="0" smtClean="0">
                <a:latin typeface="Arial" pitchFamily="34" charset="0"/>
                <a:cs typeface="Arial" pitchFamily="34" charset="0"/>
              </a:rPr>
              <a:t>XX </a:t>
            </a:r>
            <a:r>
              <a:rPr lang="ru-RU" sz="2600" dirty="0" err="1" smtClean="0">
                <a:latin typeface="Arial" pitchFamily="34" charset="0"/>
                <a:cs typeface="Arial" pitchFamily="34" charset="0"/>
              </a:rPr>
              <a:t>ғасырдың басында</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егіншілік</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халықтың көп бөлігінің негізгі</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кәсібіне айналды</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Қоныс аударған орыс</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шаруаларынан</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басқа, егіншілікпен</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жергілікті</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қазақтар </a:t>
            </a:r>
            <a:r>
              <a:rPr lang="ru-RU" sz="2600" dirty="0" smtClean="0">
                <a:latin typeface="Arial" pitchFamily="34" charset="0"/>
                <a:cs typeface="Arial" pitchFamily="34" charset="0"/>
              </a:rPr>
              <a:t>да </a:t>
            </a:r>
            <a:r>
              <a:rPr lang="ru-RU" sz="2600" dirty="0" err="1" smtClean="0">
                <a:latin typeface="Arial" pitchFamily="34" charset="0"/>
                <a:cs typeface="Arial" pitchFamily="34" charset="0"/>
              </a:rPr>
              <a:t>айналысты</a:t>
            </a:r>
            <a:r>
              <a:rPr lang="ru-RU" sz="2600" dirty="0" smtClean="0">
                <a:latin typeface="Arial" pitchFamily="34" charset="0"/>
                <a:cs typeface="Arial" pitchFamily="34" charset="0"/>
              </a:rPr>
              <a:t>. 1897 </a:t>
            </a:r>
            <a:r>
              <a:rPr lang="ru-RU" sz="2600" dirty="0" err="1" smtClean="0">
                <a:latin typeface="Arial" pitchFamily="34" charset="0"/>
                <a:cs typeface="Arial" pitchFamily="34" charset="0"/>
              </a:rPr>
              <a:t>жылғы санақ бойынша</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өлке халқының </a:t>
            </a:r>
            <a:r>
              <a:rPr lang="ru-RU" sz="2600" dirty="0" smtClean="0">
                <a:latin typeface="Arial" pitchFamily="34" charset="0"/>
                <a:cs typeface="Arial" pitchFamily="34" charset="0"/>
              </a:rPr>
              <a:t>55,4%-ы </a:t>
            </a:r>
            <a:r>
              <a:rPr lang="ru-RU" sz="2600" dirty="0" err="1" smtClean="0">
                <a:latin typeface="Arial" pitchFamily="34" charset="0"/>
                <a:cs typeface="Arial" pitchFamily="34" charset="0"/>
              </a:rPr>
              <a:t>егіншілікпен</a:t>
            </a:r>
            <a:r>
              <a:rPr lang="ru-RU" sz="2600" dirty="0" smtClean="0">
                <a:latin typeface="Arial" pitchFamily="34" charset="0"/>
                <a:cs typeface="Arial" pitchFamily="34" charset="0"/>
              </a:rPr>
              <a:t> </a:t>
            </a:r>
            <a:r>
              <a:rPr lang="ru-RU" sz="2600" dirty="0" err="1" smtClean="0">
                <a:latin typeface="Arial" pitchFamily="34" charset="0"/>
                <a:cs typeface="Arial" pitchFamily="34" charset="0"/>
              </a:rPr>
              <a:t>шұғылданған</a:t>
            </a:r>
            <a:r>
              <a:rPr lang="ru-RU" sz="2600" dirty="0" smtClean="0">
                <a:latin typeface="Arial" pitchFamily="34" charset="0"/>
                <a:cs typeface="Arial" pitchFamily="34" charset="0"/>
              </a:rPr>
              <a:t>.</a:t>
            </a:r>
          </a:p>
          <a:p>
            <a:pPr algn="just"/>
            <a:endParaRPr lang="ru-RU" sz="2800" dirty="0" smtClean="0"/>
          </a:p>
          <a:p>
            <a:pPr algn="just"/>
            <a:endParaRPr lang="ru-RU" sz="2600" dirty="0" smtClean="0">
              <a:latin typeface="Arial" pitchFamily="34" charset="0"/>
              <a:cs typeface="Arial" pitchFamily="34" charset="0"/>
            </a:endParaRPr>
          </a:p>
          <a:p>
            <a:pPr algn="just"/>
            <a:endParaRPr lang="ru-RU" sz="2600" dirty="0" smtClean="0">
              <a:latin typeface="Arial" pitchFamily="34" charset="0"/>
              <a:cs typeface="Arial" pitchFamily="34" charset="0"/>
            </a:endParaRP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4042"/>
          </a:xfrm>
        </p:spPr>
        <p:txBody>
          <a:bodyPr>
            <a:noAutofit/>
          </a:bodyPr>
          <a:lstStyle/>
          <a:p>
            <a:r>
              <a:rPr lang="kk-KZ" sz="1600" dirty="0" smtClean="0"/>
              <a:t>3</a:t>
            </a:r>
            <a:endParaRPr lang="ru-RU" sz="1600" dirty="0"/>
          </a:p>
        </p:txBody>
      </p:sp>
      <p:sp>
        <p:nvSpPr>
          <p:cNvPr id="3" name="Содержимое 2"/>
          <p:cNvSpPr>
            <a:spLocks noGrp="1"/>
          </p:cNvSpPr>
          <p:nvPr>
            <p:ph idx="1"/>
          </p:nvPr>
        </p:nvSpPr>
        <p:spPr>
          <a:xfrm>
            <a:off x="457200" y="692696"/>
            <a:ext cx="8229600" cy="5433467"/>
          </a:xfrm>
        </p:spPr>
        <p:txBody>
          <a:bodyPr>
            <a:normAutofit fontScale="62500" lnSpcReduction="20000"/>
          </a:bodyPr>
          <a:lstStyle/>
          <a:p>
            <a:pPr algn="just"/>
            <a:r>
              <a:rPr lang="ru-RU" dirty="0" err="1" smtClean="0"/>
              <a:t>Ресей</a:t>
            </a:r>
            <a:r>
              <a:rPr lang="ru-RU" dirty="0" smtClean="0"/>
              <a:t> </a:t>
            </a:r>
            <a:r>
              <a:rPr lang="ru-RU" dirty="0" err="1" smtClean="0"/>
              <a:t>империясындағы </a:t>
            </a:r>
            <a:r>
              <a:rPr lang="ru-RU" dirty="0" smtClean="0"/>
              <a:t>1905 </a:t>
            </a:r>
            <a:r>
              <a:rPr lang="ru-RU" dirty="0" err="1" smtClean="0"/>
              <a:t>жылғы қалыптасқан саяси</a:t>
            </a:r>
            <a:r>
              <a:rPr lang="ru-RU" dirty="0" smtClean="0"/>
              <a:t> </a:t>
            </a:r>
            <a:r>
              <a:rPr lang="ru-RU" dirty="0" err="1" smtClean="0"/>
              <a:t>ахуал</a:t>
            </a:r>
            <a:r>
              <a:rPr lang="ru-RU" dirty="0" smtClean="0"/>
              <a:t> </a:t>
            </a:r>
            <a:r>
              <a:rPr lang="ru-RU" dirty="0" err="1" smtClean="0"/>
              <a:t>қазақ халқының азаттық қозғалысының жаңа сатыға көтерілу кезеңін бастап</a:t>
            </a:r>
            <a:r>
              <a:rPr lang="ru-RU" dirty="0" smtClean="0"/>
              <a:t> </a:t>
            </a:r>
            <a:r>
              <a:rPr lang="ru-RU" dirty="0" err="1" smtClean="0"/>
              <a:t>берді</a:t>
            </a:r>
            <a:r>
              <a:rPr lang="ru-RU" dirty="0" smtClean="0"/>
              <a:t>. 1905 ж. </a:t>
            </a:r>
            <a:r>
              <a:rPr lang="en-US" dirty="0" smtClean="0"/>
              <a:t>c</a:t>
            </a:r>
            <a:r>
              <a:rPr lang="ru-RU" dirty="0" err="1" smtClean="0"/>
              <a:t>аяси</a:t>
            </a:r>
            <a:r>
              <a:rPr lang="ru-RU" dirty="0" smtClean="0"/>
              <a:t> </a:t>
            </a:r>
            <a:r>
              <a:rPr lang="ru-RU" dirty="0" err="1" smtClean="0"/>
              <a:t>оқиғалар туралы</a:t>
            </a:r>
            <a:r>
              <a:rPr lang="ru-RU" dirty="0" smtClean="0"/>
              <a:t> </a:t>
            </a:r>
            <a:r>
              <a:rPr lang="ru-RU" dirty="0" err="1" smtClean="0"/>
              <a:t>алғашқы хабарлар</a:t>
            </a:r>
            <a:r>
              <a:rPr lang="ru-RU" dirty="0" smtClean="0"/>
              <a:t> </a:t>
            </a:r>
            <a:r>
              <a:rPr lang="ru-RU" dirty="0" err="1" smtClean="0"/>
              <a:t>қазақ даласына</a:t>
            </a:r>
            <a:r>
              <a:rPr lang="ru-RU" dirty="0" smtClean="0"/>
              <a:t> </a:t>
            </a:r>
            <a:r>
              <a:rPr lang="ru-RU" dirty="0" err="1" smtClean="0"/>
              <a:t>жетісімен</a:t>
            </a:r>
            <a:r>
              <a:rPr lang="ru-RU" dirty="0" smtClean="0"/>
              <a:t>, Ә. </a:t>
            </a:r>
            <a:r>
              <a:rPr lang="ru-RU" dirty="0" err="1" smtClean="0"/>
              <a:t>Бөкейханов атап</a:t>
            </a:r>
            <a:r>
              <a:rPr lang="ru-RU" dirty="0" smtClean="0"/>
              <a:t> </a:t>
            </a:r>
            <a:r>
              <a:rPr lang="ru-RU" dirty="0" err="1" smtClean="0"/>
              <a:t>көрсеткендей, "бүкіл </a:t>
            </a:r>
            <a:r>
              <a:rPr lang="ru-RU" dirty="0" smtClean="0"/>
              <a:t>дала </a:t>
            </a:r>
            <a:r>
              <a:rPr lang="ru-RU" dirty="0" err="1" smtClean="0"/>
              <a:t>саясат</a:t>
            </a:r>
            <a:r>
              <a:rPr lang="ru-RU" dirty="0" smtClean="0"/>
              <a:t> </a:t>
            </a:r>
            <a:r>
              <a:rPr lang="ru-RU" dirty="0" err="1" smtClean="0"/>
              <a:t>аясына</a:t>
            </a:r>
            <a:r>
              <a:rPr lang="ru-RU" dirty="0" smtClean="0"/>
              <a:t> </a:t>
            </a:r>
            <a:r>
              <a:rPr lang="ru-RU" dirty="0" err="1" smtClean="0"/>
              <a:t>тартылып</a:t>
            </a:r>
            <a:r>
              <a:rPr lang="ru-RU" dirty="0" smtClean="0"/>
              <a:t>, </a:t>
            </a:r>
            <a:r>
              <a:rPr lang="ru-RU" dirty="0" err="1" smtClean="0"/>
              <a:t>азаттық үшін қозғалыс тасқыны құрсауына енді</a:t>
            </a:r>
            <a:r>
              <a:rPr lang="ru-RU" dirty="0" smtClean="0"/>
              <a:t>". </a:t>
            </a:r>
            <a:r>
              <a:rPr lang="ru-RU" dirty="0" err="1" smtClean="0"/>
              <a:t>Сол</a:t>
            </a:r>
            <a:r>
              <a:rPr lang="ru-RU" dirty="0" smtClean="0"/>
              <a:t> </a:t>
            </a:r>
            <a:r>
              <a:rPr lang="ru-RU" dirty="0" err="1" smtClean="0"/>
              <a:t>кезеңдегі әкімшілік орындарына</a:t>
            </a:r>
            <a:r>
              <a:rPr lang="ru-RU" dirty="0" smtClean="0"/>
              <a:t> </a:t>
            </a:r>
            <a:r>
              <a:rPr lang="ru-RU" dirty="0" err="1" smtClean="0"/>
              <a:t>түскен мәліметтердің бірінде</a:t>
            </a:r>
            <a:r>
              <a:rPr lang="ru-RU" dirty="0" smtClean="0"/>
              <a:t>: "</a:t>
            </a:r>
            <a:r>
              <a:rPr lang="ru-RU" dirty="0" err="1" smtClean="0"/>
              <a:t>Патша</a:t>
            </a:r>
            <a:r>
              <a:rPr lang="ru-RU" dirty="0" smtClean="0"/>
              <a:t> </a:t>
            </a:r>
            <a:r>
              <a:rPr lang="ru-RU" dirty="0" err="1" smtClean="0"/>
              <a:t>үкімдерінің жариялануынан</a:t>
            </a:r>
            <a:r>
              <a:rPr lang="ru-RU" dirty="0" smtClean="0"/>
              <a:t> </a:t>
            </a:r>
            <a:r>
              <a:rPr lang="ru-RU" dirty="0" err="1" smtClean="0"/>
              <a:t>бері</a:t>
            </a:r>
            <a:r>
              <a:rPr lang="ru-RU" dirty="0" smtClean="0"/>
              <a:t> </a:t>
            </a:r>
            <a:r>
              <a:rPr lang="ru-RU" dirty="0" err="1" smtClean="0"/>
              <a:t>қарай қырғыз жұрты мерзімді</a:t>
            </a:r>
            <a:r>
              <a:rPr lang="ru-RU" dirty="0" smtClean="0"/>
              <a:t> </a:t>
            </a:r>
            <a:r>
              <a:rPr lang="ru-RU" dirty="0" err="1" smtClean="0"/>
              <a:t>басылымдарға қызығушылықпен зер</a:t>
            </a:r>
            <a:r>
              <a:rPr lang="ru-RU" dirty="0" smtClean="0"/>
              <a:t> сала </a:t>
            </a:r>
            <a:r>
              <a:rPr lang="ru-RU" dirty="0" err="1" smtClean="0"/>
              <a:t>қарай бастады</a:t>
            </a:r>
            <a:r>
              <a:rPr lang="ru-RU" dirty="0" smtClean="0"/>
              <a:t>. </a:t>
            </a:r>
            <a:r>
              <a:rPr lang="ru-RU" dirty="0" err="1" smtClean="0"/>
              <a:t>Сауаты</a:t>
            </a:r>
            <a:r>
              <a:rPr lang="ru-RU" dirty="0" smtClean="0"/>
              <a:t> </a:t>
            </a:r>
            <a:r>
              <a:rPr lang="ru-RU" dirty="0" err="1" smtClean="0"/>
              <a:t>барларының көпшілігі астаналық газеттерді</a:t>
            </a:r>
            <a:r>
              <a:rPr lang="ru-RU" dirty="0" smtClean="0"/>
              <a:t> </a:t>
            </a:r>
            <a:r>
              <a:rPr lang="ru-RU" dirty="0" err="1" smtClean="0"/>
              <a:t>жаздырып</a:t>
            </a:r>
            <a:r>
              <a:rPr lang="ru-RU" dirty="0" smtClean="0"/>
              <a:t> </a:t>
            </a:r>
            <a:r>
              <a:rPr lang="ru-RU" dirty="0" err="1" smtClean="0"/>
              <a:t>алуда</a:t>
            </a:r>
            <a:r>
              <a:rPr lang="ru-RU" dirty="0" smtClean="0"/>
              <a:t>. </a:t>
            </a:r>
            <a:r>
              <a:rPr lang="ru-RU" dirty="0" err="1" smtClean="0"/>
              <a:t>Қырғыздар</a:t>
            </a:r>
            <a:r>
              <a:rPr lang="ru-RU" dirty="0" smtClean="0"/>
              <a:t> </a:t>
            </a:r>
            <a:r>
              <a:rPr lang="ru-RU" dirty="0" err="1" smtClean="0"/>
              <a:t>арасында</a:t>
            </a:r>
            <a:r>
              <a:rPr lang="ru-RU" dirty="0"/>
              <a:t> </a:t>
            </a:r>
            <a:r>
              <a:rPr lang="ru-RU" dirty="0" err="1" smtClean="0"/>
              <a:t>бұрын-соңды</a:t>
            </a:r>
            <a:r>
              <a:rPr lang="ru-RU" dirty="0" smtClean="0"/>
              <a:t> </a:t>
            </a:r>
            <a:r>
              <a:rPr lang="ru-RU" dirty="0" err="1" smtClean="0"/>
              <a:t>болмаған</a:t>
            </a:r>
            <a:r>
              <a:rPr lang="ru-RU" dirty="0" smtClean="0"/>
              <a:t> </a:t>
            </a:r>
            <a:r>
              <a:rPr lang="ru-RU" dirty="0" err="1" smtClean="0"/>
              <a:t>құбылыстар</a:t>
            </a:r>
            <a:r>
              <a:rPr lang="ru-RU" dirty="0" smtClean="0"/>
              <a:t> </a:t>
            </a:r>
            <a:r>
              <a:rPr lang="ru-RU" dirty="0" err="1" smtClean="0"/>
              <a:t>байқалуда</a:t>
            </a:r>
            <a:r>
              <a:rPr lang="ru-RU" dirty="0" smtClean="0"/>
              <a:t>" – </a:t>
            </a:r>
            <a:r>
              <a:rPr lang="ru-RU" dirty="0" err="1" smtClean="0"/>
              <a:t>делінген</a:t>
            </a:r>
            <a:r>
              <a:rPr lang="ru-RU" dirty="0" smtClean="0"/>
              <a:t>. </a:t>
            </a:r>
            <a:r>
              <a:rPr lang="ru-RU" dirty="0" err="1" smtClean="0"/>
              <a:t>Отарлық тәуелдіктегі қазақ елінің мұң-мұқтажын білдірген</a:t>
            </a:r>
            <a:r>
              <a:rPr lang="ru-RU" dirty="0" smtClean="0"/>
              <a:t> </a:t>
            </a:r>
            <a:r>
              <a:rPr lang="ru-RU" dirty="0" err="1" smtClean="0"/>
              <a:t>петицияларды</a:t>
            </a:r>
            <a:r>
              <a:rPr lang="ru-RU" dirty="0" smtClean="0"/>
              <a:t> </a:t>
            </a:r>
            <a:r>
              <a:rPr lang="ru-RU" dirty="0" err="1" smtClean="0"/>
              <a:t>жазып</a:t>
            </a:r>
            <a:r>
              <a:rPr lang="ru-RU" dirty="0" smtClean="0"/>
              <a:t>, оны </a:t>
            </a:r>
            <a:r>
              <a:rPr lang="ru-RU" dirty="0" err="1" smtClean="0"/>
              <a:t>тиісті</a:t>
            </a:r>
            <a:r>
              <a:rPr lang="ru-RU" dirty="0" smtClean="0"/>
              <a:t> </a:t>
            </a:r>
            <a:r>
              <a:rPr lang="ru-RU" dirty="0" err="1" smtClean="0"/>
              <a:t>орындарына</a:t>
            </a:r>
            <a:r>
              <a:rPr lang="ru-RU" dirty="0" smtClean="0"/>
              <a:t> </a:t>
            </a:r>
            <a:r>
              <a:rPr lang="ru-RU" dirty="0" err="1" smtClean="0"/>
              <a:t>тапсыру</a:t>
            </a:r>
            <a:r>
              <a:rPr lang="ru-RU" dirty="0" smtClean="0"/>
              <a:t> </a:t>
            </a:r>
            <a:r>
              <a:rPr lang="ru-RU" dirty="0" err="1" smtClean="0"/>
              <a:t>ісі</a:t>
            </a:r>
            <a:r>
              <a:rPr lang="ru-RU" dirty="0" smtClean="0"/>
              <a:t> 1905 ж. </a:t>
            </a:r>
            <a:r>
              <a:rPr lang="ru-RU" dirty="0" err="1" smtClean="0"/>
              <a:t>көктем айларында-ақ қолға алынған болатын</a:t>
            </a:r>
            <a:r>
              <a:rPr lang="ru-RU" dirty="0" smtClean="0"/>
              <a:t>. </a:t>
            </a:r>
            <a:r>
              <a:rPr lang="ru-RU" dirty="0" err="1" smtClean="0"/>
              <a:t>Қазақ даласынан</a:t>
            </a:r>
            <a:r>
              <a:rPr lang="ru-RU" dirty="0" smtClean="0"/>
              <a:t> </a:t>
            </a:r>
            <a:r>
              <a:rPr lang="ru-RU" dirty="0" err="1" smtClean="0"/>
              <a:t>петициялар</a:t>
            </a:r>
            <a:r>
              <a:rPr lang="ru-RU" dirty="0" smtClean="0"/>
              <a:t> </a:t>
            </a:r>
            <a:r>
              <a:rPr lang="ru-RU" dirty="0" err="1" smtClean="0"/>
              <a:t>арнайы</a:t>
            </a:r>
            <a:r>
              <a:rPr lang="ru-RU" dirty="0" smtClean="0"/>
              <a:t> делегация </a:t>
            </a:r>
            <a:r>
              <a:rPr lang="ru-RU" dirty="0" err="1" smtClean="0"/>
              <a:t>жіберу</a:t>
            </a:r>
            <a:r>
              <a:rPr lang="ru-RU" dirty="0" smtClean="0"/>
              <a:t> </a:t>
            </a:r>
            <a:r>
              <a:rPr lang="ru-RU" dirty="0" err="1" smtClean="0"/>
              <a:t>арқылы </a:t>
            </a:r>
            <a:r>
              <a:rPr lang="ru-RU" dirty="0" smtClean="0"/>
              <a:t>да, </a:t>
            </a:r>
            <a:r>
              <a:rPr lang="ru-RU" dirty="0" err="1" smtClean="0"/>
              <a:t>сонымен</a:t>
            </a:r>
            <a:r>
              <a:rPr lang="ru-RU" dirty="0" smtClean="0"/>
              <a:t> </a:t>
            </a:r>
            <a:r>
              <a:rPr lang="ru-RU" dirty="0" err="1" smtClean="0"/>
              <a:t>бірге</a:t>
            </a:r>
            <a:r>
              <a:rPr lang="ru-RU" dirty="0" smtClean="0"/>
              <a:t> </a:t>
            </a:r>
            <a:r>
              <a:rPr lang="ru-RU" dirty="0" err="1" smtClean="0"/>
              <a:t>жеделхатпен</a:t>
            </a:r>
            <a:r>
              <a:rPr lang="ru-RU" dirty="0" smtClean="0"/>
              <a:t> де </a:t>
            </a:r>
            <a:r>
              <a:rPr lang="ru-RU" dirty="0" err="1" smtClean="0"/>
              <a:t>жолданған</a:t>
            </a:r>
            <a:r>
              <a:rPr lang="ru-RU" dirty="0" smtClean="0"/>
              <a:t>. </a:t>
            </a:r>
            <a:r>
              <a:rPr lang="ru-RU" dirty="0" err="1" smtClean="0"/>
              <a:t>Петицияларды</a:t>
            </a:r>
            <a:r>
              <a:rPr lang="ru-RU" dirty="0" smtClean="0"/>
              <a:t> </a:t>
            </a:r>
            <a:r>
              <a:rPr lang="ru-RU" dirty="0" err="1" smtClean="0"/>
              <a:t>жазып</a:t>
            </a:r>
            <a:r>
              <a:rPr lang="ru-RU" dirty="0" smtClean="0"/>
              <a:t> </a:t>
            </a:r>
            <a:r>
              <a:rPr lang="ru-RU" dirty="0" err="1" smtClean="0"/>
              <a:t>дайындау</a:t>
            </a:r>
            <a:r>
              <a:rPr lang="ru-RU" dirty="0" smtClean="0"/>
              <a:t> </a:t>
            </a:r>
            <a:r>
              <a:rPr lang="ru-RU" dirty="0" err="1" smtClean="0"/>
              <a:t>ісінің басында</a:t>
            </a:r>
            <a:r>
              <a:rPr lang="ru-RU" dirty="0" smtClean="0"/>
              <a:t> </a:t>
            </a:r>
            <a:r>
              <a:rPr lang="ru-RU" dirty="0" err="1" smtClean="0"/>
              <a:t>негізінен</a:t>
            </a:r>
            <a:r>
              <a:rPr lang="ru-RU" dirty="0" smtClean="0"/>
              <a:t> сан </a:t>
            </a:r>
            <a:r>
              <a:rPr lang="ru-RU" dirty="0" err="1" smtClean="0"/>
              <a:t>жағынан </a:t>
            </a:r>
            <a:r>
              <a:rPr lang="ru-RU" dirty="0" smtClean="0"/>
              <a:t>аз </a:t>
            </a:r>
            <a:r>
              <a:rPr lang="ru-RU" dirty="0" err="1" smtClean="0"/>
              <a:t>болғанымен</a:t>
            </a:r>
            <a:r>
              <a:rPr lang="ru-RU" dirty="0" smtClean="0"/>
              <a:t>, </a:t>
            </a:r>
            <a:r>
              <a:rPr lang="ru-RU" dirty="0" err="1" smtClean="0"/>
              <a:t>саяси</a:t>
            </a:r>
            <a:r>
              <a:rPr lang="ru-RU" dirty="0" smtClean="0"/>
              <a:t> </a:t>
            </a:r>
            <a:r>
              <a:rPr lang="ru-RU" dirty="0" err="1" smtClean="0"/>
              <a:t>күрес қазанында қайнап</a:t>
            </a:r>
            <a:r>
              <a:rPr lang="ru-RU" dirty="0" smtClean="0"/>
              <a:t>, </a:t>
            </a:r>
            <a:r>
              <a:rPr lang="ru-RU" dirty="0" err="1" smtClean="0"/>
              <a:t>жаңадан қалыптасып</a:t>
            </a:r>
            <a:r>
              <a:rPr lang="ru-RU" dirty="0" smtClean="0"/>
              <a:t>, тез </a:t>
            </a:r>
            <a:r>
              <a:rPr lang="ru-RU" dirty="0" err="1" smtClean="0"/>
              <a:t>ысыла</a:t>
            </a:r>
            <a:r>
              <a:rPr lang="ru-RU" dirty="0" smtClean="0"/>
              <a:t> </a:t>
            </a:r>
            <a:r>
              <a:rPr lang="ru-RU" dirty="0" err="1" smtClean="0"/>
              <a:t>бастаған ұлттық </a:t>
            </a:r>
            <a:r>
              <a:rPr lang="ru-RU" dirty="0" smtClean="0"/>
              <a:t>интеллигенция </a:t>
            </a:r>
            <a:r>
              <a:rPr lang="ru-RU" dirty="0" err="1" smtClean="0"/>
              <a:t>өкілдері тұрды</a:t>
            </a:r>
            <a:r>
              <a:rPr lang="ru-RU" dirty="0" smtClean="0"/>
              <a:t>. </a:t>
            </a:r>
            <a:r>
              <a:rPr lang="ru-RU" dirty="0" err="1" smtClean="0"/>
              <a:t>Ол</a:t>
            </a:r>
            <a:r>
              <a:rPr lang="ru-RU" dirty="0" smtClean="0"/>
              <a:t> </a:t>
            </a:r>
            <a:r>
              <a:rPr lang="ru-RU" dirty="0" err="1" smtClean="0"/>
              <a:t>жөнінде </a:t>
            </a:r>
            <a:r>
              <a:rPr lang="ru-RU" dirty="0" smtClean="0"/>
              <a:t>М. </a:t>
            </a:r>
            <a:r>
              <a:rPr lang="ru-RU" dirty="0" err="1" smtClean="0"/>
              <a:t>Дулатов</a:t>
            </a:r>
            <a:r>
              <a:rPr lang="ru-RU" dirty="0" smtClean="0"/>
              <a:t>: "1905 </a:t>
            </a:r>
            <a:r>
              <a:rPr lang="ru-RU" dirty="0" err="1" smtClean="0"/>
              <a:t>жылдан</a:t>
            </a:r>
            <a:r>
              <a:rPr lang="ru-RU" dirty="0" smtClean="0"/>
              <a:t> </a:t>
            </a:r>
            <a:r>
              <a:rPr lang="ru-RU" dirty="0" err="1" smtClean="0"/>
              <a:t>бері</a:t>
            </a:r>
            <a:r>
              <a:rPr lang="ru-RU" dirty="0" smtClean="0"/>
              <a:t> </a:t>
            </a:r>
            <a:r>
              <a:rPr lang="ru-RU" dirty="0" err="1" smtClean="0"/>
              <a:t>қазақ жұрты </a:t>
            </a:r>
            <a:r>
              <a:rPr lang="ru-RU" dirty="0" smtClean="0"/>
              <a:t>да </a:t>
            </a:r>
            <a:r>
              <a:rPr lang="ru-RU" dirty="0" err="1" smtClean="0"/>
              <a:t>басқалардың дүбіріне елеңдеп</a:t>
            </a:r>
            <a:r>
              <a:rPr lang="ru-RU" dirty="0" smtClean="0"/>
              <a:t>, </a:t>
            </a:r>
            <a:r>
              <a:rPr lang="ru-RU" dirty="0" err="1" smtClean="0"/>
              <a:t>ұлт пайдасын</a:t>
            </a:r>
            <a:r>
              <a:rPr lang="ru-RU" dirty="0" smtClean="0"/>
              <a:t> </a:t>
            </a:r>
            <a:r>
              <a:rPr lang="ru-RU" dirty="0" err="1" smtClean="0"/>
              <a:t>қолға </a:t>
            </a:r>
            <a:r>
              <a:rPr lang="ru-RU" dirty="0" smtClean="0"/>
              <a:t>ала </a:t>
            </a:r>
            <a:r>
              <a:rPr lang="ru-RU" dirty="0" err="1" smtClean="0"/>
              <a:t>бастады</a:t>
            </a:r>
            <a:r>
              <a:rPr lang="ru-RU" dirty="0" smtClean="0"/>
              <a:t>.</a:t>
            </a:r>
          </a:p>
          <a:p>
            <a:pPr marL="0" indent="0" algn="just">
              <a:buNone/>
            </a:pPr>
            <a:endParaRPr lang="ru-RU" dirty="0" smtClean="0"/>
          </a:p>
          <a:p>
            <a:pPr algn="just">
              <a:buNone/>
            </a:pPr>
            <a:endParaRPr lang="ru-RU"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rot="10800000" flipV="1">
            <a:off x="457200" y="332656"/>
            <a:ext cx="8229600" cy="189735"/>
          </a:xfrm>
        </p:spPr>
        <p:txBody>
          <a:bodyPr>
            <a:normAutofit fontScale="90000"/>
          </a:bodyPr>
          <a:lstStyle/>
          <a:p>
            <a:r>
              <a:rPr lang="kk-KZ" sz="1600" dirty="0" smtClean="0"/>
              <a:t>4</a:t>
            </a:r>
            <a:endParaRPr lang="ru-RU" sz="1600" dirty="0"/>
          </a:p>
        </p:txBody>
      </p:sp>
      <p:sp>
        <p:nvSpPr>
          <p:cNvPr id="3" name="Содержимое 2"/>
          <p:cNvSpPr>
            <a:spLocks noGrp="1"/>
          </p:cNvSpPr>
          <p:nvPr>
            <p:ph idx="1"/>
          </p:nvPr>
        </p:nvSpPr>
        <p:spPr>
          <a:xfrm>
            <a:off x="457200" y="620688"/>
            <a:ext cx="8229600" cy="5760640"/>
          </a:xfrm>
        </p:spPr>
        <p:txBody>
          <a:bodyPr>
            <a:normAutofit fontScale="47500" lnSpcReduction="20000"/>
          </a:bodyPr>
          <a:lstStyle/>
          <a:p>
            <a:pPr algn="just"/>
            <a:r>
              <a:rPr lang="ru-RU" sz="3400" dirty="0" smtClean="0">
                <a:latin typeface="Arial" pitchFamily="34" charset="0"/>
                <a:cs typeface="Arial" pitchFamily="34" charset="0"/>
              </a:rPr>
              <a:t>1905 </a:t>
            </a:r>
            <a:r>
              <a:rPr lang="ru-RU" sz="3400" dirty="0" err="1" smtClean="0">
                <a:latin typeface="Arial" pitchFamily="34" charset="0"/>
                <a:cs typeface="Arial" pitchFamily="34" charset="0"/>
              </a:rPr>
              <a:t>жылы</a:t>
            </a:r>
            <a:r>
              <a:rPr lang="ru-RU" sz="3400" dirty="0" smtClean="0">
                <a:latin typeface="Arial" pitchFamily="34" charset="0"/>
                <a:cs typeface="Arial" pitchFamily="34" charset="0"/>
              </a:rPr>
              <a:t> Семей </a:t>
            </a:r>
            <a:r>
              <a:rPr lang="ru-RU" sz="3400" dirty="0" err="1" smtClean="0">
                <a:latin typeface="Arial" pitchFamily="34" charset="0"/>
                <a:cs typeface="Arial" pitchFamily="34" charset="0"/>
              </a:rPr>
              <a:t>облысы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Қарақаралы уезінің Қоянды жәрмеңкесінде </a:t>
            </a:r>
            <a:r>
              <a:rPr lang="ru-RU" sz="3400" dirty="0" smtClean="0">
                <a:latin typeface="Arial" pitchFamily="34" charset="0"/>
                <a:cs typeface="Arial" pitchFamily="34" charset="0"/>
              </a:rPr>
              <a:t>14,5 </a:t>
            </a:r>
            <a:r>
              <a:rPr lang="ru-RU" sz="3400" dirty="0" err="1" smtClean="0">
                <a:latin typeface="Arial" pitchFamily="34" charset="0"/>
                <a:cs typeface="Arial" pitchFamily="34" charset="0"/>
              </a:rPr>
              <a:t>мың адам</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қол қойған Қарқаралы петициясына</a:t>
            </a:r>
            <a:r>
              <a:rPr lang="ru-RU" sz="3400" dirty="0" smtClean="0">
                <a:latin typeface="Arial" pitchFamily="34" charset="0"/>
                <a:cs typeface="Arial" pitchFamily="34" charset="0"/>
              </a:rPr>
              <a:t> Ә.</a:t>
            </a:r>
            <a:r>
              <a:rPr lang="ru-RU" sz="3400" dirty="0" err="1" smtClean="0">
                <a:latin typeface="Arial" pitchFamily="34" charset="0"/>
                <a:cs typeface="Arial" pitchFamily="34" charset="0"/>
              </a:rPr>
              <a:t>Бөкейхановтың</a:t>
            </a:r>
            <a:r>
              <a:rPr lang="ru-RU" sz="3400" dirty="0" smtClean="0">
                <a:latin typeface="Arial" pitchFamily="34" charset="0"/>
                <a:cs typeface="Arial" pitchFamily="34" charset="0"/>
              </a:rPr>
              <a:t>, А.</a:t>
            </a:r>
            <a:r>
              <a:rPr lang="ru-RU" sz="3400" dirty="0" err="1" smtClean="0">
                <a:latin typeface="Arial" pitchFamily="34" charset="0"/>
                <a:cs typeface="Arial" pitchFamily="34" charset="0"/>
              </a:rPr>
              <a:t>Байтұрсыновтың</a:t>
            </a:r>
            <a:r>
              <a:rPr lang="ru-RU" sz="3400" dirty="0" smtClean="0">
                <a:latin typeface="Arial" pitchFamily="34" charset="0"/>
                <a:cs typeface="Arial" pitchFamily="34" charset="0"/>
              </a:rPr>
              <a:t>, Ж.</a:t>
            </a:r>
            <a:r>
              <a:rPr lang="ru-RU" sz="3400" dirty="0" err="1" smtClean="0">
                <a:latin typeface="Arial" pitchFamily="34" charset="0"/>
                <a:cs typeface="Arial" pitchFamily="34" charset="0"/>
              </a:rPr>
              <a:t>Ақбаевтың қатысы болған</a:t>
            </a:r>
            <a:r>
              <a:rPr lang="ru-RU" sz="3400" dirty="0" smtClean="0">
                <a:latin typeface="Arial" pitchFamily="34" charset="0"/>
                <a:cs typeface="Arial" pitchFamily="34" charset="0"/>
              </a:rPr>
              <a:t>. Осы петиция </a:t>
            </a:r>
            <a:r>
              <a:rPr lang="ru-RU" sz="3400" dirty="0" err="1" smtClean="0">
                <a:latin typeface="Arial" pitchFamily="34" charset="0"/>
                <a:cs typeface="Arial" pitchFamily="34" charset="0"/>
              </a:rPr>
              <a:t>туралы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және</a:t>
            </a:r>
            <a:r>
              <a:rPr lang="ru-RU" sz="3400" dirty="0" smtClean="0">
                <a:latin typeface="Arial" pitchFamily="34" charset="0"/>
                <a:cs typeface="Arial" pitchFamily="34" charset="0"/>
              </a:rPr>
              <a:t> оны </a:t>
            </a:r>
            <a:r>
              <a:rPr lang="ru-RU" sz="3400" dirty="0" err="1" smtClean="0">
                <a:latin typeface="Arial" pitchFamily="34" charset="0"/>
                <a:cs typeface="Arial" pitchFamily="34" charset="0"/>
              </a:rPr>
              <a:t>дайындап</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көптеген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адамдарға</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қолдатудағы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Ахмет</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Байтұрсыновтың</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ерекше</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еңбегін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жоғары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бағалаған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М.Әуезов</a:t>
            </a:r>
            <a:r>
              <a:rPr lang="ru-RU" sz="3400" dirty="0" smtClean="0">
                <a:latin typeface="Arial" pitchFamily="34" charset="0"/>
                <a:cs typeface="Arial" pitchFamily="34" charset="0"/>
              </a:rPr>
              <a:t> 1923 </a:t>
            </a:r>
            <a:r>
              <a:rPr lang="ru-RU" sz="3400" dirty="0" err="1" smtClean="0">
                <a:latin typeface="Arial" pitchFamily="34" charset="0"/>
                <a:cs typeface="Arial" pitchFamily="34" charset="0"/>
              </a:rPr>
              <a:t>жылы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жазған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Ахаңның</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елу</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жылдық</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тойы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деген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мақаласында</a:t>
            </a:r>
            <a:r>
              <a:rPr lang="ru-RU" sz="3400" dirty="0" smtClean="0">
                <a:latin typeface="Arial" pitchFamily="34" charset="0"/>
                <a:cs typeface="Arial" pitchFamily="34" charset="0"/>
              </a:rPr>
              <a:t>: “1905 </a:t>
            </a:r>
            <a:r>
              <a:rPr lang="ru-RU" sz="3400" dirty="0" err="1" smtClean="0">
                <a:latin typeface="Arial" pitchFamily="34" charset="0"/>
                <a:cs typeface="Arial" pitchFamily="34" charset="0"/>
              </a:rPr>
              <a:t>жылы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Қарқаралыда</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Ахаңмен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басқа</a:t>
            </a:r>
            <a:r>
              <a:rPr lang="ru-RU" sz="3400" dirty="0" smtClean="0">
                <a:latin typeface="Arial" pitchFamily="34" charset="0"/>
                <a:cs typeface="Arial" pitchFamily="34" charset="0"/>
              </a:rPr>
              <a:t> да </a:t>
            </a:r>
            <a:r>
              <a:rPr lang="ru-RU" sz="3400" dirty="0" err="1" smtClean="0">
                <a:latin typeface="Arial" pitchFamily="34" charset="0"/>
                <a:cs typeface="Arial" pitchFamily="34" charset="0"/>
              </a:rPr>
              <a:t>оқығандар</a:t>
            </a:r>
            <a:r>
              <a:rPr lang="ru-RU" sz="3400" dirty="0" smtClean="0">
                <a:latin typeface="Arial" pitchFamily="34" charset="0"/>
                <a:cs typeface="Arial" pitchFamily="34" charset="0"/>
              </a:rPr>
              <a:t> бас </a:t>
            </a:r>
            <a:r>
              <a:rPr lang="ru-RU" sz="3400" dirty="0" err="1" smtClean="0">
                <a:latin typeface="Arial" pitchFamily="34" charset="0"/>
                <a:cs typeface="Arial" pitchFamily="34" charset="0"/>
              </a:rPr>
              <a:t>қосып</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кіндік</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үкіметке</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қазақ</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халқының</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атынан</a:t>
            </a:r>
            <a:r>
              <a:rPr lang="ru-RU" sz="3400" dirty="0" smtClean="0">
                <a:latin typeface="Arial" pitchFamily="34" charset="0"/>
                <a:cs typeface="Arial" pitchFamily="34" charset="0"/>
              </a:rPr>
              <a:t> петиция (</a:t>
            </a:r>
            <a:r>
              <a:rPr lang="ru-RU" sz="3400" dirty="0" err="1" smtClean="0">
                <a:latin typeface="Arial" pitchFamily="34" charset="0"/>
                <a:cs typeface="Arial" pitchFamily="34" charset="0"/>
              </a:rPr>
              <a:t>арыз-тілек</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жіберген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Ол</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петицияда</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аталған үлкен сөздер: бірінші</a:t>
            </a:r>
            <a:r>
              <a:rPr lang="ru-RU" sz="3400" dirty="0" smtClean="0">
                <a:latin typeface="Arial" pitchFamily="34" charset="0"/>
                <a:cs typeface="Arial" pitchFamily="34" charset="0"/>
              </a:rPr>
              <a:t> – </a:t>
            </a:r>
            <a:r>
              <a:rPr lang="ru-RU" sz="3400" dirty="0" err="1" smtClean="0">
                <a:latin typeface="Arial" pitchFamily="34" charset="0"/>
                <a:cs typeface="Arial" pitchFamily="34" charset="0"/>
              </a:rPr>
              <a:t>жер</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мәселесі.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Қазақтың жерін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алуды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тоқтатып, переселендерді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жібермеуді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сұраған.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Екінші</a:t>
            </a:r>
            <a:r>
              <a:rPr lang="ru-RU" sz="3400" dirty="0" smtClean="0">
                <a:latin typeface="Arial" pitchFamily="34" charset="0"/>
                <a:cs typeface="Arial" pitchFamily="34" charset="0"/>
              </a:rPr>
              <a:t> - </a:t>
            </a:r>
            <a:r>
              <a:rPr lang="ru-RU" sz="3400" dirty="0" err="1" smtClean="0">
                <a:latin typeface="Arial" pitchFamily="34" charset="0"/>
                <a:cs typeface="Arial" pitchFamily="34" charset="0"/>
              </a:rPr>
              <a:t>қазақ жұртына </a:t>
            </a:r>
            <a:r>
              <a:rPr lang="ru-RU" sz="3400" dirty="0" smtClean="0">
                <a:latin typeface="Arial" pitchFamily="34" charset="0"/>
                <a:cs typeface="Arial" pitchFamily="34" charset="0"/>
              </a:rPr>
              <a:t>земство </a:t>
            </a:r>
            <a:r>
              <a:rPr lang="ru-RU" sz="3400" dirty="0" err="1" smtClean="0">
                <a:latin typeface="Arial" pitchFamily="34" charset="0"/>
                <a:cs typeface="Arial" pitchFamily="34" charset="0"/>
              </a:rPr>
              <a:t>беруді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сұраған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Үшінші </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отаршылардан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орыс</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қылмақ саясатынан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құтылу үшін, ол</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күннің құралы барлық мұсылман жұртының қосылуында қазақ жұртын муфтиге</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қаратуды сұраған.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Петицияларды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тілек</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қылған ірі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мәселелер </a:t>
            </a:r>
            <a:r>
              <a:rPr lang="ru-RU" sz="3400" dirty="0" smtClean="0">
                <a:latin typeface="Arial" pitchFamily="34" charset="0"/>
                <a:cs typeface="Arial" pitchFamily="34" charset="0"/>
              </a:rPr>
              <a:t>осы. </a:t>
            </a:r>
            <a:r>
              <a:rPr lang="ru-RU" sz="3400" dirty="0" err="1" smtClean="0">
                <a:latin typeface="Arial" pitchFamily="34" charset="0"/>
                <a:cs typeface="Arial" pitchFamily="34" charset="0"/>
              </a:rPr>
              <a:t>Ол</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күндегі </a:t>
            </a:r>
            <a:r>
              <a:rPr lang="ru-RU" sz="3400" dirty="0" smtClean="0">
                <a:latin typeface="Arial" pitchFamily="34" charset="0"/>
                <a:cs typeface="Arial" pitchFamily="34" charset="0"/>
              </a:rPr>
              <a:t>ой </a:t>
            </a:r>
            <a:r>
              <a:rPr lang="ru-RU" sz="3400" dirty="0" err="1" smtClean="0">
                <a:latin typeface="Arial" pitchFamily="34" charset="0"/>
                <a:cs typeface="Arial" pitchFamily="34" charset="0"/>
              </a:rPr>
              <a:t>ойлаған қазақ баласының дертті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мәселелері осылар</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болғандықтан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Ақандар бастаған іске</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қыр қазағының ішінде</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тілеулес</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кісілер</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көп шыққан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көпшіліктің оянуына</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себепші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болған</a:t>
            </a:r>
            <a:r>
              <a:rPr lang="ru-RU" sz="3400" dirty="0" smtClean="0">
                <a:latin typeface="Arial" pitchFamily="34" charset="0"/>
                <a:cs typeface="Arial" pitchFamily="34" charset="0"/>
              </a:rPr>
              <a:t>”, – </a:t>
            </a:r>
            <a:r>
              <a:rPr lang="ru-RU" sz="3400" dirty="0" err="1" smtClean="0">
                <a:latin typeface="Arial" pitchFamily="34" charset="0"/>
                <a:cs typeface="Arial" pitchFamily="34" charset="0"/>
              </a:rPr>
              <a:t>деді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Қазақ ұлт зиялыларының қоғамдық-саяси қызметіндегі белсенділігі</a:t>
            </a:r>
            <a:r>
              <a:rPr lang="ru-RU" sz="3400" dirty="0" smtClean="0">
                <a:latin typeface="Arial" pitchFamily="34" charset="0"/>
                <a:cs typeface="Arial" pitchFamily="34" charset="0"/>
              </a:rPr>
              <a:t> де </a:t>
            </a:r>
            <a:r>
              <a:rPr lang="ru-RU" sz="3400" dirty="0" err="1" smtClean="0">
                <a:latin typeface="Arial" pitchFamily="34" charset="0"/>
                <a:cs typeface="Arial" pitchFamily="34" charset="0"/>
              </a:rPr>
              <a:t>арта</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түсті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Олар</a:t>
            </a:r>
            <a:r>
              <a:rPr lang="ru-RU" sz="3400" dirty="0" smtClean="0">
                <a:latin typeface="Arial" pitchFamily="34" charset="0"/>
                <a:cs typeface="Arial" pitchFamily="34" charset="0"/>
              </a:rPr>
              <a:t> 1905 </a:t>
            </a:r>
            <a:r>
              <a:rPr lang="ru-RU" sz="3400" dirty="0" err="1" smtClean="0">
                <a:latin typeface="Arial" pitchFamily="34" charset="0"/>
                <a:cs typeface="Arial" pitchFamily="34" charset="0"/>
              </a:rPr>
              <a:t>жылдың желтоқсанында Оралда</a:t>
            </a:r>
            <a:r>
              <a:rPr lang="ru-RU" sz="3400" dirty="0" smtClean="0">
                <a:latin typeface="Arial" pitchFamily="34" charset="0"/>
                <a:cs typeface="Arial" pitchFamily="34" charset="0"/>
              </a:rPr>
              <a:t> бес </a:t>
            </a:r>
            <a:r>
              <a:rPr lang="ru-RU" sz="3400" dirty="0" err="1" smtClean="0">
                <a:latin typeface="Arial" pitchFamily="34" charset="0"/>
                <a:cs typeface="Arial" pitchFamily="34" charset="0"/>
              </a:rPr>
              <a:t>облыстың қазақ халқы делегаттарының съезін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өткізіп</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өз партиясын</a:t>
            </a:r>
            <a:r>
              <a:rPr lang="ru-RU" sz="3400" dirty="0" smtClean="0">
                <a:latin typeface="Arial" pitchFamily="34" charset="0"/>
                <a:cs typeface="Arial" pitchFamily="34" charset="0"/>
              </a:rPr>
              <a:t> – </a:t>
            </a:r>
            <a:r>
              <a:rPr lang="ru-RU" sz="3400" dirty="0" err="1" smtClean="0">
                <a:latin typeface="Arial" pitchFamily="34" charset="0"/>
                <a:cs typeface="Arial" pitchFamily="34" charset="0"/>
              </a:rPr>
              <a:t>Ресей</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конституциялық-демократиялық </a:t>
            </a:r>
            <a:r>
              <a:rPr lang="ru-RU" sz="3400" dirty="0" smtClean="0">
                <a:latin typeface="Arial" pitchFamily="34" charset="0"/>
                <a:cs typeface="Arial" pitchFamily="34" charset="0"/>
              </a:rPr>
              <a:t>(кадет) </a:t>
            </a:r>
            <a:r>
              <a:rPr lang="ru-RU" sz="3400" dirty="0" err="1" smtClean="0">
                <a:latin typeface="Arial" pitchFamily="34" charset="0"/>
                <a:cs typeface="Arial" pitchFamily="34" charset="0"/>
              </a:rPr>
              <a:t>партиясының бөлімшесін құруға әрекет жасаған болатын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Ондағы мақсат </a:t>
            </a:r>
            <a:r>
              <a:rPr lang="ru-RU" sz="3400" dirty="0" smtClean="0">
                <a:latin typeface="Arial" pitchFamily="34" charset="0"/>
                <a:cs typeface="Arial" pitchFamily="34" charset="0"/>
              </a:rPr>
              <a:t>– 17 </a:t>
            </a:r>
            <a:r>
              <a:rPr lang="ru-RU" sz="3400" dirty="0" err="1" smtClean="0">
                <a:latin typeface="Arial" pitchFamily="34" charset="0"/>
                <a:cs typeface="Arial" pitchFamily="34" charset="0"/>
              </a:rPr>
              <a:t>қазанда жарияланған патша</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Манифесі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берген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бостандықтар шеңберінде қазақтардың ұлттық мүддесін қорғау еді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Осыған байланысты</a:t>
            </a:r>
            <a:r>
              <a:rPr lang="ru-RU" sz="3400" dirty="0" smtClean="0">
                <a:latin typeface="Arial" pitchFamily="34" charset="0"/>
                <a:cs typeface="Arial" pitchFamily="34" charset="0"/>
              </a:rPr>
              <a:t> 1906 </a:t>
            </a:r>
            <a:r>
              <a:rPr lang="ru-RU" sz="3400" dirty="0" err="1" smtClean="0">
                <a:latin typeface="Arial" pitchFamily="34" charset="0"/>
                <a:cs typeface="Arial" pitchFamily="34" charset="0"/>
              </a:rPr>
              <a:t>жылдың ақпанында Семейде</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қазақтардың екінші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съезі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өткізілді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Ол</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кадеттерге</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жақын бағдарламаны мақұлдады.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Сонымен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қатар, оған өлкеге шаруалардың қоныс аударуын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тоқтату, Қазақстанның барлық жерін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байырғы халықтың меншігі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деп</a:t>
            </a:r>
            <a:r>
              <a:rPr lang="ru-RU" sz="3400" dirty="0" smtClean="0">
                <a:latin typeface="Arial" pitchFamily="34" charset="0"/>
                <a:cs typeface="Arial" pitchFamily="34" charset="0"/>
              </a:rPr>
              <a:t> тану, </a:t>
            </a:r>
            <a:r>
              <a:rPr lang="ru-RU" sz="3400" dirty="0" err="1" smtClean="0">
                <a:latin typeface="Arial" pitchFamily="34" charset="0"/>
                <a:cs typeface="Arial" pitchFamily="34" charset="0"/>
              </a:rPr>
              <a:t>ұлттық мектептер</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ашу</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тағы басқа </a:t>
            </a:r>
            <a:r>
              <a:rPr lang="ru-RU" sz="3400" dirty="0" smtClean="0">
                <a:latin typeface="Arial" pitchFamily="34" charset="0"/>
                <a:cs typeface="Arial" pitchFamily="34" charset="0"/>
              </a:rPr>
              <a:t>да </a:t>
            </a:r>
            <a:r>
              <a:rPr lang="ru-RU" sz="3400" dirty="0" err="1" smtClean="0">
                <a:latin typeface="Arial" pitchFamily="34" charset="0"/>
                <a:cs typeface="Arial" pitchFamily="34" charset="0"/>
              </a:rPr>
              <a:t>талаптар</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енгізілді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Олардың басында</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Ә.Бөкейханов, А.Байтұрсынов, М.Тынышбаев</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М.Шоқаев, М.Дулатов</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Б.Қаратаев және қазақ зиялыларының басқа </a:t>
            </a:r>
            <a:r>
              <a:rPr lang="ru-RU" sz="3400" dirty="0" smtClean="0">
                <a:latin typeface="Arial" pitchFamily="34" charset="0"/>
                <a:cs typeface="Arial" pitchFamily="34" charset="0"/>
              </a:rPr>
              <a:t>да </a:t>
            </a:r>
            <a:r>
              <a:rPr lang="ru-RU" sz="3400" dirty="0" err="1" smtClean="0">
                <a:latin typeface="Arial" pitchFamily="34" charset="0"/>
                <a:cs typeface="Arial" pitchFamily="34" charset="0"/>
              </a:rPr>
              <a:t>көрнекті қайраткерлері жүрді</a:t>
            </a:r>
            <a:r>
              <a:rPr lang="ru-RU" sz="3400" dirty="0" smtClean="0">
                <a:latin typeface="Arial" pitchFamily="34" charset="0"/>
                <a:cs typeface="Arial" pitchFamily="34" charset="0"/>
              </a:rPr>
              <a:t>.</a:t>
            </a:r>
          </a:p>
          <a:p>
            <a:endParaRPr lang="ru-RU" dirty="0" smtClean="0"/>
          </a:p>
          <a:p>
            <a:pPr algn="just"/>
            <a:endParaRPr lang="ru-RU"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rmAutofit/>
          </a:bodyPr>
          <a:lstStyle/>
          <a:p>
            <a:r>
              <a:rPr lang="kk-KZ" sz="1600" dirty="0" smtClean="0"/>
              <a:t>5</a:t>
            </a:r>
            <a:endParaRPr lang="ru-RU" sz="1600" dirty="0"/>
          </a:p>
        </p:txBody>
      </p:sp>
      <p:sp>
        <p:nvSpPr>
          <p:cNvPr id="3" name="Содержимое 2"/>
          <p:cNvSpPr>
            <a:spLocks noGrp="1"/>
          </p:cNvSpPr>
          <p:nvPr>
            <p:ph idx="1"/>
          </p:nvPr>
        </p:nvSpPr>
        <p:spPr>
          <a:xfrm>
            <a:off x="457200" y="692696"/>
            <a:ext cx="8229600" cy="5616624"/>
          </a:xfrm>
        </p:spPr>
        <p:txBody>
          <a:bodyPr>
            <a:normAutofit fontScale="47500" lnSpcReduction="20000"/>
          </a:bodyPr>
          <a:lstStyle/>
          <a:p>
            <a:pPr algn="just"/>
            <a:r>
              <a:rPr lang="ru-RU" sz="3400" dirty="0" err="1" smtClean="0">
                <a:latin typeface="Arial" pitchFamily="34" charset="0"/>
                <a:cs typeface="Arial" pitchFamily="34" charset="0"/>
              </a:rPr>
              <a:t>Қазақстан халқының саяси</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ой-өрісінің дамуында</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Мемлекеттік</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Думаға сайлау</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жүргізу науқаны маңызды рөл атқарып, онда</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қазақ зиялыларының көптеген өкілдері белсенді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қызметімен көрінді.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Қазақстаннан бірінші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Мемлекеттік</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Думаға барлығы </a:t>
            </a:r>
            <a:r>
              <a:rPr lang="ru-RU" sz="3400" dirty="0" smtClean="0">
                <a:latin typeface="Arial" pitchFamily="34" charset="0"/>
                <a:cs typeface="Arial" pitchFamily="34" charset="0"/>
              </a:rPr>
              <a:t>9 депутат, </a:t>
            </a:r>
            <a:r>
              <a:rPr lang="ru-RU" sz="3400" dirty="0" err="1" smtClean="0">
                <a:latin typeface="Arial" pitchFamily="34" charset="0"/>
                <a:cs typeface="Arial" pitchFamily="34" charset="0"/>
              </a:rPr>
              <a:t>оның ішінен</a:t>
            </a:r>
            <a:r>
              <a:rPr lang="ru-RU" sz="3400" dirty="0" smtClean="0">
                <a:latin typeface="Arial" pitchFamily="34" charset="0"/>
                <a:cs typeface="Arial" pitchFamily="34" charset="0"/>
              </a:rPr>
              <a:t> 4 миллион </a:t>
            </a:r>
            <a:r>
              <a:rPr lang="ru-RU" sz="3400" dirty="0" err="1" smtClean="0">
                <a:latin typeface="Arial" pitchFamily="34" charset="0"/>
                <a:cs typeface="Arial" pitchFamily="34" charset="0"/>
              </a:rPr>
              <a:t>қазақ халқынан </a:t>
            </a:r>
            <a:r>
              <a:rPr lang="ru-RU" sz="3400" dirty="0" smtClean="0">
                <a:latin typeface="Arial" pitchFamily="34" charset="0"/>
                <a:cs typeface="Arial" pitchFamily="34" charset="0"/>
              </a:rPr>
              <a:t>4 депутат: </a:t>
            </a:r>
            <a:r>
              <a:rPr lang="ru-RU" sz="3400" dirty="0" err="1" smtClean="0">
                <a:latin typeface="Arial" pitchFamily="34" charset="0"/>
                <a:cs typeface="Arial" pitchFamily="34" charset="0"/>
              </a:rPr>
              <a:t>Ә.Бөкейханов, А.Бірімжанов</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А.Қалменов және Б.Құлманов сайланды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Олар</a:t>
            </a:r>
            <a:r>
              <a:rPr lang="ru-RU" sz="3400" dirty="0" smtClean="0">
                <a:latin typeface="Arial" pitchFamily="34" charset="0"/>
                <a:cs typeface="Arial" pitchFamily="34" charset="0"/>
              </a:rPr>
              <a:t> Дума </a:t>
            </a:r>
            <a:r>
              <a:rPr lang="ru-RU" sz="3400" dirty="0" err="1" smtClean="0">
                <a:latin typeface="Arial" pitchFamily="34" charset="0"/>
                <a:cs typeface="Arial" pitchFamily="34" charset="0"/>
              </a:rPr>
              <a:t>жұмысына мұсылман депутаттары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фракциясы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құрамында қатынасты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Бұл фракцияның заң жобасы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ретінде</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дайындаған ең басты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құжаты аграрлық мәселеге байланысты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еді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Мұсылмандар фракциясы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жер</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мәселесіндегі аграрлық тұжырымдаманы мұсылмандар партиясының бағдарламасы негізінде</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ұсынды.</a:t>
            </a:r>
            <a:r>
              <a:rPr lang="ru-RU" sz="3400" dirty="0" smtClean="0">
                <a:latin typeface="Arial" pitchFamily="34" charset="0"/>
                <a:cs typeface="Arial" pitchFamily="34" charset="0"/>
              </a:rPr>
              <a:t> Ал </a:t>
            </a:r>
            <a:r>
              <a:rPr lang="ru-RU" sz="3400" dirty="0" err="1" smtClean="0">
                <a:latin typeface="Arial" pitchFamily="34" charset="0"/>
                <a:cs typeface="Arial" pitchFamily="34" charset="0"/>
              </a:rPr>
              <a:t>барлығы </a:t>
            </a:r>
            <a:r>
              <a:rPr lang="ru-RU" sz="3400" dirty="0" smtClean="0">
                <a:latin typeface="Arial" pitchFamily="34" charset="0"/>
                <a:cs typeface="Arial" pitchFamily="34" charset="0"/>
              </a:rPr>
              <a:t>72 </a:t>
            </a:r>
            <a:r>
              <a:rPr lang="ru-RU" sz="3400" dirty="0" err="1" smtClean="0">
                <a:latin typeface="Arial" pitchFamily="34" charset="0"/>
                <a:cs typeface="Arial" pitchFamily="34" charset="0"/>
              </a:rPr>
              <a:t>күн ғана жұмыс жасаған бірінші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Мемлекеттік</a:t>
            </a:r>
            <a:r>
              <a:rPr lang="ru-RU" sz="3400" dirty="0" smtClean="0">
                <a:latin typeface="Arial" pitchFamily="34" charset="0"/>
                <a:cs typeface="Arial" pitchFamily="34" charset="0"/>
              </a:rPr>
              <a:t> Дума 1906 ж. 9-шілде </a:t>
            </a:r>
            <a:r>
              <a:rPr lang="ru-RU" sz="3400" dirty="0" err="1" smtClean="0">
                <a:latin typeface="Arial" pitchFamily="34" charset="0"/>
                <a:cs typeface="Arial" pitchFamily="34" charset="0"/>
              </a:rPr>
              <a:t>күні үкімет шешімімен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таратылды</a:t>
            </a:r>
            <a:r>
              <a:rPr lang="ru-RU" sz="3400" dirty="0" smtClean="0">
                <a:latin typeface="Arial" pitchFamily="34" charset="0"/>
                <a:cs typeface="Arial" pitchFamily="34" charset="0"/>
              </a:rPr>
              <a:t>. </a:t>
            </a:r>
          </a:p>
          <a:p>
            <a:pPr algn="just">
              <a:buNone/>
            </a:pPr>
            <a:r>
              <a:rPr lang="ru-RU" sz="3400" dirty="0" err="1" smtClean="0">
                <a:latin typeface="Arial" pitchFamily="34" charset="0"/>
                <a:cs typeface="Arial" pitchFamily="34" charset="0"/>
              </a:rPr>
              <a:t>Екінші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Мемлекеттік</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Думаның сайлануына</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келер</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болсақ, ол</a:t>
            </a:r>
            <a:r>
              <a:rPr lang="ru-RU" sz="3400" dirty="0" smtClean="0">
                <a:latin typeface="Arial" pitchFamily="34" charset="0"/>
                <a:cs typeface="Arial" pitchFamily="34" charset="0"/>
              </a:rPr>
              <a:t> 1905 </a:t>
            </a:r>
            <a:r>
              <a:rPr lang="ru-RU" sz="3400" dirty="0" err="1" smtClean="0">
                <a:latin typeface="Arial" pitchFamily="34" charset="0"/>
                <a:cs typeface="Arial" pitchFamily="34" charset="0"/>
              </a:rPr>
              <a:t>жылдың </a:t>
            </a:r>
            <a:r>
              <a:rPr lang="ru-RU" sz="3400" dirty="0" smtClean="0">
                <a:latin typeface="Arial" pitchFamily="34" charset="0"/>
                <a:cs typeface="Arial" pitchFamily="34" charset="0"/>
              </a:rPr>
              <a:t>6 </a:t>
            </a:r>
            <a:r>
              <a:rPr lang="ru-RU" sz="3400" dirty="0" err="1" smtClean="0">
                <a:latin typeface="Arial" pitchFamily="34" charset="0"/>
                <a:cs typeface="Arial" pitchFamily="34" charset="0"/>
              </a:rPr>
              <a:t>тамызындағы және </a:t>
            </a:r>
            <a:r>
              <a:rPr lang="ru-RU" sz="3400" dirty="0" smtClean="0">
                <a:latin typeface="Arial" pitchFamily="34" charset="0"/>
                <a:cs typeface="Arial" pitchFamily="34" charset="0"/>
              </a:rPr>
              <a:t>11 </a:t>
            </a:r>
            <a:r>
              <a:rPr lang="ru-RU" sz="3400" dirty="0" err="1" smtClean="0">
                <a:latin typeface="Arial" pitchFamily="34" charset="0"/>
                <a:cs typeface="Arial" pitchFamily="34" charset="0"/>
              </a:rPr>
              <a:t>желтоқсанындағы сайлау</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заңдары негізінде</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өткізілді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Думаға Қазақстаннан </a:t>
            </a:r>
            <a:r>
              <a:rPr lang="ru-RU" sz="3400" dirty="0" smtClean="0">
                <a:latin typeface="Arial" pitchFamily="34" charset="0"/>
                <a:cs typeface="Arial" pitchFamily="34" charset="0"/>
              </a:rPr>
              <a:t>14 депутат, </a:t>
            </a:r>
            <a:r>
              <a:rPr lang="ru-RU" sz="3400" dirty="0" err="1" smtClean="0">
                <a:latin typeface="Arial" pitchFamily="34" charset="0"/>
                <a:cs typeface="Arial" pitchFamily="34" charset="0"/>
              </a:rPr>
              <a:t>олардың </a:t>
            </a:r>
            <a:r>
              <a:rPr lang="ru-RU" sz="3400" dirty="0" smtClean="0">
                <a:latin typeface="Arial" pitchFamily="34" charset="0"/>
                <a:cs typeface="Arial" pitchFamily="34" charset="0"/>
              </a:rPr>
              <a:t>6-ы </a:t>
            </a:r>
            <a:r>
              <a:rPr lang="ru-RU" sz="3400" dirty="0" err="1" smtClean="0">
                <a:latin typeface="Arial" pitchFamily="34" charset="0"/>
                <a:cs typeface="Arial" pitchFamily="34" charset="0"/>
              </a:rPr>
              <a:t>қазақ ұлтының өкілдері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молда</a:t>
            </a:r>
            <a:r>
              <a:rPr lang="ru-RU" sz="3400" dirty="0" smtClean="0">
                <a:latin typeface="Arial" pitchFamily="34" charset="0"/>
                <a:cs typeface="Arial" pitchFamily="34" charset="0"/>
              </a:rPr>
              <a:t> Ш.</a:t>
            </a:r>
            <a:r>
              <a:rPr lang="ru-RU" sz="3400" dirty="0" err="1" smtClean="0">
                <a:latin typeface="Arial" pitchFamily="34" charset="0"/>
                <a:cs typeface="Arial" pitchFamily="34" charset="0"/>
              </a:rPr>
              <a:t>Қосшығұлов </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Ақмола облысынан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би</a:t>
            </a:r>
            <a:r>
              <a:rPr lang="ru-RU" sz="3400" dirty="0" smtClean="0">
                <a:latin typeface="Arial" pitchFamily="34" charset="0"/>
                <a:cs typeface="Arial" pitchFamily="34" charset="0"/>
              </a:rPr>
              <a:t> Х.</a:t>
            </a:r>
            <a:r>
              <a:rPr lang="ru-RU" sz="3400" dirty="0" err="1" smtClean="0">
                <a:latin typeface="Arial" pitchFamily="34" charset="0"/>
                <a:cs typeface="Arial" pitchFamily="34" charset="0"/>
              </a:rPr>
              <a:t>Нұрекенов </a:t>
            </a:r>
            <a:r>
              <a:rPr lang="ru-RU" sz="3400" dirty="0" smtClean="0">
                <a:latin typeface="Arial" pitchFamily="34" charset="0"/>
                <a:cs typeface="Arial" pitchFamily="34" charset="0"/>
              </a:rPr>
              <a:t>– Семей </a:t>
            </a:r>
            <a:r>
              <a:rPr lang="ru-RU" sz="3400" dirty="0" err="1" smtClean="0">
                <a:latin typeface="Arial" pitchFamily="34" charset="0"/>
                <a:cs typeface="Arial" pitchFamily="34" charset="0"/>
              </a:rPr>
              <a:t>облысынан</a:t>
            </a:r>
            <a:r>
              <a:rPr lang="ru-RU" sz="3400" dirty="0" smtClean="0">
                <a:latin typeface="Arial" pitchFamily="34" charset="0"/>
                <a:cs typeface="Arial" pitchFamily="34" charset="0"/>
              </a:rPr>
              <a:t>, адвокат Б.</a:t>
            </a:r>
            <a:r>
              <a:rPr lang="ru-RU" sz="3400" dirty="0" err="1" smtClean="0">
                <a:latin typeface="Arial" pitchFamily="34" charset="0"/>
                <a:cs typeface="Arial" pitchFamily="34" charset="0"/>
              </a:rPr>
              <a:t>Қаратаев </a:t>
            </a:r>
            <a:r>
              <a:rPr lang="ru-RU" sz="3400" dirty="0" smtClean="0">
                <a:latin typeface="Arial" pitchFamily="34" charset="0"/>
                <a:cs typeface="Arial" pitchFamily="34" charset="0"/>
              </a:rPr>
              <a:t>– Орал </a:t>
            </a:r>
            <a:r>
              <a:rPr lang="ru-RU" sz="3400" dirty="0" err="1" smtClean="0">
                <a:latin typeface="Arial" pitchFamily="34" charset="0"/>
                <a:cs typeface="Arial" pitchFamily="34" charset="0"/>
              </a:rPr>
              <a:t>облысынан</a:t>
            </a:r>
            <a:r>
              <a:rPr lang="ru-RU" sz="3400" dirty="0" smtClean="0">
                <a:latin typeface="Arial" pitchFamily="34" charset="0"/>
                <a:cs typeface="Arial" pitchFamily="34" charset="0"/>
              </a:rPr>
              <a:t>, сот </a:t>
            </a:r>
            <a:r>
              <a:rPr lang="ru-RU" sz="3400" dirty="0" err="1" smtClean="0">
                <a:latin typeface="Arial" pitchFamily="34" charset="0"/>
                <a:cs typeface="Arial" pitchFamily="34" charset="0"/>
              </a:rPr>
              <a:t>тергеушісі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А.Бірімжанов</a:t>
            </a:r>
            <a:r>
              <a:rPr lang="ru-RU" sz="3400" dirty="0" smtClean="0">
                <a:latin typeface="Arial" pitchFamily="34" charset="0"/>
                <a:cs typeface="Arial" pitchFamily="34" charset="0"/>
              </a:rPr>
              <a:t> – </a:t>
            </a:r>
            <a:r>
              <a:rPr lang="ru-RU" sz="3400" dirty="0" err="1" smtClean="0">
                <a:latin typeface="Arial" pitchFamily="34" charset="0"/>
                <a:cs typeface="Arial" pitchFamily="34" charset="0"/>
              </a:rPr>
              <a:t>Торғай облысынан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Т.Алдабергенов</a:t>
            </a:r>
            <a:r>
              <a:rPr lang="ru-RU" sz="3400" dirty="0" smtClean="0">
                <a:latin typeface="Arial" pitchFamily="34" charset="0"/>
                <a:cs typeface="Arial" pitchFamily="34" charset="0"/>
              </a:rPr>
              <a:t> – </a:t>
            </a:r>
            <a:r>
              <a:rPr lang="ru-RU" sz="3400" dirty="0" err="1" smtClean="0">
                <a:latin typeface="Arial" pitchFamily="34" charset="0"/>
                <a:cs typeface="Arial" pitchFamily="34" charset="0"/>
              </a:rPr>
              <a:t>Сырдария</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облысынан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қатынас жолдары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инженері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М.Тынышбаев</a:t>
            </a:r>
            <a:r>
              <a:rPr lang="ru-RU" sz="3400" dirty="0" smtClean="0">
                <a:latin typeface="Arial" pitchFamily="34" charset="0"/>
                <a:cs typeface="Arial" pitchFamily="34" charset="0"/>
              </a:rPr>
              <a:t> – </a:t>
            </a:r>
            <a:r>
              <a:rPr lang="ru-RU" sz="3400" dirty="0" err="1" smtClean="0">
                <a:latin typeface="Arial" pitchFamily="34" charset="0"/>
                <a:cs typeface="Arial" pitchFamily="34" charset="0"/>
              </a:rPr>
              <a:t>Жетісу</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облысынан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сайланды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Екінші</a:t>
            </a:r>
            <a:r>
              <a:rPr lang="ru-RU" sz="3400" dirty="0" smtClean="0">
                <a:latin typeface="Arial" pitchFamily="34" charset="0"/>
                <a:cs typeface="Arial" pitchFamily="34" charset="0"/>
              </a:rPr>
              <a:t> Дума </a:t>
            </a:r>
            <a:r>
              <a:rPr lang="ru-RU" sz="3400" dirty="0" err="1" smtClean="0">
                <a:latin typeface="Arial" pitchFamily="34" charset="0"/>
                <a:cs typeface="Arial" pitchFamily="34" charset="0"/>
              </a:rPr>
              <a:t>депутаттарының құрамы жағынан болсын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күн тәртібіне қойылған мәселелерді талқылау жағынан болсын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бірінші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Думаға қарағанда солшыл</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бағытта болған-ды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Негізгі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пікір</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тартысын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тудырған мәселелердің бастысы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аграрлық және қоныс аудару</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мәселесі болды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Әсіресе, депутаттар</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Б.Қаратаев, А.Бірімжанов</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Ш.Қосшығұлов, Х.Нұрекенов өте белсенді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түрде, заң шеңберінде патша</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өкіметінің қоныс аудару</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саясатына</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қайткенде бір</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ықпал етуге</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тырысты</a:t>
            </a:r>
            <a:r>
              <a:rPr lang="ru-RU" sz="3400" dirty="0" smtClean="0">
                <a:latin typeface="Arial" pitchFamily="34" charset="0"/>
                <a:cs typeface="Arial" pitchFamily="34" charset="0"/>
              </a:rPr>
              <a:t>.</a:t>
            </a:r>
            <a:r>
              <a:rPr lang="ru-RU" sz="1800" dirty="0" smtClean="0"/>
              <a:t> </a:t>
            </a:r>
            <a:r>
              <a:rPr lang="ru-RU" sz="3400" dirty="0" err="1" smtClean="0">
                <a:latin typeface="Arial" pitchFamily="34" charset="0"/>
                <a:cs typeface="Arial" pitchFamily="34" charset="0"/>
              </a:rPr>
              <a:t>Сонымен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қазақ депутаттары</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қатынасқан бірінші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және екінші</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Думалар</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қазақ қоғамының отарлық жағдайына өзгеріс енгізе</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алатындай</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ешқандай заңдар қабылдаған жоқ.</a:t>
            </a:r>
            <a:r>
              <a:rPr lang="ru-RU" sz="3400" dirty="0" smtClean="0">
                <a:latin typeface="Arial" pitchFamily="34" charset="0"/>
                <a:cs typeface="Arial" pitchFamily="34" charset="0"/>
              </a:rPr>
              <a:t> "3-маусым </a:t>
            </a:r>
            <a:r>
              <a:rPr lang="ru-RU" sz="3400" dirty="0" err="1" smtClean="0">
                <a:latin typeface="Arial" pitchFamily="34" charset="0"/>
                <a:cs typeface="Arial" pitchFamily="34" charset="0"/>
              </a:rPr>
              <a:t>Заңының</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өмірге келуімен</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бірге</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қазақ зиялыларының Думаға артқан үміті </a:t>
            </a:r>
            <a:r>
              <a:rPr lang="ru-RU" sz="3400" dirty="0" smtClean="0">
                <a:latin typeface="Arial" pitchFamily="34" charset="0"/>
                <a:cs typeface="Arial" pitchFamily="34" charset="0"/>
              </a:rPr>
              <a:t>де </a:t>
            </a:r>
            <a:r>
              <a:rPr lang="ru-RU" sz="3400" dirty="0" err="1" smtClean="0">
                <a:latin typeface="Arial" pitchFamily="34" charset="0"/>
                <a:cs typeface="Arial" pitchFamily="34" charset="0"/>
              </a:rPr>
              <a:t>біржола</a:t>
            </a:r>
            <a:r>
              <a:rPr lang="ru-RU" sz="3400" dirty="0" smtClean="0">
                <a:latin typeface="Arial" pitchFamily="34" charset="0"/>
                <a:cs typeface="Arial" pitchFamily="34" charset="0"/>
              </a:rPr>
              <a:t> </a:t>
            </a:r>
            <a:r>
              <a:rPr lang="ru-RU" sz="3400" dirty="0" err="1" smtClean="0">
                <a:latin typeface="Arial" pitchFamily="34" charset="0"/>
                <a:cs typeface="Arial" pitchFamily="34" charset="0"/>
              </a:rPr>
              <a:t>сөнген еді</a:t>
            </a:r>
            <a:r>
              <a:rPr lang="ru-RU" sz="3400" dirty="0" smtClean="0">
                <a:latin typeface="Arial" pitchFamily="34" charset="0"/>
                <a:cs typeface="Arial" pitchFamily="34" charset="0"/>
              </a:rPr>
              <a:t>.</a:t>
            </a:r>
          </a:p>
          <a:p>
            <a:pPr algn="just"/>
            <a:endParaRPr lang="ru-RU" sz="3400" dirty="0" smtClean="0">
              <a:latin typeface="Arial" pitchFamily="34" charset="0"/>
              <a:cs typeface="Arial" pitchFamily="34" charset="0"/>
            </a:endParaRPr>
          </a:p>
          <a:p>
            <a:pPr algn="just">
              <a:buNone/>
            </a:pPr>
            <a:endParaRPr lang="ru-RU" sz="3400" dirty="0" smtClean="0">
              <a:latin typeface="Arial" pitchFamily="34" charset="0"/>
              <a:cs typeface="Arial" pitchFamily="34" charset="0"/>
            </a:endParaRPr>
          </a:p>
          <a:p>
            <a:endParaRPr lang="ru-RU" dirty="0" smtClean="0"/>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rmAutofit fontScale="90000"/>
          </a:bodyPr>
          <a:lstStyle/>
          <a:p>
            <a:r>
              <a:rPr lang="kk-KZ" dirty="0" smtClean="0"/>
              <a:t>6</a:t>
            </a:r>
            <a:endParaRPr lang="ru-RU" dirty="0"/>
          </a:p>
        </p:txBody>
      </p:sp>
      <p:sp>
        <p:nvSpPr>
          <p:cNvPr id="3" name="Содержимое 2"/>
          <p:cNvSpPr>
            <a:spLocks noGrp="1"/>
          </p:cNvSpPr>
          <p:nvPr>
            <p:ph idx="1"/>
          </p:nvPr>
        </p:nvSpPr>
        <p:spPr>
          <a:xfrm>
            <a:off x="457200" y="836712"/>
            <a:ext cx="8229600" cy="5289451"/>
          </a:xfrm>
        </p:spPr>
        <p:txBody>
          <a:bodyPr>
            <a:normAutofit fontScale="55000" lnSpcReduction="20000"/>
          </a:bodyPr>
          <a:lstStyle/>
          <a:p>
            <a:pPr algn="just"/>
            <a:r>
              <a:rPr lang="ru-RU" dirty="0" err="1" smtClean="0"/>
              <a:t>Олар</a:t>
            </a:r>
            <a:r>
              <a:rPr lang="ru-RU" dirty="0" smtClean="0"/>
              <a:t>, </a:t>
            </a:r>
            <a:r>
              <a:rPr lang="ru-RU" dirty="0" err="1" smtClean="0"/>
              <a:t>біріншіден</a:t>
            </a:r>
            <a:r>
              <a:rPr lang="ru-RU" dirty="0" smtClean="0"/>
              <a:t>, империя </a:t>
            </a:r>
            <a:r>
              <a:rPr lang="ru-RU" dirty="0" err="1" smtClean="0"/>
              <a:t>жағдайында </a:t>
            </a:r>
            <a:r>
              <a:rPr lang="ru-RU" dirty="0" smtClean="0"/>
              <a:t>Дума </a:t>
            </a:r>
            <a:r>
              <a:rPr lang="ru-RU" dirty="0" err="1" smtClean="0"/>
              <a:t>сияқты </a:t>
            </a:r>
            <a:r>
              <a:rPr lang="ru-RU" dirty="0" smtClean="0"/>
              <a:t>"</a:t>
            </a:r>
            <a:r>
              <a:rPr lang="ru-RU" dirty="0" err="1" smtClean="0"/>
              <a:t>өкілетті</a:t>
            </a:r>
            <a:r>
              <a:rPr lang="ru-RU" dirty="0" smtClean="0"/>
              <a:t>" </a:t>
            </a:r>
            <a:r>
              <a:rPr lang="ru-RU" dirty="0" err="1" smtClean="0"/>
              <a:t>орынның</a:t>
            </a:r>
            <a:r>
              <a:rPr lang="ru-RU" dirty="0" smtClean="0"/>
              <a:t>, </a:t>
            </a:r>
            <a:r>
              <a:rPr lang="ru-RU" dirty="0" err="1" smtClean="0"/>
              <a:t>ең алдымен</a:t>
            </a:r>
            <a:r>
              <a:rPr lang="ru-RU" dirty="0" smtClean="0"/>
              <a:t>, </a:t>
            </a:r>
            <a:r>
              <a:rPr lang="ru-RU" dirty="0" err="1" smtClean="0"/>
              <a:t>орыс</a:t>
            </a:r>
            <a:r>
              <a:rPr lang="ru-RU" dirty="0" smtClean="0"/>
              <a:t> </a:t>
            </a:r>
            <a:r>
              <a:rPr lang="ru-RU" dirty="0" err="1" smtClean="0"/>
              <a:t>помещиктерінің мүддесіне</a:t>
            </a:r>
            <a:r>
              <a:rPr lang="ru-RU" dirty="0" smtClean="0"/>
              <a:t>, </a:t>
            </a:r>
            <a:r>
              <a:rPr lang="ru-RU" dirty="0" err="1" smtClean="0"/>
              <a:t>империялық мүдделерге қызмет жасайтындығына көздерін жеткізді</a:t>
            </a:r>
            <a:r>
              <a:rPr lang="ru-RU" dirty="0" smtClean="0"/>
              <a:t>. Ал, </a:t>
            </a:r>
            <a:r>
              <a:rPr lang="ru-RU" dirty="0" err="1" smtClean="0"/>
              <a:t>екіншіден</a:t>
            </a:r>
            <a:r>
              <a:rPr lang="ru-RU" dirty="0" smtClean="0"/>
              <a:t>, </a:t>
            </a:r>
            <a:r>
              <a:rPr lang="ru-RU" dirty="0" err="1" smtClean="0"/>
              <a:t>қазақ зиялылары</a:t>
            </a:r>
            <a:r>
              <a:rPr lang="ru-RU" dirty="0" smtClean="0"/>
              <a:t> </a:t>
            </a:r>
            <a:r>
              <a:rPr lang="ru-RU" dirty="0" err="1" smtClean="0"/>
              <a:t>Думаға қатысты шараларға араласа</a:t>
            </a:r>
            <a:r>
              <a:rPr lang="ru-RU" dirty="0" smtClean="0"/>
              <a:t> </a:t>
            </a:r>
            <a:r>
              <a:rPr lang="ru-RU" dirty="0" err="1" smtClean="0"/>
              <a:t>отырып</a:t>
            </a:r>
            <a:r>
              <a:rPr lang="ru-RU" dirty="0" smtClean="0"/>
              <a:t>, </a:t>
            </a:r>
            <a:r>
              <a:rPr lang="ru-RU" dirty="0" err="1" smtClean="0"/>
              <a:t>негізгі</a:t>
            </a:r>
            <a:r>
              <a:rPr lang="ru-RU" dirty="0" smtClean="0"/>
              <a:t> </a:t>
            </a:r>
            <a:r>
              <a:rPr lang="ru-RU" dirty="0" err="1" smtClean="0"/>
              <a:t>мақсатқа жету</a:t>
            </a:r>
            <a:r>
              <a:rPr lang="ru-RU" dirty="0" smtClean="0"/>
              <a:t> </a:t>
            </a:r>
            <a:r>
              <a:rPr lang="ru-RU" dirty="0" err="1" smtClean="0"/>
              <a:t>үшін жалпы</a:t>
            </a:r>
            <a:r>
              <a:rPr lang="ru-RU" dirty="0" smtClean="0"/>
              <a:t> </a:t>
            </a:r>
            <a:r>
              <a:rPr lang="ru-RU" dirty="0" err="1" smtClean="0"/>
              <a:t>халықтың саяси</a:t>
            </a:r>
            <a:r>
              <a:rPr lang="ru-RU" dirty="0" smtClean="0"/>
              <a:t> </a:t>
            </a:r>
            <a:r>
              <a:rPr lang="ru-RU" dirty="0" err="1" smtClean="0"/>
              <a:t>белсенділігін</a:t>
            </a:r>
            <a:r>
              <a:rPr lang="ru-RU" dirty="0" smtClean="0"/>
              <a:t> </a:t>
            </a:r>
            <a:r>
              <a:rPr lang="ru-RU" dirty="0" err="1" smtClean="0"/>
              <a:t>арттыру</a:t>
            </a:r>
            <a:r>
              <a:rPr lang="ru-RU" dirty="0" smtClean="0"/>
              <a:t> мен </a:t>
            </a:r>
            <a:r>
              <a:rPr lang="ru-RU" dirty="0" err="1" smtClean="0"/>
              <a:t>батыл</a:t>
            </a:r>
            <a:r>
              <a:rPr lang="ru-RU" dirty="0" smtClean="0"/>
              <a:t> </a:t>
            </a:r>
            <a:r>
              <a:rPr lang="ru-RU" dirty="0" err="1" smtClean="0"/>
              <a:t>қимыл-әрекеттердің қажет екендігіне</a:t>
            </a:r>
            <a:r>
              <a:rPr lang="ru-RU" dirty="0" smtClean="0"/>
              <a:t> де </a:t>
            </a:r>
            <a:r>
              <a:rPr lang="ru-RU" dirty="0" err="1" smtClean="0"/>
              <a:t>көздері жетті</a:t>
            </a:r>
            <a:r>
              <a:rPr lang="ru-RU" dirty="0" smtClean="0"/>
              <a:t>. </a:t>
            </a:r>
            <a:r>
              <a:rPr lang="ru-RU" dirty="0" err="1" smtClean="0"/>
              <a:t>Сондықтан </a:t>
            </a:r>
            <a:r>
              <a:rPr lang="ru-RU" dirty="0" smtClean="0"/>
              <a:t>да </a:t>
            </a:r>
            <a:r>
              <a:rPr lang="ru-RU" dirty="0" err="1" smtClean="0"/>
              <a:t>бұл ізгі</a:t>
            </a:r>
            <a:r>
              <a:rPr lang="ru-RU" dirty="0" smtClean="0"/>
              <a:t> </a:t>
            </a:r>
            <a:r>
              <a:rPr lang="ru-RU" dirty="0" err="1" smtClean="0"/>
              <a:t>мақсатқа қол жеткізу</a:t>
            </a:r>
            <a:r>
              <a:rPr lang="ru-RU" dirty="0" smtClean="0"/>
              <a:t> </a:t>
            </a:r>
            <a:r>
              <a:rPr lang="ru-RU" dirty="0" err="1" smtClean="0"/>
              <a:t>үшін</a:t>
            </a:r>
            <a:r>
              <a:rPr lang="ru-RU" dirty="0" smtClean="0"/>
              <a:t>, </a:t>
            </a:r>
            <a:r>
              <a:rPr lang="ru-RU" dirty="0" err="1" smtClean="0"/>
              <a:t>ендігі</a:t>
            </a:r>
            <a:r>
              <a:rPr lang="ru-RU" dirty="0" smtClean="0"/>
              <a:t> </a:t>
            </a:r>
            <a:r>
              <a:rPr lang="ru-RU" dirty="0" err="1" smtClean="0"/>
              <a:t>жерде</a:t>
            </a:r>
            <a:r>
              <a:rPr lang="ru-RU" dirty="0" smtClean="0"/>
              <a:t> </a:t>
            </a:r>
            <a:r>
              <a:rPr lang="ru-RU" dirty="0" err="1" smtClean="0"/>
              <a:t>қазақ зиялылары</a:t>
            </a:r>
            <a:r>
              <a:rPr lang="ru-RU" dirty="0" smtClean="0"/>
              <a:t> </a:t>
            </a:r>
            <a:r>
              <a:rPr lang="ru-RU" dirty="0" err="1" smtClean="0"/>
              <a:t>саяси</a:t>
            </a:r>
            <a:r>
              <a:rPr lang="ru-RU" dirty="0" smtClean="0"/>
              <a:t> </a:t>
            </a:r>
            <a:r>
              <a:rPr lang="ru-RU" dirty="0" err="1" smtClean="0"/>
              <a:t>күрестің басты</a:t>
            </a:r>
            <a:r>
              <a:rPr lang="ru-RU" dirty="0" smtClean="0"/>
              <a:t> </a:t>
            </a:r>
            <a:r>
              <a:rPr lang="ru-RU" dirty="0" err="1" smtClean="0"/>
              <a:t>құралдары ретінде</a:t>
            </a:r>
            <a:r>
              <a:rPr lang="ru-RU" dirty="0" smtClean="0"/>
              <a:t> "</a:t>
            </a:r>
            <a:r>
              <a:rPr lang="ru-RU" dirty="0" err="1" smtClean="0"/>
              <a:t>Айқап</a:t>
            </a:r>
            <a:r>
              <a:rPr lang="ru-RU" dirty="0" smtClean="0"/>
              <a:t>" </a:t>
            </a:r>
            <a:r>
              <a:rPr lang="ru-RU" dirty="0" err="1" smtClean="0"/>
              <a:t>сияқты </a:t>
            </a:r>
            <a:r>
              <a:rPr lang="ru-RU" dirty="0" smtClean="0"/>
              <a:t>журнал мен "</a:t>
            </a:r>
            <a:r>
              <a:rPr lang="ru-RU" dirty="0" err="1" smtClean="0"/>
              <a:t>Қазақ</a:t>
            </a:r>
            <a:r>
              <a:rPr lang="ru-RU" dirty="0" smtClean="0"/>
              <a:t>" </a:t>
            </a:r>
            <a:r>
              <a:rPr lang="ru-RU" dirty="0" err="1" smtClean="0"/>
              <a:t>сияқты бұқаралық </a:t>
            </a:r>
            <a:r>
              <a:rPr lang="ru-RU" dirty="0" smtClean="0"/>
              <a:t>газет </a:t>
            </a:r>
            <a:r>
              <a:rPr lang="ru-RU" dirty="0" err="1" smtClean="0"/>
              <a:t>шығарып</a:t>
            </a:r>
            <a:r>
              <a:rPr lang="ru-RU" dirty="0" smtClean="0"/>
              <a:t>, </a:t>
            </a:r>
            <a:r>
              <a:rPr lang="ru-RU" dirty="0" err="1" smtClean="0"/>
              <a:t>өздерінің ғасыр басындағы белсенді</a:t>
            </a:r>
            <a:r>
              <a:rPr lang="ru-RU" dirty="0" smtClean="0"/>
              <a:t> </a:t>
            </a:r>
            <a:r>
              <a:rPr lang="ru-RU" dirty="0" err="1" smtClean="0"/>
              <a:t>басталған қоғамдық-саяси қызметін одан</a:t>
            </a:r>
            <a:r>
              <a:rPr lang="ru-RU" dirty="0" smtClean="0"/>
              <a:t> </a:t>
            </a:r>
            <a:r>
              <a:rPr lang="ru-RU" dirty="0" err="1" smtClean="0"/>
              <a:t>әрі жалғастыра түсті</a:t>
            </a:r>
            <a:r>
              <a:rPr lang="ru-RU" dirty="0" smtClean="0"/>
              <a:t>.</a:t>
            </a:r>
          </a:p>
          <a:p>
            <a:pPr algn="just"/>
            <a:r>
              <a:rPr lang="ru-RU" dirty="0" err="1" smtClean="0"/>
              <a:t>"Айқап" </a:t>
            </a:r>
            <a:r>
              <a:rPr lang="ru-RU" dirty="0" smtClean="0"/>
              <a:t>журналы </a:t>
            </a:r>
            <a:r>
              <a:rPr lang="ru-RU" dirty="0" err="1" smtClean="0"/>
              <a:t>қазақ елінде</a:t>
            </a:r>
            <a:r>
              <a:rPr lang="ru-RU" dirty="0" smtClean="0"/>
              <a:t> 1911-1915 </a:t>
            </a:r>
            <a:r>
              <a:rPr lang="ru-RU" dirty="0" err="1" smtClean="0"/>
              <a:t>жылдары</a:t>
            </a:r>
            <a:r>
              <a:rPr lang="ru-RU" dirty="0" smtClean="0"/>
              <a:t> </a:t>
            </a:r>
            <a:r>
              <a:rPr lang="ru-RU" dirty="0" err="1" smtClean="0"/>
              <a:t>шығып тұрды</a:t>
            </a:r>
            <a:r>
              <a:rPr lang="ru-RU" dirty="0" smtClean="0"/>
              <a:t>. </a:t>
            </a:r>
            <a:r>
              <a:rPr lang="ru-RU" dirty="0" err="1" smtClean="0"/>
              <a:t>Оның шығарушысы және </a:t>
            </a:r>
            <a:r>
              <a:rPr lang="ru-RU" dirty="0" smtClean="0"/>
              <a:t>редакторы </a:t>
            </a:r>
            <a:r>
              <a:rPr lang="ru-RU" dirty="0" err="1" smtClean="0"/>
              <a:t>Мұхамеджан Сералин</a:t>
            </a:r>
            <a:r>
              <a:rPr lang="ru-RU" dirty="0" smtClean="0"/>
              <a:t> (1871-1929) </a:t>
            </a:r>
            <a:r>
              <a:rPr lang="ru-RU" dirty="0" err="1" smtClean="0"/>
              <a:t>болды</a:t>
            </a:r>
            <a:r>
              <a:rPr lang="ru-RU" dirty="0" smtClean="0"/>
              <a:t>. </a:t>
            </a:r>
            <a:r>
              <a:rPr lang="ru-RU" dirty="0" err="1" smtClean="0"/>
              <a:t>Оған  Б.Қаратаев, </a:t>
            </a:r>
            <a:r>
              <a:rPr lang="ru-RU" dirty="0" smtClean="0"/>
              <a:t>С.Сейфуллин, </a:t>
            </a:r>
            <a:r>
              <a:rPr lang="ru-RU" dirty="0" err="1" smtClean="0"/>
              <a:t>Б.Майлин</a:t>
            </a:r>
            <a:r>
              <a:rPr lang="ru-RU" dirty="0" smtClean="0"/>
              <a:t>, </a:t>
            </a:r>
            <a:r>
              <a:rPr lang="ru-RU" dirty="0" err="1" smtClean="0"/>
              <a:t>С.Торайғыров, Ж.Сейдалин</a:t>
            </a:r>
            <a:r>
              <a:rPr lang="ru-RU" dirty="0" smtClean="0"/>
              <a:t> </a:t>
            </a:r>
            <a:r>
              <a:rPr lang="ru-RU" dirty="0" err="1" smtClean="0"/>
              <a:t>және басқалар қатысып тұрды.</a:t>
            </a:r>
            <a:r>
              <a:rPr lang="ru-RU" dirty="0" smtClean="0"/>
              <a:t> Журнал </a:t>
            </a:r>
            <a:r>
              <a:rPr lang="ru-RU" dirty="0" err="1" smtClean="0"/>
              <a:t>беттерінде</a:t>
            </a:r>
            <a:r>
              <a:rPr lang="ru-RU" dirty="0" smtClean="0"/>
              <a:t> </a:t>
            </a:r>
            <a:r>
              <a:rPr lang="ru-RU" dirty="0" err="1" smtClean="0"/>
              <a:t>негізгі</a:t>
            </a:r>
            <a:r>
              <a:rPr lang="ru-RU" dirty="0" smtClean="0"/>
              <a:t> </a:t>
            </a:r>
            <a:r>
              <a:rPr lang="ru-RU" dirty="0" err="1" smtClean="0"/>
              <a:t>мәселелер қатарында оқу-ағарту ісі</a:t>
            </a:r>
            <a:r>
              <a:rPr lang="ru-RU" dirty="0" smtClean="0"/>
              <a:t> мен </a:t>
            </a:r>
            <a:r>
              <a:rPr lang="ru-RU" dirty="0" err="1" smtClean="0"/>
              <a:t>аграрлық мәселе</a:t>
            </a:r>
            <a:r>
              <a:rPr lang="ru-RU" dirty="0" smtClean="0"/>
              <a:t>, </a:t>
            </a:r>
            <a:r>
              <a:rPr lang="ru-RU" dirty="0" err="1" smtClean="0"/>
              <a:t>яғни жер</a:t>
            </a:r>
            <a:r>
              <a:rPr lang="ru-RU" dirty="0" smtClean="0"/>
              <a:t> </a:t>
            </a:r>
            <a:r>
              <a:rPr lang="ru-RU" dirty="0" err="1" smtClean="0"/>
              <a:t>қатынастары</a:t>
            </a:r>
            <a:r>
              <a:rPr lang="ru-RU" dirty="0" smtClean="0"/>
              <a:t>, </a:t>
            </a:r>
            <a:r>
              <a:rPr lang="ru-RU" dirty="0" err="1" smtClean="0"/>
              <a:t>көшпенділердің дәстүрлі </a:t>
            </a:r>
            <a:r>
              <a:rPr lang="ru-RU" dirty="0" smtClean="0"/>
              <a:t>мал </a:t>
            </a:r>
            <a:r>
              <a:rPr lang="ru-RU" dirty="0" err="1" smtClean="0"/>
              <a:t>шаруашылығы және олардың  отырықшылыққа көшуі туралы</a:t>
            </a:r>
            <a:r>
              <a:rPr lang="ru-RU" dirty="0" smtClean="0"/>
              <a:t> </a:t>
            </a:r>
            <a:r>
              <a:rPr lang="ru-RU" dirty="0" err="1" smtClean="0"/>
              <a:t>мақалалар көптеп жазылды</a:t>
            </a:r>
            <a:r>
              <a:rPr lang="ru-RU" dirty="0" smtClean="0"/>
              <a:t>. </a:t>
            </a:r>
            <a:r>
              <a:rPr lang="ru-RU" dirty="0" err="1" smtClean="0"/>
              <a:t>Сонымен</a:t>
            </a:r>
            <a:r>
              <a:rPr lang="ru-RU" dirty="0" smtClean="0"/>
              <a:t> </a:t>
            </a:r>
            <a:r>
              <a:rPr lang="ru-RU" dirty="0" err="1" smtClean="0"/>
              <a:t>қатар, Орынбор</a:t>
            </a:r>
            <a:r>
              <a:rPr lang="ru-RU" dirty="0" smtClean="0"/>
              <a:t> </a:t>
            </a:r>
            <a:r>
              <a:rPr lang="ru-RU" dirty="0" err="1" smtClean="0"/>
              <a:t>қаласында </a:t>
            </a:r>
            <a:r>
              <a:rPr lang="ru-RU" dirty="0" smtClean="0"/>
              <a:t>1913-1918 </a:t>
            </a:r>
            <a:r>
              <a:rPr lang="ru-RU" dirty="0" err="1" smtClean="0"/>
              <a:t>жылдары</a:t>
            </a:r>
            <a:r>
              <a:rPr lang="ru-RU" dirty="0" smtClean="0"/>
              <a:t> А.</a:t>
            </a:r>
            <a:r>
              <a:rPr lang="ru-RU" dirty="0" err="1" smtClean="0"/>
              <a:t>Байтұрсыновтың басшылығымен шығып тұрған ресми</a:t>
            </a:r>
            <a:r>
              <a:rPr lang="ru-RU" dirty="0" smtClean="0"/>
              <a:t> "</a:t>
            </a:r>
            <a:r>
              <a:rPr lang="ru-RU" dirty="0" err="1" smtClean="0"/>
              <a:t>Қазақ</a:t>
            </a:r>
            <a:r>
              <a:rPr lang="ru-RU" dirty="0" smtClean="0"/>
              <a:t>" </a:t>
            </a:r>
            <a:r>
              <a:rPr lang="ru-RU" dirty="0" err="1" smtClean="0"/>
              <a:t>газеті</a:t>
            </a:r>
            <a:r>
              <a:rPr lang="ru-RU" dirty="0" smtClean="0"/>
              <a:t> </a:t>
            </a:r>
            <a:r>
              <a:rPr lang="ru-RU" dirty="0" err="1" smtClean="0"/>
              <a:t>болды</a:t>
            </a:r>
            <a:r>
              <a:rPr lang="ru-RU" dirty="0" smtClean="0"/>
              <a:t>. </a:t>
            </a:r>
            <a:r>
              <a:rPr lang="ru-RU" dirty="0" err="1" smtClean="0"/>
              <a:t>Ол</a:t>
            </a:r>
            <a:r>
              <a:rPr lang="ru-RU" dirty="0" smtClean="0"/>
              <a:t> </a:t>
            </a:r>
            <a:r>
              <a:rPr lang="ru-RU" dirty="0" err="1" smtClean="0"/>
              <a:t>либерал-демократиялық бағыт идеяларын</a:t>
            </a:r>
            <a:r>
              <a:rPr lang="ru-RU" dirty="0" smtClean="0"/>
              <a:t> </a:t>
            </a:r>
            <a:r>
              <a:rPr lang="ru-RU" dirty="0" err="1" smtClean="0"/>
              <a:t>ұстанды.</a:t>
            </a:r>
            <a:r>
              <a:rPr lang="ru-RU" dirty="0" smtClean="0"/>
              <a:t> Газет </a:t>
            </a:r>
            <a:r>
              <a:rPr lang="ru-RU" dirty="0" err="1" smtClean="0"/>
              <a:t>редакциясында</a:t>
            </a:r>
            <a:r>
              <a:rPr lang="ru-RU" dirty="0" smtClean="0"/>
              <a:t> </a:t>
            </a:r>
            <a:r>
              <a:rPr lang="ru-RU" dirty="0" err="1" smtClean="0"/>
              <a:t>сол</a:t>
            </a:r>
            <a:r>
              <a:rPr lang="ru-RU" dirty="0" smtClean="0"/>
              <a:t> </a:t>
            </a:r>
            <a:r>
              <a:rPr lang="ru-RU" dirty="0" err="1" smtClean="0"/>
              <a:t>кездегі</a:t>
            </a:r>
            <a:r>
              <a:rPr lang="ru-RU" dirty="0" smtClean="0"/>
              <a:t> </a:t>
            </a:r>
            <a:r>
              <a:rPr lang="ru-RU" dirty="0" err="1" smtClean="0"/>
              <a:t>қазақ конституциялық-демократиялық партиясының және қазақ халқының жалпы</a:t>
            </a:r>
            <a:r>
              <a:rPr lang="ru-RU" dirty="0" smtClean="0"/>
              <a:t> </a:t>
            </a:r>
            <a:r>
              <a:rPr lang="ru-RU" dirty="0" err="1" smtClean="0"/>
              <a:t>ұлттық қозғалысының жетекшісі</a:t>
            </a:r>
            <a:r>
              <a:rPr lang="ru-RU" dirty="0" smtClean="0"/>
              <a:t>, экономист- </a:t>
            </a:r>
            <a:r>
              <a:rPr lang="ru-RU" dirty="0" err="1" smtClean="0"/>
              <a:t>ғалым Ә.Бөкейханов, А.Байтұрсынов, М.Дулатов</a:t>
            </a:r>
            <a:r>
              <a:rPr lang="ru-RU" dirty="0" smtClean="0"/>
              <a:t> </a:t>
            </a:r>
            <a:r>
              <a:rPr lang="ru-RU" dirty="0" err="1" smtClean="0"/>
              <a:t>және басқалар қызмет істеді</a:t>
            </a:r>
            <a:r>
              <a:rPr lang="ru-RU" dirty="0" smtClean="0"/>
              <a:t>.</a:t>
            </a:r>
          </a:p>
          <a:p>
            <a:pPr algn="just"/>
            <a:endParaRPr lang="ru-RU" dirty="0" smtClean="0"/>
          </a:p>
          <a:p>
            <a:pPr lvl="1" algn="just"/>
            <a:endParaRPr lang="ru-RU" dirty="0" smtClean="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rmAutofit/>
          </a:bodyPr>
          <a:lstStyle/>
          <a:p>
            <a:r>
              <a:rPr lang="kk-KZ" sz="1600" dirty="0" smtClean="0"/>
              <a:t>7 бет</a:t>
            </a:r>
            <a:endParaRPr lang="ru-RU" sz="1600" dirty="0"/>
          </a:p>
        </p:txBody>
      </p:sp>
      <p:sp>
        <p:nvSpPr>
          <p:cNvPr id="3" name="Содержимое 2"/>
          <p:cNvSpPr>
            <a:spLocks noGrp="1"/>
          </p:cNvSpPr>
          <p:nvPr>
            <p:ph idx="1"/>
          </p:nvPr>
        </p:nvSpPr>
        <p:spPr>
          <a:xfrm>
            <a:off x="457200" y="692696"/>
            <a:ext cx="8229600" cy="5433467"/>
          </a:xfrm>
        </p:spPr>
        <p:txBody>
          <a:bodyPr>
            <a:noAutofit/>
          </a:bodyPr>
          <a:lstStyle/>
          <a:p>
            <a:pPr algn="just"/>
            <a:r>
              <a:rPr lang="ru-RU" sz="1600" dirty="0" smtClean="0"/>
              <a:t>1916 </a:t>
            </a:r>
            <a:r>
              <a:rPr lang="ru-RU" sz="1600" dirty="0" err="1" smtClean="0"/>
              <a:t>жылғы ұлт-азаттық көтеріліс қазақ халқының </a:t>
            </a:r>
            <a:r>
              <a:rPr lang="ru-RU" sz="1600" dirty="0" smtClean="0"/>
              <a:t>сан </a:t>
            </a:r>
            <a:r>
              <a:rPr lang="ru-RU" sz="1600" dirty="0" err="1" smtClean="0"/>
              <a:t>ғасырлық қозғалысының</a:t>
            </a:r>
            <a:endParaRPr lang="ru-RU" sz="1600" dirty="0" smtClean="0"/>
          </a:p>
          <a:p>
            <a:pPr algn="just"/>
            <a:r>
              <a:rPr lang="ru-RU" sz="1600" dirty="0" err="1" smtClean="0"/>
              <a:t>тарихында</a:t>
            </a:r>
            <a:r>
              <a:rPr lang="ru-RU" sz="1600" dirty="0" smtClean="0"/>
              <a:t> </a:t>
            </a:r>
            <a:r>
              <a:rPr lang="ru-RU" sz="1600" dirty="0" err="1" smtClean="0"/>
              <a:t>ерекше</a:t>
            </a:r>
            <a:r>
              <a:rPr lang="ru-RU" sz="1600" dirty="0" smtClean="0"/>
              <a:t> </a:t>
            </a:r>
            <a:r>
              <a:rPr lang="ru-RU" sz="1600" dirty="0" err="1" smtClean="0"/>
              <a:t>орын</a:t>
            </a:r>
            <a:r>
              <a:rPr lang="ru-RU" sz="1600" dirty="0" smtClean="0"/>
              <a:t> </a:t>
            </a:r>
            <a:r>
              <a:rPr lang="ru-RU" sz="1600" dirty="0" err="1" smtClean="0"/>
              <a:t>алады</a:t>
            </a:r>
            <a:r>
              <a:rPr lang="ru-RU" sz="1600" dirty="0" smtClean="0"/>
              <a:t>. </a:t>
            </a:r>
            <a:r>
              <a:rPr lang="ru-RU" sz="1600" dirty="0" err="1" smtClean="0"/>
              <a:t>Бірінші</a:t>
            </a:r>
            <a:r>
              <a:rPr lang="ru-RU" sz="1600" dirty="0" smtClean="0"/>
              <a:t> </a:t>
            </a:r>
            <a:r>
              <a:rPr lang="ru-RU" sz="1600" dirty="0" err="1" smtClean="0"/>
              <a:t>дүниежүзілік соғыс жағдайларында көтерілістің</a:t>
            </a:r>
            <a:endParaRPr lang="ru-RU" sz="1600" dirty="0" smtClean="0"/>
          </a:p>
          <a:p>
            <a:pPr algn="just"/>
            <a:r>
              <a:rPr lang="ru-RU" sz="1600" dirty="0" err="1" smtClean="0"/>
              <a:t>жалпы</a:t>
            </a:r>
            <a:r>
              <a:rPr lang="ru-RU" sz="1600" dirty="0" smtClean="0"/>
              <a:t> </a:t>
            </a:r>
            <a:r>
              <a:rPr lang="ru-RU" sz="1600" dirty="0" err="1" smtClean="0"/>
              <a:t>жұрт таныған басшылары</a:t>
            </a:r>
            <a:r>
              <a:rPr lang="ru-RU" sz="1600" dirty="0" smtClean="0"/>
              <a:t> Ә.</a:t>
            </a:r>
            <a:r>
              <a:rPr lang="ru-RU" sz="1600" dirty="0" err="1" smtClean="0"/>
              <a:t>Жанбосынов</a:t>
            </a:r>
            <a:r>
              <a:rPr lang="ru-RU" sz="1600" dirty="0" smtClean="0"/>
              <a:t>, </a:t>
            </a:r>
            <a:r>
              <a:rPr lang="ru-RU" sz="1600" dirty="0" err="1" smtClean="0"/>
              <a:t>А.Иманов</a:t>
            </a:r>
            <a:r>
              <a:rPr lang="ru-RU" sz="1600" dirty="0" smtClean="0"/>
              <a:t>, </a:t>
            </a:r>
            <a:r>
              <a:rPr lang="ru-RU" sz="1600" dirty="0" err="1" smtClean="0"/>
              <a:t>Ж.Мәмбетов, Ұ.Саурықов, Б.Әшекеев, О.Шолақов, А.Жүнісов, С.Қанаев көтерілісшілердің саяси</a:t>
            </a:r>
            <a:r>
              <a:rPr lang="ru-RU" sz="1600" dirty="0" smtClean="0"/>
              <a:t> </a:t>
            </a:r>
            <a:r>
              <a:rPr lang="ru-RU" sz="1600" dirty="0" err="1" smtClean="0"/>
              <a:t>көсемдері Т.Бокин</a:t>
            </a:r>
            <a:r>
              <a:rPr lang="ru-RU" sz="1600" dirty="0" smtClean="0"/>
              <a:t>, </a:t>
            </a:r>
            <a:r>
              <a:rPr lang="ru-RU" sz="1600" dirty="0" err="1" smtClean="0"/>
              <a:t>Т.Рысқұлов, С.Меңдешев, </a:t>
            </a:r>
            <a:r>
              <a:rPr lang="ru-RU" sz="1600" dirty="0" smtClean="0"/>
              <a:t>Ә.</a:t>
            </a:r>
            <a:r>
              <a:rPr lang="ru-RU" sz="1600" dirty="0" err="1" smtClean="0"/>
              <a:t>Жангелдин</a:t>
            </a:r>
            <a:r>
              <a:rPr lang="ru-RU" sz="1600" dirty="0" smtClean="0"/>
              <a:t>, </a:t>
            </a:r>
            <a:r>
              <a:rPr lang="ru-RU" sz="1600" dirty="0" err="1" smtClean="0"/>
              <a:t>Б.Алманов</a:t>
            </a:r>
            <a:r>
              <a:rPr lang="ru-RU" sz="1600" dirty="0" smtClean="0"/>
              <a:t> </a:t>
            </a:r>
            <a:r>
              <a:rPr lang="ru-RU" sz="1600" dirty="0" err="1" smtClean="0"/>
              <a:t>және басқалар кезінде</a:t>
            </a:r>
            <a:r>
              <a:rPr lang="ru-RU" sz="1600" dirty="0" smtClean="0"/>
              <a:t> Сырым </a:t>
            </a:r>
            <a:r>
              <a:rPr lang="ru-RU" sz="1600" dirty="0" err="1" smtClean="0"/>
              <a:t>Датов</a:t>
            </a:r>
            <a:r>
              <a:rPr lang="ru-RU" sz="1600" dirty="0" smtClean="0"/>
              <a:t>, </a:t>
            </a:r>
            <a:r>
              <a:rPr lang="ru-RU" sz="1600" dirty="0" err="1" smtClean="0"/>
              <a:t>Исатай</a:t>
            </a:r>
            <a:r>
              <a:rPr lang="ru-RU" sz="1600" dirty="0" smtClean="0"/>
              <a:t> </a:t>
            </a:r>
            <a:r>
              <a:rPr lang="ru-RU" sz="1600" dirty="0" err="1" smtClean="0"/>
              <a:t>Тайманов</a:t>
            </a:r>
            <a:r>
              <a:rPr lang="ru-RU" sz="1600" dirty="0" smtClean="0"/>
              <a:t>, Махамбет </a:t>
            </a:r>
            <a:r>
              <a:rPr lang="ru-RU" sz="1600" dirty="0" err="1" smtClean="0"/>
              <a:t>Өтемісов</a:t>
            </a:r>
            <a:r>
              <a:rPr lang="ru-RU" sz="1600" dirty="0" smtClean="0"/>
              <a:t>, </a:t>
            </a:r>
            <a:r>
              <a:rPr lang="ru-RU" sz="1600" dirty="0" err="1" smtClean="0"/>
              <a:t>Жанқожа Нұрмұхамедов</a:t>
            </a:r>
            <a:r>
              <a:rPr lang="ru-RU" sz="1600" dirty="0" smtClean="0"/>
              <a:t>, </a:t>
            </a:r>
            <a:r>
              <a:rPr lang="ru-RU" sz="1600" dirty="0" err="1" smtClean="0"/>
              <a:t>Кенесары</a:t>
            </a:r>
            <a:r>
              <a:rPr lang="ru-RU" sz="1600" dirty="0" smtClean="0"/>
              <a:t> </a:t>
            </a:r>
            <a:r>
              <a:rPr lang="ru-RU" sz="1600" dirty="0" err="1" smtClean="0"/>
              <a:t>Қасымов және басқалар жүргізген тәуелсіздік жолындағы күреске халықты көтерді</a:t>
            </a:r>
            <a:r>
              <a:rPr lang="ru-RU" sz="1600" dirty="0" smtClean="0"/>
              <a:t>. </a:t>
            </a:r>
            <a:r>
              <a:rPr lang="ru-RU" sz="1600" dirty="0" err="1" smtClean="0"/>
              <a:t>К.Қасымов басшылық еткен</a:t>
            </a:r>
            <a:r>
              <a:rPr lang="ru-RU" sz="1600" dirty="0" smtClean="0"/>
              <a:t> </a:t>
            </a:r>
            <a:r>
              <a:rPr lang="ru-RU" sz="1600" dirty="0" err="1" smtClean="0"/>
              <a:t>ұлт-азаттық қозғалыстан кейін</a:t>
            </a:r>
            <a:r>
              <a:rPr lang="ru-RU" sz="1600" dirty="0" smtClean="0"/>
              <a:t> 1916 </a:t>
            </a:r>
            <a:r>
              <a:rPr lang="ru-RU" sz="1600" dirty="0" err="1" smtClean="0"/>
              <a:t>жылғы көтеріліс бірінші</a:t>
            </a:r>
            <a:r>
              <a:rPr lang="ru-RU" sz="1600" dirty="0" smtClean="0"/>
              <a:t> </a:t>
            </a:r>
            <a:r>
              <a:rPr lang="ru-RU" sz="1600" dirty="0" err="1" smtClean="0"/>
              <a:t>рет</a:t>
            </a:r>
            <a:r>
              <a:rPr lang="ru-RU" sz="1600" dirty="0" smtClean="0"/>
              <a:t> </a:t>
            </a:r>
            <a:r>
              <a:rPr lang="ru-RU" sz="1600" dirty="0" err="1" smtClean="0"/>
              <a:t>кең-байтақ өлкенің барлық аймақтарын әр түрлі дәрежеде қамтып</a:t>
            </a:r>
            <a:r>
              <a:rPr lang="ru-RU" sz="1600" dirty="0" smtClean="0"/>
              <a:t>, </a:t>
            </a:r>
            <a:r>
              <a:rPr lang="ru-RU" sz="1600" dirty="0" err="1" smtClean="0"/>
              <a:t>бүкілқазақтық сипат</a:t>
            </a:r>
            <a:r>
              <a:rPr lang="ru-RU" sz="1600" dirty="0" smtClean="0"/>
              <a:t> </a:t>
            </a:r>
            <a:r>
              <a:rPr lang="ru-RU" sz="1600" dirty="0" err="1" smtClean="0"/>
              <a:t>алған көтеріліс болды</a:t>
            </a:r>
            <a:r>
              <a:rPr lang="ru-RU" sz="1600" dirty="0" smtClean="0"/>
              <a:t>. 1916 </a:t>
            </a:r>
            <a:r>
              <a:rPr lang="ru-RU" sz="1600" dirty="0" err="1" smtClean="0"/>
              <a:t>жылғы көтерілістің айрықша ерекшелігі</a:t>
            </a:r>
            <a:r>
              <a:rPr lang="ru-RU" sz="1600" dirty="0" smtClean="0"/>
              <a:t> </a:t>
            </a:r>
            <a:r>
              <a:rPr lang="ru-RU" sz="1600" dirty="0" err="1" smtClean="0"/>
              <a:t>өлкенің бірқатар аудандарында</a:t>
            </a:r>
            <a:r>
              <a:rPr lang="ru-RU" sz="1600" dirty="0" smtClean="0"/>
              <a:t> (</a:t>
            </a:r>
            <a:r>
              <a:rPr lang="ru-RU" sz="1600" dirty="0" err="1" smtClean="0"/>
              <a:t>негізінен</a:t>
            </a:r>
            <a:r>
              <a:rPr lang="ru-RU" sz="1600" dirty="0" smtClean="0"/>
              <a:t>, </a:t>
            </a:r>
            <a:r>
              <a:rPr lang="ru-RU" sz="1600" dirty="0" err="1" smtClean="0"/>
              <a:t>Қазақстанның оңтүстігінде және оңтүстік-шығысында</a:t>
            </a:r>
            <a:r>
              <a:rPr lang="ru-RU" sz="1600" dirty="0" smtClean="0"/>
              <a:t>) </a:t>
            </a:r>
            <a:r>
              <a:rPr lang="ru-RU" sz="1600" dirty="0" err="1" smtClean="0"/>
              <a:t>оған қазақтармен қатар қырғыз</a:t>
            </a:r>
            <a:r>
              <a:rPr lang="ru-RU" sz="1600" dirty="0" smtClean="0"/>
              <a:t>, </a:t>
            </a:r>
            <a:r>
              <a:rPr lang="ru-RU" sz="1600" dirty="0" err="1" smtClean="0"/>
              <a:t>ұйғыр</a:t>
            </a:r>
            <a:r>
              <a:rPr lang="ru-RU" sz="1600" dirty="0" smtClean="0"/>
              <a:t>, </a:t>
            </a:r>
            <a:r>
              <a:rPr lang="ru-RU" sz="1600" dirty="0" err="1" smtClean="0"/>
              <a:t>өзбек және басқа </a:t>
            </a:r>
            <a:r>
              <a:rPr lang="ru-RU" sz="1600" dirty="0" smtClean="0"/>
              <a:t>да </a:t>
            </a:r>
            <a:r>
              <a:rPr lang="ru-RU" sz="1600" dirty="0" err="1" smtClean="0"/>
              <a:t>халықтар өкілдерінің </a:t>
            </a:r>
            <a:r>
              <a:rPr lang="ru-RU" sz="1600" dirty="0" smtClean="0"/>
              <a:t>де </a:t>
            </a:r>
            <a:r>
              <a:rPr lang="ru-RU" sz="1600" dirty="0" err="1" smtClean="0"/>
              <a:t>қатысуы болды</a:t>
            </a:r>
            <a:r>
              <a:rPr lang="ru-RU" sz="1600" dirty="0" smtClean="0"/>
              <a:t>.</a:t>
            </a:r>
          </a:p>
          <a:p>
            <a:pPr algn="just"/>
            <a:r>
              <a:rPr lang="ru-RU" sz="1600" dirty="0" err="1" smtClean="0"/>
              <a:t>Қазақстан </a:t>
            </a:r>
            <a:r>
              <a:rPr lang="ru-RU" sz="1600" dirty="0" smtClean="0"/>
              <a:t>мен </a:t>
            </a:r>
            <a:r>
              <a:rPr lang="ru-RU" sz="1600" dirty="0" err="1" smtClean="0"/>
              <a:t>Орталық Азиядағы </a:t>
            </a:r>
            <a:r>
              <a:rPr lang="ru-RU" sz="1600" dirty="0" smtClean="0"/>
              <a:t>1916 </a:t>
            </a:r>
            <a:r>
              <a:rPr lang="ru-RU" sz="1600" dirty="0" err="1" smtClean="0"/>
              <a:t>жылғы ұлт-азаттық көтеріліс тұтас алғанда Ресей</a:t>
            </a:r>
            <a:r>
              <a:rPr lang="ru-RU" sz="1600" dirty="0" smtClean="0"/>
              <a:t> </a:t>
            </a:r>
            <a:r>
              <a:rPr lang="ru-RU" sz="1600" dirty="0" err="1" smtClean="0"/>
              <a:t>империясындағы саяси</a:t>
            </a:r>
            <a:r>
              <a:rPr lang="ru-RU" sz="1600" dirty="0" smtClean="0"/>
              <a:t> </a:t>
            </a:r>
            <a:r>
              <a:rPr lang="ru-RU" sz="1600" dirty="0" err="1" smtClean="0"/>
              <a:t>және әлеуметтік-экономикалық дағдарыстың одан</a:t>
            </a:r>
            <a:r>
              <a:rPr lang="ru-RU" sz="1600" dirty="0" smtClean="0"/>
              <a:t> </a:t>
            </a:r>
            <a:r>
              <a:rPr lang="ru-RU" sz="1600" dirty="0" err="1" smtClean="0"/>
              <a:t>әрі асқына</a:t>
            </a:r>
            <a:endParaRPr lang="ru-RU" sz="1600" dirty="0" smtClean="0"/>
          </a:p>
          <a:p>
            <a:pPr algn="just"/>
            <a:r>
              <a:rPr lang="ru-RU" sz="1600" dirty="0" err="1" smtClean="0"/>
              <a:t>түсуіне себепші</a:t>
            </a:r>
            <a:r>
              <a:rPr lang="ru-RU" sz="1600" dirty="0" smtClean="0"/>
              <a:t> </a:t>
            </a:r>
            <a:r>
              <a:rPr lang="ru-RU" sz="1600" dirty="0" err="1" smtClean="0"/>
              <a:t>болды</a:t>
            </a:r>
            <a:r>
              <a:rPr lang="ru-RU" sz="1600" dirty="0" smtClean="0"/>
              <a:t>.</a:t>
            </a:r>
          </a:p>
          <a:p>
            <a:pPr algn="just"/>
            <a:r>
              <a:rPr lang="kk-KZ" sz="1600" dirty="0" smtClean="0"/>
              <a:t>1917 жылдың басына қарай Ресейде саяси және экономикалық жағдай шиеленісе түсті. 1-ші дүниежүзілік  соғысының одан әрі жалғасуы, армияның майдандағы жеңілісі, еңбекшілердің жағдайының нашарлауы – осының бәрі елде революциялық дағдарыстың тууын тездетті. Майданда солдаттардың және жекелеген әскери бөлімшелердің көтерілісі басталды. Сонымен бірге 1917 жылдың ақпан айында Петроградта бірнеше ондаған мың жұмысшысы бар 60 кәсіпорынның жұмысшылары ереуілге шықты. Ал 27 ақпанда қарулы көтеріліске шыққан Петроградтың жұмысшылары мен революциялық пиғылдағы солдаттар патша </a:t>
            </a:r>
            <a:r>
              <a:rPr lang="kk-KZ" sz="1600" smtClean="0"/>
              <a:t>өкіметін құлатты.</a:t>
            </a:r>
            <a:endParaRPr lang="ru-RU"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rmAutofit/>
          </a:bodyPr>
          <a:lstStyle/>
          <a:p>
            <a:r>
              <a:rPr lang="be-BY" sz="1600" dirty="0">
                <a:solidFill>
                  <a:srgbClr val="0070C0"/>
                </a:solidFill>
              </a:rPr>
              <a:t>8 бет</a:t>
            </a:r>
          </a:p>
        </p:txBody>
      </p:sp>
      <p:sp>
        <p:nvSpPr>
          <p:cNvPr id="3" name="Содержимое 2"/>
          <p:cNvSpPr>
            <a:spLocks noGrp="1"/>
          </p:cNvSpPr>
          <p:nvPr>
            <p:ph idx="1"/>
          </p:nvPr>
        </p:nvSpPr>
        <p:spPr>
          <a:xfrm>
            <a:off x="457200" y="692696"/>
            <a:ext cx="8229600" cy="5433467"/>
          </a:xfrm>
        </p:spPr>
        <p:txBody>
          <a:bodyPr>
            <a:normAutofit fontScale="70000" lnSpcReduction="20000"/>
          </a:bodyPr>
          <a:lstStyle/>
          <a:p>
            <a:pPr algn="just"/>
            <a:r>
              <a:rPr lang="be-BY" dirty="0" smtClean="0">
                <a:solidFill>
                  <a:srgbClr val="0070C0"/>
                </a:solidFill>
              </a:rPr>
              <a:t>* </a:t>
            </a:r>
            <a:r>
              <a:rPr lang="kk-KZ" dirty="0" smtClean="0">
                <a:solidFill>
                  <a:srgbClr val="0070C0"/>
                </a:solidFill>
              </a:rPr>
              <a:t>Уақытша үкімет құрылған сәттен бастап, 1917 ж. 3 наурызда Ә.Н. Бөкейханов Торғай облысындағы мемлекеттік комиссар , 7 сәуір күні  Уақытша Үкіметтің Түркістан комитетінің мүшесі болып бекітілді. Қазақстанда уақытша үкімет іс жүзінде патша өкіметінің саясатын жалғастырды. Ол ұлт мәселесін шеше алмады және аграрлық мәселені де шешуге асықпады. Басқа езілген халықтар сияқты қазақтардың өзін-өзі билеуі немесе автономия алу мәселесін күн тәртібіне қоюға тырыспады. Қазақ либералды қозғалысының басшылары осындай құбылмалы жағдайды ескеріп және саяси күштердің өзара қайшылықтарының күшеюіне байланысты жалпықазақтық сьезд шақыруға шешім қабылдады. </a:t>
            </a:r>
          </a:p>
          <a:p>
            <a:pPr algn="just"/>
            <a:r>
              <a:rPr lang="kk-KZ" dirty="0" smtClean="0">
                <a:solidFill>
                  <a:srgbClr val="0070C0"/>
                </a:solidFill>
              </a:rPr>
              <a:t>       *1917ж. 21-28 шілде күні Орынборда бірінші Бүкілқазақтық сьезд болып, оған Ақмола, Семей, Орал, Жетісу, Ферғана облыстарынан және Бөкей ордасынан делегаттар қатысты.</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a:bodyPr>
          <a:lstStyle/>
          <a:p>
            <a:r>
              <a:rPr lang="kk-KZ" sz="2000" dirty="0"/>
              <a:t>9</a:t>
            </a:r>
            <a:r>
              <a:rPr lang="kk-KZ" sz="2000" dirty="0" smtClean="0"/>
              <a:t> бет</a:t>
            </a:r>
            <a:endParaRPr lang="ru-RU" sz="2000" dirty="0"/>
          </a:p>
        </p:txBody>
      </p:sp>
      <p:sp>
        <p:nvSpPr>
          <p:cNvPr id="3" name="Содержимое 2"/>
          <p:cNvSpPr>
            <a:spLocks noGrp="1"/>
          </p:cNvSpPr>
          <p:nvPr>
            <p:ph idx="1"/>
          </p:nvPr>
        </p:nvSpPr>
        <p:spPr>
          <a:xfrm>
            <a:off x="457200" y="692696"/>
            <a:ext cx="8229600" cy="5760640"/>
          </a:xfrm>
        </p:spPr>
        <p:txBody>
          <a:bodyPr>
            <a:noAutofit/>
          </a:bodyPr>
          <a:lstStyle/>
          <a:p>
            <a:pPr marL="0" indent="0" algn="just">
              <a:spcBef>
                <a:spcPts val="0"/>
              </a:spcBef>
              <a:buFont typeface="Arial" charset="0"/>
              <a:buChar char="•"/>
            </a:pPr>
            <a:r>
              <a:rPr lang="kk-KZ" sz="1800" dirty="0" smtClean="0">
                <a:solidFill>
                  <a:srgbClr val="0070C0"/>
                </a:solidFill>
              </a:rPr>
              <a:t>       Күн тәртібінде 14 мәселе қойылды: мемлекетті басқару жүйесі, қазақ</a:t>
            </a:r>
          </a:p>
          <a:p>
            <a:pPr marL="0" indent="0" algn="just">
              <a:spcBef>
                <a:spcPts val="0"/>
              </a:spcBef>
              <a:buNone/>
            </a:pPr>
            <a:r>
              <a:rPr lang="kk-KZ" sz="1800" dirty="0" smtClean="0">
                <a:solidFill>
                  <a:srgbClr val="0070C0"/>
                </a:solidFill>
              </a:rPr>
              <a:t>облыстарының  автономиясы, жер мәселесі, халық милициясын құру, жергілікті</a:t>
            </a:r>
          </a:p>
          <a:p>
            <a:pPr marL="0" indent="0" algn="just">
              <a:spcBef>
                <a:spcPts val="0"/>
              </a:spcBef>
              <a:buNone/>
            </a:pPr>
            <a:r>
              <a:rPr lang="kk-KZ" sz="1800" dirty="0" smtClean="0">
                <a:solidFill>
                  <a:srgbClr val="0070C0"/>
                </a:solidFill>
              </a:rPr>
              <a:t>басқару мекемелерінің жүйесі, халыққа білім беру, сот, рухани-діни мәселелер, әйел мәселесі, Құрылтай жиналысын шақыру және сайлауға қазақ облыстарындағы дайындық, бүкілресейлік мұсылмандар сьезі, қазақтың саяси партиясын құру, Сьез делегаттары ұлттық автономия құру мен жер мәселесін шешуге, Құрылтай сьезіне дайындыққа және қазақтың саяси партиясы “Алашты” құруға баса назар аударды. </a:t>
            </a:r>
            <a:endParaRPr lang="ru-RU" sz="1800" dirty="0" smtClean="0">
              <a:solidFill>
                <a:srgbClr val="0070C0"/>
              </a:solidFill>
            </a:endParaRPr>
          </a:p>
          <a:p>
            <a:pPr algn="just">
              <a:spcBef>
                <a:spcPts val="0"/>
              </a:spcBef>
              <a:buFont typeface="Arial" charset="0"/>
              <a:buChar char="•"/>
            </a:pPr>
            <a:r>
              <a:rPr lang="be-BY" sz="1800" dirty="0" smtClean="0">
                <a:solidFill>
                  <a:srgbClr val="0070C0"/>
                </a:solidFill>
              </a:rPr>
              <a:t>1917 ж. 24 қазанда (6 қарашада) Петроградта қарулы көтерілісте</a:t>
            </a:r>
          </a:p>
          <a:p>
            <a:pPr algn="just">
              <a:spcBef>
                <a:spcPts val="0"/>
              </a:spcBef>
              <a:buNone/>
            </a:pPr>
            <a:r>
              <a:rPr lang="be-BY" sz="1800" dirty="0" smtClean="0">
                <a:solidFill>
                  <a:srgbClr val="0070C0"/>
                </a:solidFill>
              </a:rPr>
              <a:t>көтерілісшілер астананың аса маңызды орындарын басып алды. 25 қазанда (7</a:t>
            </a:r>
          </a:p>
          <a:p>
            <a:pPr algn="just">
              <a:spcBef>
                <a:spcPts val="0"/>
              </a:spcBef>
              <a:buNone/>
            </a:pPr>
            <a:r>
              <a:rPr lang="be-BY" sz="1800" dirty="0" smtClean="0">
                <a:solidFill>
                  <a:srgbClr val="0070C0"/>
                </a:solidFill>
              </a:rPr>
              <a:t>қарашада) таңертең Әскери революциялық комитет Уақытша үкіметті құлатты </a:t>
            </a:r>
          </a:p>
          <a:p>
            <a:pPr algn="just">
              <a:spcBef>
                <a:spcPts val="0"/>
              </a:spcBef>
              <a:buFont typeface="Arial" charset="0"/>
              <a:buChar char="•"/>
            </a:pPr>
            <a:r>
              <a:rPr lang="be-BY" sz="1800" dirty="0" smtClean="0">
                <a:solidFill>
                  <a:srgbClr val="0070C0"/>
                </a:solidFill>
              </a:rPr>
              <a:t>Қазақстанда кеңес өкіметін орнату төрт айға, яғни 1917 ж. аяғынан 1918 ж.</a:t>
            </a:r>
          </a:p>
          <a:p>
            <a:pPr algn="just">
              <a:spcBef>
                <a:spcPts val="0"/>
              </a:spcBef>
              <a:buNone/>
            </a:pPr>
            <a:r>
              <a:rPr lang="be-BY" sz="1800" dirty="0" smtClean="0">
                <a:solidFill>
                  <a:srgbClr val="0070C0"/>
                </a:solidFill>
              </a:rPr>
              <a:t>наурызына  дейін созылды. Бұл процесс өлкенің әлеуметтік-экономикалық және</a:t>
            </a:r>
          </a:p>
          <a:p>
            <a:pPr algn="just">
              <a:spcBef>
                <a:spcPts val="0"/>
              </a:spcBef>
              <a:buNone/>
            </a:pPr>
            <a:r>
              <a:rPr lang="be-BY" sz="1800" dirty="0" smtClean="0">
                <a:solidFill>
                  <a:srgbClr val="0070C0"/>
                </a:solidFill>
              </a:rPr>
              <a:t>мәдени артта қалуынан, жергілікті жұмысшы табы мен большевиктік</a:t>
            </a:r>
          </a:p>
          <a:p>
            <a:pPr algn="just">
              <a:spcBef>
                <a:spcPts val="0"/>
              </a:spcBef>
              <a:buNone/>
            </a:pPr>
            <a:r>
              <a:rPr lang="be-BY" sz="1800" dirty="0" smtClean="0">
                <a:solidFill>
                  <a:srgbClr val="0070C0"/>
                </a:solidFill>
              </a:rPr>
              <a:t>ұйымдардың сан жағынан аз әрі әлсіз болғандығынан, ұлтаралық қатынастардың</a:t>
            </a:r>
          </a:p>
          <a:p>
            <a:pPr algn="just">
              <a:spcBef>
                <a:spcPts val="0"/>
              </a:spcBef>
              <a:buNone/>
            </a:pPr>
            <a:r>
              <a:rPr lang="be-BY" sz="1800" dirty="0" smtClean="0">
                <a:solidFill>
                  <a:srgbClr val="0070C0"/>
                </a:solidFill>
              </a:rPr>
              <a:t>күрделілігінен туған қиыншылықтар себебінен шиеленісе түсті.</a:t>
            </a:r>
          </a:p>
          <a:p>
            <a:pPr algn="just">
              <a:spcBef>
                <a:spcPts val="0"/>
              </a:spcBef>
              <a:buFont typeface="Arial" charset="0"/>
              <a:buChar char="•"/>
            </a:pPr>
            <a:r>
              <a:rPr lang="be-BY" sz="1800" dirty="0" smtClean="0">
                <a:solidFill>
                  <a:srgbClr val="0070C0"/>
                </a:solidFill>
              </a:rPr>
              <a:t>Кеңес өкіметі Қазақстанның түрлі аудандарында әр кездерде орнатылды.</a:t>
            </a:r>
          </a:p>
          <a:p>
            <a:pPr algn="just">
              <a:spcBef>
                <a:spcPts val="0"/>
              </a:spcBef>
              <a:buNone/>
            </a:pPr>
            <a:r>
              <a:rPr lang="be-BY" sz="1800" dirty="0" smtClean="0">
                <a:solidFill>
                  <a:srgbClr val="0070C0"/>
                </a:solidFill>
              </a:rPr>
              <a:t>Қазақстанның оңтүстік және солтүстік облыстарында Кеңес үкіметі бейбіт</a:t>
            </a:r>
          </a:p>
          <a:p>
            <a:pPr algn="just">
              <a:spcBef>
                <a:spcPts val="0"/>
              </a:spcBef>
              <a:buNone/>
            </a:pPr>
            <a:r>
              <a:rPr lang="be-BY" sz="1800" dirty="0" smtClean="0">
                <a:solidFill>
                  <a:srgbClr val="0070C0"/>
                </a:solidFill>
              </a:rPr>
              <a:t>жолмен, Сібір,Орал, Жетісу казактары және офицерлері басым аудандарда</a:t>
            </a:r>
          </a:p>
          <a:p>
            <a:pPr algn="just">
              <a:spcBef>
                <a:spcPts val="0"/>
              </a:spcBef>
              <a:buNone/>
            </a:pPr>
            <a:r>
              <a:rPr lang="be-BY" sz="1800" dirty="0" smtClean="0">
                <a:solidFill>
                  <a:srgbClr val="0070C0"/>
                </a:solidFill>
              </a:rPr>
              <a:t>(Орынбор,Семей</a:t>
            </a:r>
            <a:r>
              <a:rPr lang="kk-KZ" sz="1800" dirty="0" smtClean="0">
                <a:solidFill>
                  <a:srgbClr val="0070C0"/>
                </a:solidFill>
              </a:rPr>
              <a:t>,</a:t>
            </a:r>
            <a:r>
              <a:rPr lang="be-BY" sz="1800" dirty="0" smtClean="0">
                <a:solidFill>
                  <a:srgbClr val="0070C0"/>
                </a:solidFill>
              </a:rPr>
              <a:t>Верный) Кеңес өкіметі қарулы күрес нәтижесінде орнатылды. </a:t>
            </a:r>
            <a:endParaRPr lang="ru-RU" sz="1800" dirty="0" smtClean="0">
              <a:solidFill>
                <a:srgbClr val="0070C0"/>
              </a:solidFill>
            </a:endParaRPr>
          </a:p>
          <a:p>
            <a:pPr algn="just"/>
            <a:endParaRPr lang="ru-RU" sz="1800"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384</TotalTime>
  <Words>2442</Words>
  <Application>Microsoft Office PowerPoint</Application>
  <PresentationFormat>Экран (4:3)</PresentationFormat>
  <Paragraphs>68</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Arial</vt:lpstr>
      <vt:lpstr>Calibri</vt:lpstr>
      <vt:lpstr>Times New Roman</vt:lpstr>
      <vt:lpstr>Тема Office</vt:lpstr>
      <vt:lpstr>1-тақырып, Қазақстандағы әлеуметтік-экономикалық жағдай – тәуелсіздік үшін күрестің алғышарттары. Ұлттық мемлекет құру жолындағы қозғалыстар.</vt:lpstr>
      <vt:lpstr>2</vt:lpstr>
      <vt:lpstr>3</vt:lpstr>
      <vt:lpstr>4</vt:lpstr>
      <vt:lpstr>5</vt:lpstr>
      <vt:lpstr>6</vt:lpstr>
      <vt:lpstr>7 бет</vt:lpstr>
      <vt:lpstr>8 бет</vt:lpstr>
      <vt:lpstr>9 бет</vt:lpstr>
      <vt:lpstr>10 бет</vt:lpstr>
      <vt:lpstr>11 бет</vt:lpstr>
      <vt:lpstr>12 бет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1-тақырып, Кіріспе. Қазақстандағы әлеуметтік-экономикалық жағдай – тәуелсіздік үшін күрестің алғышарттары. Ұлттық мемлекет құру жолындағы қозғалыстар.</dc:title>
  <dc:creator>Алихан</dc:creator>
  <cp:lastModifiedBy>Апа</cp:lastModifiedBy>
  <cp:revision>31</cp:revision>
  <dcterms:created xsi:type="dcterms:W3CDTF">2018-08-27T04:54:45Z</dcterms:created>
  <dcterms:modified xsi:type="dcterms:W3CDTF">2022-02-01T06:36:08Z</dcterms:modified>
</cp:coreProperties>
</file>