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84" autoAdjust="0"/>
    <p:restoredTop sz="94660"/>
  </p:normalViewPr>
  <p:slideViewPr>
    <p:cSldViewPr>
      <p:cViewPr varScale="1">
        <p:scale>
          <a:sx n="110" d="100"/>
          <a:sy n="110" d="100"/>
        </p:scale>
        <p:origin x="21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88640"/>
            <a:ext cx="7772400" cy="648072"/>
          </a:xfrm>
        </p:spPr>
        <p:txBody>
          <a:bodyPr>
            <a:noAutofit/>
          </a:bodyPr>
          <a:lstStyle/>
          <a:p>
            <a:r>
              <a:rPr lang="kk-KZ" sz="1600" b="1" dirty="0"/>
              <a:t>9</a:t>
            </a:r>
            <a:r>
              <a:rPr lang="kk-KZ" sz="1600" b="1" dirty="0" smtClean="0"/>
              <a:t>-дәріс</a:t>
            </a:r>
            <a:r>
              <a:rPr lang="kk-KZ" sz="1600" b="1" dirty="0" smtClean="0"/>
              <a:t>. Азаматтық-саяси қайшылықтар.  Қазан төңкерісі және Қазақстанның саяси өмірі. </a:t>
            </a:r>
            <a:endParaRPr lang="ru-RU" sz="1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8208912" cy="5112568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2600" dirty="0" smtClean="0">
                <a:solidFill>
                  <a:srgbClr val="0070C0"/>
                </a:solidFill>
              </a:rPr>
              <a:t>            </a:t>
            </a:r>
            <a:r>
              <a:rPr lang="ru-RU" sz="6400" dirty="0" err="1" smtClean="0">
                <a:solidFill>
                  <a:srgbClr val="0070C0"/>
                </a:solidFill>
              </a:rPr>
              <a:t>Уақытша үкіметтің халық күткен аграрлық мәселені шеше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алмауы</a:t>
            </a:r>
            <a:r>
              <a:rPr lang="ru-RU" sz="6400" dirty="0" smtClean="0">
                <a:solidFill>
                  <a:srgbClr val="0070C0"/>
                </a:solidFill>
              </a:rPr>
              <a:t>, </a:t>
            </a:r>
            <a:r>
              <a:rPr lang="ru-RU" sz="6400" dirty="0" err="1" smtClean="0">
                <a:solidFill>
                  <a:srgbClr val="0070C0"/>
                </a:solidFill>
              </a:rPr>
              <a:t>езілген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халықтарға өзін-өзі билеуі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немесе</a:t>
            </a:r>
            <a:r>
              <a:rPr lang="ru-RU" sz="6400" dirty="0" smtClean="0">
                <a:solidFill>
                  <a:srgbClr val="0070C0"/>
                </a:solidFill>
              </a:rPr>
              <a:t> автономия </a:t>
            </a:r>
            <a:r>
              <a:rPr lang="ru-RU" sz="6400" dirty="0" err="1" smtClean="0">
                <a:solidFill>
                  <a:srgbClr val="0070C0"/>
                </a:solidFill>
              </a:rPr>
              <a:t>алу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мәселесін күн тәртібіне қоюға тырыспауы</a:t>
            </a:r>
            <a:r>
              <a:rPr lang="ru-RU" sz="6400" dirty="0" smtClean="0">
                <a:solidFill>
                  <a:srgbClr val="0070C0"/>
                </a:solidFill>
              </a:rPr>
              <a:t>, </a:t>
            </a:r>
            <a:r>
              <a:rPr lang="ru-RU" sz="6400" dirty="0" err="1" smtClean="0">
                <a:solidFill>
                  <a:srgbClr val="0070C0"/>
                </a:solidFill>
              </a:rPr>
              <a:t>жұмысшыларға </a:t>
            </a:r>
            <a:r>
              <a:rPr lang="ru-RU" sz="6400" dirty="0" smtClean="0">
                <a:solidFill>
                  <a:srgbClr val="0070C0"/>
                </a:solidFill>
              </a:rPr>
              <a:t>8 </a:t>
            </a:r>
            <a:r>
              <a:rPr lang="ru-RU" sz="6400" dirty="0" err="1" smtClean="0">
                <a:solidFill>
                  <a:srgbClr val="0070C0"/>
                </a:solidFill>
              </a:rPr>
              <a:t>сағаттық жұмыс күнін енгізу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сияқты көкейкесті мәселелерді шешпеуі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халық наразылығын одан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әрі күшейтті</a:t>
            </a:r>
            <a:r>
              <a:rPr lang="ru-RU" sz="6400" dirty="0" smtClean="0">
                <a:solidFill>
                  <a:srgbClr val="0070C0"/>
                </a:solidFill>
              </a:rPr>
              <a:t>. 1917 ж. </a:t>
            </a:r>
            <a:r>
              <a:rPr lang="ru-RU" sz="6400" dirty="0" err="1" smtClean="0">
                <a:solidFill>
                  <a:srgbClr val="0070C0"/>
                </a:solidFill>
              </a:rPr>
              <a:t>жазының соңы </a:t>
            </a:r>
            <a:r>
              <a:rPr lang="ru-RU" sz="6400" dirty="0" smtClean="0">
                <a:solidFill>
                  <a:srgbClr val="0070C0"/>
                </a:solidFill>
              </a:rPr>
              <a:t>мен </a:t>
            </a:r>
            <a:r>
              <a:rPr lang="ru-RU" sz="6400" dirty="0" err="1" smtClean="0">
                <a:solidFill>
                  <a:srgbClr val="0070C0"/>
                </a:solidFill>
              </a:rPr>
              <a:t>күзінің </a:t>
            </a:r>
            <a:r>
              <a:rPr lang="ru-RU" sz="6400" dirty="0" smtClean="0">
                <a:solidFill>
                  <a:srgbClr val="0070C0"/>
                </a:solidFill>
              </a:rPr>
              <a:t>бас </a:t>
            </a:r>
            <a:r>
              <a:rPr lang="ru-RU" sz="6400" dirty="0" err="1" smtClean="0">
                <a:solidFill>
                  <a:srgbClr val="0070C0"/>
                </a:solidFill>
              </a:rPr>
              <a:t>кезінде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бүкіл Ресейдің жер-жерінде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бұқараның Уақытша үкіметке деген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қарсылығы өсе түсті</a:t>
            </a:r>
            <a:r>
              <a:rPr lang="ru-RU" sz="6400" dirty="0" smtClean="0">
                <a:solidFill>
                  <a:srgbClr val="0070C0"/>
                </a:solidFill>
              </a:rPr>
              <a:t>. </a:t>
            </a:r>
            <a:r>
              <a:rPr lang="ru-RU" sz="6400" dirty="0" err="1" smtClean="0">
                <a:solidFill>
                  <a:srgbClr val="0070C0"/>
                </a:solidFill>
              </a:rPr>
              <a:t>Бұл Кеңестердегі большевиктердің ықпалының артуына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жағдай жасады</a:t>
            </a:r>
            <a:r>
              <a:rPr lang="ru-RU" sz="6400" dirty="0" smtClean="0">
                <a:solidFill>
                  <a:srgbClr val="0070C0"/>
                </a:solidFill>
              </a:rPr>
              <a:t>. </a:t>
            </a:r>
            <a:r>
              <a:rPr lang="ru-RU" sz="6400" dirty="0" err="1" smtClean="0">
                <a:solidFill>
                  <a:srgbClr val="0070C0"/>
                </a:solidFill>
              </a:rPr>
              <a:t>Большевиктер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партиясы</a:t>
            </a:r>
            <a:r>
              <a:rPr lang="ru-RU" sz="6400" dirty="0" smtClean="0">
                <a:solidFill>
                  <a:srgbClr val="0070C0"/>
                </a:solidFill>
              </a:rPr>
              <a:t> 1917 </a:t>
            </a:r>
            <a:r>
              <a:rPr lang="ru-RU" sz="6400" dirty="0" err="1" smtClean="0">
                <a:solidFill>
                  <a:srgbClr val="0070C0"/>
                </a:solidFill>
              </a:rPr>
              <a:t>жылғы шілде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оқиғасынан кейін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алынып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тасталған </a:t>
            </a:r>
            <a:r>
              <a:rPr lang="ru-RU" sz="6400" dirty="0" smtClean="0">
                <a:solidFill>
                  <a:srgbClr val="0070C0"/>
                </a:solidFill>
              </a:rPr>
              <a:t>“</a:t>
            </a:r>
            <a:r>
              <a:rPr lang="ru-RU" sz="6400" dirty="0" err="1" smtClean="0">
                <a:solidFill>
                  <a:srgbClr val="0070C0"/>
                </a:solidFill>
              </a:rPr>
              <a:t>Барлық билік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Кеңестерге берілсін</a:t>
            </a:r>
            <a:r>
              <a:rPr lang="ru-RU" sz="6400" dirty="0" smtClean="0">
                <a:solidFill>
                  <a:srgbClr val="0070C0"/>
                </a:solidFill>
              </a:rPr>
              <a:t>” </a:t>
            </a:r>
            <a:r>
              <a:rPr lang="ru-RU" sz="6400" dirty="0" err="1" smtClean="0">
                <a:solidFill>
                  <a:srgbClr val="0070C0"/>
                </a:solidFill>
              </a:rPr>
              <a:t>деген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ұранды қайта көтерді</a:t>
            </a:r>
            <a:r>
              <a:rPr lang="ru-RU" sz="6400" dirty="0" smtClean="0">
                <a:solidFill>
                  <a:srgbClr val="0070C0"/>
                </a:solidFill>
              </a:rPr>
              <a:t>. </a:t>
            </a:r>
            <a:r>
              <a:rPr lang="ru-RU" sz="6400" dirty="0" err="1" smtClean="0">
                <a:solidFill>
                  <a:srgbClr val="0070C0"/>
                </a:solidFill>
              </a:rPr>
              <a:t>Енді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бұл ұран қарулы көтеріліске, Уақытша үкіметті құлатуға, </a:t>
            </a:r>
            <a:r>
              <a:rPr lang="ru-RU" sz="6400" dirty="0" smtClean="0">
                <a:solidFill>
                  <a:srgbClr val="0070C0"/>
                </a:solidFill>
              </a:rPr>
              <a:t>пролетариат </a:t>
            </a:r>
            <a:r>
              <a:rPr lang="ru-RU" sz="6400" dirty="0" err="1" smtClean="0">
                <a:solidFill>
                  <a:srgbClr val="0070C0"/>
                </a:solidFill>
              </a:rPr>
              <a:t>диктатурасын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орнатуға бағытталды</a:t>
            </a:r>
            <a:r>
              <a:rPr lang="ru-RU" sz="64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400" dirty="0" smtClean="0">
                <a:solidFill>
                  <a:srgbClr val="0070C0"/>
                </a:solidFill>
              </a:rPr>
              <a:t>1917 ж. 24 </a:t>
            </a:r>
            <a:r>
              <a:rPr lang="ru-RU" sz="6400" dirty="0" err="1" smtClean="0">
                <a:solidFill>
                  <a:srgbClr val="0070C0"/>
                </a:solidFill>
              </a:rPr>
              <a:t>қазанда </a:t>
            </a:r>
            <a:r>
              <a:rPr lang="ru-RU" sz="6400" dirty="0" smtClean="0">
                <a:solidFill>
                  <a:srgbClr val="0070C0"/>
                </a:solidFill>
              </a:rPr>
              <a:t>(6 </a:t>
            </a:r>
            <a:r>
              <a:rPr lang="ru-RU" sz="6400" dirty="0" err="1" smtClean="0">
                <a:solidFill>
                  <a:srgbClr val="0070C0"/>
                </a:solidFill>
              </a:rPr>
              <a:t>қарашада</a:t>
            </a:r>
            <a:r>
              <a:rPr lang="ru-RU" sz="6400" dirty="0" smtClean="0">
                <a:solidFill>
                  <a:srgbClr val="0070C0"/>
                </a:solidFill>
              </a:rPr>
              <a:t>) </a:t>
            </a:r>
            <a:r>
              <a:rPr lang="ru-RU" sz="6400" dirty="0" err="1" smtClean="0">
                <a:solidFill>
                  <a:srgbClr val="0070C0"/>
                </a:solidFill>
              </a:rPr>
              <a:t>Петроградта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қарулы көтеріліс басталды</a:t>
            </a:r>
            <a:r>
              <a:rPr lang="ru-RU" sz="6400" dirty="0" smtClean="0">
                <a:solidFill>
                  <a:srgbClr val="0070C0"/>
                </a:solidFill>
              </a:rPr>
              <a:t>. </a:t>
            </a:r>
            <a:r>
              <a:rPr lang="ru-RU" sz="6400" dirty="0" err="1" smtClean="0">
                <a:solidFill>
                  <a:srgbClr val="0070C0"/>
                </a:solidFill>
              </a:rPr>
              <a:t>Келесі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күні көтерілісшілер қаланың ең маңызды объектілерін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басып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алды</a:t>
            </a:r>
            <a:r>
              <a:rPr lang="ru-RU" sz="6400" dirty="0" smtClean="0">
                <a:solidFill>
                  <a:srgbClr val="0070C0"/>
                </a:solidFill>
              </a:rPr>
              <a:t>. 1917 ж. 25 </a:t>
            </a:r>
            <a:r>
              <a:rPr lang="ru-RU" sz="6400" dirty="0" err="1" smtClean="0">
                <a:solidFill>
                  <a:srgbClr val="0070C0"/>
                </a:solidFill>
              </a:rPr>
              <a:t>қазанда </a:t>
            </a:r>
            <a:r>
              <a:rPr lang="ru-RU" sz="6400" dirty="0" smtClean="0">
                <a:solidFill>
                  <a:srgbClr val="0070C0"/>
                </a:solidFill>
              </a:rPr>
              <a:t>(7 </a:t>
            </a:r>
            <a:r>
              <a:rPr lang="ru-RU" sz="6400" dirty="0" err="1" smtClean="0">
                <a:solidFill>
                  <a:srgbClr val="0070C0"/>
                </a:solidFill>
              </a:rPr>
              <a:t>қарашада</a:t>
            </a:r>
            <a:r>
              <a:rPr lang="ru-RU" sz="6400" dirty="0" smtClean="0">
                <a:solidFill>
                  <a:srgbClr val="0070C0"/>
                </a:solidFill>
              </a:rPr>
              <a:t>) </a:t>
            </a:r>
            <a:r>
              <a:rPr lang="ru-RU" sz="6400" dirty="0" err="1" smtClean="0">
                <a:solidFill>
                  <a:srgbClr val="0070C0"/>
                </a:solidFill>
              </a:rPr>
              <a:t>Әскери-революциялық </a:t>
            </a:r>
            <a:r>
              <a:rPr lang="ru-RU" sz="6400" dirty="0" smtClean="0">
                <a:solidFill>
                  <a:srgbClr val="0070C0"/>
                </a:solidFill>
              </a:rPr>
              <a:t>комитет </a:t>
            </a:r>
            <a:r>
              <a:rPr lang="ru-RU" sz="6400" dirty="0" err="1" smtClean="0">
                <a:solidFill>
                  <a:srgbClr val="0070C0"/>
                </a:solidFill>
              </a:rPr>
              <a:t>Уақытша үкіметтің билігінің жойылғандығын жариялады</a:t>
            </a:r>
            <a:r>
              <a:rPr lang="ru-RU" sz="6400" dirty="0" smtClean="0">
                <a:solidFill>
                  <a:srgbClr val="0070C0"/>
                </a:solidFill>
              </a:rPr>
              <a:t>. </a:t>
            </a:r>
            <a:r>
              <a:rPr lang="ru-RU" sz="6400" dirty="0" err="1" smtClean="0">
                <a:solidFill>
                  <a:srgbClr val="0070C0"/>
                </a:solidFill>
              </a:rPr>
              <a:t>Осылайша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Қазан төңкерісі жеңіске жетті</a:t>
            </a:r>
            <a:r>
              <a:rPr lang="ru-RU" sz="6400" dirty="0" smtClean="0">
                <a:solidFill>
                  <a:srgbClr val="0070C0"/>
                </a:solidFill>
              </a:rPr>
              <a:t>. </a:t>
            </a:r>
            <a:r>
              <a:rPr lang="ru-RU" sz="6400" dirty="0" err="1" smtClean="0">
                <a:solidFill>
                  <a:srgbClr val="0070C0"/>
                </a:solidFill>
              </a:rPr>
              <a:t>Қазан қарулы көтерілісінің Петроградта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жеңіске жетуі</a:t>
            </a:r>
            <a:r>
              <a:rPr lang="ru-RU" sz="6400" dirty="0" smtClean="0">
                <a:solidFill>
                  <a:srgbClr val="0070C0"/>
                </a:solidFill>
              </a:rPr>
              <a:t>, </a:t>
            </a:r>
            <a:r>
              <a:rPr lang="ru-RU" sz="6400" dirty="0" err="1" smtClean="0">
                <a:solidFill>
                  <a:srgbClr val="0070C0"/>
                </a:solidFill>
              </a:rPr>
              <a:t>сондай-ақ Қазақстанмен іргелес</a:t>
            </a:r>
            <a:r>
              <a:rPr lang="ru-RU" sz="6400" dirty="0" smtClean="0">
                <a:solidFill>
                  <a:srgbClr val="0070C0"/>
                </a:solidFill>
              </a:rPr>
              <a:t> Ташкент, </a:t>
            </a:r>
            <a:r>
              <a:rPr lang="ru-RU" sz="6400" dirty="0" err="1" smtClean="0">
                <a:solidFill>
                  <a:srgbClr val="0070C0"/>
                </a:solidFill>
              </a:rPr>
              <a:t>Омбы,Орынбор</a:t>
            </a:r>
            <a:r>
              <a:rPr lang="ru-RU" sz="6400" dirty="0" smtClean="0">
                <a:solidFill>
                  <a:srgbClr val="0070C0"/>
                </a:solidFill>
              </a:rPr>
              <a:t>, Астрахань </a:t>
            </a:r>
            <a:r>
              <a:rPr lang="ru-RU" sz="6400" dirty="0" err="1" smtClean="0">
                <a:solidFill>
                  <a:srgbClr val="0070C0"/>
                </a:solidFill>
              </a:rPr>
              <a:t>тәрізді ірі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қалаларда Кеңес өкіметінің орнауы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Қазақстанда </a:t>
            </a:r>
            <a:r>
              <a:rPr lang="ru-RU" sz="6400" dirty="0" smtClean="0">
                <a:solidFill>
                  <a:srgbClr val="0070C0"/>
                </a:solidFill>
              </a:rPr>
              <a:t>да </a:t>
            </a:r>
            <a:r>
              <a:rPr lang="ru-RU" sz="6400" dirty="0" err="1" smtClean="0">
                <a:solidFill>
                  <a:srgbClr val="0070C0"/>
                </a:solidFill>
              </a:rPr>
              <a:t>биліктің Кеңестердің қолына өтуіне ықпал етті</a:t>
            </a:r>
            <a:r>
              <a:rPr lang="ru-RU" sz="6400" dirty="0" smtClean="0">
                <a:solidFill>
                  <a:srgbClr val="0070C0"/>
                </a:solidFill>
              </a:rPr>
              <a:t>. </a:t>
            </a:r>
            <a:r>
              <a:rPr lang="ru-RU" sz="6400" dirty="0" err="1" smtClean="0">
                <a:solidFill>
                  <a:srgbClr val="0070C0"/>
                </a:solidFill>
              </a:rPr>
              <a:t>Алайда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Қазақстанда Кеңес өкіметін орнату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төрт айға, </a:t>
            </a:r>
            <a:r>
              <a:rPr lang="ru-RU" sz="6400" dirty="0" smtClean="0">
                <a:solidFill>
                  <a:srgbClr val="0070C0"/>
                </a:solidFill>
              </a:rPr>
              <a:t>1917 ж. </a:t>
            </a:r>
            <a:r>
              <a:rPr lang="ru-RU" sz="6400" dirty="0" err="1" smtClean="0">
                <a:solidFill>
                  <a:srgbClr val="0070C0"/>
                </a:solidFill>
              </a:rPr>
              <a:t>соңынан </a:t>
            </a:r>
            <a:r>
              <a:rPr lang="ru-RU" sz="6400" dirty="0" smtClean="0">
                <a:solidFill>
                  <a:srgbClr val="0070C0"/>
                </a:solidFill>
              </a:rPr>
              <a:t>1918 ж. </a:t>
            </a:r>
            <a:r>
              <a:rPr lang="ru-RU" sz="6400" dirty="0" err="1" smtClean="0">
                <a:solidFill>
                  <a:srgbClr val="0070C0"/>
                </a:solidFill>
              </a:rPr>
              <a:t>наурызына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дейін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созылды</a:t>
            </a:r>
            <a:r>
              <a:rPr lang="ru-RU" sz="6400" dirty="0" smtClean="0">
                <a:solidFill>
                  <a:srgbClr val="0070C0"/>
                </a:solidFill>
              </a:rPr>
              <a:t>. </a:t>
            </a:r>
            <a:r>
              <a:rPr lang="ru-RU" sz="6400" dirty="0" err="1" smtClean="0">
                <a:solidFill>
                  <a:srgbClr val="0070C0"/>
                </a:solidFill>
              </a:rPr>
              <a:t>Бұл </a:t>
            </a:r>
            <a:r>
              <a:rPr lang="ru-RU" sz="6400" dirty="0" smtClean="0">
                <a:solidFill>
                  <a:srgbClr val="0070C0"/>
                </a:solidFill>
              </a:rPr>
              <a:t>процесс </a:t>
            </a:r>
            <a:r>
              <a:rPr lang="ru-RU" sz="6400" dirty="0" err="1" smtClean="0">
                <a:solidFill>
                  <a:srgbClr val="0070C0"/>
                </a:solidFill>
              </a:rPr>
              <a:t>аймақтың әлеуметтік</a:t>
            </a:r>
            <a:r>
              <a:rPr lang="ru-RU" sz="6400" dirty="0" smtClean="0">
                <a:solidFill>
                  <a:srgbClr val="0070C0"/>
                </a:solidFill>
              </a:rPr>
              <a:t>–</a:t>
            </a:r>
            <a:r>
              <a:rPr lang="ru-RU" sz="6400" dirty="0" err="1" smtClean="0">
                <a:solidFill>
                  <a:srgbClr val="0070C0"/>
                </a:solidFill>
              </a:rPr>
              <a:t>экономикалық және мәдени баяу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дамуымен</a:t>
            </a:r>
            <a:r>
              <a:rPr lang="ru-RU" sz="6400" dirty="0" smtClean="0">
                <a:solidFill>
                  <a:srgbClr val="0070C0"/>
                </a:solidFill>
              </a:rPr>
              <a:t>, </a:t>
            </a:r>
            <a:r>
              <a:rPr lang="ru-RU" sz="6400" dirty="0" err="1" smtClean="0">
                <a:solidFill>
                  <a:srgbClr val="0070C0"/>
                </a:solidFill>
              </a:rPr>
              <a:t>ұлтаралық қатынастардың күрделілігімен</a:t>
            </a:r>
            <a:r>
              <a:rPr lang="ru-RU" sz="6400" dirty="0" smtClean="0">
                <a:solidFill>
                  <a:srgbClr val="0070C0"/>
                </a:solidFill>
              </a:rPr>
              <a:t>, </a:t>
            </a:r>
            <a:r>
              <a:rPr lang="ru-RU" sz="6400" dirty="0" err="1" smtClean="0">
                <a:solidFill>
                  <a:srgbClr val="0070C0"/>
                </a:solidFill>
              </a:rPr>
              <a:t>жұмысшылар </a:t>
            </a:r>
            <a:r>
              <a:rPr lang="ru-RU" sz="6400" dirty="0" smtClean="0">
                <a:solidFill>
                  <a:srgbClr val="0070C0"/>
                </a:solidFill>
              </a:rPr>
              <a:t>мен </a:t>
            </a:r>
            <a:r>
              <a:rPr lang="ru-RU" sz="6400" dirty="0" err="1" smtClean="0">
                <a:solidFill>
                  <a:srgbClr val="0070C0"/>
                </a:solidFill>
              </a:rPr>
              <a:t>большевиктік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ұйымдардың аздығымен шиеленісе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түсті</a:t>
            </a:r>
            <a:r>
              <a:rPr lang="ru-RU" sz="6400" dirty="0" smtClean="0">
                <a:solidFill>
                  <a:srgbClr val="0070C0"/>
                </a:solidFill>
              </a:rPr>
              <a:t>.</a:t>
            </a:r>
            <a:r>
              <a:rPr lang="ru-RU" sz="6400" dirty="0" smtClean="0"/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Кеңес өкіметі Уақытша үкіметтің жақтастары қарулы қарсылық көрсете алмаған Сырдария</a:t>
            </a:r>
            <a:r>
              <a:rPr lang="ru-RU" sz="6400" dirty="0" smtClean="0">
                <a:solidFill>
                  <a:srgbClr val="0070C0"/>
                </a:solidFill>
              </a:rPr>
              <a:t>, </a:t>
            </a:r>
            <a:r>
              <a:rPr lang="ru-RU" sz="6400" dirty="0" err="1" smtClean="0">
                <a:solidFill>
                  <a:srgbClr val="0070C0"/>
                </a:solidFill>
              </a:rPr>
              <a:t>Ақмола облыстары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және Бөкей Ордасында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бейбіт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жолмен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орнады</a:t>
            </a:r>
            <a:r>
              <a:rPr lang="ru-RU" sz="6400" dirty="0" smtClean="0">
                <a:solidFill>
                  <a:srgbClr val="0070C0"/>
                </a:solidFill>
              </a:rPr>
              <a:t>. Ал, </a:t>
            </a:r>
            <a:r>
              <a:rPr lang="ru-RU" sz="6400" dirty="0" err="1" smtClean="0">
                <a:solidFill>
                  <a:srgbClr val="0070C0"/>
                </a:solidFill>
              </a:rPr>
              <a:t>Торғай, </a:t>
            </a:r>
            <a:r>
              <a:rPr lang="ru-RU" sz="6400" dirty="0" smtClean="0">
                <a:solidFill>
                  <a:srgbClr val="0070C0"/>
                </a:solidFill>
              </a:rPr>
              <a:t>Орал, </a:t>
            </a:r>
            <a:r>
              <a:rPr lang="ru-RU" sz="6400" dirty="0" err="1" smtClean="0">
                <a:solidFill>
                  <a:srgbClr val="0070C0"/>
                </a:solidFill>
              </a:rPr>
              <a:t>Орынбор</a:t>
            </a:r>
            <a:r>
              <a:rPr lang="ru-RU" sz="6400" dirty="0" smtClean="0">
                <a:solidFill>
                  <a:srgbClr val="0070C0"/>
                </a:solidFill>
              </a:rPr>
              <a:t>, Семей </a:t>
            </a:r>
            <a:r>
              <a:rPr lang="ru-RU" sz="6400" dirty="0" err="1" smtClean="0">
                <a:solidFill>
                  <a:srgbClr val="0070C0"/>
                </a:solidFill>
              </a:rPr>
              <a:t>және Жетісу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облыстарында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Кеңес өкіметін орнату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үшін қиян-кескі күрес болды</a:t>
            </a:r>
            <a:r>
              <a:rPr lang="ru-RU" sz="6400" dirty="0" smtClean="0">
                <a:solidFill>
                  <a:srgbClr val="0070C0"/>
                </a:solidFill>
              </a:rPr>
              <a:t>. </a:t>
            </a:r>
            <a:r>
              <a:rPr lang="ru-RU" sz="6400" dirty="0" err="1" smtClean="0">
                <a:solidFill>
                  <a:srgbClr val="0070C0"/>
                </a:solidFill>
              </a:rPr>
              <a:t>Облыстық орталықтар </a:t>
            </a:r>
            <a:r>
              <a:rPr lang="ru-RU" sz="6400" dirty="0" smtClean="0">
                <a:solidFill>
                  <a:srgbClr val="0070C0"/>
                </a:solidFill>
              </a:rPr>
              <a:t>мен </a:t>
            </a:r>
            <a:r>
              <a:rPr lang="ru-RU" sz="6400" dirty="0" err="1" smtClean="0">
                <a:solidFill>
                  <a:srgbClr val="0070C0"/>
                </a:solidFill>
              </a:rPr>
              <a:t>уездік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қалаларда кеңес өкіметі қызыл гвардиялық отрядтардың және жергілікті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горнизондар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солдаттарының қарулы көтерілісі арқылы орнады</a:t>
            </a:r>
            <a:r>
              <a:rPr lang="ru-RU" sz="6400" dirty="0" smtClean="0">
                <a:solidFill>
                  <a:srgbClr val="0070C0"/>
                </a:solidFill>
              </a:rPr>
              <a:t>. </a:t>
            </a:r>
            <a:r>
              <a:rPr lang="ru-RU" sz="6400" dirty="0" err="1" smtClean="0">
                <a:solidFill>
                  <a:srgbClr val="0070C0"/>
                </a:solidFill>
              </a:rPr>
              <a:t>Перовск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(Қызылорда</a:t>
            </a:r>
            <a:r>
              <a:rPr lang="ru-RU" sz="6400" dirty="0" smtClean="0">
                <a:solidFill>
                  <a:srgbClr val="0070C0"/>
                </a:solidFill>
              </a:rPr>
              <a:t>) </a:t>
            </a:r>
            <a:r>
              <a:rPr lang="ru-RU" sz="6400" dirty="0" err="1" smtClean="0">
                <a:solidFill>
                  <a:srgbClr val="0070C0"/>
                </a:solidFill>
              </a:rPr>
              <a:t>жұмысшылары </a:t>
            </a:r>
            <a:r>
              <a:rPr lang="ru-RU" sz="6400" dirty="0" smtClean="0">
                <a:solidFill>
                  <a:srgbClr val="0070C0"/>
                </a:solidFill>
              </a:rPr>
              <a:t>мен </a:t>
            </a:r>
            <a:r>
              <a:rPr lang="ru-RU" sz="6400" dirty="0" err="1" smtClean="0">
                <a:solidFill>
                  <a:srgbClr val="0070C0"/>
                </a:solidFill>
              </a:rPr>
              <a:t>солдаттары</a:t>
            </a:r>
            <a:r>
              <a:rPr lang="ru-RU" sz="6400" dirty="0" smtClean="0">
                <a:solidFill>
                  <a:srgbClr val="0070C0"/>
                </a:solidFill>
              </a:rPr>
              <a:t> </a:t>
            </a:r>
            <a:r>
              <a:rPr lang="ru-RU" sz="6400" dirty="0" err="1" smtClean="0">
                <a:solidFill>
                  <a:srgbClr val="0070C0"/>
                </a:solidFill>
              </a:rPr>
              <a:t>өкімет билігін</a:t>
            </a:r>
            <a:r>
              <a:rPr lang="ru-RU" sz="6400" dirty="0" smtClean="0">
                <a:solidFill>
                  <a:srgbClr val="0070C0"/>
                </a:solidFill>
              </a:rPr>
              <a:t> 1917 ж. 30 </a:t>
            </a:r>
            <a:r>
              <a:rPr lang="ru-RU" sz="6400" dirty="0" err="1" smtClean="0">
                <a:solidFill>
                  <a:srgbClr val="0070C0"/>
                </a:solidFill>
              </a:rPr>
              <a:t>қазанда </a:t>
            </a:r>
            <a:r>
              <a:rPr lang="ru-RU" sz="6400" dirty="0" smtClean="0">
                <a:solidFill>
                  <a:srgbClr val="0070C0"/>
                </a:solidFill>
              </a:rPr>
              <a:t>(12 </a:t>
            </a:r>
            <a:r>
              <a:rPr lang="ru-RU" sz="6400" dirty="0" err="1" smtClean="0">
                <a:solidFill>
                  <a:srgbClr val="0070C0"/>
                </a:solidFill>
              </a:rPr>
              <a:t>қараша</a:t>
            </a:r>
            <a:r>
              <a:rPr lang="ru-RU" sz="6400" dirty="0" smtClean="0">
                <a:solidFill>
                  <a:srgbClr val="0070C0"/>
                </a:solidFill>
              </a:rPr>
              <a:t>) </a:t>
            </a:r>
            <a:r>
              <a:rPr lang="ru-RU" sz="6400" dirty="0" err="1" smtClean="0">
                <a:solidFill>
                  <a:srgbClr val="0070C0"/>
                </a:solidFill>
              </a:rPr>
              <a:t>өз қолына алды</a:t>
            </a:r>
            <a:r>
              <a:rPr lang="ru-RU" sz="64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endParaRPr lang="ru-RU" sz="2600" dirty="0" smtClean="0">
              <a:solidFill>
                <a:srgbClr val="0070C0"/>
              </a:solidFill>
            </a:endParaRPr>
          </a:p>
          <a:p>
            <a:pPr algn="just"/>
            <a:endParaRPr lang="ru-RU" sz="2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10 -бет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363272" cy="5760640"/>
          </a:xfrm>
        </p:spPr>
        <p:txBody>
          <a:bodyPr>
            <a:normAutofit fontScale="25000" lnSpcReduction="20000"/>
          </a:bodyPr>
          <a:lstStyle/>
          <a:p>
            <a:pPr marL="0" indent="0" algn="just"/>
            <a:r>
              <a:rPr lang="ru-RU" sz="6400" dirty="0" smtClean="0"/>
              <a:t>1920 ж. </a:t>
            </a:r>
            <a:r>
              <a:rPr lang="ru-RU" sz="6400" dirty="0" err="1" smtClean="0"/>
              <a:t>тамызында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Мәскеу қаласында қазақ әскери төңкеріс комитеті</a:t>
            </a:r>
            <a:r>
              <a:rPr lang="ru-RU" sz="6400" dirty="0" smtClean="0"/>
              <a:t> </a:t>
            </a:r>
            <a:r>
              <a:rPr lang="ru-RU" sz="6400" dirty="0" err="1" smtClean="0"/>
              <a:t>және Түркістан</a:t>
            </a:r>
            <a:endParaRPr lang="ru-RU" sz="6400" dirty="0" smtClean="0"/>
          </a:p>
          <a:p>
            <a:pPr marL="0" indent="0" algn="just"/>
            <a:r>
              <a:rPr lang="ru-RU" sz="6400" dirty="0" err="1" smtClean="0"/>
              <a:t>майданының әскери–төңкеріс кеңесі, </a:t>
            </a:r>
            <a:r>
              <a:rPr lang="ru-RU" sz="6400" dirty="0" smtClean="0"/>
              <a:t>РКП(б) </a:t>
            </a:r>
            <a:r>
              <a:rPr lang="ru-RU" sz="6400" dirty="0" err="1" smtClean="0"/>
              <a:t>Түркістан өлкелік комитетінің </a:t>
            </a:r>
            <a:r>
              <a:rPr lang="ru-RU" sz="6400" dirty="0" smtClean="0"/>
              <a:t>партия </a:t>
            </a:r>
            <a:r>
              <a:rPr lang="ru-RU" sz="6400" dirty="0" err="1" smtClean="0"/>
              <a:t>және</a:t>
            </a:r>
            <a:endParaRPr lang="ru-RU" sz="6400" dirty="0" smtClean="0"/>
          </a:p>
          <a:p>
            <a:pPr marL="0" indent="0" algn="just"/>
            <a:r>
              <a:rPr lang="ru-RU" sz="6400" dirty="0" err="1" smtClean="0"/>
              <a:t>кеңестік ұйымдардың өкілдері қатысқан Қазақ АКСР-н</a:t>
            </a:r>
            <a:r>
              <a:rPr lang="ru-RU" sz="6400" dirty="0" smtClean="0"/>
              <a:t> </a:t>
            </a:r>
            <a:r>
              <a:rPr lang="ru-RU" sz="6400" dirty="0" err="1" smtClean="0"/>
              <a:t>құру туралы</a:t>
            </a:r>
            <a:r>
              <a:rPr lang="ru-RU" sz="6400" dirty="0" smtClean="0"/>
              <a:t> </a:t>
            </a:r>
            <a:r>
              <a:rPr lang="ru-RU" sz="6400" dirty="0" err="1" smtClean="0"/>
              <a:t>бірнеше</a:t>
            </a:r>
            <a:r>
              <a:rPr lang="ru-RU" sz="6400" dirty="0" smtClean="0"/>
              <a:t> </a:t>
            </a:r>
            <a:r>
              <a:rPr lang="ru-RU" sz="6400" dirty="0" err="1" smtClean="0"/>
              <a:t>мәжілістер өткізді.</a:t>
            </a:r>
            <a:r>
              <a:rPr lang="ru-RU" sz="6400" dirty="0" smtClean="0"/>
              <a:t> </a:t>
            </a:r>
            <a:r>
              <a:rPr lang="ru-RU" sz="6400" dirty="0" err="1" smtClean="0"/>
              <a:t>Соңғы мәжіліске В.И.Лениннің өзі төрағалық етті</a:t>
            </a:r>
            <a:r>
              <a:rPr lang="ru-RU" sz="6400" dirty="0" smtClean="0"/>
              <a:t>. </a:t>
            </a:r>
            <a:r>
              <a:rPr lang="ru-RU" sz="6400" dirty="0" err="1" smtClean="0"/>
              <a:t>Нәтижесінде </a:t>
            </a:r>
            <a:r>
              <a:rPr lang="ru-RU" sz="6400" dirty="0" smtClean="0"/>
              <a:t>1920 ж. 17 </a:t>
            </a:r>
            <a:r>
              <a:rPr lang="ru-RU" sz="6400" dirty="0" err="1" smtClean="0"/>
              <a:t>тамызында</a:t>
            </a:r>
            <a:r>
              <a:rPr lang="ru-RU" sz="6400" dirty="0" smtClean="0"/>
              <a:t> РКФСР </a:t>
            </a:r>
            <a:r>
              <a:rPr lang="ru-RU" sz="6400" dirty="0" err="1" smtClean="0"/>
              <a:t>Халық Комиссарлары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Кеңесі Қазақ Республикасы</a:t>
            </a:r>
            <a:r>
              <a:rPr lang="ru-RU" sz="6400" dirty="0" smtClean="0"/>
              <a:t> </a:t>
            </a:r>
            <a:r>
              <a:rPr lang="ru-RU" sz="6400" dirty="0" err="1" smtClean="0"/>
              <a:t>жөніндегі Декреттің жобасын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қарап қолдады</a:t>
            </a:r>
            <a:r>
              <a:rPr lang="ru-RU" sz="6400" dirty="0" smtClean="0"/>
              <a:t>. 1920 ж. 26 </a:t>
            </a:r>
            <a:r>
              <a:rPr lang="ru-RU" sz="6400" dirty="0" err="1" smtClean="0"/>
              <a:t>тамызында</a:t>
            </a:r>
            <a:r>
              <a:rPr lang="ru-RU" sz="6400" dirty="0" smtClean="0"/>
              <a:t> Ленин мен Калинин </a:t>
            </a:r>
            <a:r>
              <a:rPr lang="ru-RU" sz="6400" dirty="0" err="1" smtClean="0"/>
              <a:t>қол қойған </a:t>
            </a:r>
            <a:r>
              <a:rPr lang="ru-RU" sz="6400" dirty="0" smtClean="0"/>
              <a:t>БОАК </a:t>
            </a:r>
            <a:r>
              <a:rPr lang="ru-RU" sz="6400" dirty="0" err="1" smtClean="0"/>
              <a:t>және </a:t>
            </a:r>
            <a:r>
              <a:rPr lang="ru-RU" sz="6400" dirty="0" smtClean="0"/>
              <a:t>РКФСР </a:t>
            </a:r>
            <a:r>
              <a:rPr lang="ru-RU" sz="6400" dirty="0" err="1" smtClean="0"/>
              <a:t>ХКК-нің құрамында</a:t>
            </a:r>
            <a:r>
              <a:rPr lang="ru-RU" sz="6400" dirty="0" smtClean="0"/>
              <a:t>, </a:t>
            </a:r>
            <a:r>
              <a:rPr lang="ru-RU" sz="6400" dirty="0" err="1" smtClean="0"/>
              <a:t>астанасы</a:t>
            </a:r>
            <a:r>
              <a:rPr lang="ru-RU" sz="6400" dirty="0" smtClean="0"/>
              <a:t> </a:t>
            </a:r>
            <a:r>
              <a:rPr lang="ru-RU" sz="6400" dirty="0" err="1" smtClean="0"/>
              <a:t>Орынбор</a:t>
            </a:r>
            <a:r>
              <a:rPr lang="ru-RU" sz="6400" dirty="0" smtClean="0"/>
              <a:t> </a:t>
            </a:r>
            <a:r>
              <a:rPr lang="ru-RU" sz="6400" dirty="0" err="1" smtClean="0"/>
              <a:t>қаласында болатын</a:t>
            </a:r>
            <a:r>
              <a:rPr lang="ru-RU" sz="6400" dirty="0" smtClean="0"/>
              <a:t> “</a:t>
            </a:r>
            <a:r>
              <a:rPr lang="ru-RU" sz="6400" dirty="0" err="1" smtClean="0"/>
              <a:t>Қырғыз </a:t>
            </a:r>
            <a:r>
              <a:rPr lang="ru-RU" sz="6400" dirty="0" smtClean="0"/>
              <a:t>(</a:t>
            </a:r>
            <a:r>
              <a:rPr lang="ru-RU" sz="6400" dirty="0" err="1" smtClean="0"/>
              <a:t>қазақ</a:t>
            </a:r>
            <a:r>
              <a:rPr lang="ru-RU" sz="6400" dirty="0" smtClean="0"/>
              <a:t>) </a:t>
            </a:r>
            <a:r>
              <a:rPr lang="ru-RU" sz="6400" dirty="0" err="1" smtClean="0"/>
              <a:t>Кеңестік Автономиялы</a:t>
            </a:r>
            <a:r>
              <a:rPr lang="ru-RU" sz="6400" dirty="0" smtClean="0"/>
              <a:t> </a:t>
            </a:r>
            <a:r>
              <a:rPr lang="ru-RU" sz="6400" dirty="0" err="1" smtClean="0"/>
              <a:t>Республикасын</a:t>
            </a:r>
            <a:r>
              <a:rPr lang="ru-RU" sz="6400" dirty="0" smtClean="0"/>
              <a:t> </a:t>
            </a:r>
            <a:r>
              <a:rPr lang="ru-RU" sz="6400" dirty="0" err="1" smtClean="0"/>
              <a:t>құру туралы</a:t>
            </a:r>
            <a:r>
              <a:rPr lang="ru-RU" sz="6400" dirty="0" smtClean="0"/>
              <a:t>” </a:t>
            </a:r>
            <a:r>
              <a:rPr lang="ru-RU" sz="6400" dirty="0" err="1" smtClean="0"/>
              <a:t>тарихи</a:t>
            </a:r>
            <a:r>
              <a:rPr lang="ru-RU" sz="6400" dirty="0" smtClean="0"/>
              <a:t> </a:t>
            </a:r>
            <a:r>
              <a:rPr lang="ru-RU" sz="6400" dirty="0" err="1" smtClean="0"/>
              <a:t>Декреті</a:t>
            </a:r>
            <a:r>
              <a:rPr lang="ru-RU" sz="6400" dirty="0" smtClean="0"/>
              <a:t> </a:t>
            </a:r>
            <a:r>
              <a:rPr lang="ru-RU" sz="6400" dirty="0" err="1" smtClean="0"/>
              <a:t>жарияланды</a:t>
            </a:r>
            <a:r>
              <a:rPr lang="ru-RU" sz="6400" dirty="0" smtClean="0"/>
              <a:t>. 1920 ж. 4- 12 </a:t>
            </a:r>
            <a:r>
              <a:rPr lang="ru-RU" sz="6400" dirty="0" err="1" smtClean="0"/>
              <a:t>қазанында Орынбор</a:t>
            </a:r>
            <a:r>
              <a:rPr lang="ru-RU" sz="6400" dirty="0" smtClean="0"/>
              <a:t> </a:t>
            </a:r>
            <a:r>
              <a:rPr lang="ru-RU" sz="6400" dirty="0" err="1" smtClean="0"/>
              <a:t>қаласында өткен Қазақстан Кеңестерінің Құрылтай съезі</a:t>
            </a:r>
            <a:r>
              <a:rPr lang="ru-RU" sz="6400" dirty="0" smtClean="0"/>
              <a:t>, </a:t>
            </a:r>
            <a:r>
              <a:rPr lang="ru-RU" sz="6400" dirty="0" err="1" smtClean="0"/>
              <a:t>Қырғыз </a:t>
            </a:r>
            <a:r>
              <a:rPr lang="ru-RU" sz="6400" dirty="0" smtClean="0"/>
              <a:t>(</a:t>
            </a:r>
            <a:r>
              <a:rPr lang="ru-RU" sz="6400" dirty="0" err="1" smtClean="0"/>
              <a:t>қазақ</a:t>
            </a:r>
            <a:r>
              <a:rPr lang="ru-RU" sz="6400" dirty="0" smtClean="0"/>
              <a:t>) </a:t>
            </a:r>
            <a:r>
              <a:rPr lang="ru-RU" sz="6400" dirty="0" err="1" smtClean="0"/>
              <a:t>Кеңестік Автономиялық социалистік</a:t>
            </a:r>
            <a:r>
              <a:rPr lang="ru-RU" sz="6400" dirty="0" smtClean="0"/>
              <a:t> </a:t>
            </a:r>
            <a:r>
              <a:rPr lang="ru-RU" sz="6400" dirty="0" err="1" smtClean="0"/>
              <a:t>республикасы</a:t>
            </a:r>
            <a:r>
              <a:rPr lang="ru-RU" sz="6400" dirty="0" smtClean="0"/>
              <a:t> </a:t>
            </a:r>
            <a:r>
              <a:rPr lang="ru-RU" sz="6400" dirty="0" err="1" smtClean="0"/>
              <a:t>еңбекшілері құқықтарының Декларациясын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қабылдады</a:t>
            </a:r>
            <a:r>
              <a:rPr lang="ru-RU" sz="6400" dirty="0" smtClean="0"/>
              <a:t>, </a:t>
            </a:r>
            <a:r>
              <a:rPr lang="ru-RU" sz="6400" dirty="0" err="1" smtClean="0"/>
              <a:t>ол</a:t>
            </a:r>
            <a:r>
              <a:rPr lang="ru-RU" sz="6400" dirty="0" smtClean="0"/>
              <a:t> Декларация РКФСР </a:t>
            </a:r>
            <a:r>
              <a:rPr lang="ru-RU" sz="6400" dirty="0" err="1" smtClean="0"/>
              <a:t>құрамына жеке</a:t>
            </a:r>
            <a:r>
              <a:rPr lang="ru-RU" sz="6400" dirty="0" smtClean="0"/>
              <a:t> автономия </a:t>
            </a:r>
            <a:r>
              <a:rPr lang="ru-RU" sz="6400" dirty="0" err="1" smtClean="0"/>
              <a:t>болып</a:t>
            </a:r>
            <a:r>
              <a:rPr lang="ru-RU" sz="6400" dirty="0" smtClean="0"/>
              <a:t> </a:t>
            </a:r>
            <a:r>
              <a:rPr lang="ru-RU" sz="6400" dirty="0" err="1" smtClean="0"/>
              <a:t>кіретін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ҚазАКСР-нің құрылуын жұмысшылардың</a:t>
            </a:r>
            <a:r>
              <a:rPr lang="ru-RU" sz="6400" dirty="0" smtClean="0"/>
              <a:t>, </a:t>
            </a:r>
            <a:r>
              <a:rPr lang="ru-RU" sz="6400" dirty="0" err="1" smtClean="0"/>
              <a:t>еңбекші қазақ халқының</a:t>
            </a:r>
            <a:r>
              <a:rPr lang="ru-RU" sz="6400" dirty="0" smtClean="0"/>
              <a:t>, </a:t>
            </a:r>
            <a:r>
              <a:rPr lang="ru-RU" sz="6400" dirty="0" err="1" smtClean="0"/>
              <a:t>шаруалар</a:t>
            </a:r>
            <a:r>
              <a:rPr lang="ru-RU" sz="6400" dirty="0" smtClean="0"/>
              <a:t>, </a:t>
            </a:r>
            <a:r>
              <a:rPr lang="ru-RU" sz="6400" dirty="0" err="1" smtClean="0"/>
              <a:t>қызыл әскерлер депутаттары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Кеңестерінің Республикасы</a:t>
            </a:r>
            <a:r>
              <a:rPr lang="ru-RU" sz="6400" dirty="0" smtClean="0"/>
              <a:t> </a:t>
            </a:r>
            <a:r>
              <a:rPr lang="ru-RU" sz="6400" dirty="0" err="1" smtClean="0"/>
              <a:t>ретінде</a:t>
            </a:r>
            <a:r>
              <a:rPr lang="ru-RU" sz="6400" dirty="0" smtClean="0"/>
              <a:t> </a:t>
            </a:r>
            <a:r>
              <a:rPr lang="ru-RU" sz="6400" dirty="0" err="1" smtClean="0"/>
              <a:t>бекітті</a:t>
            </a:r>
            <a:r>
              <a:rPr lang="ru-RU" sz="6400" dirty="0" smtClean="0"/>
              <a:t>. </a:t>
            </a:r>
            <a:r>
              <a:rPr lang="ru-RU" sz="6400" dirty="0" err="1" smtClean="0"/>
              <a:t>С.Меңдешевті </a:t>
            </a:r>
            <a:r>
              <a:rPr lang="ru-RU" sz="6400" dirty="0" smtClean="0"/>
              <a:t>бас </a:t>
            </a:r>
            <a:r>
              <a:rPr lang="ru-RU" sz="6400" dirty="0" err="1" smtClean="0"/>
              <a:t>етіп</a:t>
            </a:r>
            <a:r>
              <a:rPr lang="ru-RU" sz="6400" dirty="0" smtClean="0"/>
              <a:t>, </a:t>
            </a:r>
            <a:r>
              <a:rPr lang="ru-RU" sz="6400" dirty="0" err="1" smtClean="0"/>
              <a:t>Орталық Атқару Комитетін</a:t>
            </a:r>
            <a:r>
              <a:rPr lang="ru-RU" sz="6400" dirty="0" smtClean="0"/>
              <a:t> (ОАК) </a:t>
            </a:r>
            <a:r>
              <a:rPr lang="ru-RU" sz="6400" dirty="0" err="1" smtClean="0"/>
              <a:t>және В.Радус</a:t>
            </a:r>
            <a:r>
              <a:rPr lang="ru-RU" sz="6400" dirty="0" smtClean="0"/>
              <a:t>–</a:t>
            </a:r>
            <a:r>
              <a:rPr lang="ru-RU" sz="6400" dirty="0" err="1" smtClean="0"/>
              <a:t>Зеньковичті</a:t>
            </a:r>
            <a:r>
              <a:rPr lang="ru-RU" sz="6400" dirty="0" smtClean="0"/>
              <a:t> бас </a:t>
            </a:r>
            <a:r>
              <a:rPr lang="ru-RU" sz="6400" dirty="0" err="1" smtClean="0"/>
              <a:t>етіп</a:t>
            </a:r>
            <a:r>
              <a:rPr lang="ru-RU" sz="6400" dirty="0" smtClean="0"/>
              <a:t> </a:t>
            </a:r>
            <a:r>
              <a:rPr lang="ru-RU" sz="6400" dirty="0" err="1" smtClean="0"/>
              <a:t>Халық комиссарлары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Кеңесін </a:t>
            </a:r>
            <a:r>
              <a:rPr lang="ru-RU" sz="6400" dirty="0" smtClean="0"/>
              <a:t>(ХКК) </a:t>
            </a:r>
            <a:r>
              <a:rPr lang="ru-RU" sz="6400" dirty="0" err="1" smtClean="0"/>
              <a:t>сайлады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smtClean="0"/>
              <a:t>1920 </a:t>
            </a:r>
            <a:r>
              <a:rPr lang="ru-RU" sz="6400" dirty="0" err="1" smtClean="0"/>
              <a:t>жылдың көктемінен Қазақстан жерінде</a:t>
            </a:r>
            <a:r>
              <a:rPr lang="ru-RU" sz="6400" dirty="0" smtClean="0"/>
              <a:t> </a:t>
            </a:r>
            <a:r>
              <a:rPr lang="ru-RU" sz="6400" dirty="0" err="1" smtClean="0"/>
              <a:t>азамат</a:t>
            </a:r>
            <a:r>
              <a:rPr lang="ru-RU" sz="6400" dirty="0" smtClean="0"/>
              <a:t> </a:t>
            </a:r>
            <a:r>
              <a:rPr lang="ru-RU" sz="6400" dirty="0" err="1" smtClean="0"/>
              <a:t>соғысы жылдарында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өлкенің жаудан</a:t>
            </a:r>
            <a:r>
              <a:rPr lang="ru-RU" sz="6400" dirty="0" smtClean="0"/>
              <a:t> </a:t>
            </a:r>
            <a:r>
              <a:rPr lang="ru-RU" sz="6400" dirty="0" err="1" smtClean="0"/>
              <a:t>азат</a:t>
            </a:r>
            <a:r>
              <a:rPr lang="ru-RU" sz="6400" dirty="0" smtClean="0"/>
              <a:t> </a:t>
            </a:r>
            <a:r>
              <a:rPr lang="ru-RU" sz="6400" dirty="0" err="1" smtClean="0"/>
              <a:t>етілген</a:t>
            </a:r>
            <a:r>
              <a:rPr lang="ru-RU" sz="6400" dirty="0" smtClean="0"/>
              <a:t> </a:t>
            </a:r>
            <a:r>
              <a:rPr lang="ru-RU" sz="6400" dirty="0" err="1" smtClean="0"/>
              <a:t>аудандарында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ақ гвардиялық аппараттар</a:t>
            </a:r>
            <a:r>
              <a:rPr lang="ru-RU" sz="6400" dirty="0" smtClean="0"/>
              <a:t> </a:t>
            </a:r>
            <a:r>
              <a:rPr lang="ru-RU" sz="6400" dirty="0" err="1" smtClean="0"/>
              <a:t>жойылып</a:t>
            </a:r>
            <a:r>
              <a:rPr lang="ru-RU" sz="6400" dirty="0" smtClean="0"/>
              <a:t>, </a:t>
            </a:r>
            <a:r>
              <a:rPr lang="ru-RU" sz="6400" dirty="0" err="1" smtClean="0"/>
              <a:t>кеңестік мемлекеттік</a:t>
            </a:r>
            <a:r>
              <a:rPr lang="ru-RU" sz="6400" dirty="0" smtClean="0"/>
              <a:t> </a:t>
            </a:r>
            <a:r>
              <a:rPr lang="ru-RU" sz="6400" dirty="0" err="1" smtClean="0"/>
              <a:t>органдар</a:t>
            </a:r>
            <a:r>
              <a:rPr lang="ru-RU" sz="6400" dirty="0" smtClean="0"/>
              <a:t> </a:t>
            </a:r>
            <a:r>
              <a:rPr lang="ru-RU" sz="6400" dirty="0" err="1" smtClean="0"/>
              <a:t>ұйымдастырылып жатты</a:t>
            </a:r>
            <a:r>
              <a:rPr lang="ru-RU" sz="6400" dirty="0" smtClean="0"/>
              <a:t>. </a:t>
            </a:r>
            <a:r>
              <a:rPr lang="ru-RU" sz="6400" dirty="0" err="1" smtClean="0"/>
              <a:t>Революциялық комитеттер</a:t>
            </a:r>
            <a:r>
              <a:rPr lang="ru-RU" sz="6400" dirty="0" smtClean="0"/>
              <a:t> </a:t>
            </a:r>
            <a:r>
              <a:rPr lang="ru-RU" sz="6400" dirty="0" err="1" smtClean="0"/>
              <a:t>азат</a:t>
            </a:r>
            <a:r>
              <a:rPr lang="ru-RU" sz="6400" dirty="0" smtClean="0"/>
              <a:t> </a:t>
            </a:r>
            <a:r>
              <a:rPr lang="ru-RU" sz="6400" dirty="0" err="1" smtClean="0"/>
              <a:t>етілген</a:t>
            </a:r>
            <a:r>
              <a:rPr lang="ru-RU" sz="6400" dirty="0" smtClean="0"/>
              <a:t> </a:t>
            </a:r>
            <a:r>
              <a:rPr lang="ru-RU" sz="6400" dirty="0" err="1" smtClean="0"/>
              <a:t>территорияларда</a:t>
            </a:r>
            <a:r>
              <a:rPr lang="ru-RU" sz="6400" dirty="0" smtClean="0"/>
              <a:t> </a:t>
            </a:r>
            <a:r>
              <a:rPr lang="ru-RU" sz="6400" dirty="0" err="1" smtClean="0"/>
              <a:t>халық шаруашылығын қалпына келтіру</a:t>
            </a:r>
            <a:r>
              <a:rPr lang="ru-RU" sz="6400" dirty="0" smtClean="0"/>
              <a:t>, </a:t>
            </a:r>
            <a:r>
              <a:rPr lang="ru-RU" sz="6400" dirty="0" err="1" smtClean="0"/>
              <a:t>экономиканы</a:t>
            </a:r>
            <a:r>
              <a:rPr lang="ru-RU" sz="6400" dirty="0" smtClean="0"/>
              <a:t> </a:t>
            </a:r>
            <a:r>
              <a:rPr lang="ru-RU" sz="6400" dirty="0" err="1" smtClean="0"/>
              <a:t>көтеру, мемлекеттік</a:t>
            </a:r>
            <a:r>
              <a:rPr lang="ru-RU" sz="6400" dirty="0" smtClean="0"/>
              <a:t> </a:t>
            </a:r>
            <a:r>
              <a:rPr lang="ru-RU" sz="6400" dirty="0" err="1" smtClean="0"/>
              <a:t>құрылысты нығайту жұмыстарын жүргізді.</a:t>
            </a:r>
            <a:r>
              <a:rPr lang="ru-RU" sz="6400" dirty="0" smtClean="0"/>
              <a:t> 1920 </a:t>
            </a:r>
            <a:r>
              <a:rPr lang="ru-RU" sz="6400" dirty="0" err="1" smtClean="0"/>
              <a:t>жылдың көктемінде партияның </a:t>
            </a:r>
            <a:r>
              <a:rPr lang="ru-RU" sz="6400" dirty="0" smtClean="0"/>
              <a:t>ІХ </a:t>
            </a:r>
            <a:r>
              <a:rPr lang="ru-RU" sz="6400" dirty="0" err="1" smtClean="0"/>
              <a:t>съезі</a:t>
            </a:r>
            <a:r>
              <a:rPr lang="ru-RU" sz="6400" dirty="0" smtClean="0"/>
              <a:t>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, съезд </a:t>
            </a:r>
            <a:r>
              <a:rPr lang="ru-RU" sz="6400" dirty="0" err="1" smtClean="0"/>
              <a:t>бейбіт</a:t>
            </a:r>
            <a:r>
              <a:rPr lang="ru-RU" sz="6400" dirty="0" smtClean="0"/>
              <a:t> </a:t>
            </a:r>
            <a:r>
              <a:rPr lang="ru-RU" sz="6400" dirty="0" err="1" smtClean="0"/>
              <a:t>тыныс</a:t>
            </a:r>
            <a:r>
              <a:rPr lang="ru-RU" sz="6400" dirty="0" smtClean="0"/>
              <a:t> </a:t>
            </a:r>
            <a:r>
              <a:rPr lang="ru-RU" sz="6400" dirty="0" err="1" smtClean="0"/>
              <a:t>алудың мүмкіндіктеріне сүйене отырып</a:t>
            </a:r>
            <a:r>
              <a:rPr lang="ru-RU" sz="6400" dirty="0" smtClean="0"/>
              <a:t>, </a:t>
            </a:r>
            <a:r>
              <a:rPr lang="ru-RU" sz="6400" dirty="0" err="1" smtClean="0"/>
              <a:t>халық шаруашылығын қалпына келтірудің бірыңғай бекітті</a:t>
            </a:r>
            <a:r>
              <a:rPr lang="ru-RU" sz="6400" dirty="0" smtClean="0"/>
              <a:t>.  </a:t>
            </a:r>
          </a:p>
          <a:p>
            <a:pPr marL="0" indent="0" algn="just"/>
            <a:r>
              <a:rPr lang="ru-RU" sz="6400" dirty="0" err="1" smtClean="0"/>
              <a:t>Қорыта келгенде</a:t>
            </a:r>
            <a:r>
              <a:rPr lang="ru-RU" sz="6400" dirty="0" smtClean="0"/>
              <a:t>, </a:t>
            </a:r>
            <a:r>
              <a:rPr lang="ru-RU" sz="6400" dirty="0" err="1" smtClean="0"/>
              <a:t>Қазақстанда Кеңес үкіметі негізінен</a:t>
            </a:r>
            <a:r>
              <a:rPr lang="ru-RU" sz="6400" dirty="0" smtClean="0"/>
              <a:t> </a:t>
            </a:r>
            <a:r>
              <a:rPr lang="ru-RU" sz="6400" dirty="0" err="1" smtClean="0"/>
              <a:t>және көпшілігінде күштеп  орнатылды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Қазақ халқы Қазан төңкерісінің мәнін, </a:t>
            </a:r>
            <a:r>
              <a:rPr lang="ru-RU" sz="6400" dirty="0" smtClean="0"/>
              <a:t>Ленин </a:t>
            </a:r>
            <a:r>
              <a:rPr lang="ru-RU" sz="6400" dirty="0" err="1" smtClean="0"/>
              <a:t>бастаған большевиктер</a:t>
            </a:r>
            <a:r>
              <a:rPr lang="ru-RU" sz="6400" dirty="0" smtClean="0"/>
              <a:t> </a:t>
            </a:r>
            <a:r>
              <a:rPr lang="ru-RU" sz="6400" dirty="0" err="1" smtClean="0"/>
              <a:t>партиясының бағдарламасын түсінген </a:t>
            </a:r>
            <a:r>
              <a:rPr lang="ru-RU" sz="6400" dirty="0" smtClean="0"/>
              <a:t>де </a:t>
            </a:r>
            <a:r>
              <a:rPr lang="ru-RU" sz="6400" dirty="0" err="1" smtClean="0"/>
              <a:t>жоқ</a:t>
            </a:r>
            <a:r>
              <a:rPr lang="ru-RU" sz="6400" dirty="0" smtClean="0"/>
              <a:t>, </a:t>
            </a:r>
            <a:r>
              <a:rPr lang="ru-RU" sz="6400" dirty="0" err="1" smtClean="0"/>
              <a:t>қабылдаған </a:t>
            </a:r>
            <a:r>
              <a:rPr lang="ru-RU" sz="6400" dirty="0" smtClean="0"/>
              <a:t>да </a:t>
            </a:r>
            <a:r>
              <a:rPr lang="ru-RU" sz="6400" dirty="0" err="1" smtClean="0"/>
              <a:t>жоқ</a:t>
            </a:r>
            <a:r>
              <a:rPr lang="ru-RU" sz="6400" dirty="0" smtClean="0"/>
              <a:t>. </a:t>
            </a:r>
            <a:r>
              <a:rPr lang="ru-RU" sz="6400" dirty="0" err="1" smtClean="0"/>
              <a:t>Әлеуметтік революцияға Қазақстанда ешқандай негіз</a:t>
            </a:r>
            <a:r>
              <a:rPr lang="ru-RU" sz="6400" dirty="0" smtClean="0"/>
              <a:t> </a:t>
            </a:r>
            <a:r>
              <a:rPr lang="ru-RU" sz="6400" dirty="0" err="1" smtClean="0"/>
              <a:t>жоқ болатын</a:t>
            </a:r>
            <a:r>
              <a:rPr lang="ru-RU" sz="6400" dirty="0" smtClean="0"/>
              <a:t>. Орта Азия мен </a:t>
            </a:r>
            <a:r>
              <a:rPr lang="ru-RU" sz="6400" dirty="0" err="1" smtClean="0"/>
              <a:t>Қазақстанның жергілікті</a:t>
            </a:r>
            <a:r>
              <a:rPr lang="ru-RU" sz="6400" dirty="0" smtClean="0"/>
              <a:t> </a:t>
            </a:r>
            <a:r>
              <a:rPr lang="ru-RU" sz="6400" dirty="0" err="1" smtClean="0"/>
              <a:t>халықтары үшін Қазан революциясының мән-мағынасы орыс</a:t>
            </a:r>
            <a:r>
              <a:rPr lang="ru-RU" sz="6400" dirty="0" smtClean="0"/>
              <a:t> </a:t>
            </a:r>
            <a:r>
              <a:rPr lang="ru-RU" sz="6400" dirty="0" err="1" smtClean="0"/>
              <a:t>үстемдігі жойылып</a:t>
            </a:r>
            <a:r>
              <a:rPr lang="ru-RU" sz="6400" dirty="0" smtClean="0"/>
              <a:t>, </a:t>
            </a:r>
            <a:r>
              <a:rPr lang="ru-RU" sz="6400" dirty="0" err="1" smtClean="0"/>
              <a:t>тартылып</a:t>
            </a:r>
            <a:r>
              <a:rPr lang="ru-RU" sz="6400" dirty="0" smtClean="0"/>
              <a:t>  </a:t>
            </a:r>
            <a:r>
              <a:rPr lang="ru-RU" sz="6400" dirty="0" err="1" smtClean="0"/>
              <a:t>алынған жер-суымыз</a:t>
            </a:r>
            <a:r>
              <a:rPr lang="ru-RU" sz="6400" dirty="0" smtClean="0"/>
              <a:t> </a:t>
            </a:r>
            <a:r>
              <a:rPr lang="ru-RU" sz="6400" dirty="0" err="1" smtClean="0"/>
              <a:t>өзімізге қайтарылады деген</a:t>
            </a:r>
            <a:r>
              <a:rPr lang="ru-RU" sz="6400" dirty="0" smtClean="0"/>
              <a:t> </a:t>
            </a:r>
            <a:r>
              <a:rPr lang="ru-RU" sz="6400" dirty="0" err="1" smtClean="0"/>
              <a:t>үмітке ғана </a:t>
            </a:r>
            <a:r>
              <a:rPr lang="ru-RU" sz="6400" dirty="0" smtClean="0"/>
              <a:t>сайды.</a:t>
            </a:r>
          </a:p>
          <a:p>
            <a:endParaRPr lang="ru-RU" sz="3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2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1653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 err="1" smtClean="0">
                <a:solidFill>
                  <a:srgbClr val="0070C0"/>
                </a:solidFill>
              </a:rPr>
              <a:t>Ташкентте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Кеңес үкіметі </a:t>
            </a:r>
            <a:r>
              <a:rPr lang="ru-RU" sz="1600" dirty="0" smtClean="0">
                <a:solidFill>
                  <a:srgbClr val="0070C0"/>
                </a:solidFill>
              </a:rPr>
              <a:t>1917 </a:t>
            </a:r>
            <a:r>
              <a:rPr lang="ru-RU" sz="1600" dirty="0" err="1" smtClean="0">
                <a:solidFill>
                  <a:srgbClr val="0070C0"/>
                </a:solidFill>
              </a:rPr>
              <a:t>жылы</a:t>
            </a:r>
            <a:r>
              <a:rPr lang="ru-RU" sz="1600" dirty="0" smtClean="0">
                <a:solidFill>
                  <a:srgbClr val="0070C0"/>
                </a:solidFill>
              </a:rPr>
              <a:t> 1 </a:t>
            </a:r>
            <a:r>
              <a:rPr lang="ru-RU" sz="1600" dirty="0" err="1" smtClean="0">
                <a:solidFill>
                  <a:srgbClr val="0070C0"/>
                </a:solidFill>
              </a:rPr>
              <a:t>қарашада кескілескен</a:t>
            </a:r>
            <a:r>
              <a:rPr lang="ru-RU" sz="1600" dirty="0" smtClean="0">
                <a:solidFill>
                  <a:srgbClr val="0070C0"/>
                </a:solidFill>
              </a:rPr>
              <a:t>  </a:t>
            </a:r>
            <a:r>
              <a:rPr lang="ru-RU" sz="1600" dirty="0" err="1" smtClean="0">
                <a:solidFill>
                  <a:srgbClr val="0070C0"/>
                </a:solidFill>
              </a:rPr>
              <a:t>ұрыс нәтижесінде орнады</a:t>
            </a:r>
            <a:r>
              <a:rPr lang="ru-RU" sz="1600" dirty="0" smtClean="0">
                <a:solidFill>
                  <a:srgbClr val="0070C0"/>
                </a:solidFill>
              </a:rPr>
              <a:t>.  Ал 1917  </a:t>
            </a:r>
            <a:r>
              <a:rPr lang="ru-RU" sz="1600" dirty="0" err="1" smtClean="0">
                <a:solidFill>
                  <a:srgbClr val="0070C0"/>
                </a:solidFill>
              </a:rPr>
              <a:t>жылдың қараша айының </a:t>
            </a:r>
            <a:r>
              <a:rPr lang="ru-RU" sz="1600" dirty="0" smtClean="0">
                <a:solidFill>
                  <a:srgbClr val="0070C0"/>
                </a:solidFill>
              </a:rPr>
              <a:t>орта </a:t>
            </a:r>
            <a:r>
              <a:rPr lang="ru-RU" sz="1600" dirty="0" err="1" smtClean="0">
                <a:solidFill>
                  <a:srgbClr val="0070C0"/>
                </a:solidFill>
              </a:rPr>
              <a:t>кезінде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Кеңес өкіметі </a:t>
            </a:r>
            <a:r>
              <a:rPr lang="ru-RU" sz="1600" dirty="0" smtClean="0">
                <a:solidFill>
                  <a:srgbClr val="0070C0"/>
                </a:solidFill>
              </a:rPr>
              <a:t>Черняев (Шымкент) </a:t>
            </a:r>
            <a:r>
              <a:rPr lang="ru-RU" sz="1600" dirty="0" err="1" smtClean="0">
                <a:solidFill>
                  <a:srgbClr val="0070C0"/>
                </a:solidFill>
              </a:rPr>
              <a:t>қаласында жеңді</a:t>
            </a:r>
            <a:r>
              <a:rPr lang="ru-RU" sz="1600" dirty="0" smtClean="0">
                <a:solidFill>
                  <a:srgbClr val="0070C0"/>
                </a:solidFill>
              </a:rPr>
              <a:t>. </a:t>
            </a:r>
            <a:r>
              <a:rPr lang="ru-RU" sz="1600" dirty="0" err="1" smtClean="0">
                <a:solidFill>
                  <a:srgbClr val="0070C0"/>
                </a:solidFill>
              </a:rPr>
              <a:t>Қараша-желтоқсан айларында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Кеңес өкіметі Әулиетада, Түркістанда, Қазалыда, Аралда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және облыстың басқа </a:t>
            </a:r>
            <a:r>
              <a:rPr lang="ru-RU" sz="1600" dirty="0" smtClean="0">
                <a:solidFill>
                  <a:srgbClr val="0070C0"/>
                </a:solidFill>
              </a:rPr>
              <a:t>да </a:t>
            </a:r>
            <a:r>
              <a:rPr lang="ru-RU" sz="1600" dirty="0" err="1" smtClean="0">
                <a:solidFill>
                  <a:srgbClr val="0070C0"/>
                </a:solidFill>
              </a:rPr>
              <a:t>ірі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елді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мекендерінде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бейбіт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жолмен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орнады</a:t>
            </a:r>
            <a:r>
              <a:rPr lang="ru-RU" sz="1600" dirty="0" smtClean="0">
                <a:solidFill>
                  <a:srgbClr val="0070C0"/>
                </a:solidFill>
              </a:rPr>
              <a:t>. </a:t>
            </a:r>
            <a:r>
              <a:rPr lang="ru-RU" sz="1600" dirty="0" err="1" smtClean="0">
                <a:solidFill>
                  <a:srgbClr val="0070C0"/>
                </a:solidFill>
              </a:rPr>
              <a:t>Көкшетау, </a:t>
            </a:r>
            <a:r>
              <a:rPr lang="ru-RU" sz="1600" dirty="0" smtClean="0">
                <a:solidFill>
                  <a:srgbClr val="0070C0"/>
                </a:solidFill>
              </a:rPr>
              <a:t>Павлодар, Атбасар, </a:t>
            </a:r>
            <a:r>
              <a:rPr lang="ru-RU" sz="1600" dirty="0" err="1" smtClean="0">
                <a:solidFill>
                  <a:srgbClr val="0070C0"/>
                </a:solidFill>
              </a:rPr>
              <a:t>Өскемен уездерінде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казак-орыс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әскерлерінің басым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болуынан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Кеңес өкіметі үшін күрес біраз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қиындыққа кездесті</a:t>
            </a:r>
            <a:r>
              <a:rPr lang="ru-RU" sz="1600" dirty="0" smtClean="0">
                <a:solidFill>
                  <a:srgbClr val="0070C0"/>
                </a:solidFill>
              </a:rPr>
              <a:t>. </a:t>
            </a:r>
            <a:r>
              <a:rPr lang="ru-RU" sz="1600" dirty="0" err="1" smtClean="0">
                <a:solidFill>
                  <a:srgbClr val="0070C0"/>
                </a:solidFill>
              </a:rPr>
              <a:t>Кеңес өкіметі </a:t>
            </a:r>
            <a:r>
              <a:rPr lang="ru-RU" sz="1600" dirty="0" smtClean="0">
                <a:solidFill>
                  <a:srgbClr val="0070C0"/>
                </a:solidFill>
              </a:rPr>
              <a:t>1918 ж. </a:t>
            </a:r>
            <a:r>
              <a:rPr lang="ru-RU" sz="1600" dirty="0" err="1" smtClean="0">
                <a:solidFill>
                  <a:srgbClr val="0070C0"/>
                </a:solidFill>
              </a:rPr>
              <a:t>наурыз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айында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Жаркентте</a:t>
            </a:r>
            <a:r>
              <a:rPr lang="ru-RU" sz="1600" dirty="0" smtClean="0">
                <a:solidFill>
                  <a:srgbClr val="0070C0"/>
                </a:solidFill>
              </a:rPr>
              <a:t>, </a:t>
            </a:r>
            <a:r>
              <a:rPr lang="ru-RU" sz="1600" dirty="0" err="1" smtClean="0">
                <a:solidFill>
                  <a:srgbClr val="0070C0"/>
                </a:solidFill>
              </a:rPr>
              <a:t>Сергиопольде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(Аягөзде</a:t>
            </a:r>
            <a:r>
              <a:rPr lang="ru-RU" sz="1600" dirty="0" smtClean="0">
                <a:solidFill>
                  <a:srgbClr val="0070C0"/>
                </a:solidFill>
              </a:rPr>
              <a:t>), </a:t>
            </a:r>
            <a:r>
              <a:rPr lang="ru-RU" sz="1600" dirty="0" err="1" smtClean="0">
                <a:solidFill>
                  <a:srgbClr val="0070C0"/>
                </a:solidFill>
              </a:rPr>
              <a:t>Талдықорғанда, сәуірдің </a:t>
            </a:r>
            <a:r>
              <a:rPr lang="ru-RU" sz="1600" dirty="0" smtClean="0">
                <a:solidFill>
                  <a:srgbClr val="0070C0"/>
                </a:solidFill>
              </a:rPr>
              <a:t>бас </a:t>
            </a:r>
            <a:r>
              <a:rPr lang="ru-RU" sz="1600" dirty="0" err="1" smtClean="0">
                <a:solidFill>
                  <a:srgbClr val="0070C0"/>
                </a:solidFill>
              </a:rPr>
              <a:t>кезінде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Лепсіде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орнады</a:t>
            </a:r>
            <a:r>
              <a:rPr lang="ru-RU" sz="1600" dirty="0" smtClean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sz="1600" dirty="0" smtClean="0">
                <a:solidFill>
                  <a:srgbClr val="0070C0"/>
                </a:solidFill>
              </a:rPr>
              <a:t>1917 ж. </a:t>
            </a:r>
            <a:r>
              <a:rPr lang="ru-RU" sz="1600" dirty="0" err="1" smtClean="0">
                <a:solidFill>
                  <a:srgbClr val="0070C0"/>
                </a:solidFill>
              </a:rPr>
              <a:t>соңы </a:t>
            </a:r>
            <a:r>
              <a:rPr lang="ru-RU" sz="1600" dirty="0" smtClean="0">
                <a:solidFill>
                  <a:srgbClr val="0070C0"/>
                </a:solidFill>
              </a:rPr>
              <a:t>мен 1918 ж. </a:t>
            </a:r>
            <a:r>
              <a:rPr lang="ru-RU" sz="1600" dirty="0" err="1" smtClean="0">
                <a:solidFill>
                  <a:srgbClr val="0070C0"/>
                </a:solidFill>
              </a:rPr>
              <a:t>наурызы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аралығында Кеңес өкіметі Қазақстанда негізінен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қалалар </a:t>
            </a:r>
            <a:r>
              <a:rPr lang="ru-RU" sz="1600" dirty="0" smtClean="0">
                <a:solidFill>
                  <a:srgbClr val="0070C0"/>
                </a:solidFill>
              </a:rPr>
              <a:t>мен </a:t>
            </a:r>
            <a:r>
              <a:rPr lang="ru-RU" sz="1600" dirty="0" err="1" smtClean="0">
                <a:solidFill>
                  <a:srgbClr val="0070C0"/>
                </a:solidFill>
              </a:rPr>
              <a:t>басқа </a:t>
            </a:r>
            <a:r>
              <a:rPr lang="ru-RU" sz="1600" dirty="0" smtClean="0">
                <a:solidFill>
                  <a:srgbClr val="0070C0"/>
                </a:solidFill>
              </a:rPr>
              <a:t>да </a:t>
            </a:r>
            <a:r>
              <a:rPr lang="ru-RU" sz="1600" dirty="0" err="1" smtClean="0">
                <a:solidFill>
                  <a:srgbClr val="0070C0"/>
                </a:solidFill>
              </a:rPr>
              <a:t>ірі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халық тығыз орналасқан жерлерде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орнады</a:t>
            </a:r>
            <a:r>
              <a:rPr lang="ru-RU" sz="1600" dirty="0" smtClean="0">
                <a:solidFill>
                  <a:srgbClr val="0070C0"/>
                </a:solidFill>
              </a:rPr>
              <a:t>. </a:t>
            </a:r>
            <a:r>
              <a:rPr lang="ru-RU" sz="1600" dirty="0" err="1" smtClean="0">
                <a:solidFill>
                  <a:srgbClr val="0070C0"/>
                </a:solidFill>
              </a:rPr>
              <a:t>Кеңес өкіметін орнатумен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бірге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өлкенің шаруашылығы </a:t>
            </a:r>
            <a:r>
              <a:rPr lang="ru-RU" sz="1600" dirty="0" smtClean="0">
                <a:solidFill>
                  <a:srgbClr val="0070C0"/>
                </a:solidFill>
              </a:rPr>
              <a:t>мен </a:t>
            </a:r>
            <a:r>
              <a:rPr lang="ru-RU" sz="1600" dirty="0" err="1" smtClean="0">
                <a:solidFill>
                  <a:srgbClr val="0070C0"/>
                </a:solidFill>
              </a:rPr>
              <a:t>мәдениетін қайта құру шаралары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қатар жүргізілді</a:t>
            </a:r>
            <a:r>
              <a:rPr lang="ru-RU" sz="1600" dirty="0" smtClean="0">
                <a:solidFill>
                  <a:srgbClr val="0070C0"/>
                </a:solidFill>
              </a:rPr>
              <a:t>. </a:t>
            </a:r>
            <a:r>
              <a:rPr lang="ru-RU" sz="1600" dirty="0" err="1" smtClean="0">
                <a:solidFill>
                  <a:srgbClr val="0070C0"/>
                </a:solidFill>
              </a:rPr>
              <a:t>Өнеркәсіп орындарында</a:t>
            </a:r>
            <a:r>
              <a:rPr lang="ru-RU" sz="1600" dirty="0" smtClean="0">
                <a:solidFill>
                  <a:srgbClr val="0070C0"/>
                </a:solidFill>
              </a:rPr>
              <a:t>, </a:t>
            </a:r>
            <a:r>
              <a:rPr lang="ru-RU" sz="1600" dirty="0" err="1" smtClean="0">
                <a:solidFill>
                  <a:srgbClr val="0070C0"/>
                </a:solidFill>
              </a:rPr>
              <a:t>мәселен </a:t>
            </a:r>
            <a:r>
              <a:rPr lang="ru-RU" sz="1600" dirty="0" smtClean="0">
                <a:solidFill>
                  <a:srgbClr val="0070C0"/>
                </a:solidFill>
              </a:rPr>
              <a:t>Спасск </a:t>
            </a:r>
            <a:r>
              <a:rPr lang="ru-RU" sz="1600" dirty="0" err="1" smtClean="0">
                <a:solidFill>
                  <a:srgbClr val="0070C0"/>
                </a:solidFill>
              </a:rPr>
              <a:t>заводында</a:t>
            </a:r>
            <a:r>
              <a:rPr lang="ru-RU" sz="1600" dirty="0" smtClean="0">
                <a:solidFill>
                  <a:srgbClr val="0070C0"/>
                </a:solidFill>
              </a:rPr>
              <a:t>, </a:t>
            </a:r>
            <a:r>
              <a:rPr lang="ru-RU" sz="1600" dirty="0" err="1" smtClean="0">
                <a:solidFill>
                  <a:srgbClr val="0070C0"/>
                </a:solidFill>
              </a:rPr>
              <a:t>Қарағанды шахтасында</a:t>
            </a:r>
            <a:r>
              <a:rPr lang="ru-RU" sz="1600" dirty="0" smtClean="0">
                <a:solidFill>
                  <a:srgbClr val="0070C0"/>
                </a:solidFill>
              </a:rPr>
              <a:t>, </a:t>
            </a:r>
            <a:r>
              <a:rPr lang="ru-RU" sz="1600" dirty="0" err="1" smtClean="0">
                <a:solidFill>
                  <a:srgbClr val="0070C0"/>
                </a:solidFill>
              </a:rPr>
              <a:t>Успен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кенішінде</a:t>
            </a:r>
            <a:r>
              <a:rPr lang="ru-RU" sz="1600" dirty="0" smtClean="0">
                <a:solidFill>
                  <a:srgbClr val="0070C0"/>
                </a:solidFill>
              </a:rPr>
              <a:t>, </a:t>
            </a:r>
            <a:r>
              <a:rPr lang="ru-RU" sz="1600" dirty="0" err="1" smtClean="0">
                <a:solidFill>
                  <a:srgbClr val="0070C0"/>
                </a:solidFill>
              </a:rPr>
              <a:t>Ембі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мұнай кәсіпорындарында бақылау қойылып</a:t>
            </a:r>
            <a:r>
              <a:rPr lang="ru-RU" sz="1600" dirty="0" smtClean="0">
                <a:solidFill>
                  <a:srgbClr val="0070C0"/>
                </a:solidFill>
              </a:rPr>
              <a:t>, </a:t>
            </a:r>
            <a:r>
              <a:rPr lang="ru-RU" sz="1600" dirty="0" err="1" smtClean="0">
                <a:solidFill>
                  <a:srgbClr val="0070C0"/>
                </a:solidFill>
              </a:rPr>
              <a:t>сондай-ақ банктер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мемлекет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меншігіне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көшірілді</a:t>
            </a:r>
            <a:r>
              <a:rPr lang="ru-RU" sz="1600" dirty="0" smtClean="0">
                <a:solidFill>
                  <a:srgbClr val="0070C0"/>
                </a:solidFill>
              </a:rPr>
              <a:t>. </a:t>
            </a:r>
            <a:r>
              <a:rPr lang="ru-RU" sz="1600" dirty="0" err="1" smtClean="0">
                <a:solidFill>
                  <a:srgbClr val="0070C0"/>
                </a:solidFill>
              </a:rPr>
              <a:t>Кеңестердің </a:t>
            </a:r>
            <a:r>
              <a:rPr lang="ru-RU" sz="1600" dirty="0" smtClean="0">
                <a:solidFill>
                  <a:srgbClr val="0070C0"/>
                </a:solidFill>
              </a:rPr>
              <a:t>2-ші </a:t>
            </a:r>
            <a:r>
              <a:rPr lang="ru-RU" sz="1600" dirty="0" err="1" smtClean="0">
                <a:solidFill>
                  <a:srgbClr val="0070C0"/>
                </a:solidFill>
              </a:rPr>
              <a:t>Бүкілресейлік съезінде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қабылданған Жер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туралы</a:t>
            </a:r>
            <a:r>
              <a:rPr lang="ru-RU" sz="1600" dirty="0" smtClean="0">
                <a:solidFill>
                  <a:srgbClr val="0070C0"/>
                </a:solidFill>
              </a:rPr>
              <a:t> декрет </a:t>
            </a:r>
            <a:r>
              <a:rPr lang="ru-RU" sz="1600" dirty="0" err="1" smtClean="0">
                <a:solidFill>
                  <a:srgbClr val="0070C0"/>
                </a:solidFill>
              </a:rPr>
              <a:t>бойынша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алғашқы шаралар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жүргізіле бастады</a:t>
            </a:r>
            <a:r>
              <a:rPr lang="ru-RU" sz="1600" dirty="0" smtClean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sz="1600" dirty="0" err="1" smtClean="0">
                <a:solidFill>
                  <a:srgbClr val="0070C0"/>
                </a:solidFill>
              </a:rPr>
              <a:t>Қазан төңкерісінің алғашқы күндерінен бастап-ақ облыстық және уездік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орталықтарда </a:t>
            </a:r>
            <a:r>
              <a:rPr lang="ru-RU" sz="1600" dirty="0" smtClean="0">
                <a:solidFill>
                  <a:srgbClr val="0070C0"/>
                </a:solidFill>
              </a:rPr>
              <a:t>да </a:t>
            </a:r>
            <a:r>
              <a:rPr lang="ru-RU" sz="1600" dirty="0" err="1" smtClean="0">
                <a:solidFill>
                  <a:srgbClr val="0070C0"/>
                </a:solidFill>
              </a:rPr>
              <a:t>жұмысшылар </a:t>
            </a:r>
            <a:r>
              <a:rPr lang="ru-RU" sz="1600" dirty="0" smtClean="0">
                <a:solidFill>
                  <a:srgbClr val="0070C0"/>
                </a:solidFill>
              </a:rPr>
              <a:t>мен </a:t>
            </a:r>
            <a:r>
              <a:rPr lang="ru-RU" sz="1600" dirty="0" err="1" smtClean="0">
                <a:solidFill>
                  <a:srgbClr val="0070C0"/>
                </a:solidFill>
              </a:rPr>
              <a:t>шаруалардың өкіметін нығайту ісі</a:t>
            </a:r>
            <a:r>
              <a:rPr lang="ru-RU" sz="1600" dirty="0" smtClean="0">
                <a:solidFill>
                  <a:srgbClr val="0070C0"/>
                </a:solidFill>
              </a:rPr>
              <a:t>, </a:t>
            </a:r>
            <a:r>
              <a:rPr lang="ru-RU" sz="1600" dirty="0" err="1" smtClean="0">
                <a:solidFill>
                  <a:srgbClr val="0070C0"/>
                </a:solidFill>
              </a:rPr>
              <a:t>ауылдық және селолық Кеңестерді құру ісімен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бірге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жүргізілді</a:t>
            </a:r>
            <a:r>
              <a:rPr lang="ru-RU" sz="1600" dirty="0" smtClean="0">
                <a:solidFill>
                  <a:srgbClr val="0070C0"/>
                </a:solidFill>
              </a:rPr>
              <a:t>. </a:t>
            </a:r>
            <a:r>
              <a:rPr lang="ru-RU" sz="1600" dirty="0" err="1" smtClean="0">
                <a:solidFill>
                  <a:srgbClr val="0070C0"/>
                </a:solidFill>
              </a:rPr>
              <a:t>Алайда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ауылдың экономикалық және мәдени жағынан артта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қалуынан туындаған қиыншылықтар, әлі </a:t>
            </a:r>
            <a:r>
              <a:rPr lang="ru-RU" sz="1600" dirty="0" smtClean="0">
                <a:solidFill>
                  <a:srgbClr val="0070C0"/>
                </a:solidFill>
              </a:rPr>
              <a:t>де </a:t>
            </a:r>
            <a:r>
              <a:rPr lang="ru-RU" sz="1600" dirty="0" err="1" smtClean="0">
                <a:solidFill>
                  <a:srgbClr val="0070C0"/>
                </a:solidFill>
              </a:rPr>
              <a:t>күшті рулық байланыстар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қазақ ауылдары</a:t>
            </a:r>
            <a:r>
              <a:rPr lang="ru-RU" sz="1600" dirty="0" smtClean="0">
                <a:solidFill>
                  <a:srgbClr val="0070C0"/>
                </a:solidFill>
              </a:rPr>
              <a:t> мен </a:t>
            </a:r>
            <a:r>
              <a:rPr lang="ru-RU" sz="1600" dirty="0" err="1" smtClean="0">
                <a:solidFill>
                  <a:srgbClr val="0070C0"/>
                </a:solidFill>
              </a:rPr>
              <a:t>болыстарында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Кеңес өкіметінің органдарын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ұйымдастыру жөніндегі жұмыстарын қиындатты</a:t>
            </a:r>
            <a:r>
              <a:rPr lang="ru-RU" sz="1600" dirty="0" smtClean="0">
                <a:solidFill>
                  <a:srgbClr val="0070C0"/>
                </a:solidFill>
              </a:rPr>
              <a:t>. 1918 </a:t>
            </a:r>
            <a:r>
              <a:rPr lang="ru-RU" sz="1600" dirty="0" err="1" smtClean="0">
                <a:solidFill>
                  <a:srgbClr val="0070C0"/>
                </a:solidFill>
              </a:rPr>
              <a:t>жылдың күзінен бастап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билік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Кеңес атқару комитеттері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қолына алына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бастады</a:t>
            </a:r>
            <a:r>
              <a:rPr lang="ru-RU" sz="1600" dirty="0" smtClean="0">
                <a:solidFill>
                  <a:srgbClr val="0070C0"/>
                </a:solidFill>
              </a:rPr>
              <a:t>. Сонда да </a:t>
            </a:r>
            <a:r>
              <a:rPr lang="ru-RU" sz="1600" dirty="0" err="1" smtClean="0">
                <a:solidFill>
                  <a:srgbClr val="0070C0"/>
                </a:solidFill>
              </a:rPr>
              <a:t>болса</a:t>
            </a:r>
            <a:r>
              <a:rPr lang="ru-RU" sz="1600" dirty="0" smtClean="0">
                <a:solidFill>
                  <a:srgbClr val="0070C0"/>
                </a:solidFill>
              </a:rPr>
              <a:t>, </a:t>
            </a:r>
            <a:r>
              <a:rPr lang="ru-RU" sz="1600" dirty="0" err="1" smtClean="0">
                <a:solidFill>
                  <a:srgbClr val="0070C0"/>
                </a:solidFill>
              </a:rPr>
              <a:t>ауыл-селоларда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әлі Кеңестер күш </a:t>
            </a:r>
            <a:r>
              <a:rPr lang="ru-RU" sz="1600" dirty="0" smtClean="0">
                <a:solidFill>
                  <a:srgbClr val="0070C0"/>
                </a:solidFill>
              </a:rPr>
              <a:t>ала </a:t>
            </a:r>
            <a:r>
              <a:rPr lang="ru-RU" sz="1600" dirty="0" err="1" smtClean="0">
                <a:solidFill>
                  <a:srgbClr val="0070C0"/>
                </a:solidFill>
              </a:rPr>
              <a:t>алмай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жатты</a:t>
            </a:r>
            <a:r>
              <a:rPr lang="ru-RU" sz="1600" dirty="0" smtClean="0">
                <a:solidFill>
                  <a:srgbClr val="0070C0"/>
                </a:solidFill>
              </a:rPr>
              <a:t>. </a:t>
            </a:r>
            <a:r>
              <a:rPr lang="ru-RU" sz="1600" dirty="0" err="1" smtClean="0">
                <a:solidFill>
                  <a:srgbClr val="0070C0"/>
                </a:solidFill>
              </a:rPr>
              <a:t>Халық азық-түлік тапшылығынан зардап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шекті</a:t>
            </a:r>
            <a:r>
              <a:rPr lang="ru-RU" sz="1600" dirty="0" smtClean="0">
                <a:solidFill>
                  <a:srgbClr val="0070C0"/>
                </a:solidFill>
              </a:rPr>
              <a:t>. </a:t>
            </a:r>
            <a:r>
              <a:rPr lang="ru-RU" sz="1600" dirty="0" err="1" smtClean="0">
                <a:solidFill>
                  <a:srgbClr val="0070C0"/>
                </a:solidFill>
              </a:rPr>
              <a:t>Кеңес өкіметіне қарсы күштер </a:t>
            </a:r>
            <a:r>
              <a:rPr lang="ru-RU" sz="1600" dirty="0" smtClean="0">
                <a:solidFill>
                  <a:srgbClr val="0070C0"/>
                </a:solidFill>
              </a:rPr>
              <a:t>бас </a:t>
            </a:r>
            <a:r>
              <a:rPr lang="ru-RU" sz="1600" dirty="0" err="1" smtClean="0">
                <a:solidFill>
                  <a:srgbClr val="0070C0"/>
                </a:solidFill>
              </a:rPr>
              <a:t>көтерді</a:t>
            </a:r>
            <a:r>
              <a:rPr lang="ru-RU" sz="1600" dirty="0" smtClean="0">
                <a:solidFill>
                  <a:srgbClr val="0070C0"/>
                </a:solidFill>
              </a:rPr>
              <a:t>. </a:t>
            </a:r>
            <a:r>
              <a:rPr lang="ru-RU" sz="1600" dirty="0" err="1" smtClean="0">
                <a:solidFill>
                  <a:srgbClr val="0070C0"/>
                </a:solidFill>
              </a:rPr>
              <a:t>Кеңеске қарсы күштердің қарсылығын </a:t>
            </a:r>
            <a:r>
              <a:rPr lang="ru-RU" sz="1600" dirty="0" smtClean="0">
                <a:solidFill>
                  <a:srgbClr val="0070C0"/>
                </a:solidFill>
              </a:rPr>
              <a:t>басу </a:t>
            </a:r>
            <a:r>
              <a:rPr lang="ru-RU" sz="1600" dirty="0" err="1" smtClean="0">
                <a:solidFill>
                  <a:srgbClr val="0070C0"/>
                </a:solidFill>
              </a:rPr>
              <a:t>үшін</a:t>
            </a:r>
            <a:r>
              <a:rPr lang="ru-RU" sz="1600" dirty="0" smtClean="0">
                <a:solidFill>
                  <a:srgbClr val="0070C0"/>
                </a:solidFill>
              </a:rPr>
              <a:t>, </a:t>
            </a:r>
            <a:r>
              <a:rPr lang="ru-RU" sz="1600" dirty="0" err="1" smtClean="0">
                <a:solidFill>
                  <a:srgbClr val="0070C0"/>
                </a:solidFill>
              </a:rPr>
              <a:t>жергілікті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жерлерде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өкімет билігін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нығайту қажет болды</a:t>
            </a:r>
            <a:r>
              <a:rPr lang="ru-RU" sz="1600" dirty="0" smtClean="0">
                <a:solidFill>
                  <a:srgbClr val="0070C0"/>
                </a:solidFill>
              </a:rPr>
              <a:t>. </a:t>
            </a:r>
            <a:r>
              <a:rPr lang="ru-RU" sz="1600" dirty="0" err="1" smtClean="0">
                <a:solidFill>
                  <a:srgbClr val="0070C0"/>
                </a:solidFill>
              </a:rPr>
              <a:t>Кеңес өкіметін нығайту жолындағы күресте облыстық және уездік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кеңестер съездері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көп </a:t>
            </a:r>
            <a:r>
              <a:rPr lang="ru-RU" sz="1600" dirty="0" smtClean="0">
                <a:solidFill>
                  <a:srgbClr val="0070C0"/>
                </a:solidFill>
              </a:rPr>
              <a:t>роль </a:t>
            </a:r>
            <a:r>
              <a:rPr lang="ru-RU" sz="1600" dirty="0" err="1" smtClean="0">
                <a:solidFill>
                  <a:srgbClr val="0070C0"/>
                </a:solidFill>
              </a:rPr>
              <a:t>атқарды</a:t>
            </a:r>
            <a:r>
              <a:rPr lang="ru-RU" sz="16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endParaRPr lang="ru-RU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kk-KZ" sz="1600" dirty="0" smtClean="0"/>
              <a:t>3-бет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507288" cy="5976664"/>
          </a:xfrm>
        </p:spPr>
        <p:txBody>
          <a:bodyPr>
            <a:noAutofit/>
          </a:bodyPr>
          <a:lstStyle/>
          <a:p>
            <a:pPr algn="just"/>
            <a:r>
              <a:rPr lang="ru-RU" sz="1600" dirty="0" err="1" smtClean="0"/>
              <a:t>Қазан төңкерісінің жеңісінен кейін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ұлттық, ең алдымен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ұлттық-мемлекеттік құрылыс мәселелері талқылана бастады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Кеңес өкіметінің ұлттық саясатының 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принциптері</a:t>
            </a:r>
            <a:r>
              <a:rPr lang="ru-RU" sz="1600" dirty="0" smtClean="0"/>
              <a:t> </a:t>
            </a:r>
            <a:r>
              <a:rPr lang="ru-RU" sz="1600" dirty="0" err="1" smtClean="0"/>
              <a:t>маңызды екі</a:t>
            </a:r>
            <a:r>
              <a:rPr lang="ru-RU" sz="1600" dirty="0" smtClean="0"/>
              <a:t> </a:t>
            </a:r>
            <a:r>
              <a:rPr lang="ru-RU" sz="1600" dirty="0" err="1" smtClean="0"/>
              <a:t>құжатта </a:t>
            </a:r>
            <a:r>
              <a:rPr lang="ru-RU" sz="1600" dirty="0" smtClean="0"/>
              <a:t>- 1917 ж. 2 </a:t>
            </a:r>
            <a:r>
              <a:rPr lang="ru-RU" sz="1600" dirty="0" err="1" smtClean="0"/>
              <a:t>қарашада қабылданған </a:t>
            </a:r>
            <a:r>
              <a:rPr lang="ru-RU" sz="1600" dirty="0" smtClean="0"/>
              <a:t>“</a:t>
            </a:r>
            <a:r>
              <a:rPr lang="ru-RU" sz="1600" dirty="0" err="1" smtClean="0"/>
              <a:t>Ресей</a:t>
            </a:r>
            <a:r>
              <a:rPr lang="ru-RU" sz="1600" dirty="0" smtClean="0"/>
              <a:t> </a:t>
            </a:r>
            <a:r>
              <a:rPr lang="ru-RU" sz="1600" dirty="0" err="1" smtClean="0"/>
              <a:t>халықтары құқықтарының Декларациясында</a:t>
            </a:r>
            <a:r>
              <a:rPr lang="ru-RU" sz="1600" dirty="0" smtClean="0"/>
              <a:t>” </a:t>
            </a:r>
            <a:r>
              <a:rPr lang="ru-RU" sz="1600" dirty="0" err="1" smtClean="0"/>
              <a:t>және </a:t>
            </a:r>
            <a:r>
              <a:rPr lang="ru-RU" sz="1600" dirty="0" smtClean="0"/>
              <a:t>1917 ж. 20 </a:t>
            </a:r>
            <a:r>
              <a:rPr lang="ru-RU" sz="1600" dirty="0" err="1" smtClean="0"/>
              <a:t>қарашада жарияланған Кеңес өкіметінің </a:t>
            </a:r>
            <a:r>
              <a:rPr lang="ru-RU" sz="1600" dirty="0" smtClean="0"/>
              <a:t>“</a:t>
            </a:r>
            <a:r>
              <a:rPr lang="ru-RU" sz="1600" dirty="0" err="1" smtClean="0"/>
              <a:t>Барлық Ресей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Шығыс мұсылман еңбекшілеріне</a:t>
            </a:r>
            <a:r>
              <a:rPr lang="ru-RU" sz="1600" dirty="0" smtClean="0"/>
              <a:t>” </a:t>
            </a:r>
            <a:r>
              <a:rPr lang="ru-RU" sz="1600" dirty="0" err="1" smtClean="0"/>
              <a:t>үндеуінде көрініс тапты</a:t>
            </a:r>
            <a:r>
              <a:rPr lang="ru-RU" sz="1600" dirty="0" smtClean="0"/>
              <a:t>. 1918 ж. </a:t>
            </a:r>
            <a:r>
              <a:rPr lang="ru-RU" sz="1600" dirty="0" err="1" smtClean="0"/>
              <a:t>қаңтарда кеңестердің Бүкілресейлік </a:t>
            </a:r>
            <a:r>
              <a:rPr lang="ru-RU" sz="1600" dirty="0" smtClean="0"/>
              <a:t>3-съезінде В.И.</a:t>
            </a:r>
            <a:r>
              <a:rPr lang="ru-RU" sz="1600" dirty="0" err="1" smtClean="0"/>
              <a:t>Лениннің дайындаған  </a:t>
            </a:r>
            <a:r>
              <a:rPr lang="ru-RU" sz="1600" dirty="0" smtClean="0"/>
              <a:t>“</a:t>
            </a:r>
            <a:r>
              <a:rPr lang="ru-RU" sz="1600" dirty="0" err="1" smtClean="0"/>
              <a:t>Еңбекшілер </a:t>
            </a:r>
            <a:r>
              <a:rPr lang="ru-RU" sz="1600" dirty="0" smtClean="0"/>
              <a:t>мен </a:t>
            </a:r>
            <a:r>
              <a:rPr lang="ru-RU" sz="1600" dirty="0" err="1" smtClean="0"/>
              <a:t>қаналған халықтардың құқықтары Декларациясы</a:t>
            </a:r>
            <a:r>
              <a:rPr lang="ru-RU" sz="1600" dirty="0" smtClean="0"/>
              <a:t>” </a:t>
            </a:r>
            <a:r>
              <a:rPr lang="ru-RU" sz="1600" dirty="0" err="1" smtClean="0"/>
              <a:t>қабылданды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  құжатта Коммунистік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партияның кеңес республикасының мемлекеттік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құрылымы түріндегі кеңестік федерацияны</a:t>
            </a:r>
            <a:r>
              <a:rPr lang="ru-RU" sz="1600" dirty="0" smtClean="0"/>
              <a:t> </a:t>
            </a:r>
            <a:r>
              <a:rPr lang="ru-RU" sz="1600" dirty="0" err="1" smtClean="0"/>
              <a:t>жақтайтыны айқын көрсетілді.</a:t>
            </a:r>
            <a:r>
              <a:rPr lang="ru-RU" sz="1600" dirty="0" smtClean="0"/>
              <a:t> </a:t>
            </a:r>
            <a:r>
              <a:rPr lang="ru-RU" sz="1600" dirty="0" err="1" smtClean="0"/>
              <a:t>Декларацияда</a:t>
            </a:r>
            <a:r>
              <a:rPr lang="ru-RU" sz="1600" dirty="0" smtClean="0"/>
              <a:t> </a:t>
            </a:r>
            <a:r>
              <a:rPr lang="ru-RU" sz="1600" dirty="0" err="1" smtClean="0"/>
              <a:t>“Кеңестік Ресей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Республикасы</a:t>
            </a:r>
            <a:r>
              <a:rPr lang="ru-RU" sz="1600" dirty="0" smtClean="0"/>
              <a:t> </a:t>
            </a:r>
            <a:r>
              <a:rPr lang="ru-RU" sz="1600" dirty="0" err="1" smtClean="0"/>
              <a:t>еркін</a:t>
            </a:r>
            <a:r>
              <a:rPr lang="ru-RU" sz="1600" dirty="0" smtClean="0"/>
              <a:t> </a:t>
            </a:r>
            <a:r>
              <a:rPr lang="ru-RU" sz="1600" dirty="0" err="1" smtClean="0"/>
              <a:t>ұлттар одағының негізіндегі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кеңестік ұлттық республикалардың федерациясы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түрінде құрылады” делінген</a:t>
            </a:r>
            <a:r>
              <a:rPr lang="ru-RU" sz="1600" dirty="0" smtClean="0"/>
              <a:t>.</a:t>
            </a:r>
          </a:p>
          <a:p>
            <a:pPr algn="just"/>
            <a:r>
              <a:rPr lang="ru-RU" sz="1600" dirty="0" smtClean="0"/>
              <a:t>РКФСР </a:t>
            </a:r>
            <a:r>
              <a:rPr lang="ru-RU" sz="1600" dirty="0" err="1" smtClean="0"/>
              <a:t>құрылғаннан кейін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елдің Шығысында жаңа автономиялық республикаларды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құруға дайындалды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Большевиктік</a:t>
            </a:r>
            <a:r>
              <a:rPr lang="ru-RU" sz="1600" dirty="0" smtClean="0"/>
              <a:t> </a:t>
            </a:r>
            <a:r>
              <a:rPr lang="ru-RU" sz="1600" dirty="0" err="1" smtClean="0"/>
              <a:t>ұйымдар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 және Түркістанның Кеңестері кеңестік бүкілқазақ</a:t>
            </a:r>
            <a:r>
              <a:rPr lang="ru-RU" sz="1600" dirty="0" smtClean="0"/>
              <a:t>, </a:t>
            </a:r>
            <a:r>
              <a:rPr lang="ru-RU" sz="1600" dirty="0" err="1" smtClean="0"/>
              <a:t>бүкілтүркістандық съездерін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шақыруға дайындала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бастады</a:t>
            </a:r>
            <a:r>
              <a:rPr lang="ru-RU" sz="1600" dirty="0" smtClean="0"/>
              <a:t>. 1918 ж. </a:t>
            </a:r>
            <a:r>
              <a:rPr lang="ru-RU" sz="1600" dirty="0" err="1" smtClean="0"/>
              <a:t>көктемінде еліміздің </a:t>
            </a:r>
            <a:r>
              <a:rPr lang="ru-RU" sz="1600" dirty="0" err="1" smtClean="0">
                <a:solidFill>
                  <a:srgbClr val="FF0000"/>
                </a:solidFill>
              </a:rPr>
              <a:t>шығысында </a:t>
            </a:r>
            <a:r>
              <a:rPr lang="ru-RU" sz="1600" dirty="0" err="1" smtClean="0"/>
              <a:t>Түркістан автономиялық Кеңестік социалистік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республикасы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құрылды.</a:t>
            </a:r>
            <a:r>
              <a:rPr lang="ru-RU" sz="1600" dirty="0" smtClean="0"/>
              <a:t> </a:t>
            </a:r>
            <a:r>
              <a:rPr lang="ru-RU" sz="1600" dirty="0" err="1" smtClean="0"/>
              <a:t>Қазіргі Қазақстанның оңтүстік аймағы (бұрынғы Сырдария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Жетісу</a:t>
            </a:r>
            <a:r>
              <a:rPr lang="ru-RU" sz="1600" dirty="0" smtClean="0"/>
              <a:t> </a:t>
            </a:r>
            <a:r>
              <a:rPr lang="ru-RU" sz="1600" dirty="0" err="1" smtClean="0"/>
              <a:t>облыстары</a:t>
            </a:r>
            <a:r>
              <a:rPr lang="ru-RU" sz="1600" dirty="0" smtClean="0"/>
              <a:t>) </a:t>
            </a:r>
            <a:r>
              <a:rPr lang="ru-RU" sz="1600" dirty="0" err="1" smtClean="0"/>
              <a:t>Түркістан автономиясының құрамына кірді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Бірақта </a:t>
            </a:r>
            <a:r>
              <a:rPr lang="ru-RU" sz="1600" dirty="0" smtClean="0"/>
              <a:t>1918 ж. </a:t>
            </a:r>
            <a:r>
              <a:rPr lang="ru-RU" sz="1600" dirty="0" err="1" smtClean="0"/>
              <a:t>қаңтарда кеңестердің </a:t>
            </a:r>
            <a:r>
              <a:rPr lang="ru-RU" sz="1600" dirty="0" smtClean="0"/>
              <a:t>3 - </a:t>
            </a:r>
            <a:r>
              <a:rPr lang="ru-RU" sz="1600" dirty="0" err="1" smtClean="0"/>
              <a:t>Бүкілресейлік съезі</a:t>
            </a:r>
            <a:r>
              <a:rPr lang="ru-RU" sz="1600" dirty="0" smtClean="0"/>
              <a:t> Ленин </a:t>
            </a:r>
            <a:r>
              <a:rPr lang="ru-RU" sz="1600" dirty="0" err="1" smtClean="0"/>
              <a:t>дайындаған </a:t>
            </a:r>
            <a:r>
              <a:rPr lang="ru-RU" sz="1600" dirty="0" smtClean="0"/>
              <a:t>“</a:t>
            </a:r>
            <a:r>
              <a:rPr lang="ru-RU" sz="1600" dirty="0" err="1" smtClean="0"/>
              <a:t>Еңбекшілер </a:t>
            </a:r>
            <a:r>
              <a:rPr lang="ru-RU" sz="1600" dirty="0" smtClean="0"/>
              <a:t>мен </a:t>
            </a:r>
            <a:r>
              <a:rPr lang="ru-RU" sz="1600" dirty="0" err="1" smtClean="0"/>
              <a:t>қаналушы халықтар құқықтарының Декларациясында</a:t>
            </a:r>
            <a:r>
              <a:rPr lang="ru-RU" sz="1600" dirty="0" smtClean="0"/>
              <a:t>” </a:t>
            </a:r>
            <a:r>
              <a:rPr lang="ru-RU" sz="1600" dirty="0" err="1" smtClean="0"/>
              <a:t>өзге ұлттардың өзін-өзі билеу</a:t>
            </a:r>
            <a:r>
              <a:rPr lang="ru-RU" sz="1600" dirty="0" smtClean="0"/>
              <a:t> </a:t>
            </a:r>
            <a:r>
              <a:rPr lang="ru-RU" sz="1600" dirty="0" err="1" smtClean="0"/>
              <a:t>құқы жоққа шығарылды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Қазақстанның қалған жерінде</a:t>
            </a:r>
            <a:r>
              <a:rPr lang="ru-RU" sz="1600" dirty="0" smtClean="0"/>
              <a:t> – </a:t>
            </a:r>
            <a:r>
              <a:rPr lang="ru-RU" sz="1600" dirty="0" err="1" smtClean="0"/>
              <a:t>Торғай, </a:t>
            </a:r>
            <a:r>
              <a:rPr lang="ru-RU" sz="1600" dirty="0" smtClean="0"/>
              <a:t>Орал, </a:t>
            </a:r>
            <a:r>
              <a:rPr lang="ru-RU" sz="1600" dirty="0" err="1" smtClean="0"/>
              <a:t>Ақмола, </a:t>
            </a:r>
            <a:r>
              <a:rPr lang="ru-RU" sz="1600" dirty="0" smtClean="0"/>
              <a:t>Семей </a:t>
            </a:r>
            <a:r>
              <a:rPr lang="ru-RU" sz="1600" dirty="0" err="1" smtClean="0"/>
              <a:t>облыстарында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Маңғыстауда қазақ кеңестік мемлекеттілігін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құруға дайындық жөніндегі күрделі жұмыс одан</a:t>
            </a:r>
            <a:r>
              <a:rPr lang="ru-RU" sz="1600" dirty="0" smtClean="0"/>
              <a:t> </a:t>
            </a:r>
            <a:r>
              <a:rPr lang="ru-RU" sz="1600" dirty="0" err="1" smtClean="0"/>
              <a:t>әрі жалғастырылды</a:t>
            </a:r>
            <a:r>
              <a:rPr lang="ru-RU" sz="1600" dirty="0" smtClean="0"/>
              <a:t>. </a:t>
            </a:r>
          </a:p>
          <a:p>
            <a:pPr algn="just"/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Autofit/>
          </a:bodyPr>
          <a:lstStyle/>
          <a:p>
            <a:r>
              <a:rPr lang="kk-KZ" sz="1600" dirty="0" smtClean="0"/>
              <a:t>4 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 err="1" smtClean="0"/>
              <a:t>Қазақ зиялылары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мемлекет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құруды кеңестік жолмен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шешілуімен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келісе</a:t>
            </a:r>
            <a:r>
              <a:rPr lang="ru-RU" sz="1600" dirty="0" smtClean="0"/>
              <a:t> </a:t>
            </a:r>
            <a:r>
              <a:rPr lang="ru-RU" sz="1600" dirty="0" err="1" smtClean="0"/>
              <a:t>алмады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Мұндай қарсылықтың себептері</a:t>
            </a:r>
            <a:r>
              <a:rPr lang="ru-RU" sz="1600" dirty="0" smtClean="0"/>
              <a:t> </a:t>
            </a:r>
            <a:r>
              <a:rPr lang="ru-RU" sz="1600" dirty="0" err="1" smtClean="0"/>
              <a:t>мынада</a:t>
            </a:r>
            <a:r>
              <a:rPr lang="ru-RU" sz="1600" dirty="0" smtClean="0"/>
              <a:t> </a:t>
            </a:r>
            <a:r>
              <a:rPr lang="ru-RU" sz="1600" dirty="0" err="1" smtClean="0"/>
              <a:t>еді</a:t>
            </a:r>
            <a:r>
              <a:rPr lang="ru-RU" sz="1600" dirty="0" smtClean="0"/>
              <a:t>: </a:t>
            </a:r>
            <a:r>
              <a:rPr lang="ru-RU" sz="1600" dirty="0" err="1" smtClean="0"/>
              <a:t>бірінші</a:t>
            </a:r>
            <a:r>
              <a:rPr lang="ru-RU" sz="1600" dirty="0" smtClean="0"/>
              <a:t> - </a:t>
            </a:r>
            <a:r>
              <a:rPr lang="ru-RU" sz="1600" dirty="0" err="1" smtClean="0"/>
              <a:t>қазақ зиялылары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әуел бастан</a:t>
            </a:r>
            <a:r>
              <a:rPr lang="ru-RU" sz="1600" dirty="0" smtClean="0"/>
              <a:t> </a:t>
            </a:r>
            <a:r>
              <a:rPr lang="ru-RU" sz="1600" dirty="0" err="1" smtClean="0"/>
              <a:t>тәуелсіз ұлттық </a:t>
            </a:r>
            <a:r>
              <a:rPr lang="ru-RU" sz="1600" dirty="0" smtClean="0"/>
              <a:t>автономия </a:t>
            </a:r>
            <a:r>
              <a:rPr lang="ru-RU" sz="1600" dirty="0" err="1" smtClean="0"/>
              <a:t>құруды жоспарласа</a:t>
            </a:r>
            <a:r>
              <a:rPr lang="ru-RU" sz="1600" dirty="0" smtClean="0"/>
              <a:t>, </a:t>
            </a:r>
            <a:r>
              <a:rPr lang="ru-RU" sz="1600" dirty="0" err="1" smtClean="0"/>
              <a:t>екінші</a:t>
            </a:r>
            <a:r>
              <a:rPr lang="ru-RU" sz="1600" dirty="0" smtClean="0"/>
              <a:t> - </a:t>
            </a:r>
            <a:r>
              <a:rPr lang="ru-RU" sz="1600" dirty="0" err="1" smtClean="0"/>
              <a:t>олар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Қазан төңкерісін қабылдамады</a:t>
            </a:r>
            <a:r>
              <a:rPr lang="ru-RU" sz="1600" dirty="0" smtClean="0"/>
              <a:t>, </a:t>
            </a:r>
            <a:r>
              <a:rPr lang="ru-RU" sz="1600" dirty="0" err="1" smtClean="0"/>
              <a:t>сөйтіп Кеңес үкіметін мойындамады</a:t>
            </a:r>
            <a:r>
              <a:rPr lang="ru-RU" sz="1600" dirty="0" smtClean="0"/>
              <a:t>, оны </a:t>
            </a:r>
            <a:r>
              <a:rPr lang="ru-RU" sz="1600" dirty="0" err="1" smtClean="0"/>
              <a:t>заңсыз орнаған үкімет деп</a:t>
            </a:r>
            <a:r>
              <a:rPr lang="ru-RU" sz="1600" dirty="0" smtClean="0"/>
              <a:t> </a:t>
            </a:r>
            <a:r>
              <a:rPr lang="ru-RU" sz="1600" dirty="0" err="1" smtClean="0"/>
              <a:t>есептеді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Сондықтан </a:t>
            </a:r>
            <a:r>
              <a:rPr lang="ru-RU" sz="1600" dirty="0" smtClean="0"/>
              <a:t>да „</a:t>
            </a:r>
            <a:r>
              <a:rPr lang="ru-RU" sz="1600" dirty="0" err="1" smtClean="0"/>
              <a:t>Алаш</a:t>
            </a:r>
            <a:r>
              <a:rPr lang="ru-RU" sz="1600" dirty="0" smtClean="0"/>
              <a:t>” </a:t>
            </a:r>
            <a:r>
              <a:rPr lang="ru-RU" sz="1600" dirty="0" err="1" smtClean="0"/>
              <a:t>зиялылары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ұлттық мемлекет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құру үшін күрес жүргізді</a:t>
            </a:r>
            <a:r>
              <a:rPr lang="ru-RU" sz="1600" dirty="0" smtClean="0"/>
              <a:t>. </a:t>
            </a:r>
            <a:r>
              <a:rPr lang="ru-RU" sz="1600" dirty="0" err="1" smtClean="0"/>
              <a:t>Ә.Бөкейханов, А.Байтұрсынов, М.Дулатов</a:t>
            </a:r>
            <a:r>
              <a:rPr lang="ru-RU" sz="1600" dirty="0" smtClean="0"/>
              <a:t>, </a:t>
            </a:r>
            <a:r>
              <a:rPr lang="ru-RU" sz="1600" dirty="0" err="1" smtClean="0"/>
              <a:t>Е.Ғұмаров, Е.Тұрмухамедов, Ғ.Жүндібаев, </a:t>
            </a:r>
            <a:r>
              <a:rPr lang="ru-RU" sz="1600" dirty="0" smtClean="0"/>
              <a:t>Ғ.</a:t>
            </a:r>
            <a:r>
              <a:rPr lang="ru-RU" sz="1600" dirty="0" err="1" smtClean="0"/>
              <a:t>Бірімжанов</a:t>
            </a:r>
            <a:r>
              <a:rPr lang="ru-RU" sz="1600" dirty="0" smtClean="0"/>
              <a:t> </a:t>
            </a:r>
            <a:r>
              <a:rPr lang="ru-RU" sz="1600" dirty="0" err="1" smtClean="0"/>
              <a:t>құрастырған бағдарламаның жобасы</a:t>
            </a:r>
            <a:r>
              <a:rPr lang="ru-RU" sz="1600" dirty="0" smtClean="0"/>
              <a:t> </a:t>
            </a:r>
            <a:r>
              <a:rPr lang="ru-RU" sz="1600" dirty="0" err="1" smtClean="0"/>
              <a:t>“Қазақ” газетінің </a:t>
            </a:r>
            <a:r>
              <a:rPr lang="ru-RU" sz="1600" dirty="0" smtClean="0"/>
              <a:t>1917 ж. 21 </a:t>
            </a:r>
            <a:r>
              <a:rPr lang="ru-RU" sz="1600" dirty="0" err="1" smtClean="0"/>
              <a:t>қарашадағы санында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жарияланды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Бағдарламаның жобасы</a:t>
            </a:r>
            <a:r>
              <a:rPr lang="ru-RU" sz="1600" dirty="0" smtClean="0"/>
              <a:t> он </a:t>
            </a:r>
            <a:r>
              <a:rPr lang="ru-RU" sz="1600" dirty="0" err="1" smtClean="0"/>
              <a:t>пункттен</a:t>
            </a:r>
            <a:r>
              <a:rPr lang="ru-RU" sz="1600" dirty="0" smtClean="0"/>
              <a:t> </a:t>
            </a:r>
            <a:r>
              <a:rPr lang="ru-RU" sz="1600" dirty="0" err="1" smtClean="0"/>
              <a:t>тұрды</a:t>
            </a:r>
            <a:r>
              <a:rPr lang="ru-RU" sz="1600" dirty="0" smtClean="0"/>
              <a:t>. Осы </a:t>
            </a:r>
            <a:r>
              <a:rPr lang="ru-RU" sz="1600" dirty="0" err="1" smtClean="0"/>
              <a:t>бағдарлама Құрылтай жиналысына</a:t>
            </a:r>
            <a:r>
              <a:rPr lang="ru-RU" sz="1600" dirty="0" smtClean="0"/>
              <a:t> </a:t>
            </a:r>
            <a:r>
              <a:rPr lang="ru-RU" sz="1600" dirty="0" err="1" smtClean="0"/>
              <a:t>сайлауда</a:t>
            </a:r>
            <a:r>
              <a:rPr lang="ru-RU" sz="1600" dirty="0" smtClean="0"/>
              <a:t> “</a:t>
            </a:r>
            <a:r>
              <a:rPr lang="ru-RU" sz="1600" dirty="0" err="1" smtClean="0"/>
              <a:t>Алаш</a:t>
            </a:r>
            <a:r>
              <a:rPr lang="ru-RU" sz="1600" dirty="0" smtClean="0"/>
              <a:t>” </a:t>
            </a:r>
            <a:r>
              <a:rPr lang="ru-RU" sz="1600" dirty="0" err="1" smtClean="0"/>
              <a:t>партиясының ірі</a:t>
            </a:r>
            <a:r>
              <a:rPr lang="ru-RU" sz="1600" dirty="0" smtClean="0"/>
              <a:t> </a:t>
            </a:r>
            <a:r>
              <a:rPr lang="ru-RU" sz="1600" dirty="0" err="1" smtClean="0"/>
              <a:t>табысқа жетуін</a:t>
            </a:r>
            <a:r>
              <a:rPr lang="ru-RU" sz="1600" dirty="0" smtClean="0"/>
              <a:t> </a:t>
            </a:r>
            <a:r>
              <a:rPr lang="ru-RU" sz="1600" dirty="0" err="1" smtClean="0"/>
              <a:t>қамтамасыз етті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</a:t>
            </a:r>
            <a:r>
              <a:rPr lang="ru-RU" sz="1600" dirty="0" smtClean="0"/>
              <a:t>1917 ж. 5-12 </a:t>
            </a:r>
            <a:r>
              <a:rPr lang="ru-RU" sz="1600" dirty="0" err="1" smtClean="0"/>
              <a:t>желтоқсанда Орынборда</a:t>
            </a:r>
            <a:r>
              <a:rPr lang="ru-RU" sz="1600" dirty="0" smtClean="0"/>
              <a:t> </a:t>
            </a:r>
            <a:r>
              <a:rPr lang="ru-RU" sz="1600" dirty="0" err="1" smtClean="0"/>
              <a:t>өткен Екінші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жалпықазақтық </a:t>
            </a:r>
            <a:r>
              <a:rPr lang="ru-RU" sz="1600" dirty="0" smtClean="0"/>
              <a:t>съезде </a:t>
            </a:r>
            <a:r>
              <a:rPr lang="ru-RU" sz="1600" dirty="0" err="1" smtClean="0"/>
              <a:t>қазақ халқының әр түрлі топтарының өкілдерін біріктірді</a:t>
            </a:r>
            <a:r>
              <a:rPr lang="ru-RU" sz="1600" dirty="0" smtClean="0"/>
              <a:t>. </a:t>
            </a:r>
            <a:r>
              <a:rPr lang="ru-RU" sz="1600" dirty="0" err="1" smtClean="0"/>
              <a:t>Төралқа төрағасы Бақтыгерей Құлманов және орынбасарлары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Әлихан Бөкейханов, Әзімхан Кенесарин</a:t>
            </a:r>
            <a:r>
              <a:rPr lang="ru-RU" sz="1600" dirty="0" smtClean="0"/>
              <a:t>, </a:t>
            </a:r>
            <a:r>
              <a:rPr lang="ru-RU" sz="1600" dirty="0" err="1" smtClean="0"/>
              <a:t>Халел</a:t>
            </a:r>
            <a:r>
              <a:rPr lang="ru-RU" sz="1600" dirty="0" smtClean="0"/>
              <a:t> </a:t>
            </a:r>
            <a:r>
              <a:rPr lang="ru-RU" sz="1600" dirty="0" err="1" smtClean="0"/>
              <a:t>Досмұхамедов және </a:t>
            </a:r>
            <a:r>
              <a:rPr lang="ru-RU" sz="1600" dirty="0" smtClean="0"/>
              <a:t>Омар </a:t>
            </a:r>
            <a:r>
              <a:rPr lang="ru-RU" sz="1600" dirty="0" err="1" smtClean="0"/>
              <a:t>Қарашев басқарған </a:t>
            </a:r>
            <a:r>
              <a:rPr lang="ru-RU" sz="1600" dirty="0" smtClean="0"/>
              <a:t>съезд </a:t>
            </a:r>
            <a:r>
              <a:rPr lang="ru-RU" sz="1600" dirty="0" err="1" smtClean="0"/>
              <a:t>Қазан төңкерісіне байланысты</a:t>
            </a:r>
            <a:r>
              <a:rPr lang="ru-RU" sz="1600" dirty="0" smtClean="0"/>
              <a:t> тез </a:t>
            </a:r>
            <a:r>
              <a:rPr lang="ru-RU" sz="1600" dirty="0" err="1" smtClean="0"/>
              <a:t>өзгеріп жатқан саяси</a:t>
            </a:r>
            <a:r>
              <a:rPr lang="ru-RU" sz="1600" dirty="0" smtClean="0"/>
              <a:t> </a:t>
            </a:r>
            <a:r>
              <a:rPr lang="ru-RU" sz="1600" dirty="0" err="1" smtClean="0"/>
              <a:t>жағдайдағы </a:t>
            </a:r>
            <a:r>
              <a:rPr lang="ru-RU" sz="1600" dirty="0" smtClean="0"/>
              <a:t>“</a:t>
            </a:r>
            <a:r>
              <a:rPr lang="ru-RU" sz="1600" dirty="0" err="1" smtClean="0"/>
              <a:t>Алаш</a:t>
            </a:r>
            <a:r>
              <a:rPr lang="ru-RU" sz="1600" dirty="0" smtClean="0"/>
              <a:t>” </a:t>
            </a:r>
            <a:r>
              <a:rPr lang="ru-RU" sz="1600" dirty="0" err="1" smtClean="0"/>
              <a:t>партиясының міндеттерін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 автономиясын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құру және оның үкіметін қалыптастыру мәселелеріне бірінші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кезекте</a:t>
            </a:r>
            <a:r>
              <a:rPr lang="ru-RU" sz="1600" dirty="0" smtClean="0"/>
              <a:t> </a:t>
            </a:r>
            <a:r>
              <a:rPr lang="ru-RU" sz="1600" dirty="0" err="1" smtClean="0"/>
              <a:t>көңіл бөле отырып</a:t>
            </a:r>
            <a:r>
              <a:rPr lang="ru-RU" sz="1600" dirty="0" smtClean="0"/>
              <a:t>, </a:t>
            </a:r>
            <a:r>
              <a:rPr lang="ru-RU" sz="1600" dirty="0" err="1" smtClean="0"/>
              <a:t>қарастырды</a:t>
            </a:r>
            <a:r>
              <a:rPr lang="ru-RU" sz="1600" dirty="0" smtClean="0"/>
              <a:t>.</a:t>
            </a:r>
          </a:p>
          <a:p>
            <a:pPr algn="just">
              <a:buNone/>
            </a:pPr>
            <a:r>
              <a:rPr lang="ru-RU" sz="1600" dirty="0" smtClean="0"/>
              <a:t>Съезде </a:t>
            </a:r>
            <a:r>
              <a:rPr lang="ru-RU" sz="1600" dirty="0" err="1" smtClean="0"/>
              <a:t>қазақ автономиясы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құрамына Бөкей ордасы</a:t>
            </a:r>
            <a:r>
              <a:rPr lang="ru-RU" sz="1600" dirty="0" smtClean="0"/>
              <a:t>, Орал, </a:t>
            </a:r>
            <a:r>
              <a:rPr lang="ru-RU" sz="1600" dirty="0" err="1" smtClean="0"/>
              <a:t>Торғай, Ақмола, </a:t>
            </a:r>
            <a:r>
              <a:rPr lang="ru-RU" sz="1600" dirty="0" smtClean="0"/>
              <a:t>Семей, </a:t>
            </a:r>
            <a:r>
              <a:rPr lang="ru-RU" sz="1600" dirty="0" err="1" smtClean="0"/>
              <a:t>Жетісу</a:t>
            </a:r>
            <a:endParaRPr lang="ru-RU" sz="1600" dirty="0" smtClean="0"/>
          </a:p>
          <a:p>
            <a:pPr algn="just">
              <a:buNone/>
            </a:pPr>
            <a:r>
              <a:rPr lang="ru-RU" sz="1600" dirty="0" err="1" smtClean="0"/>
              <a:t>облыстары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Закаспий</a:t>
            </a:r>
            <a:r>
              <a:rPr lang="ru-RU" sz="1600" dirty="0" smtClean="0"/>
              <a:t> </a:t>
            </a:r>
            <a:r>
              <a:rPr lang="ru-RU" sz="1600" dirty="0" err="1" smtClean="0"/>
              <a:t>облысымен</a:t>
            </a:r>
            <a:r>
              <a:rPr lang="ru-RU" sz="1600" dirty="0" smtClean="0"/>
              <a:t> Алтай </a:t>
            </a:r>
            <a:r>
              <a:rPr lang="ru-RU" sz="1600" dirty="0" err="1" smtClean="0"/>
              <a:t>губерниясының қазақтар мекендеген</a:t>
            </a:r>
            <a:endParaRPr lang="ru-RU" sz="1600" dirty="0" smtClean="0"/>
          </a:p>
          <a:p>
            <a:pPr algn="just">
              <a:buNone/>
            </a:pPr>
            <a:r>
              <a:rPr lang="ru-RU" sz="1600" dirty="0" err="1" smtClean="0"/>
              <a:t>Аудандары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енуге</a:t>
            </a:r>
            <a:r>
              <a:rPr lang="ru-RU" sz="1600" dirty="0" smtClean="0"/>
              <a:t> </a:t>
            </a:r>
            <a:r>
              <a:rPr lang="ru-RU" sz="1600" dirty="0" err="1" smtClean="0"/>
              <a:t>тиіс</a:t>
            </a:r>
            <a:r>
              <a:rPr lang="ru-RU" sz="1600" dirty="0" smtClean="0"/>
              <a:t> </a:t>
            </a:r>
            <a:r>
              <a:rPr lang="ru-RU" sz="1600" dirty="0" err="1" smtClean="0"/>
              <a:t>деп</a:t>
            </a:r>
            <a:r>
              <a:rPr lang="ru-RU" sz="1600" dirty="0" smtClean="0"/>
              <a:t> </a:t>
            </a:r>
            <a:r>
              <a:rPr lang="ru-RU" sz="1600" dirty="0" err="1" smtClean="0"/>
              <a:t>шешті</a:t>
            </a:r>
            <a:r>
              <a:rPr lang="ru-RU" sz="1600" dirty="0" smtClean="0"/>
              <a:t>. Съезд </a:t>
            </a:r>
            <a:r>
              <a:rPr lang="ru-RU" sz="1600" dirty="0" err="1" smtClean="0"/>
              <a:t>Уақытша үкімет құлатылғаннан кейін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қалалар </a:t>
            </a:r>
            <a:r>
              <a:rPr lang="ru-RU" sz="1600" dirty="0" smtClean="0"/>
              <a:t>мен</a:t>
            </a:r>
          </a:p>
          <a:p>
            <a:pPr algn="just">
              <a:buNone/>
            </a:pPr>
            <a:r>
              <a:rPr lang="ru-RU" sz="1600" dirty="0" err="1" smtClean="0"/>
              <a:t>селоларда</a:t>
            </a:r>
            <a:r>
              <a:rPr lang="ru-RU" sz="1600" dirty="0" smtClean="0"/>
              <a:t>, </a:t>
            </a:r>
            <a:r>
              <a:rPr lang="ru-RU" sz="1600" dirty="0" err="1" smtClean="0"/>
              <a:t>далада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қазақтардың өмір сүруіне қауіп-қатер күшейіп </a:t>
            </a:r>
            <a:r>
              <a:rPr lang="ru-RU" sz="1600" dirty="0" smtClean="0"/>
              <a:t>бара </a:t>
            </a:r>
            <a:r>
              <a:rPr lang="ru-RU" sz="1600" dirty="0" err="1" smtClean="0"/>
              <a:t>жатқандығын атап</a:t>
            </a:r>
            <a:endParaRPr lang="ru-RU" sz="1600" dirty="0" smtClean="0"/>
          </a:p>
          <a:p>
            <a:pPr algn="just">
              <a:buNone/>
            </a:pPr>
            <a:r>
              <a:rPr lang="ru-RU" sz="1600" dirty="0" err="1" smtClean="0"/>
              <a:t>көрсетті.</a:t>
            </a:r>
            <a:r>
              <a:rPr lang="ru-RU" sz="1600" dirty="0" smtClean="0"/>
              <a:t> </a:t>
            </a:r>
            <a:r>
              <a:rPr lang="ru-RU" sz="1600" dirty="0" err="1" smtClean="0"/>
              <a:t>Сондықтан </a:t>
            </a:r>
            <a:r>
              <a:rPr lang="ru-RU" sz="1600" dirty="0" smtClean="0"/>
              <a:t>съезд </a:t>
            </a:r>
            <a:r>
              <a:rPr lang="ru-RU" sz="1600" dirty="0" err="1" smtClean="0"/>
              <a:t>қазақ халқын </a:t>
            </a:r>
            <a:r>
              <a:rPr lang="ru-RU" sz="1600" dirty="0" smtClean="0"/>
              <a:t>“</a:t>
            </a:r>
            <a:r>
              <a:rPr lang="ru-RU" sz="1600" dirty="0" err="1" smtClean="0"/>
              <a:t>аман</a:t>
            </a:r>
            <a:r>
              <a:rPr lang="ru-RU" sz="1600" dirty="0" smtClean="0"/>
              <a:t> </a:t>
            </a:r>
            <a:r>
              <a:rPr lang="ru-RU" sz="1600" dirty="0" err="1" smtClean="0"/>
              <a:t>алып</a:t>
            </a:r>
            <a:r>
              <a:rPr lang="ru-RU" sz="1600" dirty="0" smtClean="0"/>
              <a:t> </a:t>
            </a:r>
            <a:r>
              <a:rPr lang="ru-RU" sz="1600" dirty="0" err="1" smtClean="0"/>
              <a:t>қалу мақсатымен</a:t>
            </a:r>
            <a:r>
              <a:rPr lang="ru-RU" sz="1600" dirty="0" smtClean="0"/>
              <a:t>” “</a:t>
            </a:r>
            <a:r>
              <a:rPr lang="ru-RU" sz="1600" dirty="0" err="1" smtClean="0"/>
              <a:t>Уақытша Халық</a:t>
            </a:r>
            <a:endParaRPr lang="ru-RU" sz="1600" dirty="0" smtClean="0"/>
          </a:p>
          <a:p>
            <a:pPr algn="just">
              <a:buNone/>
            </a:pPr>
            <a:r>
              <a:rPr lang="ru-RU" sz="1600" dirty="0" err="1" smtClean="0"/>
              <a:t>Кеңесі” түріндегі билік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құру, оған Алаш-Орда</a:t>
            </a:r>
            <a:r>
              <a:rPr lang="ru-RU" sz="1600" dirty="0" smtClean="0"/>
              <a:t> (</a:t>
            </a:r>
            <a:r>
              <a:rPr lang="ru-RU" sz="1600" dirty="0" err="1" smtClean="0"/>
              <a:t>алаш</a:t>
            </a:r>
            <a:r>
              <a:rPr lang="ru-RU" sz="1600" dirty="0" smtClean="0"/>
              <a:t> </a:t>
            </a:r>
            <a:r>
              <a:rPr lang="ru-RU" sz="1600" dirty="0" err="1" smtClean="0"/>
              <a:t>автономиясының үкіметі деген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ат</a:t>
            </a:r>
            <a:r>
              <a:rPr lang="ru-RU" sz="1600" dirty="0" smtClean="0"/>
              <a:t> беру</a:t>
            </a:r>
          </a:p>
          <a:p>
            <a:pPr algn="just">
              <a:buNone/>
            </a:pPr>
            <a:r>
              <a:rPr lang="ru-RU" sz="1600" dirty="0" err="1" smtClean="0"/>
              <a:t>жөнінде шешім</a:t>
            </a:r>
            <a:r>
              <a:rPr lang="ru-RU" sz="1600" dirty="0" smtClean="0"/>
              <a:t> </a:t>
            </a:r>
            <a:r>
              <a:rPr lang="ru-RU" sz="1600" dirty="0" err="1" smtClean="0"/>
              <a:t>қабылдап және бүкіл қазақ халқына “бағынатын үкіметіміз </a:t>
            </a:r>
            <a:r>
              <a:rPr lang="ru-RU" sz="1600" dirty="0" smtClean="0"/>
              <a:t>осы </a:t>
            </a:r>
            <a:r>
              <a:rPr lang="ru-RU" sz="1600" dirty="0" err="1" smtClean="0"/>
              <a:t>деп</a:t>
            </a:r>
            <a:r>
              <a:rPr lang="ru-RU" sz="1600" dirty="0" smtClean="0"/>
              <a:t> </a:t>
            </a:r>
            <a:r>
              <a:rPr lang="ru-RU" sz="1600" dirty="0" err="1" smtClean="0"/>
              <a:t>сеніп</a:t>
            </a:r>
            <a:r>
              <a:rPr lang="ru-RU" sz="1600" dirty="0" smtClean="0"/>
              <a:t>…</a:t>
            </a:r>
          </a:p>
          <a:p>
            <a:pPr algn="just">
              <a:buNone/>
            </a:pPr>
            <a:r>
              <a:rPr lang="ru-RU" sz="1600" dirty="0" err="1" smtClean="0"/>
              <a:t>басқа үкіметті мойындамай</a:t>
            </a:r>
            <a:r>
              <a:rPr lang="ru-RU" sz="1600" dirty="0" smtClean="0"/>
              <a:t>, </a:t>
            </a:r>
            <a:r>
              <a:rPr lang="ru-RU" sz="1600" dirty="0" err="1" smtClean="0"/>
              <a:t>өз үкіметінің әмірін екі</a:t>
            </a:r>
            <a:r>
              <a:rPr lang="ru-RU" sz="1600" dirty="0" smtClean="0"/>
              <a:t> </a:t>
            </a:r>
            <a:r>
              <a:rPr lang="ru-RU" sz="1600" dirty="0" err="1" smtClean="0"/>
              <a:t>етпей</a:t>
            </a:r>
            <a:r>
              <a:rPr lang="ru-RU" sz="1600" dirty="0" smtClean="0"/>
              <a:t> </a:t>
            </a:r>
            <a:r>
              <a:rPr lang="ru-RU" sz="1600" dirty="0" err="1" smtClean="0"/>
              <a:t>орындау</a:t>
            </a:r>
            <a:r>
              <a:rPr lang="ru-RU" sz="1600" dirty="0" smtClean="0"/>
              <a:t> </a:t>
            </a:r>
            <a:r>
              <a:rPr lang="ru-RU" sz="1600" dirty="0" err="1" smtClean="0"/>
              <a:t>керектігі</a:t>
            </a:r>
            <a:r>
              <a:rPr lang="ru-RU" sz="1600" dirty="0" smtClean="0"/>
              <a:t>” баса </a:t>
            </a:r>
            <a:r>
              <a:rPr lang="ru-RU" sz="1600" dirty="0" err="1" smtClean="0"/>
              <a:t>ескертілді</a:t>
            </a:r>
            <a:r>
              <a:rPr lang="ru-RU" sz="1600" dirty="0" smtClean="0"/>
              <a:t>.</a:t>
            </a:r>
          </a:p>
          <a:p>
            <a:pPr marL="0" indent="0" algn="just"/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kk-KZ" sz="1600" dirty="0" smtClean="0"/>
              <a:t>5-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435280" cy="5904656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3400" dirty="0" smtClean="0"/>
              <a:t>	</a:t>
            </a:r>
            <a:r>
              <a:rPr lang="ru-RU" sz="3400" dirty="0" err="1" smtClean="0"/>
              <a:t>Ұлттардың өзін-өзі билеу</a:t>
            </a:r>
            <a:r>
              <a:rPr lang="ru-RU" sz="3400" dirty="0" smtClean="0"/>
              <a:t> </a:t>
            </a:r>
            <a:r>
              <a:rPr lang="ru-RU" sz="3400" dirty="0" err="1" smtClean="0"/>
              <a:t>құқығын талап</a:t>
            </a:r>
            <a:r>
              <a:rPr lang="ru-RU" sz="3400" dirty="0" smtClean="0"/>
              <a:t> </a:t>
            </a:r>
            <a:r>
              <a:rPr lang="ru-RU" sz="3400" dirty="0" err="1" smtClean="0"/>
              <a:t>етуін</a:t>
            </a:r>
            <a:r>
              <a:rPr lang="ru-RU" sz="3400" dirty="0" smtClean="0"/>
              <a:t> </a:t>
            </a:r>
            <a:r>
              <a:rPr lang="ru-RU" sz="3400" dirty="0" err="1" smtClean="0"/>
              <a:t>заңды </a:t>
            </a:r>
            <a:r>
              <a:rPr lang="ru-RU" sz="3400" dirty="0" smtClean="0"/>
              <a:t>процесс </a:t>
            </a:r>
            <a:r>
              <a:rPr lang="ru-RU" sz="3400" dirty="0" err="1" smtClean="0"/>
              <a:t>ретінде</a:t>
            </a:r>
            <a:r>
              <a:rPr lang="ru-RU" sz="3400" dirty="0" smtClean="0"/>
              <a:t> </a:t>
            </a:r>
            <a:r>
              <a:rPr lang="ru-RU" sz="3400" dirty="0" err="1" smtClean="0"/>
              <a:t>түсінген </a:t>
            </a:r>
            <a:r>
              <a:rPr lang="ru-RU" sz="3400" dirty="0" smtClean="0"/>
              <a:t>“</a:t>
            </a:r>
            <a:r>
              <a:rPr lang="ru-RU" sz="3400" dirty="0" err="1" smtClean="0"/>
              <a:t>Алаш</a:t>
            </a:r>
            <a:r>
              <a:rPr lang="ru-RU" sz="3400" dirty="0" smtClean="0"/>
              <a:t>” </a:t>
            </a:r>
            <a:r>
              <a:rPr lang="ru-RU" sz="3400" dirty="0" err="1" smtClean="0"/>
              <a:t>азаматтары</a:t>
            </a:r>
            <a:r>
              <a:rPr lang="ru-RU" sz="3400" dirty="0" smtClean="0"/>
              <a:t> </a:t>
            </a:r>
            <a:r>
              <a:rPr lang="ru-RU" sz="3400" dirty="0" err="1" smtClean="0"/>
              <a:t>Кеңес өкіметімен келіссөздер жүргізіп</a:t>
            </a:r>
            <a:r>
              <a:rPr lang="ru-RU" sz="3400" dirty="0" smtClean="0"/>
              <a:t>, </a:t>
            </a:r>
            <a:r>
              <a:rPr lang="ru-RU" sz="3400" dirty="0" err="1" smtClean="0"/>
              <a:t>ұлттық </a:t>
            </a:r>
            <a:r>
              <a:rPr lang="ru-RU" sz="3400" dirty="0" smtClean="0"/>
              <a:t>автономия </a:t>
            </a:r>
            <a:r>
              <a:rPr lang="ru-RU" sz="3400" dirty="0" err="1" smtClean="0"/>
              <a:t>мәселесін шешуді</a:t>
            </a:r>
            <a:r>
              <a:rPr lang="ru-RU" sz="3400" dirty="0" smtClean="0"/>
              <a:t> </a:t>
            </a:r>
            <a:r>
              <a:rPr lang="ru-RU" sz="3400" dirty="0" err="1" smtClean="0"/>
              <a:t>қолға алды</a:t>
            </a:r>
            <a:r>
              <a:rPr lang="ru-RU" sz="3400" dirty="0" smtClean="0"/>
              <a:t>. Осы </a:t>
            </a:r>
            <a:r>
              <a:rPr lang="ru-RU" sz="3400" dirty="0" err="1" smtClean="0"/>
              <a:t>мақсатта </a:t>
            </a:r>
            <a:r>
              <a:rPr lang="ru-RU" sz="3400" dirty="0" smtClean="0"/>
              <a:t>1918 ж. </a:t>
            </a:r>
            <a:r>
              <a:rPr lang="ru-RU" sz="3400" dirty="0" err="1" smtClean="0"/>
              <a:t>наурызында</a:t>
            </a:r>
            <a:r>
              <a:rPr lang="ru-RU" sz="3400" dirty="0" smtClean="0"/>
              <a:t> </a:t>
            </a:r>
            <a:r>
              <a:rPr lang="ru-RU" sz="3400" dirty="0" err="1" smtClean="0"/>
              <a:t>Алашорда</a:t>
            </a:r>
            <a:r>
              <a:rPr lang="ru-RU" sz="3400" dirty="0" smtClean="0"/>
              <a:t> </a:t>
            </a:r>
            <a:r>
              <a:rPr lang="ru-RU" sz="3400" dirty="0" err="1" smtClean="0"/>
              <a:t>үкіметінің тапсыруымен</a:t>
            </a:r>
            <a:r>
              <a:rPr lang="ru-RU" sz="3400" dirty="0" smtClean="0"/>
              <a:t> </a:t>
            </a:r>
            <a:r>
              <a:rPr lang="ru-RU" sz="3400" dirty="0" err="1" smtClean="0"/>
              <a:t>Халел</a:t>
            </a:r>
            <a:r>
              <a:rPr lang="ru-RU" sz="3400" dirty="0" smtClean="0"/>
              <a:t> </a:t>
            </a:r>
            <a:r>
              <a:rPr lang="ru-RU" sz="3400" dirty="0" err="1" smtClean="0"/>
              <a:t>және Жаһанша Досмұхамедовтер Оралдан</a:t>
            </a:r>
            <a:r>
              <a:rPr lang="ru-RU" sz="3400" dirty="0" smtClean="0"/>
              <a:t> </a:t>
            </a:r>
            <a:r>
              <a:rPr lang="ru-RU" sz="3400" dirty="0" err="1" smtClean="0"/>
              <a:t>Мәскеуге барып</a:t>
            </a:r>
            <a:r>
              <a:rPr lang="ru-RU" sz="3400" dirty="0" smtClean="0"/>
              <a:t>, </a:t>
            </a:r>
            <a:r>
              <a:rPr lang="ru-RU" sz="3400" dirty="0" err="1" smtClean="0"/>
              <a:t>Халық </a:t>
            </a:r>
            <a:r>
              <a:rPr lang="ru-RU" sz="3400" dirty="0" smtClean="0"/>
              <a:t>Комиссары </a:t>
            </a:r>
            <a:r>
              <a:rPr lang="ru-RU" sz="3400" dirty="0" err="1" smtClean="0"/>
              <a:t>Кеңесінің төрағасы </a:t>
            </a:r>
            <a:r>
              <a:rPr lang="ru-RU" sz="3400" dirty="0" smtClean="0"/>
              <a:t>В.И. </a:t>
            </a:r>
            <a:r>
              <a:rPr lang="ru-RU" sz="3400" dirty="0" err="1" smtClean="0"/>
              <a:t>Ленинмен</a:t>
            </a:r>
            <a:r>
              <a:rPr lang="ru-RU" sz="3400" dirty="0" smtClean="0"/>
              <a:t> </a:t>
            </a:r>
            <a:r>
              <a:rPr lang="ru-RU" sz="3400" dirty="0" err="1" smtClean="0"/>
              <a:t>және Ұлт істері</a:t>
            </a:r>
            <a:r>
              <a:rPr lang="ru-RU" sz="3400" dirty="0" smtClean="0"/>
              <a:t> </a:t>
            </a:r>
            <a:r>
              <a:rPr lang="ru-RU" sz="3400" dirty="0" err="1" smtClean="0"/>
              <a:t>жөніндегі халық </a:t>
            </a:r>
            <a:r>
              <a:rPr lang="ru-RU" sz="3400" dirty="0" smtClean="0"/>
              <a:t>комиссары </a:t>
            </a:r>
            <a:r>
              <a:rPr lang="ru-RU" sz="3400" dirty="0" err="1" smtClean="0"/>
              <a:t>И.В.Сталинмен</a:t>
            </a:r>
            <a:r>
              <a:rPr lang="ru-RU" sz="3400" dirty="0" smtClean="0"/>
              <a:t> </a:t>
            </a:r>
            <a:r>
              <a:rPr lang="ru-RU" sz="3400" dirty="0" err="1" smtClean="0"/>
              <a:t>кездесіп</a:t>
            </a:r>
            <a:r>
              <a:rPr lang="ru-RU" sz="3400" dirty="0" smtClean="0"/>
              <a:t>, </a:t>
            </a:r>
            <a:r>
              <a:rPr lang="ru-RU" sz="3400" dirty="0" err="1" smtClean="0"/>
              <a:t>оларға </a:t>
            </a:r>
            <a:r>
              <a:rPr lang="ru-RU" sz="3400" dirty="0" smtClean="0"/>
              <a:t>1917 ж. </a:t>
            </a:r>
            <a:r>
              <a:rPr lang="ru-RU" sz="3400" dirty="0" err="1" smtClean="0"/>
              <a:t>желтоқсанда өткен екінші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қазақ-қырғыз съезінің қаулысын табыс</a:t>
            </a:r>
            <a:r>
              <a:rPr lang="ru-RU" sz="3400" dirty="0" smtClean="0"/>
              <a:t> </a:t>
            </a:r>
            <a:r>
              <a:rPr lang="ru-RU" sz="3400" dirty="0" err="1" smtClean="0"/>
              <a:t>етті</a:t>
            </a:r>
            <a:r>
              <a:rPr lang="ru-RU" sz="3400" dirty="0" smtClean="0"/>
              <a:t>.            </a:t>
            </a:r>
          </a:p>
          <a:p>
            <a:pPr marL="0" indent="0" algn="just">
              <a:buNone/>
            </a:pPr>
            <a:r>
              <a:rPr lang="ru-RU" sz="3400" dirty="0" smtClean="0"/>
              <a:t>	</a:t>
            </a:r>
            <a:r>
              <a:rPr lang="ru-RU" sz="3400" dirty="0" err="1" smtClean="0"/>
              <a:t>Алашордашылдар</a:t>
            </a:r>
            <a:r>
              <a:rPr lang="ru-RU" sz="3400" dirty="0" smtClean="0"/>
              <a:t> </a:t>
            </a:r>
            <a:r>
              <a:rPr lang="ru-RU" sz="3400" dirty="0" err="1" smtClean="0"/>
              <a:t>И.Сталиннің ұсынысын талқылап, автономияға қатысты өз шешімдерін</a:t>
            </a:r>
            <a:r>
              <a:rPr lang="ru-RU" sz="3400" dirty="0" smtClean="0"/>
              <a:t> </a:t>
            </a:r>
            <a:r>
              <a:rPr lang="ru-RU" sz="3400" dirty="0" err="1" smtClean="0"/>
              <a:t>мәлімдеді.</a:t>
            </a:r>
            <a:r>
              <a:rPr lang="ru-RU" sz="3400" dirty="0" smtClean="0"/>
              <a:t> </a:t>
            </a:r>
            <a:r>
              <a:rPr lang="ru-RU" sz="3400" dirty="0" err="1" smtClean="0"/>
              <a:t>Ол</a:t>
            </a:r>
            <a:r>
              <a:rPr lang="ru-RU" sz="3400" dirty="0" smtClean="0"/>
              <a:t> </a:t>
            </a:r>
            <a:r>
              <a:rPr lang="ru-RU" sz="3400" dirty="0" err="1" smtClean="0"/>
              <a:t>қаулы төмендегідей еді</a:t>
            </a:r>
            <a:r>
              <a:rPr lang="ru-RU" sz="3400" dirty="0" smtClean="0"/>
              <a:t>: 1918 </a:t>
            </a:r>
            <a:r>
              <a:rPr lang="ru-RU" sz="3400" dirty="0" err="1" smtClean="0"/>
              <a:t>жылы</a:t>
            </a:r>
            <a:r>
              <a:rPr lang="ru-RU" sz="3400" dirty="0" smtClean="0"/>
              <a:t> </a:t>
            </a:r>
            <a:r>
              <a:rPr lang="ru-RU" sz="3400" dirty="0" err="1" smtClean="0"/>
              <a:t>наурыздың </a:t>
            </a:r>
            <a:r>
              <a:rPr lang="ru-RU" sz="3400" dirty="0" smtClean="0"/>
              <a:t>21-інде </a:t>
            </a:r>
            <a:r>
              <a:rPr lang="ru-RU" sz="3400" dirty="0" err="1" smtClean="0"/>
              <a:t>Алашорданың мүшелері ұлт жұмысын басқарушы халық </a:t>
            </a:r>
            <a:r>
              <a:rPr lang="ru-RU" sz="3400" dirty="0" smtClean="0"/>
              <a:t>комиссары </a:t>
            </a:r>
            <a:r>
              <a:rPr lang="ru-RU" sz="3400" dirty="0" err="1" smtClean="0"/>
              <a:t>Сталиннің Алаш</a:t>
            </a:r>
            <a:r>
              <a:rPr lang="ru-RU" sz="3400" dirty="0" smtClean="0"/>
              <a:t> </a:t>
            </a:r>
            <a:r>
              <a:rPr lang="ru-RU" sz="3400" dirty="0" err="1" smtClean="0"/>
              <a:t>автономиясы</a:t>
            </a:r>
            <a:r>
              <a:rPr lang="ru-RU" sz="3400" dirty="0" smtClean="0"/>
              <a:t> </a:t>
            </a:r>
            <a:r>
              <a:rPr lang="ru-RU" sz="3400" dirty="0" err="1" smtClean="0"/>
              <a:t>туралы</a:t>
            </a:r>
            <a:r>
              <a:rPr lang="ru-RU" sz="3400" dirty="0" smtClean="0"/>
              <a:t> </a:t>
            </a:r>
            <a:r>
              <a:rPr lang="ru-RU" sz="3400" dirty="0" err="1" smtClean="0"/>
              <a:t>айтқан сөзінен кейін</a:t>
            </a:r>
            <a:r>
              <a:rPr lang="ru-RU" sz="3400" dirty="0" smtClean="0"/>
              <a:t> </a:t>
            </a:r>
            <a:r>
              <a:rPr lang="ru-RU" sz="3400" dirty="0" err="1" smtClean="0"/>
              <a:t>Кеңес өкіметін Ресейдегі</a:t>
            </a:r>
            <a:r>
              <a:rPr lang="ru-RU" sz="3400" dirty="0" smtClean="0"/>
              <a:t> </a:t>
            </a:r>
            <a:r>
              <a:rPr lang="ru-RU" sz="3400" dirty="0" err="1" smtClean="0"/>
              <a:t>барлық автономиялы</a:t>
            </a:r>
            <a:r>
              <a:rPr lang="ru-RU" sz="3400" dirty="0" smtClean="0"/>
              <a:t> </a:t>
            </a:r>
            <a:r>
              <a:rPr lang="ru-RU" sz="3400" dirty="0" err="1" smtClean="0"/>
              <a:t>халықтардың кіндік</a:t>
            </a:r>
            <a:r>
              <a:rPr lang="ru-RU" sz="3400" dirty="0" smtClean="0"/>
              <a:t> </a:t>
            </a:r>
            <a:r>
              <a:rPr lang="ru-RU" sz="3400" dirty="0" err="1" smtClean="0"/>
              <a:t>өкіметі деуге</a:t>
            </a:r>
            <a:r>
              <a:rPr lang="ru-RU" sz="3400" dirty="0" smtClean="0"/>
              <a:t> </a:t>
            </a:r>
            <a:r>
              <a:rPr lang="ru-RU" sz="3400" dirty="0" err="1" smtClean="0"/>
              <a:t>қаулы қылып</a:t>
            </a:r>
            <a:r>
              <a:rPr lang="ru-RU" sz="3400" dirty="0" smtClean="0"/>
              <a:t>, </a:t>
            </a:r>
            <a:r>
              <a:rPr lang="ru-RU" sz="3400" dirty="0" err="1" smtClean="0"/>
              <a:t>төмендегі өз шарттарын</a:t>
            </a:r>
            <a:r>
              <a:rPr lang="ru-RU" sz="3400" dirty="0" smtClean="0"/>
              <a:t> </a:t>
            </a:r>
            <a:r>
              <a:rPr lang="ru-RU" sz="3400" dirty="0" err="1" smtClean="0"/>
              <a:t>білдіріп</a:t>
            </a:r>
            <a:r>
              <a:rPr lang="ru-RU" sz="3400" dirty="0" smtClean="0"/>
              <a:t>: “</a:t>
            </a:r>
            <a:r>
              <a:rPr lang="ru-RU" sz="3400" dirty="0" err="1" smtClean="0"/>
              <a:t>Желтоқсанның </a:t>
            </a:r>
            <a:r>
              <a:rPr lang="ru-RU" sz="3400" dirty="0" smtClean="0"/>
              <a:t>5-нен 13-іне </a:t>
            </a:r>
            <a:r>
              <a:rPr lang="ru-RU" sz="3400" dirty="0" err="1" smtClean="0"/>
              <a:t>шейін</a:t>
            </a:r>
            <a:r>
              <a:rPr lang="ru-RU" sz="3400" dirty="0" smtClean="0"/>
              <a:t> </a:t>
            </a:r>
            <a:r>
              <a:rPr lang="ru-RU" sz="3400" dirty="0" err="1" smtClean="0"/>
              <a:t>Орынборда</a:t>
            </a:r>
            <a:r>
              <a:rPr lang="ru-RU" sz="3400" dirty="0" smtClean="0"/>
              <a:t> </a:t>
            </a:r>
            <a:r>
              <a:rPr lang="ru-RU" sz="3400" dirty="0" err="1" smtClean="0"/>
              <a:t>болған жалпықазақ-қырғыз съезінің қаулысы бойынша</a:t>
            </a:r>
            <a:r>
              <a:rPr lang="ru-RU" sz="3400" dirty="0" smtClean="0"/>
              <a:t> </a:t>
            </a:r>
            <a:r>
              <a:rPr lang="ru-RU" sz="3400" dirty="0" err="1" smtClean="0"/>
              <a:t>тоқтаусыз Алаш</a:t>
            </a:r>
            <a:r>
              <a:rPr lang="ru-RU" sz="3400" dirty="0" smtClean="0"/>
              <a:t> </a:t>
            </a:r>
            <a:r>
              <a:rPr lang="ru-RU" sz="3400" dirty="0" err="1" smtClean="0"/>
              <a:t>автономиясын</a:t>
            </a:r>
            <a:r>
              <a:rPr lang="ru-RU" sz="3400" dirty="0" smtClean="0"/>
              <a:t> </a:t>
            </a:r>
            <a:r>
              <a:rPr lang="ru-RU" sz="3400" dirty="0" err="1" smtClean="0"/>
              <a:t>жариялайтындықтарын</a:t>
            </a:r>
            <a:r>
              <a:rPr lang="ru-RU" sz="3400" dirty="0" smtClean="0"/>
              <a:t>, </a:t>
            </a:r>
            <a:r>
              <a:rPr lang="ru-RU" sz="3400" dirty="0" err="1" smtClean="0"/>
              <a:t>Алаш</a:t>
            </a:r>
            <a:r>
              <a:rPr lang="ru-RU" sz="3400" dirty="0" smtClean="0"/>
              <a:t> </a:t>
            </a:r>
            <a:r>
              <a:rPr lang="ru-RU" sz="3400" dirty="0" err="1" smtClean="0"/>
              <a:t>автономиясының құрамына</a:t>
            </a:r>
            <a:r>
              <a:rPr lang="ru-RU" sz="3400" dirty="0" smtClean="0"/>
              <a:t>: Семей, </a:t>
            </a:r>
            <a:r>
              <a:rPr lang="ru-RU" sz="3400" dirty="0" err="1" smtClean="0"/>
              <a:t>Ақмола, Торғай, </a:t>
            </a:r>
            <a:r>
              <a:rPr lang="ru-RU" sz="3400" dirty="0" smtClean="0"/>
              <a:t>Орал, </a:t>
            </a:r>
            <a:r>
              <a:rPr lang="ru-RU" sz="3400" dirty="0" err="1" smtClean="0"/>
              <a:t>Сырдария</a:t>
            </a:r>
            <a:r>
              <a:rPr lang="ru-RU" sz="3400" dirty="0" smtClean="0"/>
              <a:t>, </a:t>
            </a:r>
            <a:r>
              <a:rPr lang="ru-RU" sz="3400" dirty="0" err="1" smtClean="0"/>
              <a:t>Ферғана, Жетісу</a:t>
            </a:r>
            <a:r>
              <a:rPr lang="ru-RU" sz="3400" dirty="0" smtClean="0"/>
              <a:t>, </a:t>
            </a:r>
            <a:r>
              <a:rPr lang="ru-RU" sz="3400" dirty="0" err="1" smtClean="0"/>
              <a:t>Бөкей ордасы</a:t>
            </a:r>
            <a:r>
              <a:rPr lang="ru-RU" sz="3400" dirty="0" smtClean="0"/>
              <a:t>, </a:t>
            </a:r>
            <a:r>
              <a:rPr lang="ru-RU" sz="3400" dirty="0" err="1" smtClean="0"/>
              <a:t>Закаспий</a:t>
            </a:r>
            <a:r>
              <a:rPr lang="ru-RU" sz="3400" dirty="0" smtClean="0"/>
              <a:t> </a:t>
            </a:r>
            <a:r>
              <a:rPr lang="ru-RU" sz="3400" dirty="0" err="1" smtClean="0"/>
              <a:t>облысының Маңғышлақ уезі</a:t>
            </a:r>
            <a:r>
              <a:rPr lang="ru-RU" sz="3400" dirty="0" smtClean="0"/>
              <a:t>, </a:t>
            </a:r>
            <a:r>
              <a:rPr lang="ru-RU" sz="3400" dirty="0" err="1" smtClean="0"/>
              <a:t>Самарқанд облысының Жизақ уезі</a:t>
            </a:r>
            <a:r>
              <a:rPr lang="ru-RU" sz="3400" dirty="0" smtClean="0"/>
              <a:t>, </a:t>
            </a:r>
            <a:r>
              <a:rPr lang="ru-RU" sz="3400" dirty="0" err="1" smtClean="0"/>
              <a:t>Әмудария бөлімі, </a:t>
            </a:r>
            <a:r>
              <a:rPr lang="ru-RU" sz="3400" dirty="0" smtClean="0"/>
              <a:t>Алтай </a:t>
            </a:r>
            <a:r>
              <a:rPr lang="ru-RU" sz="3400" dirty="0" err="1" smtClean="0"/>
              <a:t>губерниясына</a:t>
            </a:r>
            <a:r>
              <a:rPr lang="ru-RU" sz="3400" dirty="0" smtClean="0"/>
              <a:t> </a:t>
            </a:r>
            <a:r>
              <a:rPr lang="ru-RU" sz="3400" dirty="0" err="1" smtClean="0"/>
              <a:t>қараған Бийскі</a:t>
            </a:r>
            <a:r>
              <a:rPr lang="ru-RU" sz="3400" dirty="0" smtClean="0"/>
              <a:t>, </a:t>
            </a:r>
            <a:r>
              <a:rPr lang="ru-RU" sz="3400" dirty="0" err="1" smtClean="0"/>
              <a:t>Барнауыл</a:t>
            </a:r>
            <a:r>
              <a:rPr lang="ru-RU" sz="3400" dirty="0" smtClean="0"/>
              <a:t>, </a:t>
            </a:r>
            <a:r>
              <a:rPr lang="ru-RU" sz="3400" dirty="0" err="1" smtClean="0"/>
              <a:t>Змеиногор</a:t>
            </a:r>
            <a:r>
              <a:rPr lang="ru-RU" sz="3400" dirty="0" smtClean="0"/>
              <a:t> </a:t>
            </a:r>
            <a:r>
              <a:rPr lang="ru-RU" sz="3400" dirty="0" err="1" smtClean="0"/>
              <a:t>уездеріндегі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қазақтар мекендеген</a:t>
            </a:r>
            <a:r>
              <a:rPr lang="ru-RU" sz="3400" dirty="0" smtClean="0"/>
              <a:t> </a:t>
            </a:r>
            <a:r>
              <a:rPr lang="ru-RU" sz="3400" dirty="0" err="1" smtClean="0"/>
              <a:t>аудандар</a:t>
            </a:r>
            <a:r>
              <a:rPr lang="ru-RU" sz="3400" dirty="0" smtClean="0"/>
              <a:t> </a:t>
            </a:r>
            <a:r>
              <a:rPr lang="ru-RU" sz="3400" dirty="0" err="1" smtClean="0"/>
              <a:t>енуге</a:t>
            </a:r>
            <a:r>
              <a:rPr lang="ru-RU" sz="3400" dirty="0" smtClean="0"/>
              <a:t> </a:t>
            </a:r>
            <a:r>
              <a:rPr lang="ru-RU" sz="3400" dirty="0" err="1" smtClean="0"/>
              <a:t>тиістігін</a:t>
            </a:r>
            <a:r>
              <a:rPr lang="ru-RU" sz="3400" dirty="0" smtClean="0"/>
              <a:t>, </a:t>
            </a:r>
            <a:r>
              <a:rPr lang="ru-RU" sz="3400" dirty="0" err="1" smtClean="0"/>
              <a:t>Алаш</a:t>
            </a:r>
            <a:r>
              <a:rPr lang="ru-RU" sz="3400" dirty="0" smtClean="0"/>
              <a:t> </a:t>
            </a:r>
            <a:r>
              <a:rPr lang="ru-RU" sz="3400" dirty="0" err="1" smtClean="0"/>
              <a:t>автономиясында</a:t>
            </a:r>
            <a:r>
              <a:rPr lang="ru-RU" sz="3400" dirty="0" smtClean="0"/>
              <a:t> </a:t>
            </a:r>
            <a:r>
              <a:rPr lang="ru-RU" sz="3400" dirty="0" err="1" smtClean="0"/>
              <a:t>заң шығаратын</a:t>
            </a:r>
            <a:r>
              <a:rPr lang="ru-RU" sz="3400" dirty="0" smtClean="0"/>
              <a:t>, ел </a:t>
            </a:r>
            <a:r>
              <a:rPr lang="ru-RU" sz="3400" dirty="0" err="1" smtClean="0"/>
              <a:t>билейтін</a:t>
            </a:r>
            <a:r>
              <a:rPr lang="ru-RU" sz="3400" dirty="0" smtClean="0"/>
              <a:t> </a:t>
            </a:r>
            <a:r>
              <a:rPr lang="ru-RU" sz="3400" dirty="0" err="1" smtClean="0"/>
              <a:t>үкімет Алашорда</a:t>
            </a:r>
            <a:r>
              <a:rPr lang="ru-RU" sz="3400" dirty="0" smtClean="0"/>
              <a:t> </a:t>
            </a:r>
            <a:r>
              <a:rPr lang="ru-RU" sz="3400" dirty="0" err="1" smtClean="0"/>
              <a:t>болатындығын</a:t>
            </a:r>
            <a:r>
              <a:rPr lang="ru-RU" sz="3400" dirty="0" smtClean="0"/>
              <a:t>, </a:t>
            </a:r>
            <a:r>
              <a:rPr lang="ru-RU" sz="3400" dirty="0" err="1" smtClean="0"/>
              <a:t>Қазақ-қырғыз істері</a:t>
            </a:r>
            <a:r>
              <a:rPr lang="ru-RU" sz="3400" dirty="0" smtClean="0"/>
              <a:t> </a:t>
            </a:r>
            <a:r>
              <a:rPr lang="ru-RU" sz="3400" dirty="0" err="1" smtClean="0"/>
              <a:t>туралы</a:t>
            </a:r>
            <a:r>
              <a:rPr lang="ru-RU" sz="3400" dirty="0" smtClean="0"/>
              <a:t> </a:t>
            </a:r>
            <a:r>
              <a:rPr lang="ru-RU" sz="3400" dirty="0" err="1" smtClean="0"/>
              <a:t>елші</a:t>
            </a:r>
            <a:r>
              <a:rPr lang="ru-RU" sz="3400" dirty="0" smtClean="0"/>
              <a:t> </a:t>
            </a:r>
            <a:r>
              <a:rPr lang="ru-RU" sz="3400" dirty="0" err="1" smtClean="0"/>
              <a:t>ретінде</a:t>
            </a:r>
            <a:r>
              <a:rPr lang="ru-RU" sz="3400" dirty="0" smtClean="0"/>
              <a:t> совет </a:t>
            </a:r>
            <a:r>
              <a:rPr lang="ru-RU" sz="3400" dirty="0" err="1" smtClean="0"/>
              <a:t>өкіметінің қасында болуға Алашорда</a:t>
            </a:r>
            <a:r>
              <a:rPr lang="ru-RU" sz="3400" dirty="0" smtClean="0"/>
              <a:t> </a:t>
            </a:r>
            <a:r>
              <a:rPr lang="ru-RU" sz="3400" dirty="0" err="1" smtClean="0"/>
              <a:t>мүшелері Халел</a:t>
            </a:r>
            <a:r>
              <a:rPr lang="ru-RU" sz="3400" dirty="0" smtClean="0"/>
              <a:t> </a:t>
            </a:r>
            <a:r>
              <a:rPr lang="ru-RU" sz="3400" dirty="0" err="1" smtClean="0"/>
              <a:t>һәм Жаһанша Досмұхамедовтар жіберілетіндігін</a:t>
            </a:r>
            <a:r>
              <a:rPr lang="ru-RU" sz="3400" dirty="0" smtClean="0"/>
              <a:t> </a:t>
            </a:r>
            <a:r>
              <a:rPr lang="ru-RU" sz="3400" dirty="0" err="1" smtClean="0"/>
              <a:t>ескертіп</a:t>
            </a:r>
            <a:r>
              <a:rPr lang="ru-RU" sz="3400" dirty="0" smtClean="0"/>
              <a:t>, </a:t>
            </a:r>
            <a:r>
              <a:rPr lang="ru-RU" sz="3400" dirty="0" err="1" smtClean="0"/>
              <a:t>жергілікті</a:t>
            </a:r>
            <a:r>
              <a:rPr lang="ru-RU" sz="3400" dirty="0" smtClean="0"/>
              <a:t> </a:t>
            </a:r>
            <a:r>
              <a:rPr lang="ru-RU" sz="3400" dirty="0" err="1" smtClean="0"/>
              <a:t>Советтердің бұйрығы бойынша</a:t>
            </a:r>
            <a:r>
              <a:rPr lang="ru-RU" sz="3400" dirty="0" smtClean="0"/>
              <a:t> </a:t>
            </a:r>
            <a:r>
              <a:rPr lang="ru-RU" sz="3400" dirty="0" err="1" smtClean="0"/>
              <a:t>ұсталып</a:t>
            </a:r>
            <a:r>
              <a:rPr lang="ru-RU" sz="3400" dirty="0" smtClean="0"/>
              <a:t>, </a:t>
            </a:r>
            <a:r>
              <a:rPr lang="ru-RU" sz="3400" dirty="0" err="1" smtClean="0"/>
              <a:t>абақтыда жатқан Алашорданың мүшелерін тоқтаусыз босатып</a:t>
            </a:r>
            <a:r>
              <a:rPr lang="ru-RU" sz="3400" dirty="0" smtClean="0"/>
              <a:t>, </a:t>
            </a:r>
            <a:r>
              <a:rPr lang="ru-RU" sz="3400" dirty="0" err="1" smtClean="0"/>
              <a:t>мұнан былай</a:t>
            </a:r>
            <a:r>
              <a:rPr lang="ru-RU" sz="3400" dirty="0" smtClean="0"/>
              <a:t> </a:t>
            </a:r>
            <a:r>
              <a:rPr lang="ru-RU" sz="3400" dirty="0" err="1" smtClean="0"/>
              <a:t>оларды</a:t>
            </a:r>
            <a:r>
              <a:rPr lang="ru-RU" sz="3400" dirty="0" smtClean="0"/>
              <a:t> </a:t>
            </a:r>
            <a:r>
              <a:rPr lang="ru-RU" sz="3400" dirty="0" err="1" smtClean="0"/>
              <a:t>өтірік шағым</a:t>
            </a:r>
            <a:r>
              <a:rPr lang="ru-RU" sz="3400" dirty="0" smtClean="0"/>
              <a:t>, </a:t>
            </a:r>
            <a:r>
              <a:rPr lang="ru-RU" sz="3400" dirty="0" err="1" smtClean="0"/>
              <a:t>жаламен</a:t>
            </a:r>
            <a:r>
              <a:rPr lang="ru-RU" sz="3400" dirty="0" smtClean="0"/>
              <a:t> </a:t>
            </a:r>
            <a:r>
              <a:rPr lang="ru-RU" sz="3400" dirty="0" err="1" smtClean="0"/>
              <a:t>қуғын-сүргінге ұшыратуды тоқтатуды</a:t>
            </a:r>
            <a:r>
              <a:rPr lang="ru-RU" sz="3400" dirty="0" smtClean="0"/>
              <a:t>” </a:t>
            </a:r>
            <a:r>
              <a:rPr lang="ru-RU" sz="3400" dirty="0" err="1" smtClean="0"/>
              <a:t>талап</a:t>
            </a:r>
            <a:r>
              <a:rPr lang="ru-RU" sz="3400" dirty="0" smtClean="0"/>
              <a:t> </a:t>
            </a:r>
            <a:r>
              <a:rPr lang="ru-RU" sz="3400" dirty="0" err="1" smtClean="0"/>
              <a:t>етті</a:t>
            </a:r>
            <a:r>
              <a:rPr lang="ru-RU" sz="3400" dirty="0" smtClean="0"/>
              <a:t>. </a:t>
            </a:r>
            <a:r>
              <a:rPr lang="ru-RU" sz="3400" dirty="0" err="1" smtClean="0"/>
              <a:t>Өкінішке орай</a:t>
            </a:r>
            <a:r>
              <a:rPr lang="ru-RU" sz="3400" dirty="0" smtClean="0"/>
              <a:t> </a:t>
            </a:r>
            <a:r>
              <a:rPr lang="ru-RU" sz="3400" dirty="0" err="1" smtClean="0"/>
              <a:t>Ұлт істері</a:t>
            </a:r>
            <a:r>
              <a:rPr lang="ru-RU" sz="3400" dirty="0" smtClean="0"/>
              <a:t> </a:t>
            </a:r>
            <a:r>
              <a:rPr lang="ru-RU" sz="3400" dirty="0" err="1" smtClean="0"/>
              <a:t>жөніндегі халық </a:t>
            </a:r>
            <a:r>
              <a:rPr lang="ru-RU" sz="3400" dirty="0" smtClean="0"/>
              <a:t>комиссары </a:t>
            </a:r>
            <a:r>
              <a:rPr lang="ru-RU" sz="3400" dirty="0" err="1" smtClean="0"/>
              <a:t>Алашорданың қойған талап</a:t>
            </a:r>
            <a:r>
              <a:rPr lang="ru-RU" sz="3400" dirty="0" smtClean="0"/>
              <a:t>- </a:t>
            </a:r>
            <a:r>
              <a:rPr lang="ru-RU" sz="3400" dirty="0" err="1" smtClean="0"/>
              <a:t>шарттарына</a:t>
            </a:r>
            <a:r>
              <a:rPr lang="ru-RU" sz="3400" dirty="0" smtClean="0"/>
              <a:t> </a:t>
            </a:r>
            <a:r>
              <a:rPr lang="ru-RU" sz="3400" dirty="0" err="1" smtClean="0"/>
              <a:t>тікелей</a:t>
            </a:r>
            <a:r>
              <a:rPr lang="ru-RU" sz="3400" dirty="0" smtClean="0"/>
              <a:t> </a:t>
            </a:r>
            <a:r>
              <a:rPr lang="ru-RU" sz="3400" dirty="0" err="1" smtClean="0"/>
              <a:t>ресми</a:t>
            </a:r>
            <a:r>
              <a:rPr lang="ru-RU" sz="3400" dirty="0" smtClean="0"/>
              <a:t> </a:t>
            </a:r>
            <a:r>
              <a:rPr lang="ru-RU" sz="3400" dirty="0" err="1" smtClean="0"/>
              <a:t>түрде жауап</a:t>
            </a:r>
            <a:r>
              <a:rPr lang="ru-RU" sz="3400" dirty="0" smtClean="0"/>
              <a:t> </a:t>
            </a:r>
            <a:r>
              <a:rPr lang="ru-RU" sz="3400" dirty="0" err="1" smtClean="0"/>
              <a:t>бермеді</a:t>
            </a:r>
            <a:r>
              <a:rPr lang="ru-RU" sz="3400" dirty="0" smtClean="0"/>
              <a:t>. </a:t>
            </a:r>
            <a:r>
              <a:rPr lang="ru-RU" sz="3400" dirty="0" err="1" smtClean="0"/>
              <a:t>Себебі</a:t>
            </a:r>
            <a:r>
              <a:rPr lang="ru-RU" sz="3400" dirty="0" smtClean="0"/>
              <a:t> </a:t>
            </a:r>
            <a:r>
              <a:rPr lang="ru-RU" sz="3400" dirty="0" err="1" smtClean="0"/>
              <a:t>алашордалықтардың </a:t>
            </a:r>
            <a:r>
              <a:rPr lang="ru-RU" sz="3400" dirty="0" smtClean="0"/>
              <a:t>автономия </a:t>
            </a:r>
            <a:r>
              <a:rPr lang="ru-RU" sz="3400" dirty="0" err="1" smtClean="0"/>
              <a:t>құру жөніндегі талаптары</a:t>
            </a:r>
            <a:r>
              <a:rPr lang="ru-RU" sz="3400" dirty="0" smtClean="0"/>
              <a:t> </a:t>
            </a:r>
            <a:r>
              <a:rPr lang="ru-RU" sz="3400" dirty="0" err="1" smtClean="0"/>
              <a:t>кеңес өкіметінің мүддесіне қайшы келетін</a:t>
            </a:r>
            <a:r>
              <a:rPr lang="ru-RU" sz="3400" dirty="0" smtClean="0"/>
              <a:t> </a:t>
            </a:r>
            <a:r>
              <a:rPr lang="ru-RU" sz="3400" dirty="0" err="1" smtClean="0"/>
              <a:t>еді</a:t>
            </a:r>
            <a:r>
              <a:rPr lang="ru-RU" sz="3400" dirty="0" smtClean="0"/>
              <a:t>.</a:t>
            </a:r>
          </a:p>
          <a:p>
            <a:pPr marL="0" indent="0" algn="just"/>
            <a:endParaRPr lang="ru-RU" sz="4900" dirty="0" smtClean="0"/>
          </a:p>
          <a:p>
            <a:pPr marL="0" indent="0" algn="just"/>
            <a:endParaRPr lang="ru-RU" sz="4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234737" cy="418058"/>
          </a:xfrm>
        </p:spPr>
        <p:txBody>
          <a:bodyPr>
            <a:normAutofit/>
          </a:bodyPr>
          <a:lstStyle/>
          <a:p>
            <a:r>
              <a:rPr lang="kk-KZ" sz="1600" dirty="0" smtClean="0"/>
              <a:t>5-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 fontScale="25000" lnSpcReduction="20000"/>
          </a:bodyPr>
          <a:lstStyle/>
          <a:p>
            <a:pPr marL="0" indent="0" algn="just"/>
            <a:r>
              <a:rPr lang="ru-RU" sz="4000" b="1" i="1" dirty="0" smtClean="0"/>
              <a:t>2</a:t>
            </a:r>
            <a:r>
              <a:rPr lang="ru-RU" sz="6400" b="1" i="1" dirty="0" smtClean="0"/>
              <a:t>. </a:t>
            </a:r>
            <a:r>
              <a:rPr lang="ru-RU" sz="6400" b="1" i="1" dirty="0" err="1" smtClean="0"/>
              <a:t>Азамат</a:t>
            </a:r>
            <a:r>
              <a:rPr lang="ru-RU" sz="6400" b="1" i="1" dirty="0" smtClean="0"/>
              <a:t> </a:t>
            </a:r>
            <a:r>
              <a:rPr lang="ru-RU" sz="6400" b="1" i="1" dirty="0" err="1" smtClean="0"/>
              <a:t>соғысы және социалистік</a:t>
            </a:r>
            <a:r>
              <a:rPr lang="ru-RU" sz="6400" b="1" i="1" dirty="0" smtClean="0"/>
              <a:t> </a:t>
            </a:r>
            <a:r>
              <a:rPr lang="ru-RU" sz="6400" b="1" i="1" dirty="0" err="1" smtClean="0"/>
              <a:t>құрылыстың басталуы</a:t>
            </a:r>
            <a:endParaRPr lang="ru-RU" sz="6400" b="1" i="1" dirty="0" smtClean="0"/>
          </a:p>
          <a:p>
            <a:pPr marL="0" indent="0" algn="just"/>
            <a:r>
              <a:rPr lang="ru-RU" sz="6400" dirty="0" err="1" smtClean="0"/>
              <a:t>Азамат</a:t>
            </a:r>
            <a:r>
              <a:rPr lang="ru-RU" sz="6400" dirty="0" smtClean="0"/>
              <a:t> </a:t>
            </a:r>
            <a:r>
              <a:rPr lang="ru-RU" sz="6400" dirty="0" err="1" smtClean="0"/>
              <a:t>соғысы үкімет үшін күрестің жалғасы болды</a:t>
            </a:r>
            <a:r>
              <a:rPr lang="ru-RU" sz="6400" dirty="0" smtClean="0"/>
              <a:t>, </a:t>
            </a:r>
            <a:r>
              <a:rPr lang="ru-RU" sz="6400" dirty="0" err="1" smtClean="0"/>
              <a:t>сол</a:t>
            </a:r>
            <a:r>
              <a:rPr lang="ru-RU" sz="6400" dirty="0" smtClean="0"/>
              <a:t> </a:t>
            </a:r>
            <a:r>
              <a:rPr lang="ru-RU" sz="6400" dirty="0" err="1" smtClean="0"/>
              <a:t>себепті</a:t>
            </a:r>
            <a:r>
              <a:rPr lang="ru-RU" sz="6400" dirty="0" smtClean="0"/>
              <a:t> де революция мен </a:t>
            </a:r>
            <a:r>
              <a:rPr lang="ru-RU" sz="6400" dirty="0" err="1" smtClean="0"/>
              <a:t>азамат</a:t>
            </a:r>
            <a:r>
              <a:rPr lang="ru-RU" sz="6400" dirty="0" smtClean="0"/>
              <a:t> </a:t>
            </a:r>
            <a:r>
              <a:rPr lang="ru-RU" sz="6400" dirty="0" err="1" smtClean="0"/>
              <a:t>соғысы арасында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шекара</a:t>
            </a:r>
            <a:r>
              <a:rPr lang="ru-RU" sz="6400" dirty="0" smtClean="0"/>
              <a:t> </a:t>
            </a:r>
            <a:r>
              <a:rPr lang="ru-RU" sz="6400" dirty="0" err="1" smtClean="0"/>
              <a:t>болған емес</a:t>
            </a:r>
            <a:r>
              <a:rPr lang="ru-RU" sz="6400" dirty="0" smtClean="0"/>
              <a:t>. </a:t>
            </a:r>
            <a:r>
              <a:rPr lang="ru-RU" sz="6400" dirty="0" err="1" smtClean="0"/>
              <a:t>Кеңес үкіметінің белсенді</a:t>
            </a:r>
            <a:r>
              <a:rPr lang="ru-RU" sz="6400" dirty="0" smtClean="0"/>
              <a:t> </a:t>
            </a:r>
            <a:r>
              <a:rPr lang="ru-RU" sz="6400" dirty="0" err="1" smtClean="0"/>
              <a:t>әрекеттеріне қарамастан, Қазақстанда азамат</a:t>
            </a:r>
            <a:r>
              <a:rPr lang="ru-RU" sz="6400" dirty="0" smtClean="0"/>
              <a:t> </a:t>
            </a:r>
            <a:r>
              <a:rPr lang="ru-RU" sz="6400" dirty="0" err="1" smtClean="0"/>
              <a:t>соғысының ошақтары өте </a:t>
            </a:r>
            <a:r>
              <a:rPr lang="ru-RU" sz="6400" dirty="0" smtClean="0"/>
              <a:t>тез </a:t>
            </a:r>
            <a:r>
              <a:rPr lang="ru-RU" sz="6400" dirty="0" err="1" smtClean="0"/>
              <a:t>пайда</a:t>
            </a:r>
            <a:r>
              <a:rPr lang="ru-RU" sz="6400" dirty="0" smtClean="0"/>
              <a:t>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: 1917 ж. </a:t>
            </a:r>
            <a:r>
              <a:rPr lang="ru-RU" sz="6400" dirty="0" err="1" smtClean="0"/>
              <a:t>қарашаның аяғында Орынборда</a:t>
            </a:r>
            <a:r>
              <a:rPr lang="ru-RU" sz="6400" dirty="0" smtClean="0"/>
              <a:t> атаман </a:t>
            </a:r>
            <a:r>
              <a:rPr lang="ru-RU" sz="6400" dirty="0" err="1" smtClean="0"/>
              <a:t>Дутовтың басшылығымен ақ </a:t>
            </a:r>
            <a:r>
              <a:rPr lang="ru-RU" sz="6400" dirty="0" smtClean="0"/>
              <a:t>гвардия </a:t>
            </a:r>
            <a:r>
              <a:rPr lang="ru-RU" sz="6400" dirty="0" err="1" smtClean="0"/>
              <a:t>әскерлері Орынбордағы Кеңес күштерін шегіндіріп</a:t>
            </a:r>
            <a:r>
              <a:rPr lang="ru-RU" sz="6400" dirty="0" smtClean="0"/>
              <a:t>, </a:t>
            </a:r>
            <a:r>
              <a:rPr lang="ru-RU" sz="6400" dirty="0" err="1" smtClean="0"/>
              <a:t>билікті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басып</a:t>
            </a:r>
            <a:r>
              <a:rPr lang="ru-RU" sz="6400" dirty="0" smtClean="0"/>
              <a:t> </a:t>
            </a:r>
            <a:r>
              <a:rPr lang="ru-RU" sz="6400" dirty="0" err="1" smtClean="0"/>
              <a:t>алды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Сол</a:t>
            </a:r>
            <a:r>
              <a:rPr lang="ru-RU" sz="6400" dirty="0" smtClean="0"/>
              <a:t> айда </a:t>
            </a:r>
            <a:r>
              <a:rPr lang="ru-RU" sz="6400" dirty="0" err="1" smtClean="0"/>
              <a:t>Жетісуда</a:t>
            </a:r>
            <a:r>
              <a:rPr lang="ru-RU" sz="6400" dirty="0" smtClean="0"/>
              <a:t> казак </a:t>
            </a:r>
            <a:r>
              <a:rPr lang="ru-RU" sz="6400" dirty="0" err="1" smtClean="0"/>
              <a:t>әскерлері кеңесінің </a:t>
            </a:r>
            <a:r>
              <a:rPr lang="ru-RU" sz="6400" dirty="0" smtClean="0"/>
              <a:t>“</a:t>
            </a:r>
            <a:r>
              <a:rPr lang="ru-RU" sz="6400" dirty="0" err="1" smtClean="0"/>
              <a:t>әскери үкіметі</a:t>
            </a:r>
            <a:r>
              <a:rPr lang="ru-RU" sz="6400" dirty="0" smtClean="0"/>
              <a:t>” </a:t>
            </a:r>
            <a:r>
              <a:rPr lang="ru-RU" sz="6400" dirty="0" err="1" smtClean="0"/>
              <a:t>және революцияға қарсы ошақ Оралда</a:t>
            </a:r>
            <a:r>
              <a:rPr lang="ru-RU" sz="6400" dirty="0" smtClean="0"/>
              <a:t> да </a:t>
            </a:r>
            <a:r>
              <a:rPr lang="ru-RU" sz="6400" dirty="0" err="1" smtClean="0"/>
              <a:t>құрылды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Құрылған облыстық әскери үкімет көп ұзамай жергілікті</a:t>
            </a:r>
            <a:r>
              <a:rPr lang="ru-RU" sz="6400" dirty="0" smtClean="0"/>
              <a:t> </a:t>
            </a:r>
            <a:r>
              <a:rPr lang="ru-RU" sz="6400" dirty="0" err="1" smtClean="0"/>
              <a:t>кеңесті таратып</a:t>
            </a:r>
            <a:r>
              <a:rPr lang="ru-RU" sz="6400" dirty="0" smtClean="0"/>
              <a:t>, </a:t>
            </a:r>
            <a:r>
              <a:rPr lang="ru-RU" sz="6400" dirty="0" err="1" smtClean="0"/>
              <a:t>өкіметті басып</a:t>
            </a:r>
            <a:r>
              <a:rPr lang="ru-RU" sz="6400" dirty="0" smtClean="0"/>
              <a:t> </a:t>
            </a:r>
            <a:r>
              <a:rPr lang="ru-RU" sz="6400" dirty="0" err="1" smtClean="0"/>
              <a:t>алды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Сөйтіп, Верныйда</a:t>
            </a:r>
            <a:r>
              <a:rPr lang="ru-RU" sz="6400" dirty="0" smtClean="0"/>
              <a:t> </a:t>
            </a:r>
            <a:r>
              <a:rPr lang="ru-RU" sz="6400" dirty="0" err="1" smtClean="0"/>
              <a:t>және </a:t>
            </a:r>
            <a:r>
              <a:rPr lang="ru-RU" sz="6400" dirty="0" smtClean="0"/>
              <a:t>Орал </a:t>
            </a:r>
            <a:r>
              <a:rPr lang="ru-RU" sz="6400" dirty="0" err="1" smtClean="0"/>
              <a:t>қалаларында ақгвардия диктатурасы</a:t>
            </a:r>
            <a:r>
              <a:rPr lang="ru-RU" sz="6400" dirty="0" smtClean="0"/>
              <a:t> </a:t>
            </a:r>
            <a:r>
              <a:rPr lang="ru-RU" sz="6400" dirty="0" err="1" smtClean="0"/>
              <a:t>орнатылды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Бұл үш “әскери үкімет” Қазақстанда кеңес өкіметіне қарсы қозғалыстың басты</a:t>
            </a:r>
            <a:r>
              <a:rPr lang="ru-RU" sz="6400" dirty="0" smtClean="0"/>
              <a:t> </a:t>
            </a:r>
            <a:r>
              <a:rPr lang="ru-RU" sz="6400" dirty="0" err="1" smtClean="0"/>
              <a:t>күші болып</a:t>
            </a:r>
            <a:r>
              <a:rPr lang="ru-RU" sz="6400" dirty="0" smtClean="0"/>
              <a:t> </a:t>
            </a:r>
            <a:r>
              <a:rPr lang="ru-RU" sz="6400" dirty="0" err="1" smtClean="0"/>
              <a:t>табылды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Олар</a:t>
            </a:r>
            <a:r>
              <a:rPr lang="ru-RU" sz="6400" dirty="0" smtClean="0"/>
              <a:t> </a:t>
            </a:r>
            <a:r>
              <a:rPr lang="ru-RU" sz="6400" dirty="0" err="1" smtClean="0"/>
              <a:t>ақгвардиялық офицерлерге</a:t>
            </a:r>
            <a:r>
              <a:rPr lang="ru-RU" sz="6400" dirty="0" smtClean="0"/>
              <a:t>, </a:t>
            </a:r>
            <a:r>
              <a:rPr lang="ru-RU" sz="6400" dirty="0" err="1" smtClean="0"/>
              <a:t>ауыл-село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шаруаларына</a:t>
            </a:r>
            <a:r>
              <a:rPr lang="ru-RU" sz="6400" dirty="0" smtClean="0"/>
              <a:t> </a:t>
            </a:r>
            <a:r>
              <a:rPr lang="ru-RU" sz="6400" dirty="0" err="1" smtClean="0"/>
              <a:t>сүйенді және меньшевиктер</a:t>
            </a:r>
            <a:r>
              <a:rPr lang="ru-RU" sz="6400" dirty="0" smtClean="0"/>
              <a:t> мен ““</a:t>
            </a:r>
            <a:r>
              <a:rPr lang="ru-RU" sz="6400" dirty="0" err="1" smtClean="0"/>
              <a:t>Алаш</a:t>
            </a:r>
            <a:r>
              <a:rPr lang="ru-RU" sz="6400" dirty="0" smtClean="0"/>
              <a:t> </a:t>
            </a:r>
            <a:r>
              <a:rPr lang="ru-RU" sz="6400" dirty="0" err="1" smtClean="0"/>
              <a:t>партиясыының жетекшілерінен</a:t>
            </a:r>
            <a:r>
              <a:rPr lang="ru-RU" sz="6400" dirty="0" smtClean="0"/>
              <a:t> </a:t>
            </a:r>
            <a:r>
              <a:rPr lang="ru-RU" sz="6400" dirty="0" err="1" smtClean="0"/>
              <a:t>қолдау тапты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smtClean="0"/>
              <a:t>1918 </a:t>
            </a:r>
            <a:r>
              <a:rPr lang="ru-RU" sz="6400" dirty="0" err="1" smtClean="0"/>
              <a:t>жылдың көктемінде кеңестік билік</a:t>
            </a:r>
            <a:r>
              <a:rPr lang="ru-RU" sz="6400" dirty="0" smtClean="0"/>
              <a:t> </a:t>
            </a:r>
            <a:r>
              <a:rPr lang="ru-RU" sz="6400" dirty="0" err="1" smtClean="0"/>
              <a:t>тарапынан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түсінушілік </a:t>
            </a:r>
            <a:r>
              <a:rPr lang="ru-RU" sz="6400" dirty="0" smtClean="0"/>
              <a:t>пен </a:t>
            </a:r>
            <a:r>
              <a:rPr lang="ru-RU" sz="6400" dirty="0" err="1" smtClean="0"/>
              <a:t>қолдау табудан</a:t>
            </a:r>
            <a:r>
              <a:rPr lang="ru-RU" sz="6400" dirty="0" smtClean="0"/>
              <a:t> </a:t>
            </a:r>
            <a:r>
              <a:rPr lang="ru-RU" sz="6400" dirty="0" err="1" smtClean="0"/>
              <a:t>күдер үзген Алашорда</a:t>
            </a:r>
            <a:r>
              <a:rPr lang="ru-RU" sz="6400" dirty="0" smtClean="0"/>
              <a:t>, </a:t>
            </a:r>
            <a:r>
              <a:rPr lang="ru-RU" sz="6400" dirty="0" err="1" smtClean="0"/>
              <a:t>енді</a:t>
            </a:r>
            <a:r>
              <a:rPr lang="ru-RU" sz="6400" dirty="0" smtClean="0"/>
              <a:t> </a:t>
            </a:r>
            <a:r>
              <a:rPr lang="ru-RU" sz="6400" dirty="0" err="1" smtClean="0"/>
              <a:t>большевиктерге</a:t>
            </a:r>
            <a:r>
              <a:rPr lang="ru-RU" sz="6400" dirty="0" smtClean="0"/>
              <a:t> </a:t>
            </a:r>
            <a:r>
              <a:rPr lang="ru-RU" sz="6400" dirty="0" err="1" smtClean="0"/>
              <a:t>қарсы ымырасыз</a:t>
            </a:r>
            <a:r>
              <a:rPr lang="ru-RU" sz="6400" dirty="0" smtClean="0"/>
              <a:t> </a:t>
            </a:r>
            <a:r>
              <a:rPr lang="ru-RU" sz="6400" dirty="0" err="1" smtClean="0"/>
              <a:t>күрес жүргізуге ұйғарып</a:t>
            </a:r>
            <a:r>
              <a:rPr lang="ru-RU" sz="6400" dirty="0" smtClean="0"/>
              <a:t>, </a:t>
            </a:r>
            <a:r>
              <a:rPr lang="ru-RU" sz="6400" dirty="0" err="1" smtClean="0"/>
              <a:t>Сібір</a:t>
            </a:r>
            <a:r>
              <a:rPr lang="ru-RU" sz="6400" dirty="0" smtClean="0"/>
              <a:t> </a:t>
            </a:r>
            <a:r>
              <a:rPr lang="ru-RU" sz="6400" dirty="0" err="1" smtClean="0"/>
              <a:t>Уақытша үкіметі </a:t>
            </a:r>
            <a:r>
              <a:rPr lang="ru-RU" sz="6400" dirty="0" smtClean="0"/>
              <a:t>(</a:t>
            </a:r>
            <a:r>
              <a:rPr lang="ru-RU" sz="6400" dirty="0" err="1" smtClean="0"/>
              <a:t>Омбы</a:t>
            </a:r>
            <a:r>
              <a:rPr lang="ru-RU" sz="6400" dirty="0" smtClean="0"/>
              <a:t>) мен </a:t>
            </a:r>
            <a:r>
              <a:rPr lang="ru-RU" sz="6400" dirty="0" err="1" smtClean="0"/>
              <a:t>Бүкілресейлік Құрылтай жиналысы</a:t>
            </a:r>
            <a:r>
              <a:rPr lang="ru-RU" sz="6400" dirty="0" smtClean="0"/>
              <a:t> </a:t>
            </a:r>
            <a:r>
              <a:rPr lang="ru-RU" sz="6400" dirty="0" err="1" smtClean="0"/>
              <a:t>мүшелерінің </a:t>
            </a:r>
            <a:r>
              <a:rPr lang="ru-RU" sz="6400" dirty="0" smtClean="0"/>
              <a:t>(</a:t>
            </a:r>
            <a:r>
              <a:rPr lang="ru-RU" sz="6400" dirty="0" err="1" smtClean="0"/>
              <a:t>Комуч</a:t>
            </a:r>
            <a:r>
              <a:rPr lang="ru-RU" sz="6400" dirty="0" smtClean="0"/>
              <a:t>) </a:t>
            </a:r>
            <a:r>
              <a:rPr lang="ru-RU" sz="6400" dirty="0" err="1" smtClean="0"/>
              <a:t>Самар</a:t>
            </a:r>
            <a:r>
              <a:rPr lang="ru-RU" sz="6400" dirty="0" smtClean="0"/>
              <a:t> </a:t>
            </a:r>
            <a:r>
              <a:rPr lang="ru-RU" sz="6400" dirty="0" err="1" smtClean="0"/>
              <a:t>комитеті</a:t>
            </a:r>
            <a:r>
              <a:rPr lang="ru-RU" sz="6400" dirty="0" smtClean="0"/>
              <a:t> </a:t>
            </a:r>
            <a:r>
              <a:rPr lang="ru-RU" sz="6400" dirty="0" err="1" smtClean="0"/>
              <a:t>қолдауына сүйеніп</a:t>
            </a:r>
            <a:r>
              <a:rPr lang="ru-RU" sz="6400" dirty="0" smtClean="0"/>
              <a:t>, </a:t>
            </a:r>
            <a:r>
              <a:rPr lang="ru-RU" sz="6400" dirty="0" err="1" smtClean="0"/>
              <a:t>Алаш</a:t>
            </a:r>
            <a:r>
              <a:rPr lang="ru-RU" sz="6400" dirty="0" smtClean="0"/>
              <a:t> </a:t>
            </a:r>
            <a:r>
              <a:rPr lang="ru-RU" sz="6400" dirty="0" err="1" smtClean="0"/>
              <a:t>автономиясын</a:t>
            </a:r>
            <a:r>
              <a:rPr lang="ru-RU" sz="6400" dirty="0" smtClean="0"/>
              <a:t> </a:t>
            </a:r>
            <a:r>
              <a:rPr lang="ru-RU" sz="6400" dirty="0" err="1" smtClean="0"/>
              <a:t>жүзеге асыруға кірісті</a:t>
            </a:r>
            <a:r>
              <a:rPr lang="ru-RU" sz="6400" dirty="0" smtClean="0"/>
              <a:t>. </a:t>
            </a:r>
            <a:r>
              <a:rPr lang="ru-RU" sz="6400" dirty="0" err="1" smtClean="0"/>
              <a:t>Сөйтіп, азамат</a:t>
            </a:r>
            <a:r>
              <a:rPr lang="ru-RU" sz="6400" dirty="0" smtClean="0"/>
              <a:t> </a:t>
            </a:r>
            <a:r>
              <a:rPr lang="ru-RU" sz="6400" dirty="0" err="1" smtClean="0"/>
              <a:t>соғысының бастапқы кезеңінде алашордашылар</a:t>
            </a:r>
            <a:r>
              <a:rPr lang="ru-RU" sz="6400" dirty="0" smtClean="0"/>
              <a:t> </a:t>
            </a:r>
            <a:r>
              <a:rPr lang="ru-RU" sz="6400" dirty="0" err="1" smtClean="0"/>
              <a:t>ақтармен одақтасып, қызылдарға қарсы соғысты.</a:t>
            </a:r>
            <a:r>
              <a:rPr lang="ru-RU" sz="6400" dirty="0" smtClean="0"/>
              <a:t> 1918 ж. </a:t>
            </a:r>
            <a:r>
              <a:rPr lang="ru-RU" sz="6400" dirty="0" err="1" smtClean="0"/>
              <a:t>шілде</a:t>
            </a:r>
            <a:r>
              <a:rPr lang="ru-RU" sz="6400" dirty="0" smtClean="0"/>
              <a:t> мен </a:t>
            </a:r>
            <a:r>
              <a:rPr lang="ru-RU" sz="6400" dirty="0" err="1" smtClean="0"/>
              <a:t>тамызында</a:t>
            </a:r>
            <a:r>
              <a:rPr lang="ru-RU" sz="6400" dirty="0" smtClean="0"/>
              <a:t> Ә.</a:t>
            </a:r>
            <a:r>
              <a:rPr lang="ru-RU" sz="6400" dirty="0" err="1" smtClean="0"/>
              <a:t>Бөкейханов</a:t>
            </a:r>
            <a:r>
              <a:rPr lang="ru-RU" sz="6400" dirty="0" smtClean="0"/>
              <a:t>, Ә.</a:t>
            </a:r>
            <a:r>
              <a:rPr lang="ru-RU" sz="6400" dirty="0" err="1" smtClean="0"/>
              <a:t>Ермеков</a:t>
            </a:r>
            <a:r>
              <a:rPr lang="ru-RU" sz="6400" dirty="0" smtClean="0"/>
              <a:t> пен </a:t>
            </a:r>
            <a:r>
              <a:rPr lang="ru-RU" sz="6400" dirty="0" err="1" smtClean="0"/>
              <a:t>әскери бөлім меңгерушісі </a:t>
            </a:r>
            <a:r>
              <a:rPr lang="ru-RU" sz="6400" dirty="0" smtClean="0"/>
              <a:t>капитан Қ. </a:t>
            </a:r>
            <a:r>
              <a:rPr lang="ru-RU" sz="6400" dirty="0" err="1" smtClean="0"/>
              <a:t>Тоқтамысов Самар</a:t>
            </a:r>
            <a:r>
              <a:rPr lang="ru-RU" sz="6400" dirty="0" smtClean="0"/>
              <a:t> мен </a:t>
            </a:r>
            <a:r>
              <a:rPr lang="ru-RU" sz="6400" dirty="0" err="1" smtClean="0"/>
              <a:t>Омбыда</a:t>
            </a:r>
            <a:r>
              <a:rPr lang="ru-RU" sz="6400" dirty="0" smtClean="0"/>
              <a:t> </a:t>
            </a:r>
            <a:r>
              <a:rPr lang="ru-RU" sz="6400" dirty="0" err="1" smtClean="0"/>
              <a:t>Комуч</a:t>
            </a:r>
            <a:r>
              <a:rPr lang="ru-RU" sz="6400" dirty="0" smtClean="0"/>
              <a:t> пен </a:t>
            </a:r>
            <a:r>
              <a:rPr lang="ru-RU" sz="6400" dirty="0" err="1" smtClean="0"/>
              <a:t>Сібір</a:t>
            </a:r>
            <a:r>
              <a:rPr lang="ru-RU" sz="6400" dirty="0" smtClean="0"/>
              <a:t> </a:t>
            </a:r>
            <a:r>
              <a:rPr lang="ru-RU" sz="6400" dirty="0" err="1" smtClean="0"/>
              <a:t>уақытша үкіметтері әскери ведомстволары</a:t>
            </a:r>
            <a:r>
              <a:rPr lang="ru-RU" sz="6400" dirty="0" smtClean="0"/>
              <a:t> </a:t>
            </a:r>
            <a:r>
              <a:rPr lang="ru-RU" sz="6400" dirty="0" err="1" smtClean="0"/>
              <a:t>өкілдерімен кездесіп</a:t>
            </a:r>
            <a:r>
              <a:rPr lang="ru-RU" sz="6400" dirty="0" smtClean="0"/>
              <a:t>, </a:t>
            </a:r>
            <a:r>
              <a:rPr lang="ru-RU" sz="6400" dirty="0" err="1" smtClean="0"/>
              <a:t>Алаш</a:t>
            </a:r>
            <a:r>
              <a:rPr lang="ru-RU" sz="6400" dirty="0" smtClean="0"/>
              <a:t> </a:t>
            </a:r>
            <a:r>
              <a:rPr lang="ru-RU" sz="6400" dirty="0" err="1" smtClean="0"/>
              <a:t>орданың қарулы күштерін құру жөнінде келіссөздер жүргізді</a:t>
            </a:r>
            <a:r>
              <a:rPr lang="ru-RU" sz="6400" dirty="0" smtClean="0"/>
              <a:t>. </a:t>
            </a:r>
            <a:r>
              <a:rPr lang="ru-RU" sz="6400" dirty="0" err="1" smtClean="0"/>
              <a:t>Алаш</a:t>
            </a:r>
            <a:r>
              <a:rPr lang="ru-RU" sz="6400" dirty="0" smtClean="0"/>
              <a:t> орда </a:t>
            </a:r>
            <a:r>
              <a:rPr lang="ru-RU" sz="6400" dirty="0" err="1" smtClean="0"/>
              <a:t>Батыс</a:t>
            </a:r>
            <a:r>
              <a:rPr lang="ru-RU" sz="6400" dirty="0" smtClean="0"/>
              <a:t> </a:t>
            </a:r>
            <a:r>
              <a:rPr lang="ru-RU" sz="6400" dirty="0" err="1" smtClean="0"/>
              <a:t>бөлімінің басшылары</a:t>
            </a:r>
            <a:r>
              <a:rPr lang="ru-RU" sz="6400" dirty="0" smtClean="0"/>
              <a:t> </a:t>
            </a:r>
            <a:r>
              <a:rPr lang="ru-RU" sz="6400" dirty="0" err="1" smtClean="0"/>
              <a:t>Халел</a:t>
            </a:r>
            <a:r>
              <a:rPr lang="ru-RU" sz="6400" dirty="0" smtClean="0"/>
              <a:t> мен </a:t>
            </a:r>
            <a:r>
              <a:rPr lang="ru-RU" sz="6400" dirty="0" err="1" smtClean="0"/>
              <a:t>Жаһанша Досмұхамедовтар Комуч</a:t>
            </a:r>
            <a:r>
              <a:rPr lang="ru-RU" sz="6400" dirty="0" smtClean="0"/>
              <a:t> </a:t>
            </a:r>
            <a:r>
              <a:rPr lang="ru-RU" sz="6400" dirty="0" err="1" smtClean="0"/>
              <a:t>арқылы Самарадан</a:t>
            </a:r>
            <a:r>
              <a:rPr lang="ru-RU" sz="6400" dirty="0" smtClean="0"/>
              <a:t> 600 винтовка мен пулемет </a:t>
            </a:r>
            <a:r>
              <a:rPr lang="ru-RU" sz="6400" dirty="0" err="1" smtClean="0"/>
              <a:t>алды</a:t>
            </a:r>
            <a:r>
              <a:rPr lang="ru-RU" sz="6400" dirty="0" smtClean="0"/>
              <a:t> </a:t>
            </a:r>
            <a:r>
              <a:rPr lang="ru-RU" sz="6400" dirty="0" err="1" smtClean="0"/>
              <a:t>және таяу</a:t>
            </a:r>
            <a:r>
              <a:rPr lang="ru-RU" sz="6400" dirty="0" smtClean="0"/>
              <a:t> </a:t>
            </a:r>
            <a:r>
              <a:rPr lang="ru-RU" sz="6400" dirty="0" err="1" smtClean="0"/>
              <a:t>уақытта </a:t>
            </a:r>
            <a:r>
              <a:rPr lang="ru-RU" sz="6400" dirty="0" smtClean="0"/>
              <a:t>2000 </a:t>
            </a:r>
            <a:r>
              <a:rPr lang="ru-RU" sz="6400" dirty="0" err="1" smtClean="0"/>
              <a:t>адамнан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қазақ отрядтарын</a:t>
            </a:r>
            <a:r>
              <a:rPr lang="ru-RU" sz="6400" dirty="0" smtClean="0"/>
              <a:t> </a:t>
            </a:r>
            <a:r>
              <a:rPr lang="ru-RU" sz="6400" dirty="0" err="1" smtClean="0"/>
              <a:t>ұйымдастыруға уәде береді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Торғай тобына</a:t>
            </a:r>
            <a:r>
              <a:rPr lang="ru-RU" sz="6400" dirty="0" smtClean="0"/>
              <a:t> 300 берданка </a:t>
            </a:r>
            <a:r>
              <a:rPr lang="ru-RU" sz="6400" dirty="0" err="1" smtClean="0"/>
              <a:t>мылтығы</a:t>
            </a:r>
            <a:r>
              <a:rPr lang="ru-RU" sz="6400" dirty="0" smtClean="0"/>
              <a:t>, 20000 патрон, </a:t>
            </a:r>
            <a:r>
              <a:rPr lang="ru-RU" sz="6400" dirty="0" err="1" smtClean="0"/>
              <a:t>әскери киім-кешек</a:t>
            </a:r>
            <a:r>
              <a:rPr lang="ru-RU" sz="6400" dirty="0" smtClean="0"/>
              <a:t> </a:t>
            </a:r>
            <a:r>
              <a:rPr lang="ru-RU" sz="6400" dirty="0" err="1" smtClean="0"/>
              <a:t>бөлінді.</a:t>
            </a:r>
            <a:r>
              <a:rPr lang="ru-RU" sz="6400" dirty="0" smtClean="0"/>
              <a:t> </a:t>
            </a:r>
            <a:r>
              <a:rPr lang="ru-RU" sz="6400" dirty="0" err="1" smtClean="0"/>
              <a:t>Дутовтың көмегімен екі</a:t>
            </a:r>
            <a:r>
              <a:rPr lang="ru-RU" sz="6400" dirty="0" smtClean="0"/>
              <a:t> </a:t>
            </a:r>
            <a:r>
              <a:rPr lang="ru-RU" sz="6400" dirty="0" err="1" smtClean="0"/>
              <a:t>атты</a:t>
            </a:r>
            <a:r>
              <a:rPr lang="ru-RU" sz="6400" dirty="0" smtClean="0"/>
              <a:t> полк: </a:t>
            </a:r>
            <a:r>
              <a:rPr lang="ru-RU" sz="6400" dirty="0" err="1" smtClean="0"/>
              <a:t>біріншісі</a:t>
            </a:r>
            <a:r>
              <a:rPr lang="ru-RU" sz="6400" dirty="0" smtClean="0"/>
              <a:t> - </a:t>
            </a:r>
            <a:r>
              <a:rPr lang="ru-RU" sz="6400" dirty="0" err="1" smtClean="0"/>
              <a:t>Қостанайда, екіншісі</a:t>
            </a:r>
            <a:r>
              <a:rPr lang="ru-RU" sz="6400" dirty="0" smtClean="0"/>
              <a:t> – </a:t>
            </a:r>
            <a:r>
              <a:rPr lang="ru-RU" sz="6400" dirty="0" err="1" smtClean="0"/>
              <a:t>Ырғызда құрыла бастады</a:t>
            </a:r>
            <a:r>
              <a:rPr lang="ru-RU" sz="6400" dirty="0" smtClean="0"/>
              <a:t>. 1918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тамызда</a:t>
            </a:r>
            <a:r>
              <a:rPr lang="ru-RU" sz="6400" dirty="0" smtClean="0"/>
              <a:t> Семей </a:t>
            </a:r>
            <a:r>
              <a:rPr lang="ru-RU" sz="6400" dirty="0" err="1" smtClean="0"/>
              <a:t>қаласында құрамында </a:t>
            </a:r>
            <a:r>
              <a:rPr lang="ru-RU" sz="6400" dirty="0" smtClean="0"/>
              <a:t>38 </a:t>
            </a:r>
            <a:r>
              <a:rPr lang="ru-RU" sz="6400" dirty="0" err="1" smtClean="0"/>
              <a:t>офицері</a:t>
            </a:r>
            <a:r>
              <a:rPr lang="ru-RU" sz="6400" dirty="0" smtClean="0"/>
              <a:t> мен 750 </a:t>
            </a:r>
            <a:r>
              <a:rPr lang="ru-RU" sz="6400" dirty="0" err="1" smtClean="0"/>
              <a:t>жауынгері</a:t>
            </a:r>
            <a:r>
              <a:rPr lang="ru-RU" sz="6400" dirty="0" smtClean="0"/>
              <a:t> бар </a:t>
            </a:r>
            <a:r>
              <a:rPr lang="ru-RU" sz="6400" dirty="0" err="1" smtClean="0"/>
              <a:t>Бірінші</a:t>
            </a:r>
            <a:r>
              <a:rPr lang="ru-RU" sz="6400" dirty="0" smtClean="0"/>
              <a:t> </a:t>
            </a:r>
            <a:r>
              <a:rPr lang="ru-RU" sz="6400" dirty="0" err="1" smtClean="0"/>
              <a:t>Алаш</a:t>
            </a:r>
            <a:r>
              <a:rPr lang="ru-RU" sz="6400" dirty="0" smtClean="0"/>
              <a:t> </a:t>
            </a:r>
            <a:r>
              <a:rPr lang="ru-RU" sz="6400" dirty="0" err="1" smtClean="0"/>
              <a:t>атты</a:t>
            </a:r>
            <a:r>
              <a:rPr lang="ru-RU" sz="6400" dirty="0" smtClean="0"/>
              <a:t> </a:t>
            </a:r>
            <a:r>
              <a:rPr lang="ru-RU" sz="6400" dirty="0" err="1" smtClean="0"/>
              <a:t>әскер полкі</a:t>
            </a:r>
            <a:r>
              <a:rPr lang="ru-RU" sz="6400" dirty="0" smtClean="0"/>
              <a:t> </a:t>
            </a:r>
            <a:r>
              <a:rPr lang="ru-RU" sz="6400" dirty="0" err="1" smtClean="0"/>
              <a:t>ұйымдастырылды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Ақ</a:t>
            </a:r>
            <a:r>
              <a:rPr lang="ru-RU" sz="6400" dirty="0" smtClean="0"/>
              <a:t> </a:t>
            </a:r>
            <a:r>
              <a:rPr lang="ru-RU" sz="6400" dirty="0" err="1" smtClean="0"/>
              <a:t>гвардияшылардың</a:t>
            </a:r>
            <a:r>
              <a:rPr lang="ru-RU" sz="6400" dirty="0" smtClean="0"/>
              <a:t> </a:t>
            </a:r>
            <a:r>
              <a:rPr lang="ru-RU" sz="6400" dirty="0" err="1" smtClean="0"/>
              <a:t>көмегімен</a:t>
            </a:r>
            <a:r>
              <a:rPr lang="ru-RU" sz="6400" dirty="0" smtClean="0"/>
              <a:t> </a:t>
            </a:r>
            <a:r>
              <a:rPr lang="ru-RU" sz="6400" dirty="0" err="1" smtClean="0"/>
              <a:t>асығыс</a:t>
            </a:r>
            <a:r>
              <a:rPr lang="ru-RU" sz="6400" dirty="0" smtClean="0"/>
              <a:t> </a:t>
            </a:r>
            <a:r>
              <a:rPr lang="ru-RU" sz="6400" dirty="0" err="1" smtClean="0"/>
              <a:t>үйретілген</a:t>
            </a:r>
            <a:r>
              <a:rPr lang="ru-RU" sz="6400" dirty="0" smtClean="0"/>
              <a:t> </a:t>
            </a:r>
            <a:r>
              <a:rPr lang="ru-RU" sz="6400" dirty="0" err="1" smtClean="0"/>
              <a:t>Алаш</a:t>
            </a:r>
            <a:r>
              <a:rPr lang="ru-RU" sz="6400" dirty="0" smtClean="0"/>
              <a:t> </a:t>
            </a:r>
            <a:r>
              <a:rPr lang="ru-RU" sz="6400" dirty="0" err="1" smtClean="0"/>
              <a:t>отрядтары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көп</a:t>
            </a:r>
            <a:r>
              <a:rPr lang="ru-RU" sz="6400" dirty="0" smtClean="0"/>
              <a:t>  </a:t>
            </a:r>
            <a:r>
              <a:rPr lang="ru-RU" sz="6400" dirty="0" err="1" smtClean="0"/>
              <a:t>ұзамай</a:t>
            </a:r>
            <a:r>
              <a:rPr lang="ru-RU" sz="6400" dirty="0" smtClean="0"/>
              <a:t> </a:t>
            </a:r>
            <a:r>
              <a:rPr lang="ru-RU" sz="6400" dirty="0" err="1" smtClean="0"/>
              <a:t>Қызыл</a:t>
            </a:r>
            <a:r>
              <a:rPr lang="ru-RU" sz="6400" dirty="0" smtClean="0"/>
              <a:t> </a:t>
            </a:r>
            <a:r>
              <a:rPr lang="ru-RU" sz="6400" dirty="0" err="1" smtClean="0"/>
              <a:t>Армияға</a:t>
            </a:r>
            <a:r>
              <a:rPr lang="ru-RU" sz="6400" dirty="0" smtClean="0"/>
              <a:t> </a:t>
            </a:r>
            <a:r>
              <a:rPr lang="ru-RU" sz="6400" dirty="0" err="1" smtClean="0"/>
              <a:t>қарсы</a:t>
            </a:r>
            <a:r>
              <a:rPr lang="ru-RU" sz="6400" dirty="0" smtClean="0"/>
              <a:t> </a:t>
            </a:r>
            <a:r>
              <a:rPr lang="ru-RU" sz="6400" dirty="0" err="1" smtClean="0"/>
              <a:t>шайқастарға</a:t>
            </a:r>
            <a:r>
              <a:rPr lang="ru-RU" sz="6400" dirty="0" smtClean="0"/>
              <a:t> </a:t>
            </a:r>
            <a:r>
              <a:rPr lang="ru-RU" sz="6400" dirty="0" err="1" smtClean="0"/>
              <a:t>қатысты</a:t>
            </a:r>
            <a:r>
              <a:rPr lang="ru-RU" sz="6400" dirty="0" smtClean="0"/>
              <a:t>. </a:t>
            </a:r>
          </a:p>
          <a:p>
            <a:pPr marL="0" indent="0" algn="just"/>
            <a:endParaRPr lang="ru-RU" sz="6400" dirty="0" smtClean="0"/>
          </a:p>
          <a:p>
            <a:pPr marL="0" indent="0"/>
            <a:endParaRPr lang="ru-RU" sz="6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274042"/>
          </a:xfrm>
        </p:spPr>
        <p:txBody>
          <a:bodyPr>
            <a:noAutofit/>
          </a:bodyPr>
          <a:lstStyle/>
          <a:p>
            <a:r>
              <a:rPr lang="kk-KZ" sz="1600" dirty="0" smtClean="0"/>
              <a:t>7-бет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435280" cy="583264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/>
              <a:t>Мамыр</a:t>
            </a:r>
            <a:r>
              <a:rPr lang="ru-RU" dirty="0" smtClean="0"/>
              <a:t> </a:t>
            </a:r>
            <a:r>
              <a:rPr lang="ru-RU" dirty="0" err="1" smtClean="0"/>
              <a:t>айының аяғында </a:t>
            </a:r>
            <a:r>
              <a:rPr lang="ru-RU" dirty="0" smtClean="0"/>
              <a:t>В.В. Куйбышев </a:t>
            </a:r>
            <a:r>
              <a:rPr lang="ru-RU" dirty="0" err="1" smtClean="0"/>
              <a:t>В.И.Лениннен</a:t>
            </a:r>
            <a:r>
              <a:rPr lang="ru-RU" dirty="0" smtClean="0"/>
              <a:t> </a:t>
            </a:r>
            <a:r>
              <a:rPr lang="ru-RU" dirty="0" err="1" smtClean="0"/>
              <a:t>Орынбордағы Дутов</a:t>
            </a:r>
            <a:r>
              <a:rPr lang="ru-RU" dirty="0" smtClean="0"/>
              <a:t> </a:t>
            </a:r>
            <a:r>
              <a:rPr lang="ru-RU" dirty="0" err="1" smtClean="0"/>
              <a:t>авантюрасының тамырын</a:t>
            </a:r>
            <a:r>
              <a:rPr lang="ru-RU" dirty="0" smtClean="0"/>
              <a:t> </a:t>
            </a:r>
            <a:r>
              <a:rPr lang="ru-RU" dirty="0" err="1" smtClean="0"/>
              <a:t>жою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көмек сұрады</a:t>
            </a:r>
            <a:r>
              <a:rPr lang="ru-RU" dirty="0" smtClean="0"/>
              <a:t>, </a:t>
            </a:r>
            <a:r>
              <a:rPr lang="ru-RU" dirty="0" err="1" smtClean="0"/>
              <a:t>олай</a:t>
            </a:r>
            <a:r>
              <a:rPr lang="ru-RU" dirty="0" smtClean="0"/>
              <a:t> </a:t>
            </a:r>
            <a:r>
              <a:rPr lang="ru-RU" dirty="0" err="1" smtClean="0"/>
              <a:t>болмаған күнде Торғай мекенінің </a:t>
            </a:r>
            <a:r>
              <a:rPr lang="ru-RU" dirty="0" smtClean="0"/>
              <a:t>12 </a:t>
            </a:r>
            <a:r>
              <a:rPr lang="ru-RU" dirty="0" smtClean="0">
                <a:solidFill>
                  <a:srgbClr val="FF0000"/>
                </a:solidFill>
              </a:rPr>
              <a:t>млн.</a:t>
            </a:r>
            <a:r>
              <a:rPr lang="ru-RU" dirty="0" smtClean="0"/>
              <a:t> </a:t>
            </a:r>
            <a:r>
              <a:rPr lang="ru-RU" dirty="0" err="1" smtClean="0"/>
              <a:t>тұрғыны аштан</a:t>
            </a:r>
            <a:r>
              <a:rPr lang="ru-RU" dirty="0" smtClean="0"/>
              <a:t> </a:t>
            </a:r>
            <a:r>
              <a:rPr lang="ru-RU" dirty="0" err="1" smtClean="0"/>
              <a:t>қырылатындығы туралы</a:t>
            </a:r>
            <a:r>
              <a:rPr lang="ru-RU" dirty="0" smtClean="0"/>
              <a:t> </a:t>
            </a:r>
            <a:r>
              <a:rPr lang="ru-RU" dirty="0" err="1" smtClean="0"/>
              <a:t>ескерткен</a:t>
            </a:r>
            <a:r>
              <a:rPr lang="ru-RU" dirty="0" smtClean="0"/>
              <a:t> </a:t>
            </a:r>
            <a:r>
              <a:rPr lang="ru-RU" dirty="0" err="1" smtClean="0"/>
              <a:t>еді</a:t>
            </a:r>
            <a:r>
              <a:rPr lang="ru-RU" dirty="0" smtClean="0"/>
              <a:t>. </a:t>
            </a:r>
            <a:r>
              <a:rPr lang="ru-RU" dirty="0" err="1" smtClean="0"/>
              <a:t>Осыған орай</a:t>
            </a:r>
            <a:r>
              <a:rPr lang="ru-RU" dirty="0" smtClean="0"/>
              <a:t> </a:t>
            </a:r>
            <a:r>
              <a:rPr lang="ru-RU" dirty="0" err="1" smtClean="0"/>
              <a:t>облысқа әскери көмек көрсетіліп, Қызыл Армияның бөлімдері құрылды, кейін</a:t>
            </a:r>
            <a:r>
              <a:rPr lang="ru-RU" dirty="0" smtClean="0"/>
              <a:t> </a:t>
            </a:r>
            <a:r>
              <a:rPr lang="ru-RU" dirty="0" err="1" smtClean="0"/>
              <a:t>бұл бөлім Ақтөбе майданының құрамына енгізілді</a:t>
            </a:r>
            <a:r>
              <a:rPr lang="ru-RU" dirty="0" smtClean="0"/>
              <a:t>. </a:t>
            </a:r>
            <a:r>
              <a:rPr lang="ru-RU" dirty="0" err="1" smtClean="0"/>
              <a:t>Ақ гвардиялықтар негізінен</a:t>
            </a:r>
            <a:r>
              <a:rPr lang="ru-RU" dirty="0" smtClean="0"/>
              <a:t> </a:t>
            </a:r>
            <a:r>
              <a:rPr lang="ru-RU" dirty="0" err="1" smtClean="0"/>
              <a:t>Орынбор</a:t>
            </a:r>
            <a:r>
              <a:rPr lang="ru-RU" dirty="0" smtClean="0"/>
              <a:t> </a:t>
            </a:r>
            <a:r>
              <a:rPr lang="ru-RU" dirty="0" err="1" smtClean="0"/>
              <a:t>және Илецкі</a:t>
            </a:r>
            <a:r>
              <a:rPr lang="ru-RU" dirty="0" smtClean="0"/>
              <a:t> </a:t>
            </a:r>
            <a:r>
              <a:rPr lang="ru-RU" dirty="0" err="1" smtClean="0"/>
              <a:t>аудандарында</a:t>
            </a:r>
            <a:r>
              <a:rPr lang="ru-RU" dirty="0" smtClean="0"/>
              <a:t> </a:t>
            </a:r>
            <a:r>
              <a:rPr lang="ru-RU" dirty="0" err="1" smtClean="0"/>
              <a:t>Дутовтың басшылығымен әрекет етіп</a:t>
            </a:r>
            <a:r>
              <a:rPr lang="ru-RU" dirty="0" smtClean="0"/>
              <a:t>, </a:t>
            </a:r>
            <a:r>
              <a:rPr lang="ru-RU" dirty="0" err="1" smtClean="0"/>
              <a:t>олар</a:t>
            </a:r>
            <a:r>
              <a:rPr lang="ru-RU" dirty="0" smtClean="0"/>
              <a:t> Ташкент </a:t>
            </a:r>
            <a:r>
              <a:rPr lang="ru-RU" dirty="0" err="1" smtClean="0"/>
              <a:t>және Самараны</a:t>
            </a:r>
            <a:r>
              <a:rPr lang="ru-RU" dirty="0" smtClean="0"/>
              <a:t> </a:t>
            </a:r>
            <a:r>
              <a:rPr lang="ru-RU" dirty="0" err="1" smtClean="0"/>
              <a:t>Орталықтан бөліп тастады</a:t>
            </a:r>
            <a:r>
              <a:rPr lang="ru-RU" dirty="0" smtClean="0"/>
              <a:t>. 1918 ж. 2 </a:t>
            </a:r>
            <a:r>
              <a:rPr lang="ru-RU" dirty="0" err="1" smtClean="0"/>
              <a:t>шілдеде</a:t>
            </a:r>
            <a:r>
              <a:rPr lang="ru-RU" dirty="0" smtClean="0"/>
              <a:t> </a:t>
            </a:r>
            <a:r>
              <a:rPr lang="ru-RU" dirty="0" err="1" smtClean="0"/>
              <a:t>Дутов</a:t>
            </a:r>
            <a:r>
              <a:rPr lang="ru-RU" dirty="0" smtClean="0"/>
              <a:t> </a:t>
            </a:r>
            <a:r>
              <a:rPr lang="ru-RU" dirty="0" err="1" smtClean="0"/>
              <a:t>басқарған әскер Орынборды</a:t>
            </a:r>
            <a:r>
              <a:rPr lang="ru-RU" dirty="0" smtClean="0"/>
              <a:t> </a:t>
            </a:r>
            <a:r>
              <a:rPr lang="ru-RU" dirty="0" err="1" smtClean="0"/>
              <a:t>екінші</a:t>
            </a:r>
            <a:r>
              <a:rPr lang="ru-RU" dirty="0" smtClean="0"/>
              <a:t> </a:t>
            </a:r>
            <a:r>
              <a:rPr lang="ru-RU" dirty="0" err="1" smtClean="0"/>
              <a:t>рет</a:t>
            </a:r>
            <a:r>
              <a:rPr lang="ru-RU" dirty="0" smtClean="0"/>
              <a:t> </a:t>
            </a:r>
            <a:r>
              <a:rPr lang="ru-RU" dirty="0" err="1" smtClean="0"/>
              <a:t>басып</a:t>
            </a:r>
            <a:r>
              <a:rPr lang="ru-RU" dirty="0" smtClean="0"/>
              <a:t> </a:t>
            </a:r>
            <a:r>
              <a:rPr lang="ru-RU" dirty="0" err="1" smtClean="0"/>
              <a:t>алды</a:t>
            </a:r>
            <a:r>
              <a:rPr lang="ru-RU" dirty="0" smtClean="0"/>
              <a:t> да, </a:t>
            </a:r>
            <a:r>
              <a:rPr lang="ru-RU" dirty="0" err="1" smtClean="0"/>
              <a:t>Түркістанды орталық Ресейден</a:t>
            </a:r>
            <a:r>
              <a:rPr lang="ru-RU" dirty="0" smtClean="0"/>
              <a:t> </a:t>
            </a:r>
            <a:r>
              <a:rPr lang="ru-RU" dirty="0" err="1" smtClean="0"/>
              <a:t>бөліп тастады</a:t>
            </a:r>
            <a:r>
              <a:rPr lang="ru-RU" dirty="0" smtClean="0"/>
              <a:t>. </a:t>
            </a:r>
            <a:r>
              <a:rPr lang="ru-RU" dirty="0" err="1" smtClean="0"/>
              <a:t>Лениннің нұсқауымен </a:t>
            </a:r>
            <a:r>
              <a:rPr lang="ru-RU" dirty="0" smtClean="0"/>
              <a:t>1918 ж. Ә.</a:t>
            </a:r>
            <a:r>
              <a:rPr lang="ru-RU" dirty="0" err="1" smtClean="0"/>
              <a:t>Жангелдин</a:t>
            </a:r>
            <a:r>
              <a:rPr lang="ru-RU" dirty="0" smtClean="0"/>
              <a:t> </a:t>
            </a:r>
            <a:r>
              <a:rPr lang="ru-RU" dirty="0" err="1" smtClean="0"/>
              <a:t>басқарған </a:t>
            </a:r>
            <a:r>
              <a:rPr lang="ru-RU" dirty="0" smtClean="0"/>
              <a:t>600 </a:t>
            </a:r>
            <a:r>
              <a:rPr lang="ru-RU" dirty="0" err="1" smtClean="0"/>
              <a:t>адамнан</a:t>
            </a:r>
            <a:r>
              <a:rPr lang="ru-RU" dirty="0" smtClean="0"/>
              <a:t> </a:t>
            </a:r>
            <a:r>
              <a:rPr lang="ru-RU" dirty="0" err="1" smtClean="0"/>
              <a:t>тұратын Балтық матростарының </a:t>
            </a:r>
            <a:r>
              <a:rPr lang="ru-RU" dirty="0" smtClean="0"/>
              <a:t>отряды </a:t>
            </a:r>
            <a:r>
              <a:rPr lang="ru-RU" dirty="0" err="1" smtClean="0"/>
              <a:t>орталықтан бөлініп қалып</a:t>
            </a:r>
            <a:r>
              <a:rPr lang="ru-RU" dirty="0" smtClean="0"/>
              <a:t>, </a:t>
            </a:r>
            <a:r>
              <a:rPr lang="ru-RU" dirty="0" err="1" smtClean="0"/>
              <a:t>көптеген қиыншылықтарды көре жүріп</a:t>
            </a:r>
            <a:r>
              <a:rPr lang="ru-RU" dirty="0" smtClean="0"/>
              <a:t>, 7 ай </a:t>
            </a:r>
            <a:r>
              <a:rPr lang="ru-RU" dirty="0" err="1" smtClean="0"/>
              <a:t>көлемінде Ақтөбе майданына</a:t>
            </a:r>
            <a:r>
              <a:rPr lang="ru-RU" dirty="0" smtClean="0"/>
              <a:t> </a:t>
            </a:r>
            <a:r>
              <a:rPr lang="ru-RU" dirty="0" err="1" smtClean="0"/>
              <a:t>қару-жарақ </a:t>
            </a:r>
            <a:r>
              <a:rPr lang="ru-RU" dirty="0" smtClean="0"/>
              <a:t>пен </a:t>
            </a:r>
            <a:r>
              <a:rPr lang="ru-RU" dirty="0" err="1" smtClean="0"/>
              <a:t>оқ-дәрі жеткізді</a:t>
            </a:r>
            <a:r>
              <a:rPr lang="ru-RU" dirty="0" smtClean="0"/>
              <a:t>. </a:t>
            </a:r>
            <a:r>
              <a:rPr lang="ru-RU" dirty="0" err="1" smtClean="0"/>
              <a:t>Орынборды</a:t>
            </a:r>
            <a:r>
              <a:rPr lang="ru-RU" dirty="0" smtClean="0"/>
              <a:t> </a:t>
            </a:r>
            <a:r>
              <a:rPr lang="ru-RU" dirty="0" err="1" smtClean="0"/>
              <a:t>алу</a:t>
            </a:r>
            <a:r>
              <a:rPr lang="ru-RU" dirty="0" smtClean="0"/>
              <a:t> </a:t>
            </a:r>
            <a:r>
              <a:rPr lang="ru-RU" dirty="0" err="1" smtClean="0"/>
              <a:t>операциясына</a:t>
            </a:r>
            <a:r>
              <a:rPr lang="ru-RU" dirty="0" smtClean="0"/>
              <a:t> </a:t>
            </a:r>
            <a:r>
              <a:rPr lang="ru-RU" dirty="0" err="1" smtClean="0"/>
              <a:t>Ақтөбе майданының әскерлері </a:t>
            </a:r>
            <a:r>
              <a:rPr lang="ru-RU" dirty="0" smtClean="0"/>
              <a:t>мен </a:t>
            </a:r>
            <a:r>
              <a:rPr lang="ru-RU" dirty="0" err="1" smtClean="0"/>
              <a:t>Шығыс майданның әскерлері </a:t>
            </a:r>
            <a:r>
              <a:rPr lang="ru-RU" dirty="0" smtClean="0"/>
              <a:t>де </a:t>
            </a:r>
            <a:r>
              <a:rPr lang="ru-RU" dirty="0" err="1" smtClean="0"/>
              <a:t>қатысты</a:t>
            </a:r>
            <a:r>
              <a:rPr lang="ru-RU" dirty="0" smtClean="0"/>
              <a:t>. 1918 ж. 29-желтоқсанда </a:t>
            </a:r>
            <a:r>
              <a:rPr lang="ru-RU" dirty="0" err="1" smtClean="0"/>
              <a:t>ауа</a:t>
            </a:r>
            <a:r>
              <a:rPr lang="ru-RU" dirty="0" smtClean="0"/>
              <a:t> </a:t>
            </a:r>
            <a:r>
              <a:rPr lang="ru-RU" dirty="0" err="1" smtClean="0"/>
              <a:t>райының қиындығына қарамастан шабуыл</a:t>
            </a:r>
            <a:r>
              <a:rPr lang="ru-RU" dirty="0" smtClean="0"/>
              <a:t> </a:t>
            </a:r>
            <a:r>
              <a:rPr lang="ru-RU" dirty="0" err="1" smtClean="0"/>
              <a:t>басталды</a:t>
            </a:r>
            <a:r>
              <a:rPr lang="ru-RU" dirty="0" smtClean="0"/>
              <a:t>, </a:t>
            </a:r>
            <a:r>
              <a:rPr lang="ru-RU" dirty="0" err="1" smtClean="0"/>
              <a:t>Дутов</a:t>
            </a:r>
            <a:r>
              <a:rPr lang="ru-RU" dirty="0" smtClean="0"/>
              <a:t> </a:t>
            </a:r>
            <a:r>
              <a:rPr lang="ru-RU" dirty="0" err="1" smtClean="0"/>
              <a:t>ақ гвардияшылары</a:t>
            </a:r>
            <a:r>
              <a:rPr lang="ru-RU" dirty="0" smtClean="0"/>
              <a:t> </a:t>
            </a:r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майданның әскерлерінің қысымынан жеңіліп</a:t>
            </a:r>
            <a:r>
              <a:rPr lang="ru-RU" dirty="0" smtClean="0"/>
              <a:t>, </a:t>
            </a:r>
            <a:r>
              <a:rPr lang="ru-RU" dirty="0" err="1" smtClean="0"/>
              <a:t>толық талқандалды</a:t>
            </a:r>
            <a:r>
              <a:rPr lang="ru-RU" dirty="0" smtClean="0"/>
              <a:t>. 1919 ж. 22-ші </a:t>
            </a:r>
            <a:r>
              <a:rPr lang="ru-RU" dirty="0" err="1" smtClean="0"/>
              <a:t>қаңтарында Орынбор</a:t>
            </a:r>
            <a:r>
              <a:rPr lang="ru-RU" dirty="0" smtClean="0"/>
              <a:t> </a:t>
            </a:r>
            <a:r>
              <a:rPr lang="ru-RU" dirty="0" err="1" smtClean="0"/>
              <a:t>қаласы алынып</a:t>
            </a:r>
            <a:r>
              <a:rPr lang="ru-RU" dirty="0" smtClean="0"/>
              <a:t>, </a:t>
            </a:r>
            <a:r>
              <a:rPr lang="ru-RU" dirty="0" err="1" smtClean="0"/>
              <a:t>Түркістан аудандары</a:t>
            </a:r>
            <a:r>
              <a:rPr lang="ru-RU" dirty="0" smtClean="0"/>
              <a:t> мен </a:t>
            </a:r>
            <a:r>
              <a:rPr lang="ru-RU" dirty="0" err="1" smtClean="0"/>
              <a:t>Орталық Ресей</a:t>
            </a:r>
            <a:r>
              <a:rPr lang="ru-RU" dirty="0" smtClean="0"/>
              <a:t> </a:t>
            </a:r>
            <a:r>
              <a:rPr lang="ru-RU" dirty="0" err="1" smtClean="0"/>
              <a:t>арасындағы қатынасты қалпына келтірді</a:t>
            </a:r>
            <a:r>
              <a:rPr lang="ru-RU" dirty="0" smtClean="0"/>
              <a:t>. </a:t>
            </a:r>
            <a:r>
              <a:rPr lang="ru-RU" dirty="0" err="1" smtClean="0"/>
              <a:t>Осымен</a:t>
            </a:r>
            <a:r>
              <a:rPr lang="ru-RU" dirty="0" smtClean="0"/>
              <a:t> </a:t>
            </a:r>
            <a:r>
              <a:rPr lang="ru-RU" dirty="0" err="1" smtClean="0"/>
              <a:t>Ақтөбе майданының</a:t>
            </a:r>
            <a:endParaRPr lang="ru-RU" dirty="0" smtClean="0"/>
          </a:p>
          <a:p>
            <a:pPr algn="just"/>
            <a:r>
              <a:rPr lang="ru-RU" dirty="0" err="1" smtClean="0"/>
              <a:t>тарихтағы </a:t>
            </a:r>
            <a:r>
              <a:rPr lang="ru-RU" dirty="0" smtClean="0"/>
              <a:t>1-ші </a:t>
            </a:r>
            <a:r>
              <a:rPr lang="ru-RU" dirty="0" err="1" smtClean="0"/>
              <a:t>кезеңі аяқталды </a:t>
            </a:r>
            <a:r>
              <a:rPr lang="ru-RU" dirty="0" smtClean="0"/>
              <a:t>(1918 шілде-1919 </a:t>
            </a:r>
            <a:r>
              <a:rPr lang="ru-RU" dirty="0" err="1" smtClean="0"/>
              <a:t>қаңтар</a:t>
            </a:r>
            <a:r>
              <a:rPr lang="ru-RU" dirty="0" smtClean="0"/>
              <a:t>).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kk-KZ" sz="1600" dirty="0" smtClean="0"/>
              <a:t>8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 err="1" smtClean="0"/>
              <a:t>Азамат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соғысы тарихындағы </a:t>
            </a:r>
            <a:r>
              <a:rPr lang="ru-RU" sz="1600" dirty="0" smtClean="0"/>
              <a:t>партизан </a:t>
            </a:r>
            <a:r>
              <a:rPr lang="ru-RU" sz="1600" dirty="0" err="1" smtClean="0"/>
              <a:t>қозғалысының ірі</a:t>
            </a:r>
            <a:r>
              <a:rPr lang="ru-RU" sz="1600" dirty="0" smtClean="0"/>
              <a:t> </a:t>
            </a:r>
            <a:r>
              <a:rPr lang="ru-RU" sz="1600" dirty="0" err="1" smtClean="0"/>
              <a:t>ошақтарының бірі</a:t>
            </a:r>
            <a:r>
              <a:rPr lang="ru-RU" sz="1600" dirty="0" smtClean="0"/>
              <a:t> - </a:t>
            </a:r>
            <a:r>
              <a:rPr lang="ru-RU" sz="1600" dirty="0" err="1" smtClean="0"/>
              <a:t>Черкасск</a:t>
            </a:r>
            <a:r>
              <a:rPr lang="ru-RU" sz="1600" dirty="0" smtClean="0"/>
              <a:t> </a:t>
            </a:r>
            <a:r>
              <a:rPr lang="ru-RU" sz="1600" dirty="0" err="1" smtClean="0"/>
              <a:t>қорғанысы</a:t>
            </a:r>
            <a:r>
              <a:rPr lang="ru-RU" sz="1600" dirty="0" smtClean="0"/>
              <a:t>, </a:t>
            </a:r>
            <a:r>
              <a:rPr lang="ru-RU" sz="1600" dirty="0" err="1" smtClean="0"/>
              <a:t>Тарбағатай </a:t>
            </a:r>
            <a:r>
              <a:rPr lang="ru-RU" sz="1600" dirty="0" smtClean="0"/>
              <a:t>мен </a:t>
            </a:r>
            <a:r>
              <a:rPr lang="ru-RU" sz="1600" dirty="0" err="1" smtClean="0"/>
              <a:t>Алтайдың </a:t>
            </a:r>
            <a:r>
              <a:rPr lang="ru-RU" sz="1600" dirty="0" smtClean="0"/>
              <a:t>“</a:t>
            </a:r>
            <a:r>
              <a:rPr lang="ru-RU" sz="1600" dirty="0" err="1" smtClean="0"/>
              <a:t>Тау</a:t>
            </a:r>
            <a:r>
              <a:rPr lang="ru-RU" sz="1600" dirty="0" smtClean="0"/>
              <a:t> </a:t>
            </a:r>
            <a:r>
              <a:rPr lang="ru-RU" sz="1600" dirty="0" err="1" smtClean="0"/>
              <a:t>қырандары</a:t>
            </a:r>
            <a:r>
              <a:rPr lang="ru-RU" sz="1600" dirty="0" smtClean="0"/>
              <a:t>” </a:t>
            </a:r>
            <a:r>
              <a:rPr lang="ru-RU" sz="1600" dirty="0" err="1" smtClean="0"/>
              <a:t>отрядтарының қозғалысы Қазақстандағы Азамат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соғысы тарихынан</a:t>
            </a:r>
            <a:r>
              <a:rPr lang="ru-RU" sz="1600" dirty="0" smtClean="0"/>
              <a:t> </a:t>
            </a:r>
            <a:r>
              <a:rPr lang="ru-RU" sz="1600" dirty="0" err="1" smtClean="0"/>
              <a:t>өшпес орын</a:t>
            </a:r>
            <a:r>
              <a:rPr lang="ru-RU" sz="1600" dirty="0" smtClean="0"/>
              <a:t> </a:t>
            </a:r>
            <a:r>
              <a:rPr lang="ru-RU" sz="1600" dirty="0" err="1" smtClean="0"/>
              <a:t>алды</a:t>
            </a:r>
            <a:r>
              <a:rPr lang="ru-RU" sz="1600" dirty="0" smtClean="0"/>
              <a:t>. 1919 ж. </a:t>
            </a:r>
            <a:r>
              <a:rPr lang="ru-RU" sz="1600" dirty="0" err="1" smtClean="0"/>
              <a:t>жазында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Шығыс майдандағы </a:t>
            </a:r>
            <a:r>
              <a:rPr lang="ru-RU" sz="1600" dirty="0" smtClean="0"/>
              <a:t>Колчак </a:t>
            </a:r>
            <a:r>
              <a:rPr lang="ru-RU" sz="1600" dirty="0" err="1" smtClean="0"/>
              <a:t>армиясының 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күшінің күйреуі батыс</a:t>
            </a:r>
            <a:r>
              <a:rPr lang="ru-RU" sz="1600" dirty="0" smtClean="0"/>
              <a:t>, </a:t>
            </a:r>
            <a:r>
              <a:rPr lang="ru-RU" sz="1600" dirty="0" err="1" smtClean="0"/>
              <a:t>солтүстік</a:t>
            </a:r>
            <a:r>
              <a:rPr lang="ru-RU" sz="1600" dirty="0" smtClean="0"/>
              <a:t>, </a:t>
            </a:r>
            <a:r>
              <a:rPr lang="ru-RU" sz="1600" dirty="0" err="1" smtClean="0"/>
              <a:t>солтүстік-шығыс Қазақстан </a:t>
            </a:r>
            <a:r>
              <a:rPr lang="ru-RU" sz="1600" dirty="0" smtClean="0"/>
              <a:t>мен </a:t>
            </a:r>
            <a:r>
              <a:rPr lang="ru-RU" sz="1600" dirty="0" err="1" smtClean="0"/>
              <a:t>Жетісуды</a:t>
            </a:r>
            <a:r>
              <a:rPr lang="ru-RU" sz="1600" dirty="0" smtClean="0"/>
              <a:t> </a:t>
            </a:r>
            <a:r>
              <a:rPr lang="ru-RU" sz="1600" dirty="0" err="1" smtClean="0"/>
              <a:t>азат</a:t>
            </a:r>
            <a:r>
              <a:rPr lang="ru-RU" sz="1600" dirty="0" smtClean="0"/>
              <a:t> </a:t>
            </a:r>
            <a:r>
              <a:rPr lang="ru-RU" sz="1600" dirty="0" err="1" smtClean="0"/>
              <a:t>етуге</a:t>
            </a:r>
            <a:r>
              <a:rPr lang="ru-RU" sz="1600" dirty="0" smtClean="0"/>
              <a:t> </a:t>
            </a:r>
            <a:r>
              <a:rPr lang="ru-RU" sz="1600" dirty="0" err="1" smtClean="0"/>
              <a:t>жағдай жасады</a:t>
            </a:r>
            <a:r>
              <a:rPr lang="ru-RU" sz="1600" dirty="0" smtClean="0"/>
              <a:t>. 1919 ж. </a:t>
            </a:r>
            <a:r>
              <a:rPr lang="ru-RU" sz="1600" dirty="0" err="1" smtClean="0"/>
              <a:t>аяғында Қазақстанның 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территориясы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Дутов</a:t>
            </a:r>
            <a:r>
              <a:rPr lang="ru-RU" sz="1600" dirty="0" smtClean="0"/>
              <a:t> пен </a:t>
            </a:r>
            <a:r>
              <a:rPr lang="ru-RU" sz="1600" dirty="0" err="1" smtClean="0"/>
              <a:t>Анненковтың армияларының қалдықтарынан босатылып</a:t>
            </a:r>
            <a:r>
              <a:rPr lang="ru-RU" sz="1600" dirty="0" smtClean="0"/>
              <a:t>, 22 </a:t>
            </a:r>
            <a:r>
              <a:rPr lang="ru-RU" sz="1600" dirty="0" err="1" smtClean="0"/>
              <a:t>наурызда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 әскерлері Қапалды</a:t>
            </a:r>
            <a:r>
              <a:rPr lang="ru-RU" sz="1600" dirty="0" smtClean="0"/>
              <a:t>, 28 </a:t>
            </a:r>
            <a:r>
              <a:rPr lang="ru-RU" sz="1600" dirty="0" err="1" smtClean="0"/>
              <a:t>наурызда</a:t>
            </a:r>
            <a:r>
              <a:rPr lang="ru-RU" sz="1600" dirty="0" smtClean="0"/>
              <a:t> </a:t>
            </a:r>
            <a:r>
              <a:rPr lang="ru-RU" sz="1600" dirty="0" err="1" smtClean="0"/>
              <a:t>Арасан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станциясын</a:t>
            </a:r>
            <a:r>
              <a:rPr lang="ru-RU" sz="1600" dirty="0" smtClean="0"/>
              <a:t> </a:t>
            </a:r>
            <a:r>
              <a:rPr lang="ru-RU" sz="1600" dirty="0" err="1" smtClean="0"/>
              <a:t>азат</a:t>
            </a:r>
            <a:r>
              <a:rPr lang="ru-RU" sz="1600" dirty="0" smtClean="0"/>
              <a:t> </a:t>
            </a:r>
            <a:r>
              <a:rPr lang="ru-RU" sz="1600" dirty="0" err="1" smtClean="0"/>
              <a:t>етті</a:t>
            </a:r>
            <a:r>
              <a:rPr lang="ru-RU" sz="1600" dirty="0" smtClean="0"/>
              <a:t>. 22 </a:t>
            </a:r>
            <a:r>
              <a:rPr lang="ru-RU" sz="1600" dirty="0" err="1" smtClean="0"/>
              <a:t>наурызда</a:t>
            </a:r>
            <a:r>
              <a:rPr lang="ru-RU" sz="1600" dirty="0" smtClean="0"/>
              <a:t> </a:t>
            </a:r>
            <a:r>
              <a:rPr lang="ru-RU" sz="1600" dirty="0" err="1" smtClean="0"/>
              <a:t>Үржар станциясын</a:t>
            </a:r>
            <a:r>
              <a:rPr lang="ru-RU" sz="1600" dirty="0" smtClean="0"/>
              <a:t>, 27 </a:t>
            </a:r>
            <a:r>
              <a:rPr lang="ru-RU" sz="1600" dirty="0" err="1" smtClean="0"/>
              <a:t>наурызда</a:t>
            </a:r>
            <a:r>
              <a:rPr lang="ru-RU" sz="1600" dirty="0" smtClean="0"/>
              <a:t> </a:t>
            </a:r>
            <a:r>
              <a:rPr lang="ru-RU" sz="1600" dirty="0" err="1" smtClean="0"/>
              <a:t>Бақты станциясын</a:t>
            </a:r>
            <a:r>
              <a:rPr lang="ru-RU" sz="1600" dirty="0" smtClean="0"/>
              <a:t>, 25 </a:t>
            </a:r>
            <a:r>
              <a:rPr lang="ru-RU" sz="1600" dirty="0" err="1" smtClean="0"/>
              <a:t>наурызда</a:t>
            </a:r>
            <a:r>
              <a:rPr lang="ru-RU" sz="1600" dirty="0" smtClean="0"/>
              <a:t> атаман </a:t>
            </a:r>
            <a:r>
              <a:rPr lang="ru-RU" sz="1600" dirty="0" err="1" smtClean="0"/>
              <a:t>Анненковтың ставкасы</a:t>
            </a:r>
            <a:r>
              <a:rPr lang="ru-RU" sz="1600" dirty="0" smtClean="0"/>
              <a:t> </a:t>
            </a:r>
            <a:r>
              <a:rPr lang="ru-RU" sz="1600" dirty="0" err="1" smtClean="0"/>
              <a:t>тұрған Үшаралды</a:t>
            </a:r>
            <a:r>
              <a:rPr lang="ru-RU" sz="1600" dirty="0" smtClean="0"/>
              <a:t>, 29 </a:t>
            </a:r>
            <a:r>
              <a:rPr lang="ru-RU" sz="1600" dirty="0" err="1" smtClean="0"/>
              <a:t>наурызда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Қапал гарнизонын</a:t>
            </a:r>
            <a:r>
              <a:rPr lang="ru-RU" sz="1600" dirty="0" smtClean="0"/>
              <a:t> </a:t>
            </a:r>
            <a:r>
              <a:rPr lang="ru-RU" sz="1600" dirty="0" err="1" smtClean="0"/>
              <a:t>тізе</a:t>
            </a:r>
            <a:r>
              <a:rPr lang="ru-RU" sz="1600" dirty="0" smtClean="0"/>
              <a:t> </a:t>
            </a:r>
            <a:r>
              <a:rPr lang="ru-RU" sz="1600" dirty="0" err="1" smtClean="0"/>
              <a:t>бүктіріп</a:t>
            </a:r>
            <a:r>
              <a:rPr lang="ru-RU" sz="1600" dirty="0" smtClean="0"/>
              <a:t>, атаман Анненков </a:t>
            </a:r>
            <a:r>
              <a:rPr lang="ru-RU" sz="1600" dirty="0" err="1" smtClean="0"/>
              <a:t>және Дутов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бастаған ақ гвардияшылардың қалдықтарын Синьцзянға қарай қуды</a:t>
            </a:r>
            <a:r>
              <a:rPr lang="ru-RU" sz="1600" dirty="0" smtClean="0"/>
              <a:t>. 1920 ж. 29 </a:t>
            </a:r>
            <a:r>
              <a:rPr lang="ru-RU" sz="1600" dirty="0" err="1" smtClean="0"/>
              <a:t>наурызында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ең соңғы </a:t>
            </a:r>
            <a:r>
              <a:rPr lang="ru-RU" sz="1600" dirty="0" smtClean="0"/>
              <a:t>майдан </a:t>
            </a:r>
            <a:r>
              <a:rPr lang="ru-RU" sz="1600" dirty="0" err="1" smtClean="0"/>
              <a:t>Солтүстік Жетісу</a:t>
            </a:r>
            <a:r>
              <a:rPr lang="ru-RU" sz="1600" dirty="0" smtClean="0"/>
              <a:t> майданы </a:t>
            </a:r>
            <a:r>
              <a:rPr lang="ru-RU" sz="1600" dirty="0" err="1" smtClean="0"/>
              <a:t>жойылып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Кеңес үкіметі қайтадан қалпына келтірілді</a:t>
            </a:r>
            <a:r>
              <a:rPr lang="ru-RU" sz="1600" dirty="0" smtClean="0"/>
              <a:t>.</a:t>
            </a:r>
          </a:p>
          <a:p>
            <a:pPr marL="0" indent="0" algn="just">
              <a:buNone/>
            </a:pPr>
            <a:r>
              <a:rPr lang="ru-RU" sz="1600" dirty="0" smtClean="0"/>
              <a:t>        1920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азамат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соғысы аяқталып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онда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қызылдар жеңіске жетті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Азамат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соғысы жылдарындағы қызылдардың жеңісінің себептері</a:t>
            </a:r>
            <a:r>
              <a:rPr lang="ru-RU" sz="1600" dirty="0" smtClean="0"/>
              <a:t>: </a:t>
            </a:r>
            <a:r>
              <a:rPr lang="ru-RU" sz="1600" dirty="0" err="1" smtClean="0"/>
              <a:t>біріншіден</a:t>
            </a:r>
            <a:r>
              <a:rPr lang="ru-RU" sz="1600" dirty="0" smtClean="0"/>
              <a:t>, </a:t>
            </a:r>
            <a:r>
              <a:rPr lang="ru-RU" sz="1600" dirty="0" err="1" smtClean="0"/>
              <a:t>Кеңес өкіметіне қарсы күштер ұйымдасып, бірлесіп</a:t>
            </a:r>
            <a:r>
              <a:rPr lang="ru-RU" sz="1600" dirty="0" smtClean="0"/>
              <a:t> </a:t>
            </a:r>
            <a:r>
              <a:rPr lang="ru-RU" sz="1600" dirty="0" err="1" smtClean="0"/>
              <a:t>қимыл жасай</a:t>
            </a:r>
            <a:r>
              <a:rPr lang="ru-RU" sz="1600" dirty="0" smtClean="0"/>
              <a:t> </a:t>
            </a:r>
            <a:r>
              <a:rPr lang="ru-RU" sz="1600" dirty="0" err="1" smtClean="0"/>
              <a:t>алмады</a:t>
            </a:r>
            <a:r>
              <a:rPr lang="ru-RU" sz="1600" dirty="0" smtClean="0"/>
              <a:t>; </a:t>
            </a:r>
            <a:r>
              <a:rPr lang="ru-RU" sz="1600" dirty="0" err="1" smtClean="0"/>
              <a:t>екіншіден</a:t>
            </a:r>
            <a:r>
              <a:rPr lang="ru-RU" sz="1600" dirty="0" smtClean="0"/>
              <a:t>, </a:t>
            </a:r>
            <a:r>
              <a:rPr lang="ru-RU" sz="1600" dirty="0" err="1" smtClean="0"/>
              <a:t>ақ гвардияшылар</a:t>
            </a:r>
            <a:r>
              <a:rPr lang="ru-RU" sz="1600" dirty="0" smtClean="0"/>
              <a:t> </a:t>
            </a:r>
            <a:r>
              <a:rPr lang="ru-RU" sz="1600" dirty="0" err="1" smtClean="0"/>
              <a:t>өкіметі орнаған жерлерде</a:t>
            </a:r>
            <a:r>
              <a:rPr lang="ru-RU" sz="1600" dirty="0" smtClean="0"/>
              <a:t> </a:t>
            </a:r>
            <a:r>
              <a:rPr lang="ru-RU" sz="1600" dirty="0" err="1" smtClean="0"/>
              <a:t>бұқара халыққа қарсы бағытталған шаралар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жүзеге асырылып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оған керісінше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 өкіметі тарапынан</a:t>
            </a:r>
            <a:r>
              <a:rPr lang="ru-RU" sz="1600" dirty="0" smtClean="0"/>
              <a:t> </a:t>
            </a:r>
            <a:r>
              <a:rPr lang="ru-RU" sz="1600" dirty="0" err="1" smtClean="0"/>
              <a:t>ұлттардың өзін-өзі билеу</a:t>
            </a:r>
            <a:r>
              <a:rPr lang="ru-RU" sz="1600" dirty="0" smtClean="0"/>
              <a:t> </a:t>
            </a:r>
            <a:r>
              <a:rPr lang="ru-RU" sz="1600" dirty="0" err="1" smtClean="0"/>
              <a:t>құқығының сөз жүзінде болса</a:t>
            </a:r>
            <a:r>
              <a:rPr lang="ru-RU" sz="1600" dirty="0" smtClean="0"/>
              <a:t> да </a:t>
            </a:r>
            <a:r>
              <a:rPr lang="ru-RU" sz="1600" dirty="0" err="1" smtClean="0"/>
              <a:t>мойындалуы</a:t>
            </a:r>
            <a:r>
              <a:rPr lang="ru-RU" sz="1600" dirty="0" smtClean="0"/>
              <a:t>; </a:t>
            </a:r>
            <a:r>
              <a:rPr lang="ru-RU" sz="1600" dirty="0" err="1" smtClean="0"/>
              <a:t>үшіншіден</a:t>
            </a:r>
            <a:r>
              <a:rPr lang="ru-RU" sz="1600" dirty="0" smtClean="0"/>
              <a:t>, </a:t>
            </a:r>
            <a:r>
              <a:rPr lang="ru-RU" sz="1600" dirty="0" err="1" smtClean="0"/>
              <a:t>Кеңес өкіметінің </a:t>
            </a:r>
            <a:r>
              <a:rPr lang="ru-RU" sz="1600" dirty="0" smtClean="0"/>
              <a:t>орта </a:t>
            </a:r>
            <a:r>
              <a:rPr lang="ru-RU" sz="1600" dirty="0" err="1" smtClean="0"/>
              <a:t>шаруалармен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одақ құруы және </a:t>
            </a:r>
            <a:r>
              <a:rPr lang="ru-RU" sz="1600" dirty="0" smtClean="0"/>
              <a:t>1919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шілдеде</a:t>
            </a:r>
            <a:r>
              <a:rPr lang="ru-RU" sz="1600" dirty="0" smtClean="0"/>
              <a:t> </a:t>
            </a:r>
            <a:r>
              <a:rPr lang="ru-RU" sz="1600" dirty="0" err="1" smtClean="0"/>
              <a:t>Казревком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құрылғанда қазақтардың жерге</a:t>
            </a:r>
            <a:r>
              <a:rPr lang="ru-RU" sz="1600" dirty="0" smtClean="0"/>
              <a:t> </a:t>
            </a:r>
            <a:r>
              <a:rPr lang="ru-RU" sz="1600" dirty="0" err="1" smtClean="0"/>
              <a:t>мұқтаждығын өтеу жөнінде сөз болып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Қазақстанға қоныс аударуды</a:t>
            </a:r>
            <a:r>
              <a:rPr lang="ru-RU" sz="1600" dirty="0" smtClean="0"/>
              <a:t> </a:t>
            </a:r>
            <a:r>
              <a:rPr lang="ru-RU" sz="1600" dirty="0" err="1" smtClean="0"/>
              <a:t>тоқтату мәселесі қойылды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Түбірлі революцияық сипатта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болмағанмен бұл шаралар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большевиктерге</a:t>
            </a:r>
            <a:r>
              <a:rPr lang="ru-RU" sz="1600" dirty="0" smtClean="0"/>
              <a:t> </a:t>
            </a:r>
            <a:r>
              <a:rPr lang="ru-RU" sz="1600" dirty="0" err="1" smtClean="0"/>
              <a:t>азамат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соғысы 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ақтар </a:t>
            </a:r>
            <a:r>
              <a:rPr lang="ru-RU" sz="1600" dirty="0" smtClean="0"/>
              <a:t>мен </a:t>
            </a:r>
            <a:r>
              <a:rPr lang="ru-RU" sz="1600" dirty="0" err="1" smtClean="0"/>
              <a:t>қызылдар арасында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ауытқыған қазақтардың көмегіне сүйенуге жағдай жасады</a:t>
            </a:r>
            <a:r>
              <a:rPr lang="ru-RU" sz="1600" dirty="0" smtClean="0"/>
              <a:t>; </a:t>
            </a:r>
            <a:r>
              <a:rPr lang="ru-RU" sz="1600" dirty="0" err="1" smtClean="0"/>
              <a:t>төртіншіден</a:t>
            </a:r>
            <a:r>
              <a:rPr lang="ru-RU" sz="1600" dirty="0" smtClean="0"/>
              <a:t>, 1919 </a:t>
            </a:r>
            <a:r>
              <a:rPr lang="ru-RU" sz="1600" dirty="0" err="1" smtClean="0"/>
              <a:t>жылдың көктемінен бастап</a:t>
            </a:r>
            <a:r>
              <a:rPr lang="ru-RU" sz="1600" dirty="0" smtClean="0"/>
              <a:t>, А.</a:t>
            </a:r>
            <a:r>
              <a:rPr lang="ru-RU" sz="1600" dirty="0" err="1" smtClean="0"/>
              <a:t>Байтұрсынов бастаған алашордашылар</a:t>
            </a:r>
            <a:r>
              <a:rPr lang="ru-RU" sz="1600" dirty="0" smtClean="0"/>
              <a:t> </a:t>
            </a:r>
            <a:r>
              <a:rPr lang="ru-RU" sz="1600" dirty="0" err="1" smtClean="0"/>
              <a:t>қызылдар жағына шықты</a:t>
            </a:r>
            <a:r>
              <a:rPr lang="ru-RU" sz="1600" dirty="0" smtClean="0"/>
              <a:t>. </a:t>
            </a:r>
            <a:r>
              <a:rPr lang="ru-RU" sz="1600" dirty="0" err="1" smtClean="0"/>
              <a:t>Себебі</a:t>
            </a:r>
            <a:r>
              <a:rPr lang="ru-RU" sz="1600" dirty="0" smtClean="0"/>
              <a:t>, </a:t>
            </a:r>
            <a:r>
              <a:rPr lang="ru-RU" sz="1600" dirty="0" err="1" smtClean="0"/>
              <a:t>олардың Колчактық орыс</a:t>
            </a:r>
            <a:r>
              <a:rPr lang="ru-RU" sz="1600" dirty="0" smtClean="0"/>
              <a:t> </a:t>
            </a:r>
            <a:r>
              <a:rPr lang="ru-RU" sz="1600" dirty="0" err="1" smtClean="0"/>
              <a:t>шовинистік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көзқарастарынан үміттері үзілді.</a:t>
            </a:r>
            <a:r>
              <a:rPr lang="ru-RU" sz="1600" dirty="0" smtClean="0"/>
              <a:t> </a:t>
            </a:r>
            <a:r>
              <a:rPr lang="ru-RU" sz="1600" dirty="0" err="1" smtClean="0"/>
              <a:t>Ақтар билеушілері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 халқына ұлттық </a:t>
            </a:r>
            <a:r>
              <a:rPr lang="ru-RU" sz="1600" dirty="0" smtClean="0"/>
              <a:t>автономия </a:t>
            </a:r>
            <a:r>
              <a:rPr lang="ru-RU" sz="1600" dirty="0" err="1" smtClean="0"/>
              <a:t>бергісі</a:t>
            </a:r>
            <a:r>
              <a:rPr lang="ru-RU" sz="1600" dirty="0" smtClean="0"/>
              <a:t> </a:t>
            </a:r>
            <a:r>
              <a:rPr lang="ru-RU" sz="1600" dirty="0" err="1" smtClean="0"/>
              <a:t>келмеді</a:t>
            </a:r>
            <a:r>
              <a:rPr lang="ru-RU" sz="1600" dirty="0" smtClean="0"/>
              <a:t>, </a:t>
            </a:r>
            <a:r>
              <a:rPr lang="ru-RU" sz="1600" dirty="0" err="1" smtClean="0"/>
              <a:t>тіпті</a:t>
            </a:r>
            <a:r>
              <a:rPr lang="ru-RU" sz="1600" dirty="0" smtClean="0"/>
              <a:t>, </a:t>
            </a:r>
            <a:r>
              <a:rPr lang="ru-RU" sz="1600" dirty="0" err="1" smtClean="0"/>
              <a:t>өздерінің қолдап жүрген Алаш</a:t>
            </a:r>
            <a:r>
              <a:rPr lang="ru-RU" sz="1600" dirty="0" smtClean="0"/>
              <a:t> орда </a:t>
            </a:r>
            <a:r>
              <a:rPr lang="ru-RU" sz="1600" dirty="0" err="1" smtClean="0"/>
              <a:t>үкіметін </a:t>
            </a:r>
            <a:r>
              <a:rPr lang="ru-RU" sz="1600" dirty="0" smtClean="0"/>
              <a:t>де </a:t>
            </a:r>
            <a:r>
              <a:rPr lang="ru-RU" sz="1600" dirty="0" err="1" smtClean="0"/>
              <a:t>мойындамады</a:t>
            </a:r>
            <a:r>
              <a:rPr lang="ru-RU" sz="1600" dirty="0" smtClean="0"/>
              <a:t>.</a:t>
            </a:r>
          </a:p>
          <a:p>
            <a:pPr algn="just"/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9-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32"/>
          </a:xfrm>
        </p:spPr>
        <p:txBody>
          <a:bodyPr>
            <a:normAutofit fontScale="47500" lnSpcReduction="20000"/>
          </a:bodyPr>
          <a:lstStyle/>
          <a:p>
            <a:pPr marL="0" indent="0" algn="just"/>
            <a:r>
              <a:rPr lang="ru-RU" dirty="0" smtClean="0"/>
              <a:t> </a:t>
            </a:r>
            <a:r>
              <a:rPr lang="ru-RU" sz="3400" dirty="0" err="1" smtClean="0"/>
              <a:t>Кеңес үкіметінің Қазақстандағы кейбір</a:t>
            </a:r>
            <a:r>
              <a:rPr lang="ru-RU" sz="3400" dirty="0" smtClean="0"/>
              <a:t> </a:t>
            </a:r>
            <a:r>
              <a:rPr lang="ru-RU" sz="3400" dirty="0" err="1" smtClean="0"/>
              <a:t>өкілдері Алашорда</a:t>
            </a:r>
            <a:r>
              <a:rPr lang="ru-RU" sz="3400" dirty="0" smtClean="0"/>
              <a:t> </a:t>
            </a:r>
            <a:r>
              <a:rPr lang="ru-RU" sz="3400" dirty="0" err="1" smtClean="0"/>
              <a:t>жетекшілеріне</a:t>
            </a:r>
            <a:r>
              <a:rPr lang="ru-RU" sz="3400" dirty="0" smtClean="0"/>
              <a:t> </a:t>
            </a:r>
            <a:r>
              <a:rPr lang="ru-RU" sz="3400" dirty="0" err="1" smtClean="0"/>
              <a:t>жау</a:t>
            </a:r>
            <a:r>
              <a:rPr lang="ru-RU" sz="3400" dirty="0" smtClean="0"/>
              <a:t> </a:t>
            </a:r>
            <a:r>
              <a:rPr lang="ru-RU" sz="3400" dirty="0" err="1" smtClean="0"/>
              <a:t>ретінде</a:t>
            </a:r>
            <a:r>
              <a:rPr lang="ru-RU" sz="3400" dirty="0" smtClean="0"/>
              <a:t> </a:t>
            </a:r>
            <a:r>
              <a:rPr lang="ru-RU" sz="3400" dirty="0" err="1" smtClean="0"/>
              <a:t>қарады.</a:t>
            </a:r>
            <a:r>
              <a:rPr lang="ru-RU" sz="3400" dirty="0" smtClean="0"/>
              <a:t> </a:t>
            </a:r>
            <a:r>
              <a:rPr lang="ru-RU" sz="3400" dirty="0" err="1" smtClean="0"/>
              <a:t>Мәселен, </a:t>
            </a:r>
            <a:r>
              <a:rPr lang="ru-RU" sz="3400" dirty="0" smtClean="0"/>
              <a:t>1920 ж. </a:t>
            </a:r>
            <a:r>
              <a:rPr lang="ru-RU" sz="3400" dirty="0" err="1" smtClean="0"/>
              <a:t>Қазақ </a:t>
            </a:r>
            <a:r>
              <a:rPr lang="ru-RU" sz="3400" dirty="0" smtClean="0"/>
              <a:t>партия </a:t>
            </a:r>
            <a:r>
              <a:rPr lang="ru-RU" sz="3400" dirty="0" err="1" smtClean="0"/>
              <a:t>бюросының есебінде</a:t>
            </a:r>
            <a:r>
              <a:rPr lang="ru-RU" sz="3400" dirty="0" smtClean="0"/>
              <a:t> </a:t>
            </a:r>
            <a:r>
              <a:rPr lang="ru-RU" sz="3400" dirty="0" err="1" smtClean="0"/>
              <a:t>былай</a:t>
            </a:r>
            <a:r>
              <a:rPr lang="ru-RU" sz="3400" dirty="0" smtClean="0"/>
              <a:t> </a:t>
            </a:r>
            <a:r>
              <a:rPr lang="ru-RU" sz="3400" dirty="0" err="1" smtClean="0"/>
              <a:t>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жазылды</a:t>
            </a:r>
            <a:r>
              <a:rPr lang="ru-RU" sz="3400" dirty="0" smtClean="0"/>
              <a:t>: „</a:t>
            </a:r>
            <a:r>
              <a:rPr lang="ru-RU" sz="3400" dirty="0" err="1" smtClean="0"/>
              <a:t>Бұрынғы алашордалықтардан тұратын қырғыз зиялыларының </a:t>
            </a:r>
            <a:r>
              <a:rPr lang="ru-RU" sz="3400" dirty="0" smtClean="0"/>
              <a:t>3/4–</a:t>
            </a:r>
            <a:r>
              <a:rPr lang="ru-RU" sz="3400" dirty="0" err="1" smtClean="0"/>
              <a:t>і</a:t>
            </a:r>
            <a:r>
              <a:rPr lang="ru-RU" sz="3400" dirty="0" smtClean="0"/>
              <a:t> </a:t>
            </a:r>
            <a:r>
              <a:rPr lang="ru-RU" sz="3400" dirty="0" err="1" smtClean="0"/>
              <a:t>буржуазиялық-шовинистер</a:t>
            </a:r>
            <a:r>
              <a:rPr lang="ru-RU" sz="3400" dirty="0" smtClean="0"/>
              <a:t>”. </a:t>
            </a:r>
            <a:r>
              <a:rPr lang="ru-RU" sz="3400" dirty="0" err="1" smtClean="0"/>
              <a:t>Сондай-ақ кешірім</a:t>
            </a:r>
            <a:r>
              <a:rPr lang="ru-RU" sz="3400" dirty="0" smtClean="0"/>
              <a:t> </a:t>
            </a:r>
            <a:r>
              <a:rPr lang="ru-RU" sz="3400" dirty="0" err="1" smtClean="0"/>
              <a:t>жасалғанға қарамастан Алашорда</a:t>
            </a:r>
            <a:r>
              <a:rPr lang="ru-RU" sz="3400" dirty="0" smtClean="0"/>
              <a:t> </a:t>
            </a:r>
            <a:r>
              <a:rPr lang="ru-RU" sz="3400" dirty="0" err="1" smtClean="0"/>
              <a:t>жетекшілері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саяси</a:t>
            </a:r>
            <a:r>
              <a:rPr lang="ru-RU" sz="3400" dirty="0" smtClean="0"/>
              <a:t> </a:t>
            </a:r>
            <a:r>
              <a:rPr lang="ru-RU" sz="3400" dirty="0" err="1" smtClean="0"/>
              <a:t>тұрғыда оқшаулануға тиіс</a:t>
            </a:r>
            <a:r>
              <a:rPr lang="ru-RU" sz="3400" dirty="0" smtClean="0"/>
              <a:t> </a:t>
            </a:r>
            <a:r>
              <a:rPr lang="ru-RU" sz="3400" dirty="0" err="1" smtClean="0"/>
              <a:t>болды</a:t>
            </a:r>
            <a:r>
              <a:rPr lang="ru-RU" sz="3400" dirty="0" smtClean="0"/>
              <a:t>. </a:t>
            </a:r>
            <a:r>
              <a:rPr lang="ru-RU" sz="3400" dirty="0" err="1" smtClean="0"/>
              <a:t>Қазревкомның </a:t>
            </a:r>
            <a:r>
              <a:rPr lang="ru-RU" sz="3400" dirty="0" smtClean="0"/>
              <a:t>1920 </a:t>
            </a:r>
            <a:r>
              <a:rPr lang="ru-RU" sz="3400" dirty="0" err="1" smtClean="0"/>
              <a:t>жылғы </a:t>
            </a:r>
            <a:r>
              <a:rPr lang="ru-RU" sz="3400" dirty="0" smtClean="0"/>
              <a:t>5- </a:t>
            </a:r>
            <a:r>
              <a:rPr lang="ru-RU" sz="3400" dirty="0" err="1" smtClean="0"/>
              <a:t>наурыздағы “Алашорданың батыс</a:t>
            </a:r>
            <a:r>
              <a:rPr lang="ru-RU" sz="3400" dirty="0" smtClean="0"/>
              <a:t> </a:t>
            </a:r>
            <a:r>
              <a:rPr lang="ru-RU" sz="3400" dirty="0" err="1" smtClean="0"/>
              <a:t>бөлімін тарату</a:t>
            </a:r>
            <a:r>
              <a:rPr lang="ru-RU" sz="3400" dirty="0" smtClean="0"/>
              <a:t> </a:t>
            </a:r>
            <a:r>
              <a:rPr lang="ru-RU" sz="3400" dirty="0" err="1" smtClean="0"/>
              <a:t>туралы</a:t>
            </a:r>
            <a:r>
              <a:rPr lang="ru-RU" sz="3400" dirty="0" smtClean="0"/>
              <a:t>” </a:t>
            </a:r>
            <a:r>
              <a:rPr lang="ru-RU" sz="3400" dirty="0" err="1" smtClean="0"/>
              <a:t>қаулысында “Ұлттық Алашорда</a:t>
            </a:r>
            <a:r>
              <a:rPr lang="ru-RU" sz="3400" dirty="0" smtClean="0"/>
              <a:t> </a:t>
            </a:r>
            <a:r>
              <a:rPr lang="ru-RU" sz="3400" dirty="0" err="1" smtClean="0"/>
              <a:t>үкіметінің батыс</a:t>
            </a:r>
            <a:r>
              <a:rPr lang="ru-RU" sz="3400" dirty="0" smtClean="0"/>
              <a:t> </a:t>
            </a:r>
            <a:r>
              <a:rPr lang="ru-RU" sz="3400" dirty="0" err="1" smtClean="0"/>
              <a:t>бөлімінің жауапты</a:t>
            </a:r>
            <a:r>
              <a:rPr lang="ru-RU" sz="3400" dirty="0" smtClean="0"/>
              <a:t> </a:t>
            </a:r>
            <a:r>
              <a:rPr lang="ru-RU" sz="3400" dirty="0" err="1" smtClean="0"/>
              <a:t>жетекшілері</a:t>
            </a:r>
            <a:r>
              <a:rPr lang="ru-RU" sz="3400" dirty="0" smtClean="0"/>
              <a:t> </a:t>
            </a:r>
            <a:r>
              <a:rPr lang="ru-RU" sz="3400" dirty="0" err="1" smtClean="0"/>
              <a:t>қырғыз өлкесінде кеңес үкіметі толық негізде</a:t>
            </a:r>
            <a:r>
              <a:rPr lang="ru-RU" sz="3400" dirty="0" smtClean="0"/>
              <a:t> </a:t>
            </a:r>
            <a:r>
              <a:rPr lang="ru-RU" sz="3400" dirty="0" err="1" smtClean="0"/>
              <a:t>орныққанша халық бұқарасынан оқшауландырылсын…”- 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ашып</a:t>
            </a:r>
            <a:r>
              <a:rPr lang="ru-RU" sz="3400" dirty="0" smtClean="0"/>
              <a:t> </a:t>
            </a:r>
            <a:r>
              <a:rPr lang="ru-RU" sz="3400" dirty="0" err="1" smtClean="0"/>
              <a:t>айтылды</a:t>
            </a:r>
            <a:r>
              <a:rPr lang="ru-RU" sz="3400" dirty="0" smtClean="0"/>
              <a:t>. </a:t>
            </a:r>
            <a:r>
              <a:rPr lang="ru-RU" sz="3400" dirty="0" err="1" smtClean="0"/>
              <a:t>Олар</a:t>
            </a:r>
            <a:r>
              <a:rPr lang="ru-RU" sz="3400" dirty="0" smtClean="0"/>
              <a:t> ревком </a:t>
            </a:r>
            <a:r>
              <a:rPr lang="ru-RU" sz="3400" dirty="0" err="1" smtClean="0"/>
              <a:t>мүшелігіне және басқа </a:t>
            </a:r>
            <a:r>
              <a:rPr lang="ru-RU" sz="3400" dirty="0" smtClean="0"/>
              <a:t>да </a:t>
            </a:r>
            <a:r>
              <a:rPr lang="ru-RU" sz="3400" dirty="0" err="1" smtClean="0"/>
              <a:t>жауапты</a:t>
            </a:r>
            <a:r>
              <a:rPr lang="ru-RU" sz="3400" dirty="0" smtClean="0"/>
              <a:t> </a:t>
            </a:r>
            <a:r>
              <a:rPr lang="ru-RU" sz="3400" dirty="0" err="1" smtClean="0"/>
              <a:t>кеңес қызметіне ұсынылмайтын болсын</a:t>
            </a:r>
            <a:r>
              <a:rPr lang="ru-RU" sz="3400" dirty="0" smtClean="0"/>
              <a:t>”. </a:t>
            </a:r>
            <a:r>
              <a:rPr lang="ru-RU" sz="3400" dirty="0" err="1" smtClean="0"/>
              <a:t>Ақырында жоғарыда көрсеткеніміздей Қазревкомның </a:t>
            </a:r>
            <a:r>
              <a:rPr lang="ru-RU" sz="3400" dirty="0" smtClean="0"/>
              <a:t>1920 ж. 5- </a:t>
            </a:r>
            <a:r>
              <a:rPr lang="ru-RU" sz="3400" dirty="0" err="1" smtClean="0"/>
              <a:t>наурыздағы қаулысына сәйкес Алашорда</a:t>
            </a:r>
            <a:r>
              <a:rPr lang="ru-RU" sz="3400" dirty="0" smtClean="0"/>
              <a:t> </a:t>
            </a:r>
            <a:r>
              <a:rPr lang="ru-RU" sz="3400" dirty="0" err="1" smtClean="0"/>
              <a:t>таратылды</a:t>
            </a:r>
            <a:r>
              <a:rPr lang="ru-RU" sz="3400" dirty="0" smtClean="0"/>
              <a:t>. </a:t>
            </a:r>
            <a:r>
              <a:rPr lang="ru-RU" sz="3400" dirty="0" err="1" smtClean="0"/>
              <a:t>Осылайша</a:t>
            </a:r>
            <a:r>
              <a:rPr lang="ru-RU" sz="3400" dirty="0" smtClean="0"/>
              <a:t> </a:t>
            </a:r>
            <a:r>
              <a:rPr lang="ru-RU" sz="3400" dirty="0" err="1" smtClean="0"/>
              <a:t>біртұтас тәуелсіз ұлттық мемлекетті</a:t>
            </a:r>
            <a:r>
              <a:rPr lang="ru-RU" sz="3400" dirty="0" smtClean="0"/>
              <a:t> </a:t>
            </a:r>
            <a:r>
              <a:rPr lang="ru-RU" sz="3400" dirty="0" err="1" smtClean="0"/>
              <a:t>құруға талпынған қазақ зиялыларының пәрменді әрекеті нәтижесіз аяқталды.</a:t>
            </a:r>
            <a:r>
              <a:rPr lang="ru-RU" sz="3400" dirty="0" smtClean="0"/>
              <a:t> </a:t>
            </a:r>
            <a:r>
              <a:rPr lang="ru-RU" sz="3400" dirty="0" err="1" smtClean="0"/>
              <a:t>Кеңес үкіметі мойындамаған Қазақ Ұлттық Автономиясы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 зиялыларының өркениетке, тәуелсіздікке қол созған әрекеттері ретінде</a:t>
            </a:r>
            <a:r>
              <a:rPr lang="ru-RU" sz="3400" dirty="0" smtClean="0"/>
              <a:t> </a:t>
            </a:r>
            <a:r>
              <a:rPr lang="ru-RU" sz="3400" dirty="0" err="1" smtClean="0"/>
              <a:t>тарихта</a:t>
            </a:r>
            <a:r>
              <a:rPr lang="ru-RU" sz="3400" dirty="0" smtClean="0"/>
              <a:t> </a:t>
            </a:r>
            <a:r>
              <a:rPr lang="ru-RU" sz="3400" dirty="0" err="1" smtClean="0"/>
              <a:t>ғана қалды.</a:t>
            </a:r>
            <a:endParaRPr lang="ru-RU" sz="3400" dirty="0" smtClean="0"/>
          </a:p>
          <a:p>
            <a:pPr marL="0" indent="0" algn="just"/>
            <a:r>
              <a:rPr lang="ru-RU" sz="3400" dirty="0" err="1" smtClean="0"/>
              <a:t>Қазревком Қазақстанда әскери-азаматтық билікті</a:t>
            </a:r>
            <a:r>
              <a:rPr lang="ru-RU" sz="3400" dirty="0" smtClean="0"/>
              <a:t> </a:t>
            </a:r>
            <a:r>
              <a:rPr lang="ru-RU" sz="3400" dirty="0" err="1" smtClean="0"/>
              <a:t>қолға алып</a:t>
            </a:r>
            <a:r>
              <a:rPr lang="ru-RU" sz="3400" dirty="0" smtClean="0"/>
              <a:t>, </a:t>
            </a:r>
            <a:r>
              <a:rPr lang="ru-RU" sz="3400" dirty="0" err="1" smtClean="0"/>
              <a:t>кеңестердің бүкілқазақстандық </a:t>
            </a:r>
            <a:r>
              <a:rPr lang="ru-RU" sz="3400" dirty="0" smtClean="0"/>
              <a:t>1-ші </a:t>
            </a:r>
            <a:r>
              <a:rPr lang="ru-RU" sz="3400" dirty="0" err="1" smtClean="0"/>
              <a:t>съезін</a:t>
            </a:r>
            <a:r>
              <a:rPr lang="ru-RU" sz="3400" dirty="0" smtClean="0"/>
              <a:t> </a:t>
            </a:r>
            <a:r>
              <a:rPr lang="ru-RU" sz="3400" dirty="0" err="1" smtClean="0"/>
              <a:t>шақыруды ұйымдастыру</a:t>
            </a:r>
            <a:r>
              <a:rPr lang="ru-RU" sz="3400" dirty="0" smtClean="0"/>
              <a:t>, </a:t>
            </a:r>
            <a:r>
              <a:rPr lang="ru-RU" sz="3400" dirty="0" err="1" smtClean="0"/>
              <a:t>Қазақ автономиясы</a:t>
            </a:r>
            <a:r>
              <a:rPr lang="ru-RU" sz="3400" dirty="0" smtClean="0"/>
              <a:t> </a:t>
            </a:r>
            <a:r>
              <a:rPr lang="ru-RU" sz="3400" dirty="0" err="1" smtClean="0"/>
              <a:t>туралы</a:t>
            </a:r>
            <a:r>
              <a:rPr lang="ru-RU" sz="3400" dirty="0" smtClean="0"/>
              <a:t> </a:t>
            </a:r>
            <a:r>
              <a:rPr lang="ru-RU" sz="3400" dirty="0" err="1" smtClean="0"/>
              <a:t>ереже</a:t>
            </a:r>
            <a:r>
              <a:rPr lang="ru-RU" sz="3400" dirty="0" smtClean="0"/>
              <a:t> </a:t>
            </a:r>
            <a:r>
              <a:rPr lang="ru-RU" sz="3400" dirty="0" err="1" smtClean="0"/>
              <a:t>жобасын</a:t>
            </a:r>
            <a:r>
              <a:rPr lang="ru-RU" sz="3400" dirty="0" smtClean="0"/>
              <a:t> </a:t>
            </a:r>
            <a:r>
              <a:rPr lang="ru-RU" sz="3400" dirty="0" err="1" smtClean="0"/>
              <a:t>дайындап</a:t>
            </a:r>
            <a:r>
              <a:rPr lang="ru-RU" sz="3400" dirty="0" smtClean="0"/>
              <a:t>, съезд </a:t>
            </a:r>
            <a:r>
              <a:rPr lang="ru-RU" sz="3400" dirty="0" err="1" smtClean="0"/>
              <a:t>талқысына ұсыну</a:t>
            </a:r>
            <a:r>
              <a:rPr lang="ru-RU" sz="3400" dirty="0" smtClean="0"/>
              <a:t>, РКФСР, </a:t>
            </a:r>
            <a:r>
              <a:rPr lang="ru-RU" sz="3400" dirty="0" err="1" smtClean="0"/>
              <a:t>Түркістан Кеңестік Республикасы</a:t>
            </a:r>
            <a:r>
              <a:rPr lang="ru-RU" sz="3400" dirty="0" smtClean="0"/>
              <a:t> </a:t>
            </a:r>
            <a:r>
              <a:rPr lang="ru-RU" sz="3400" dirty="0" err="1" smtClean="0"/>
              <a:t>және Қазақ өлкесі арасындағы қарым-қатынастарды реттеу</a:t>
            </a:r>
            <a:r>
              <a:rPr lang="ru-RU" sz="3400" dirty="0" smtClean="0"/>
              <a:t>, </a:t>
            </a:r>
            <a:r>
              <a:rPr lang="ru-RU" sz="3400" dirty="0" err="1" smtClean="0"/>
              <a:t>қазақтың байырғы жерін</a:t>
            </a:r>
            <a:r>
              <a:rPr lang="ru-RU" sz="3400" dirty="0" smtClean="0"/>
              <a:t> </a:t>
            </a:r>
            <a:r>
              <a:rPr lang="ru-RU" sz="3400" dirty="0" err="1" smtClean="0"/>
              <a:t>бір</a:t>
            </a:r>
            <a:r>
              <a:rPr lang="ru-RU" sz="3400" dirty="0" smtClean="0"/>
              <a:t> </a:t>
            </a:r>
            <a:r>
              <a:rPr lang="ru-RU" sz="3400" dirty="0" err="1" smtClean="0"/>
              <a:t>қолға жинау</a:t>
            </a:r>
            <a:r>
              <a:rPr lang="ru-RU" sz="3400" dirty="0" smtClean="0"/>
              <a:t>, </a:t>
            </a:r>
            <a:r>
              <a:rPr lang="ru-RU" sz="3400" dirty="0" err="1" smtClean="0"/>
              <a:t>яғни болашақ қазақ кеңес мемлекетінің территориялық тұтастығын қамтамасыз ету</a:t>
            </a:r>
            <a:r>
              <a:rPr lang="ru-RU" sz="3400" dirty="0" smtClean="0"/>
              <a:t> </a:t>
            </a:r>
            <a:r>
              <a:rPr lang="ru-RU" sz="3400" dirty="0" err="1" smtClean="0"/>
              <a:t>міндеттерін</a:t>
            </a:r>
            <a:r>
              <a:rPr lang="ru-RU" sz="3400" dirty="0" smtClean="0"/>
              <a:t> </a:t>
            </a:r>
            <a:r>
              <a:rPr lang="ru-RU" sz="3400" dirty="0" err="1" smtClean="0"/>
              <a:t>өз қолына алды</a:t>
            </a:r>
            <a:r>
              <a:rPr lang="ru-RU" sz="3400" dirty="0" smtClean="0"/>
              <a:t>.</a:t>
            </a:r>
          </a:p>
          <a:p>
            <a:pPr marL="0" indent="0" algn="just"/>
            <a:r>
              <a:rPr lang="ru-RU" sz="3400" dirty="0" err="1" smtClean="0"/>
              <a:t>Алғашқы күннен Қазревком әрекет-қимылда жүрген армияны</a:t>
            </a:r>
            <a:r>
              <a:rPr lang="ru-RU" sz="3400" dirty="0" smtClean="0"/>
              <a:t> </a:t>
            </a:r>
            <a:r>
              <a:rPr lang="ru-RU" sz="3400" dirty="0" err="1" smtClean="0"/>
              <a:t>азық-түлікпен жабдықтау, астықты және басқа тамақ өнімдерін Орталыққа, Түркістан АССР-на</a:t>
            </a:r>
            <a:r>
              <a:rPr lang="ru-RU" sz="3400" dirty="0" smtClean="0"/>
              <a:t> </a:t>
            </a:r>
            <a:r>
              <a:rPr lang="ru-RU" sz="3400" dirty="0" err="1" smtClean="0"/>
              <a:t>жеткізу</a:t>
            </a:r>
            <a:r>
              <a:rPr lang="ru-RU" sz="3400" dirty="0" smtClean="0"/>
              <a:t> </a:t>
            </a:r>
            <a:r>
              <a:rPr lang="ru-RU" sz="3400" dirty="0" err="1" smtClean="0"/>
              <a:t>яғни, “соғыс </a:t>
            </a:r>
            <a:r>
              <a:rPr lang="ru-RU" sz="3400" dirty="0" smtClean="0"/>
              <a:t>коммунизм” </a:t>
            </a:r>
            <a:r>
              <a:rPr lang="ru-RU" sz="3400" dirty="0" err="1" smtClean="0"/>
              <a:t>саясатының басты</a:t>
            </a:r>
            <a:r>
              <a:rPr lang="ru-RU" sz="3400" dirty="0" smtClean="0"/>
              <a:t> </a:t>
            </a:r>
            <a:r>
              <a:rPr lang="ru-RU" sz="3400" dirty="0" err="1" smtClean="0"/>
              <a:t>мәселесін шешу</a:t>
            </a:r>
            <a:r>
              <a:rPr lang="ru-RU" sz="3400" dirty="0" smtClean="0"/>
              <a:t> </a:t>
            </a:r>
            <a:r>
              <a:rPr lang="ru-RU" sz="3400" dirty="0" err="1" smtClean="0"/>
              <a:t>ісімен</a:t>
            </a:r>
            <a:r>
              <a:rPr lang="ru-RU" sz="3400" dirty="0" smtClean="0"/>
              <a:t> </a:t>
            </a:r>
            <a:r>
              <a:rPr lang="ru-RU" sz="3400" dirty="0" err="1" smtClean="0"/>
              <a:t>айналысты</a:t>
            </a:r>
            <a:r>
              <a:rPr lang="ru-RU" sz="3400" dirty="0" smtClean="0"/>
              <a:t>. </a:t>
            </a:r>
            <a:r>
              <a:rPr lang="ru-RU" sz="3400" dirty="0" err="1" smtClean="0"/>
              <a:t>Бұл саясаттың мәні </a:t>
            </a:r>
            <a:r>
              <a:rPr lang="ru-RU" sz="3400" dirty="0" smtClean="0"/>
              <a:t>- </a:t>
            </a:r>
            <a:r>
              <a:rPr lang="ru-RU" sz="3400" dirty="0" err="1" smtClean="0"/>
              <a:t>өнеркәсіпті жаппай</a:t>
            </a:r>
            <a:r>
              <a:rPr lang="ru-RU" sz="3400" dirty="0" smtClean="0"/>
              <a:t> </a:t>
            </a:r>
            <a:r>
              <a:rPr lang="ru-RU" sz="3400" dirty="0" err="1" smtClean="0"/>
              <a:t>национализациялау</a:t>
            </a:r>
            <a:r>
              <a:rPr lang="ru-RU" sz="3400" dirty="0" smtClean="0"/>
              <a:t>, </a:t>
            </a:r>
            <a:r>
              <a:rPr lang="ru-RU" sz="3400" dirty="0" err="1" smtClean="0"/>
              <a:t>басшылықты орталықтандыру, тіршілік</a:t>
            </a:r>
            <a:r>
              <a:rPr lang="ru-RU" sz="3400" dirty="0" smtClean="0"/>
              <a:t> </a:t>
            </a:r>
            <a:r>
              <a:rPr lang="ru-RU" sz="3400" dirty="0" err="1" smtClean="0"/>
              <a:t>үшін маңызды тауарлардың бәрін бөлу, азық-түлік салғыртын, карточкалық жабдықтау жүйесін, жалпыға бірдей</a:t>
            </a:r>
            <a:r>
              <a:rPr lang="ru-RU" sz="3400" dirty="0" smtClean="0"/>
              <a:t> </a:t>
            </a:r>
            <a:r>
              <a:rPr lang="ru-RU" sz="3400" dirty="0" err="1" smtClean="0"/>
              <a:t>еңбек міндеткерлігін</a:t>
            </a:r>
            <a:r>
              <a:rPr lang="ru-RU" sz="3400" dirty="0" smtClean="0"/>
              <a:t>, </a:t>
            </a:r>
            <a:r>
              <a:rPr lang="ru-RU" sz="3400" dirty="0" err="1" smtClean="0"/>
              <a:t>еңбекке бір</a:t>
            </a:r>
            <a:r>
              <a:rPr lang="ru-RU" sz="3400" dirty="0" smtClean="0"/>
              <a:t> </a:t>
            </a:r>
            <a:r>
              <a:rPr lang="ru-RU" sz="3400" dirty="0" err="1" smtClean="0"/>
              <a:t>мөлшерде ақы төлеуді енгізу</a:t>
            </a:r>
            <a:r>
              <a:rPr lang="ru-RU" sz="3400" dirty="0" smtClean="0"/>
              <a:t>, </a:t>
            </a:r>
            <a:r>
              <a:rPr lang="ru-RU" sz="3400" dirty="0" err="1" smtClean="0"/>
              <a:t>тауар-ақша қатынастарын жою</a:t>
            </a:r>
            <a:r>
              <a:rPr lang="ru-RU" sz="3400" dirty="0" smtClean="0"/>
              <a:t> </a:t>
            </a:r>
            <a:r>
              <a:rPr lang="ru-RU" sz="3400" dirty="0" err="1" smtClean="0"/>
              <a:t>болды</a:t>
            </a:r>
            <a:r>
              <a:rPr lang="ru-RU" sz="3400" dirty="0" smtClean="0"/>
              <a:t>.</a:t>
            </a:r>
          </a:p>
          <a:p>
            <a:pPr marL="0" indent="0" algn="just"/>
            <a:endParaRPr lang="ru-RU" sz="3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2504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9-дәріс. Азаматтық-саяси қайшылықтар.  Қазан төңкерісі және Қазақстанның саяси өмірі. </vt:lpstr>
      <vt:lpstr>2 бет</vt:lpstr>
      <vt:lpstr>3-бет</vt:lpstr>
      <vt:lpstr>4 </vt:lpstr>
      <vt:lpstr>5- бет</vt:lpstr>
      <vt:lpstr>5- бет</vt:lpstr>
      <vt:lpstr>7-бет</vt:lpstr>
      <vt:lpstr>8 бет</vt:lpstr>
      <vt:lpstr>9- бет</vt:lpstr>
      <vt:lpstr>10 -бет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3-дәріс. Азаматтық-саяси қайшылықтар  Қазан төңкерісі және Қазақстанның саяси өмірі. </dc:title>
  <dc:creator>Алихан</dc:creator>
  <cp:lastModifiedBy>Апа</cp:lastModifiedBy>
  <cp:revision>22</cp:revision>
  <dcterms:created xsi:type="dcterms:W3CDTF">2019-09-09T09:49:24Z</dcterms:created>
  <dcterms:modified xsi:type="dcterms:W3CDTF">2022-10-31T17:41:58Z</dcterms:modified>
</cp:coreProperties>
</file>