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258" r:id="rId3"/>
    <p:sldId id="259" r:id="rId4"/>
    <p:sldId id="261" r:id="rId5"/>
    <p:sldId id="260" r:id="rId6"/>
    <p:sldId id="262" r:id="rId7"/>
    <p:sldId id="271" r:id="rId8"/>
    <p:sldId id="263" r:id="rId9"/>
    <p:sldId id="264" r:id="rId10"/>
    <p:sldId id="265" r:id="rId11"/>
    <p:sldId id="278" r:id="rId12"/>
    <p:sldId id="280" r:id="rId13"/>
    <p:sldId id="281" r:id="rId14"/>
    <p:sldId id="267" r:id="rId15"/>
    <p:sldId id="276" r:id="rId16"/>
    <p:sldId id="269" r:id="rId17"/>
    <p:sldId id="270" r:id="rId18"/>
    <p:sldId id="272" r:id="rId19"/>
    <p:sldId id="273" r:id="rId20"/>
    <p:sldId id="274" r:id="rId21"/>
    <p:sldId id="275" r:id="rId22"/>
    <p:sldId id="282" r:id="rId23"/>
    <p:sldId id="283" r:id="rId24"/>
    <p:sldId id="284" r:id="rId25"/>
    <p:sldId id="285" r:id="rId2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ru-RU"/>
          </a:p>
        </p:txBody>
      </p:sp>
      <p:sp>
        <p:nvSpPr>
          <p:cNvPr id="430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fld id="{E7417620-F880-43D4-AE59-15344F83880E}" type="datetimeFigureOut">
              <a:rPr lang="ru-RU"/>
              <a:pPr>
                <a:defRPr/>
              </a:pPr>
              <a:t>28.04.2022</a:t>
            </a:fld>
            <a:endParaRPr lang="ru-RU"/>
          </a:p>
        </p:txBody>
      </p:sp>
      <p:sp>
        <p:nvSpPr>
          <p:cNvPr id="430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ru-RU"/>
          </a:p>
        </p:txBody>
      </p:sp>
      <p:sp>
        <p:nvSpPr>
          <p:cNvPr id="430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BE5788C5-CE6D-4A2C-8F6E-F0667B721FFA}" type="slidenum">
              <a:rPr lang="ru-RU"/>
              <a:pPr>
                <a:defRPr/>
              </a:pPr>
              <a:t>‹#›</a:t>
            </a:fld>
            <a:endParaRPr lang="ru-RU"/>
          </a:p>
        </p:txBody>
      </p:sp>
    </p:spTree>
    <p:extLst>
      <p:ext uri="{BB962C8B-B14F-4D97-AF65-F5344CB8AC3E}">
        <p14:creationId xmlns:p14="http://schemas.microsoft.com/office/powerpoint/2010/main" val="38062276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ru-RU"/>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ru-RU"/>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Click to edit Master text styles</a:t>
            </a:r>
          </a:p>
          <a:p>
            <a:pPr lvl="1"/>
            <a:r>
              <a:rPr lang="ru-RU" noProof="0" smtClean="0"/>
              <a:t>Second level</a:t>
            </a:r>
          </a:p>
          <a:p>
            <a:pPr lvl="2"/>
            <a:r>
              <a:rPr lang="ru-RU" noProof="0" smtClean="0"/>
              <a:t>Third level</a:t>
            </a:r>
          </a:p>
          <a:p>
            <a:pPr lvl="3"/>
            <a:r>
              <a:rPr lang="ru-RU" noProof="0" smtClean="0"/>
              <a:t>Fourth level</a:t>
            </a:r>
          </a:p>
          <a:p>
            <a:pPr lvl="4"/>
            <a:r>
              <a:rPr lang="ru-RU"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ru-RU"/>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583FCFDF-BF0B-41D3-BF98-4CCAD0B79156}" type="slidenum">
              <a:rPr lang="ru-RU"/>
              <a:pPr>
                <a:defRPr/>
              </a:pPr>
              <a:t>‹#›</a:t>
            </a:fld>
            <a:endParaRPr lang="ru-RU"/>
          </a:p>
        </p:txBody>
      </p:sp>
    </p:spTree>
    <p:extLst>
      <p:ext uri="{BB962C8B-B14F-4D97-AF65-F5344CB8AC3E}">
        <p14:creationId xmlns:p14="http://schemas.microsoft.com/office/powerpoint/2010/main" val="18381001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a:noFill/>
        </p:spPr>
        <p:txBody>
          <a:bodyPr/>
          <a:lstStyle/>
          <a:p>
            <a:fld id="{7FB85019-DBB8-4ED3-A2EF-F0EF60A21AEB}" type="slidenum">
              <a:rPr lang="ru-RU" smtClean="0">
                <a:cs typeface="Arial" charset="0"/>
              </a:rPr>
              <a:pPr/>
              <a:t>2</a:t>
            </a:fld>
            <a:endParaRPr lang="ru-RU" smtClean="0">
              <a:cs typeface="Arial" charset="0"/>
            </a:endParaRPr>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405581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p:spPr>
        <p:txBody>
          <a:bodyPr/>
          <a:lstStyle/>
          <a:p>
            <a:fld id="{C46CEDDC-9CE0-4156-9FF0-933A2629D275}" type="slidenum">
              <a:rPr lang="ru-RU" smtClean="0">
                <a:cs typeface="Arial" charset="0"/>
              </a:rPr>
              <a:pPr/>
              <a:t>3</a:t>
            </a:fld>
            <a:endParaRPr lang="ru-RU" smtClean="0">
              <a:cs typeface="Arial" charset="0"/>
            </a:endParaRPr>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410620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p:cNvSpPr>
            <a:spLocks noGrp="1" noChangeArrowheads="1"/>
          </p:cNvSpPr>
          <p:nvPr>
            <p:ph type="sldNum" sz="quarter" idx="5"/>
          </p:nvPr>
        </p:nvSpPr>
        <p:spPr>
          <a:noFill/>
        </p:spPr>
        <p:txBody>
          <a:bodyPr/>
          <a:lstStyle/>
          <a:p>
            <a:fld id="{28F8B2E4-4EFB-461E-8C94-8A125D43C997}" type="slidenum">
              <a:rPr lang="ru-RU" smtClean="0">
                <a:cs typeface="Arial" charset="0"/>
              </a:rPr>
              <a:pPr/>
              <a:t>5</a:t>
            </a:fld>
            <a:endParaRPr lang="ru-RU" smtClean="0">
              <a:cs typeface="Arial" charset="0"/>
            </a:endParaRPr>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96690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a:spLocks noGrp="1" noChangeArrowheads="1"/>
          </p:cNvSpPr>
          <p:nvPr>
            <p:ph type="sldNum" sz="quarter" idx="5"/>
          </p:nvPr>
        </p:nvSpPr>
        <p:spPr>
          <a:noFill/>
        </p:spPr>
        <p:txBody>
          <a:bodyPr/>
          <a:lstStyle/>
          <a:p>
            <a:fld id="{93F84228-D6C7-4095-A3B4-755D4EB49DBD}" type="slidenum">
              <a:rPr lang="ru-RU" smtClean="0">
                <a:cs typeface="Arial" charset="0"/>
              </a:rPr>
              <a:pPr/>
              <a:t>7</a:t>
            </a:fld>
            <a:endParaRPr lang="ru-RU" smtClean="0">
              <a:cs typeface="Arial" charset="0"/>
            </a:endParaRPr>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557728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a:noFill/>
        </p:spPr>
        <p:txBody>
          <a:bodyPr/>
          <a:lstStyle/>
          <a:p>
            <a:fld id="{128B514C-0006-4B9E-9135-511ABD3D8BD9}" type="slidenum">
              <a:rPr lang="ru-RU" smtClean="0">
                <a:cs typeface="Arial" charset="0"/>
              </a:rPr>
              <a:pPr/>
              <a:t>9</a:t>
            </a:fld>
            <a:endParaRPr lang="ru-RU" smtClean="0">
              <a:cs typeface="Arial" charset="0"/>
            </a:endParaRPr>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422711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p:cNvSpPr>
            <a:spLocks noGrp="1" noChangeArrowheads="1"/>
          </p:cNvSpPr>
          <p:nvPr>
            <p:ph type="sldNum" sz="quarter" idx="5"/>
          </p:nvPr>
        </p:nvSpPr>
        <p:spPr>
          <a:noFill/>
        </p:spPr>
        <p:txBody>
          <a:bodyPr/>
          <a:lstStyle/>
          <a:p>
            <a:fld id="{CA879306-F8BB-4A04-8ECA-B311037E72B2}" type="slidenum">
              <a:rPr lang="ru-RU" smtClean="0">
                <a:cs typeface="Arial" charset="0"/>
              </a:rPr>
              <a:pPr/>
              <a:t>14</a:t>
            </a:fld>
            <a:endParaRPr lang="ru-RU" smtClean="0">
              <a:cs typeface="Arial" charset="0"/>
            </a:endParaRPr>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927451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a:noFill/>
        </p:spPr>
        <p:txBody>
          <a:bodyPr/>
          <a:lstStyle/>
          <a:p>
            <a:fld id="{80CF5196-0A1A-45DE-B0A9-ED6C3C098E9E}" type="slidenum">
              <a:rPr lang="ru-RU" smtClean="0">
                <a:cs typeface="Arial" charset="0"/>
              </a:rPr>
              <a:pPr/>
              <a:t>16</a:t>
            </a:fld>
            <a:endParaRPr lang="ru-RU" smtClean="0">
              <a:cs typeface="Arial" charset="0"/>
            </a:endParaRPr>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189094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a:noFill/>
        </p:spPr>
        <p:txBody>
          <a:bodyPr/>
          <a:lstStyle/>
          <a:p>
            <a:fld id="{5BACCE2E-79D3-40D2-9D27-87B7F3080792}" type="slidenum">
              <a:rPr lang="ru-RU" smtClean="0">
                <a:cs typeface="Arial" charset="0"/>
              </a:rPr>
              <a:pPr/>
              <a:t>17</a:t>
            </a:fld>
            <a:endParaRPr lang="ru-RU" smtClean="0">
              <a:cs typeface="Arial" charset="0"/>
            </a:endParaRPr>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56492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ru-RU"/>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1D8FC5-37D9-4BF8-8AFC-BB0FC51014C0}"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A7BA4E3-DB7C-4304-9960-2FE279C2775A}"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ru-R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3064419-8C66-4ABE-BF70-F49FFAE3FE74}"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7C174C43-A5A7-4AD9-A3ED-E082F3BB3B08}"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ru-R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6629B79C-37E1-432D-8853-DA2134EC8F6B}"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EF89BB5A-6A88-4732-AAC0-757667EF1BB5}"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F3B46C73-9B86-4E37-8474-534158754A0E}"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ru-R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9750800-0F93-441F-9A63-39FD8E547C86}"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ru-R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47425B1B-F0D8-4185-AE8A-1C812B6BFB61}"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A03D45-9FC4-4939-8175-68C2A303155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ru-R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F646766-4618-4ED1-9D5D-794ADAB73EFC}"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ru-RU"/>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74B52CB1-94DF-4070-B0B3-1439E37E6CED}"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Click to edit Master text styles</a:t>
            </a:r>
          </a:p>
          <a:p>
            <a:pPr lvl="1"/>
            <a:r>
              <a:rPr lang="ru-RU" smtClean="0"/>
              <a:t>Second level</a:t>
            </a:r>
          </a:p>
          <a:p>
            <a:pPr lvl="2"/>
            <a:r>
              <a:rPr lang="ru-RU" smtClean="0"/>
              <a:t>Third level</a:t>
            </a:r>
          </a:p>
          <a:p>
            <a:pPr lvl="3"/>
            <a:r>
              <a:rPr lang="ru-RU" smtClean="0"/>
              <a:t>Fourth level</a:t>
            </a:r>
          </a:p>
          <a:p>
            <a:pPr lvl="4"/>
            <a:r>
              <a:rPr 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B6DA6EA8-5B3D-41DC-AFF9-826B635742E2}"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en.wikipedia.org/w/index.php?title=Consulate-General_of_Kazakhstan_in_Saint_Petersburg&amp;action=edit&amp;redlink=1" TargetMode="External"/><Relationship Id="rId13" Type="http://schemas.openxmlformats.org/officeDocument/2006/relationships/hyperlink" Target="http://en.wikipedia.org/wiki/Uralsk" TargetMode="External"/><Relationship Id="rId3" Type="http://schemas.openxmlformats.org/officeDocument/2006/relationships/hyperlink" Target="http://en.wikipedia.org/wiki/Bilateralism" TargetMode="External"/><Relationship Id="rId7" Type="http://schemas.openxmlformats.org/officeDocument/2006/relationships/hyperlink" Target="http://en.wikipedia.org/wiki/Embassy_of_Kazakhstan_in_Moscow" TargetMode="External"/><Relationship Id="rId12" Type="http://schemas.openxmlformats.org/officeDocument/2006/relationships/hyperlink" Target="http://en.wikipedia.org/wiki/Almaty"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hyperlink" Target="http://en.wikipedia.org/wiki/Russian_Federation" TargetMode="External"/><Relationship Id="rId11" Type="http://schemas.openxmlformats.org/officeDocument/2006/relationships/hyperlink" Target="http://en.wikipedia.org/w/index.php?title=Embassy_of_Russia_in_Astana&amp;action=edit&amp;redlink=1" TargetMode="External"/><Relationship Id="rId5" Type="http://schemas.openxmlformats.org/officeDocument/2006/relationships/hyperlink" Target="http://en.wikipedia.org/wiki/Kazakhstan" TargetMode="External"/><Relationship Id="rId10" Type="http://schemas.openxmlformats.org/officeDocument/2006/relationships/hyperlink" Target="http://en.wikipedia.org/wiki/Omsk" TargetMode="External"/><Relationship Id="rId4" Type="http://schemas.openxmlformats.org/officeDocument/2006/relationships/hyperlink" Target="http://en.wikipedia.org/wiki/International_relations" TargetMode="External"/><Relationship Id="rId9" Type="http://schemas.openxmlformats.org/officeDocument/2006/relationships/hyperlink" Target="http://en.wikipedia.org/wiki/Astrakhan"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en.wikipedia.org/wiki/Caspian_Pipeline_Consortium"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ctrTitle"/>
          </p:nvPr>
        </p:nvSpPr>
        <p:spPr/>
        <p:txBody>
          <a:bodyPr/>
          <a:lstStyle/>
          <a:p>
            <a:pPr eaLnBrk="1" hangingPunct="1"/>
            <a:r>
              <a:rPr lang="en-US" smtClean="0"/>
              <a:t>KZ and Russia</a:t>
            </a:r>
            <a:endParaRPr lang="ru-RU" smtClean="0"/>
          </a:p>
        </p:txBody>
      </p:sp>
      <p:sp>
        <p:nvSpPr>
          <p:cNvPr id="16386" name="Rectangle 3"/>
          <p:cNvSpPr>
            <a:spLocks noGrp="1" noChangeArrowheads="1"/>
          </p:cNvSpPr>
          <p:nvPr>
            <p:ph type="subTitle" idx="1"/>
          </p:nvPr>
        </p:nvSpPr>
        <p:spPr/>
        <p:txBody>
          <a:bodyPr/>
          <a:lstStyle/>
          <a:p>
            <a:pPr eaLnBrk="1" hangingPunct="1"/>
            <a:endParaRPr lang="en-US"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pPr eaLnBrk="1" hangingPunct="1"/>
            <a:r>
              <a:rPr lang="ru-RU" b="1" smtClean="0"/>
              <a:t>Kazakhstan–Russia</a:t>
            </a:r>
          </a:p>
        </p:txBody>
      </p:sp>
      <p:sp>
        <p:nvSpPr>
          <p:cNvPr id="17410" name="Rectangle 3"/>
          <p:cNvSpPr>
            <a:spLocks noGrp="1" noChangeArrowheads="1"/>
          </p:cNvSpPr>
          <p:nvPr>
            <p:ph type="body" sz="half" idx="1"/>
          </p:nvPr>
        </p:nvSpPr>
        <p:spPr/>
        <p:txBody>
          <a:bodyPr/>
          <a:lstStyle/>
          <a:p>
            <a:pPr eaLnBrk="1" hangingPunct="1">
              <a:lnSpc>
                <a:spcPct val="80000"/>
              </a:lnSpc>
            </a:pPr>
            <a:r>
              <a:rPr lang="ru-RU" sz="2400" b="1" smtClean="0"/>
              <a:t>Kazakhstan–Russia</a:t>
            </a:r>
            <a:r>
              <a:rPr lang="en-US" sz="2400" b="1" smtClean="0"/>
              <a:t>n</a:t>
            </a:r>
            <a:r>
              <a:rPr lang="ru-RU" sz="2400" b="1" smtClean="0"/>
              <a:t> relations</a:t>
            </a:r>
            <a:r>
              <a:rPr lang="ru-RU" sz="2400" smtClean="0"/>
              <a:t> refer to </a:t>
            </a:r>
            <a:r>
              <a:rPr lang="ru-RU" sz="2400" smtClean="0">
                <a:hlinkClick r:id="rId3" tooltip="Bilateralism"/>
              </a:rPr>
              <a:t>bilateral</a:t>
            </a:r>
            <a:r>
              <a:rPr lang="ru-RU" sz="2400" smtClean="0"/>
              <a:t> </a:t>
            </a:r>
            <a:r>
              <a:rPr lang="ru-RU" sz="2400" smtClean="0">
                <a:hlinkClick r:id="rId4" tooltip="International relations"/>
              </a:rPr>
              <a:t>foreign relations</a:t>
            </a:r>
            <a:r>
              <a:rPr lang="ru-RU" sz="2400" smtClean="0"/>
              <a:t> between </a:t>
            </a:r>
            <a:r>
              <a:rPr lang="ru-RU" sz="2400" smtClean="0">
                <a:hlinkClick r:id="rId5" tooltip="Kazakhstan"/>
              </a:rPr>
              <a:t>Kazakhstan</a:t>
            </a:r>
            <a:r>
              <a:rPr lang="ru-RU" sz="2400" smtClean="0"/>
              <a:t> and the </a:t>
            </a:r>
            <a:r>
              <a:rPr lang="ru-RU" sz="2400" smtClean="0">
                <a:hlinkClick r:id="rId6" tooltip="Russian Federation"/>
              </a:rPr>
              <a:t>Russian Federation</a:t>
            </a:r>
            <a:r>
              <a:rPr lang="ru-RU" sz="2400" smtClean="0"/>
              <a:t>. Kazakhstan has an </a:t>
            </a:r>
            <a:r>
              <a:rPr lang="ru-RU" sz="2400" smtClean="0">
                <a:hlinkClick r:id="rId7" tooltip="Embassy of Kazakhstan in Moscow"/>
              </a:rPr>
              <a:t>Embassy of Kazakhstan in Moscow</a:t>
            </a:r>
            <a:r>
              <a:rPr lang="ru-RU" sz="2400" smtClean="0"/>
              <a:t>, </a:t>
            </a:r>
            <a:r>
              <a:rPr lang="ru-RU" sz="2400" smtClean="0">
                <a:hlinkClick r:id="rId8" tooltip="Consulate-General of Kazakhstan in Saint Petersburg (page does not exist)"/>
              </a:rPr>
              <a:t>consulate-general in Saint-Petersburg</a:t>
            </a:r>
            <a:r>
              <a:rPr lang="ru-RU" sz="2400" smtClean="0"/>
              <a:t>, </a:t>
            </a:r>
            <a:r>
              <a:rPr lang="ru-RU" sz="2400" smtClean="0">
                <a:hlinkClick r:id="rId9" tooltip="Astrakhan"/>
              </a:rPr>
              <a:t>Astrakhan</a:t>
            </a:r>
            <a:r>
              <a:rPr lang="en-US" sz="2400" smtClean="0"/>
              <a:t>’</a:t>
            </a:r>
            <a:r>
              <a:rPr lang="ru-RU" sz="2400" smtClean="0"/>
              <a:t> and </a:t>
            </a:r>
            <a:r>
              <a:rPr lang="ru-RU" sz="2400" smtClean="0">
                <a:hlinkClick r:id="rId10" tooltip="Omsk"/>
              </a:rPr>
              <a:t>Omsk</a:t>
            </a:r>
            <a:r>
              <a:rPr lang="ru-RU" sz="2400" smtClean="0"/>
              <a:t>. Russia has an </a:t>
            </a:r>
            <a:r>
              <a:rPr lang="ru-RU" sz="2400" smtClean="0">
                <a:hlinkClick r:id="rId11" tooltip="Embassy of Russia in Astana (page does not exist)"/>
              </a:rPr>
              <a:t>embassy in Astana</a:t>
            </a:r>
            <a:r>
              <a:rPr lang="ru-RU" sz="2400" smtClean="0"/>
              <a:t> and consulates in </a:t>
            </a:r>
            <a:r>
              <a:rPr lang="ru-RU" sz="2400" smtClean="0">
                <a:hlinkClick r:id="rId12" tooltip="Almaty"/>
              </a:rPr>
              <a:t>Almaty</a:t>
            </a:r>
            <a:r>
              <a:rPr lang="ru-RU" sz="2400" smtClean="0"/>
              <a:t> and </a:t>
            </a:r>
            <a:r>
              <a:rPr lang="ru-RU" sz="2400" smtClean="0">
                <a:hlinkClick r:id="rId13" tooltip="Uralsk"/>
              </a:rPr>
              <a:t>Uralsk</a:t>
            </a:r>
            <a:r>
              <a:rPr lang="ru-RU" sz="2400" smtClean="0"/>
              <a:t>.</a:t>
            </a:r>
          </a:p>
        </p:txBody>
      </p:sp>
      <p:sp>
        <p:nvSpPr>
          <p:cNvPr id="2" name="Content Placeholder 1"/>
          <p:cNvSpPr>
            <a:spLocks noGrp="1"/>
          </p:cNvSpPr>
          <p:nvPr>
            <p:ph sz="half" idx="2"/>
          </p:nvPr>
        </p:nvSpPr>
        <p:spPr/>
        <p:txBody>
          <a:bodyPr/>
          <a:lstStyle/>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r>
              <a:rPr lang="en-US" smtClean="0"/>
              <a:t>Stages</a:t>
            </a:r>
            <a:endParaRPr lang="ru-RU" smtClean="0"/>
          </a:p>
        </p:txBody>
      </p:sp>
      <p:sp>
        <p:nvSpPr>
          <p:cNvPr id="19458" name="Rectangle 3"/>
          <p:cNvSpPr>
            <a:spLocks noGrp="1" noChangeArrowheads="1"/>
          </p:cNvSpPr>
          <p:nvPr>
            <p:ph type="body" idx="1"/>
          </p:nvPr>
        </p:nvSpPr>
        <p:spPr/>
        <p:txBody>
          <a:bodyPr/>
          <a:lstStyle/>
          <a:p>
            <a:pPr eaLnBrk="1" hangingPunct="1">
              <a:lnSpc>
                <a:spcPct val="80000"/>
              </a:lnSpc>
              <a:buFontTx/>
              <a:buNone/>
            </a:pPr>
            <a:r>
              <a:rPr lang="en-US" sz="2400" b="1" dirty="0" smtClean="0"/>
              <a:t>In </a:t>
            </a:r>
            <a:r>
              <a:rPr lang="en-US" sz="2400" b="1" dirty="0"/>
              <a:t>3</a:t>
            </a:r>
            <a:r>
              <a:rPr lang="en-US" sz="2400" b="1" dirty="0" smtClean="0"/>
              <a:t>0 years, bilateral Kazakhstani - Russian  relations went through a series of significant stages: </a:t>
            </a:r>
            <a:endParaRPr lang="ru-RU" sz="2400" b="1" dirty="0" smtClean="0"/>
          </a:p>
          <a:p>
            <a:pPr eaLnBrk="1" hangingPunct="1">
              <a:lnSpc>
                <a:spcPct val="80000"/>
              </a:lnSpc>
            </a:pPr>
            <a:r>
              <a:rPr lang="en-US" sz="2400" b="1" dirty="0" smtClean="0"/>
              <a:t>Defining the legal relations of the two countries </a:t>
            </a:r>
            <a:r>
              <a:rPr lang="ru-RU" sz="2400" b="1" dirty="0" smtClean="0"/>
              <a:t>(</a:t>
            </a:r>
            <a:r>
              <a:rPr lang="en-US" sz="2400" b="1" dirty="0" smtClean="0"/>
              <a:t>December</a:t>
            </a:r>
            <a:r>
              <a:rPr lang="ru-RU" sz="2400" b="1" dirty="0" smtClean="0"/>
              <a:t> 1991 — </a:t>
            </a:r>
            <a:r>
              <a:rPr lang="en-US" sz="2400" b="1" dirty="0" smtClean="0"/>
              <a:t>May</a:t>
            </a:r>
            <a:r>
              <a:rPr lang="ru-RU" sz="2400" b="1" dirty="0" smtClean="0"/>
              <a:t> 1992 гг.)</a:t>
            </a:r>
          </a:p>
          <a:p>
            <a:pPr eaLnBrk="1" hangingPunct="1">
              <a:lnSpc>
                <a:spcPct val="80000"/>
              </a:lnSpc>
            </a:pPr>
            <a:r>
              <a:rPr lang="en-US" sz="2400" b="1" dirty="0" smtClean="0"/>
              <a:t> Definition of the  main economic, political and military cooperation approaches of the bilateral relations</a:t>
            </a:r>
            <a:r>
              <a:rPr lang="ru-RU" sz="2400" b="1" dirty="0" smtClean="0"/>
              <a:t> (</a:t>
            </a:r>
            <a:r>
              <a:rPr lang="en-US" sz="2400" b="1" dirty="0" smtClean="0"/>
              <a:t>May</a:t>
            </a:r>
            <a:r>
              <a:rPr lang="ru-RU" sz="2400" b="1" dirty="0" smtClean="0"/>
              <a:t> 1992 - </a:t>
            </a:r>
            <a:r>
              <a:rPr lang="en-US" sz="2400" b="1" dirty="0" smtClean="0"/>
              <a:t>Mach</a:t>
            </a:r>
            <a:r>
              <a:rPr lang="ru-RU" sz="2400" b="1" dirty="0" smtClean="0"/>
              <a:t> 1994 гг.)</a:t>
            </a:r>
          </a:p>
          <a:p>
            <a:pPr eaLnBrk="1" hangingPunct="1">
              <a:lnSpc>
                <a:spcPct val="80000"/>
              </a:lnSpc>
            </a:pPr>
            <a:r>
              <a:rPr lang="en-US" sz="2400" b="1" dirty="0" smtClean="0"/>
              <a:t> development of military-political cooperation </a:t>
            </a:r>
            <a:r>
              <a:rPr lang="ru-RU" sz="2400" b="1" dirty="0" smtClean="0"/>
              <a:t>(</a:t>
            </a:r>
            <a:r>
              <a:rPr lang="en-US" sz="2400" b="1" dirty="0" smtClean="0"/>
              <a:t>Mach</a:t>
            </a:r>
            <a:r>
              <a:rPr lang="ru-RU" sz="2400" b="1" dirty="0" smtClean="0"/>
              <a:t> 1994 г. – </a:t>
            </a:r>
            <a:r>
              <a:rPr lang="en-US" sz="2400" b="1" dirty="0" smtClean="0"/>
              <a:t>January </a:t>
            </a:r>
            <a:r>
              <a:rPr lang="ru-RU" sz="2400" b="1" dirty="0" smtClean="0"/>
              <a:t> 1995 г.)</a:t>
            </a:r>
            <a:endParaRPr lang="en-US" sz="2400" b="1" dirty="0" smtClean="0"/>
          </a:p>
          <a:p>
            <a:pPr eaLnBrk="1" hangingPunct="1">
              <a:lnSpc>
                <a:spcPct val="80000"/>
              </a:lnSpc>
            </a:pPr>
            <a:r>
              <a:rPr lang="en-US" sz="2400" b="1" dirty="0" smtClean="0"/>
              <a:t>Realization of the integration models (1995-1998)</a:t>
            </a:r>
            <a:r>
              <a:rPr lang="ru-RU" sz="2400" b="1" dirty="0" smtClean="0"/>
              <a:t>. </a:t>
            </a:r>
            <a:endParaRPr lang="en-US" sz="2400" b="1" dirty="0" smtClean="0"/>
          </a:p>
          <a:p>
            <a:pPr eaLnBrk="1" hangingPunct="1">
              <a:lnSpc>
                <a:spcPct val="80000"/>
              </a:lnSpc>
            </a:pPr>
            <a:r>
              <a:rPr lang="en-US" sz="2400" b="1" dirty="0" smtClean="0"/>
              <a:t>Declaration</a:t>
            </a:r>
            <a:r>
              <a:rPr lang="ru-RU" sz="2400" b="1" dirty="0" smtClean="0"/>
              <a:t> «О вечной дружбе и союзничестве, ориентированном на XXI столетие» (</a:t>
            </a:r>
            <a:r>
              <a:rPr lang="en-US" sz="2400" b="1" dirty="0" smtClean="0"/>
              <a:t>July</a:t>
            </a:r>
            <a:r>
              <a:rPr lang="ru-RU" sz="2400" b="1" dirty="0" smtClean="0"/>
              <a:t> 1998 г.)</a:t>
            </a:r>
            <a:endParaRPr lang="en-US" sz="2400" b="1" dirty="0" smtClean="0"/>
          </a:p>
          <a:p>
            <a:pPr eaLnBrk="1" hangingPunct="1">
              <a:lnSpc>
                <a:spcPct val="80000"/>
              </a:lnSpc>
            </a:pPr>
            <a:r>
              <a:rPr lang="en-US" sz="2400" b="1" dirty="0" smtClean="0"/>
              <a:t>Russia’s policy in Central Asia has arrived at a new stage in its development (2005)</a:t>
            </a:r>
            <a:r>
              <a:rPr lang="ru-RU" sz="2400" b="1" dirty="0" smtClean="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mtClean="0"/>
              <a:t>KZ and Russia</a:t>
            </a:r>
            <a:endParaRPr lang="ru-RU" smtClean="0"/>
          </a:p>
        </p:txBody>
      </p:sp>
      <p:sp>
        <p:nvSpPr>
          <p:cNvPr id="21506" name="Rectangle 3"/>
          <p:cNvSpPr>
            <a:spLocks noGrp="1" noChangeArrowheads="1"/>
          </p:cNvSpPr>
          <p:nvPr>
            <p:ph type="body" idx="1"/>
          </p:nvPr>
        </p:nvSpPr>
        <p:spPr/>
        <p:txBody>
          <a:bodyPr/>
          <a:lstStyle/>
          <a:p>
            <a:pPr eaLnBrk="1" hangingPunct="1"/>
            <a:r>
              <a:rPr lang="en-US" smtClean="0"/>
              <a:t>Main events during these stages:</a:t>
            </a:r>
          </a:p>
          <a:p>
            <a:pPr eaLnBrk="1" hangingPunct="1">
              <a:buFontTx/>
              <a:buNone/>
            </a:pPr>
            <a:r>
              <a:rPr lang="en-US" smtClean="0"/>
              <a:t>-1994 – usage of Baikonur;</a:t>
            </a:r>
          </a:p>
          <a:p>
            <a:pPr eaLnBrk="1" hangingPunct="1">
              <a:buFontTx/>
              <a:buChar char="-"/>
            </a:pPr>
            <a:r>
              <a:rPr lang="en-US" smtClean="0"/>
              <a:t>1998 – honorable orders and awards (Yeltsin – “Altyn Khiran”; N. Nazarbayev – an order of St. Andrew);</a:t>
            </a:r>
          </a:p>
          <a:p>
            <a:pPr eaLnBrk="1" hangingPunct="1">
              <a:buFontTx/>
              <a:buNone/>
            </a:pPr>
            <a:endParaRPr lang="en-US" smtClean="0"/>
          </a:p>
          <a:p>
            <a:pPr eaLnBrk="1" hangingPunct="1">
              <a:buFontTx/>
              <a:buNone/>
            </a:pPr>
            <a:endParaRPr lang="ru-RU"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r>
              <a:rPr lang="en-US" smtClean="0"/>
              <a:t>Main treaties </a:t>
            </a:r>
            <a:endParaRPr lang="ru-RU" smtClean="0"/>
          </a:p>
        </p:txBody>
      </p:sp>
      <p:sp>
        <p:nvSpPr>
          <p:cNvPr id="22530" name="Rectangle 3"/>
          <p:cNvSpPr>
            <a:spLocks noGrp="1" noChangeArrowheads="1"/>
          </p:cNvSpPr>
          <p:nvPr>
            <p:ph type="body" idx="1"/>
          </p:nvPr>
        </p:nvSpPr>
        <p:spPr/>
        <p:txBody>
          <a:bodyPr/>
          <a:lstStyle/>
          <a:p>
            <a:pPr eaLnBrk="1" hangingPunct="1">
              <a:lnSpc>
                <a:spcPct val="90000"/>
              </a:lnSpc>
            </a:pPr>
            <a:r>
              <a:rPr lang="en-US" sz="2800" smtClean="0"/>
              <a:t>The  Treaty  of</a:t>
            </a:r>
            <a:r>
              <a:rPr lang="ru-RU" sz="2800" smtClean="0"/>
              <a:t> </a:t>
            </a:r>
            <a:r>
              <a:rPr lang="en-US" sz="2800" smtClean="0"/>
              <a:t>Friendship,  Cooperation,  and Mutual Assistance  between  the  two</a:t>
            </a:r>
            <a:r>
              <a:rPr lang="ru-RU" sz="2800" smtClean="0"/>
              <a:t> </a:t>
            </a:r>
            <a:r>
              <a:rPr lang="en-US" sz="2800" smtClean="0"/>
              <a:t>countries  was singed in May 1992;</a:t>
            </a:r>
          </a:p>
          <a:p>
            <a:pPr eaLnBrk="1" hangingPunct="1">
              <a:lnSpc>
                <a:spcPct val="90000"/>
              </a:lnSpc>
            </a:pPr>
            <a:r>
              <a:rPr lang="en-US" sz="2800" smtClean="0"/>
              <a:t>The  first official visit of President Nazarbayev to  Russian Federation in March 1994 marked the beginning  of  the </a:t>
            </a:r>
            <a:r>
              <a:rPr lang="en-US" sz="2800" u="sng" smtClean="0"/>
              <a:t>third</a:t>
            </a:r>
            <a:r>
              <a:rPr lang="en-US" sz="2800" smtClean="0"/>
              <a:t>  stage in the development of Kazakhstani-Russian relations  -that of expanding and deepening integration between Kazakhstan and Russia;</a:t>
            </a:r>
          </a:p>
          <a:p>
            <a:pPr eaLnBrk="1" hangingPunct="1">
              <a:lnSpc>
                <a:spcPct val="90000"/>
              </a:lnSpc>
              <a:buFontTx/>
              <a:buChar char="-"/>
            </a:pPr>
            <a:r>
              <a:rPr lang="en-US" sz="2800" smtClean="0"/>
              <a:t>“Declaration of Eternal Friendship and Cooperation towards the 21</a:t>
            </a:r>
            <a:r>
              <a:rPr lang="en-US" sz="2800" baseline="30000" smtClean="0"/>
              <a:t>st</a:t>
            </a:r>
            <a:r>
              <a:rPr lang="en-US" sz="2800" smtClean="0"/>
              <a:t> c.”;</a:t>
            </a:r>
          </a:p>
          <a:p>
            <a:pPr eaLnBrk="1" hangingPunct="1">
              <a:lnSpc>
                <a:spcPct val="90000"/>
              </a:lnSpc>
            </a:pPr>
            <a:endParaRPr lang="ru-RU" sz="28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pPr eaLnBrk="1" hangingPunct="1"/>
            <a:r>
              <a:rPr lang="en-US" sz="4000" smtClean="0"/>
              <a:t>Russia and KZ: new stage and its strategy:</a:t>
            </a:r>
            <a:endParaRPr lang="ru-RU" sz="4000" smtClean="0"/>
          </a:p>
        </p:txBody>
      </p:sp>
      <p:sp>
        <p:nvSpPr>
          <p:cNvPr id="24578" name="Rectangle 3"/>
          <p:cNvSpPr>
            <a:spLocks noGrp="1" noChangeArrowheads="1"/>
          </p:cNvSpPr>
          <p:nvPr>
            <p:ph type="body" idx="1"/>
          </p:nvPr>
        </p:nvSpPr>
        <p:spPr/>
        <p:txBody>
          <a:bodyPr/>
          <a:lstStyle/>
          <a:p>
            <a:pPr eaLnBrk="1" hangingPunct="1">
              <a:buFontTx/>
              <a:buNone/>
            </a:pPr>
            <a:r>
              <a:rPr lang="en-US" smtClean="0"/>
              <a:t>2005: V. Putting formed the following interests of Russian in KZ (so-called “Putin’s Doctrine”):</a:t>
            </a:r>
          </a:p>
          <a:p>
            <a:pPr eaLnBrk="1" hangingPunct="1">
              <a:buFontTx/>
              <a:buNone/>
            </a:pPr>
            <a:r>
              <a:rPr lang="en-US" smtClean="0"/>
              <a:t>1) the intercross of Russian transnational companies</a:t>
            </a:r>
            <a:r>
              <a:rPr lang="ru-RU" smtClean="0"/>
              <a:t>;</a:t>
            </a:r>
            <a:endParaRPr lang="en-US" smtClean="0"/>
          </a:p>
          <a:p>
            <a:pPr eaLnBrk="1" hangingPunct="1">
              <a:buFontTx/>
              <a:buNone/>
            </a:pPr>
            <a:r>
              <a:rPr lang="ru-RU" smtClean="0"/>
              <a:t> </a:t>
            </a:r>
            <a:r>
              <a:rPr lang="en-US" smtClean="0"/>
              <a:t>2) keeping Russian presence in KZ;</a:t>
            </a:r>
          </a:p>
          <a:p>
            <a:pPr eaLnBrk="1" hangingPunct="1">
              <a:buFontTx/>
              <a:buNone/>
            </a:pPr>
            <a:r>
              <a:rPr lang="en-US" smtClean="0"/>
              <a:t>3) Enforce Russian domination in the CA region (often despite the wish of the West)</a:t>
            </a:r>
            <a:endParaRPr lang="ru-RU"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r>
              <a:rPr lang="en-US" b="1" smtClean="0"/>
              <a:t>Russian interests</a:t>
            </a:r>
            <a:endParaRPr lang="ru-RU" b="1" smtClean="0"/>
          </a:p>
        </p:txBody>
      </p:sp>
      <p:sp>
        <p:nvSpPr>
          <p:cNvPr id="25602" name="Rectangle 3"/>
          <p:cNvSpPr>
            <a:spLocks noGrp="1" noChangeArrowheads="1"/>
          </p:cNvSpPr>
          <p:nvPr>
            <p:ph type="body" idx="1"/>
          </p:nvPr>
        </p:nvSpPr>
        <p:spPr/>
        <p:txBody>
          <a:bodyPr/>
          <a:lstStyle/>
          <a:p>
            <a:pPr eaLnBrk="1" hangingPunct="1">
              <a:lnSpc>
                <a:spcPct val="90000"/>
              </a:lnSpc>
              <a:buFontTx/>
              <a:buNone/>
            </a:pPr>
            <a:r>
              <a:rPr lang="en-US" sz="2800" smtClean="0"/>
              <a:t>*Russia’s primary interests in Kazakhstan include: </a:t>
            </a:r>
          </a:p>
          <a:p>
            <a:pPr eaLnBrk="1" hangingPunct="1">
              <a:lnSpc>
                <a:spcPct val="90000"/>
              </a:lnSpc>
            </a:pPr>
            <a:r>
              <a:rPr lang="en-US" sz="2800" smtClean="0"/>
              <a:t>maintenance of the close bilateral military cooperation at the strategic level (keeping in mind possible threats from the South and the East);</a:t>
            </a:r>
          </a:p>
          <a:p>
            <a:pPr eaLnBrk="1" hangingPunct="1">
              <a:lnSpc>
                <a:spcPct val="90000"/>
              </a:lnSpc>
            </a:pPr>
            <a:r>
              <a:rPr lang="en-US" sz="2800" smtClean="0"/>
              <a:t> joint exploitation and proper maintenance of  the space-launch complex, testing grounds, and strategic bases; </a:t>
            </a:r>
          </a:p>
          <a:p>
            <a:pPr eaLnBrk="1" hangingPunct="1">
              <a:lnSpc>
                <a:spcPct val="90000"/>
              </a:lnSpc>
            </a:pPr>
            <a:r>
              <a:rPr lang="en-US" sz="2800" smtClean="0"/>
              <a:t>and retaining Kazakhstan in the air defense collective force system.</a:t>
            </a:r>
            <a:endParaRPr lang="ru-RU" sz="28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r>
              <a:rPr lang="en-US" smtClean="0"/>
              <a:t>KZ and Russia: new stage</a:t>
            </a:r>
            <a:endParaRPr lang="ru-RU" smtClean="0"/>
          </a:p>
        </p:txBody>
      </p:sp>
      <p:sp>
        <p:nvSpPr>
          <p:cNvPr id="27650" name="Rectangle 3"/>
          <p:cNvSpPr>
            <a:spLocks noGrp="1" noChangeArrowheads="1"/>
          </p:cNvSpPr>
          <p:nvPr>
            <p:ph type="body" idx="1"/>
          </p:nvPr>
        </p:nvSpPr>
        <p:spPr/>
        <p:txBody>
          <a:bodyPr/>
          <a:lstStyle/>
          <a:p>
            <a:pPr eaLnBrk="1" hangingPunct="1"/>
            <a:r>
              <a:rPr lang="en-US" smtClean="0"/>
              <a:t>This policy was manifested in the various integration formations that sprang up in the CIS, such as the EurAsEC-Customs Union, the CSTO, and the Belarus-Russia Union State, as well as the multitude of bilateral and multilateral agreements with Russia’s participation in economic trade cooperation, the energy industry, and transportation and communications.</a:t>
            </a:r>
            <a:endParaRPr lang="ru-RU" smtClean="0"/>
          </a:p>
          <a:p>
            <a:pPr eaLnBrk="1" hangingPunct="1"/>
            <a:endParaRPr lang="ru-RU"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pPr eaLnBrk="1" hangingPunct="1"/>
            <a:r>
              <a:rPr lang="en-US" smtClean="0"/>
              <a:t>Cooperation in economy</a:t>
            </a:r>
            <a:endParaRPr lang="ru-RU" smtClean="0"/>
          </a:p>
        </p:txBody>
      </p:sp>
      <p:sp>
        <p:nvSpPr>
          <p:cNvPr id="28674" name="Rectangle 3"/>
          <p:cNvSpPr>
            <a:spLocks noGrp="1" noChangeArrowheads="1"/>
          </p:cNvSpPr>
          <p:nvPr>
            <p:ph type="body" idx="1"/>
          </p:nvPr>
        </p:nvSpPr>
        <p:spPr/>
        <p:txBody>
          <a:bodyPr/>
          <a:lstStyle/>
          <a:p>
            <a:pPr eaLnBrk="1" hangingPunct="1">
              <a:lnSpc>
                <a:spcPct val="80000"/>
              </a:lnSpc>
            </a:pPr>
            <a:r>
              <a:rPr lang="en-US" sz="2800" b="1" smtClean="0"/>
              <a:t>economic sphere spectrum of bilateral relations is broad and diverse. For instance, this includes energy, oil, and gas spheres. Kazakhstan and Russia, along with other countries exporting hydrocarbons, play the leading role in providing the global economy with the energy resources. </a:t>
            </a:r>
          </a:p>
          <a:p>
            <a:pPr eaLnBrk="1" hangingPunct="1">
              <a:lnSpc>
                <a:spcPct val="80000"/>
              </a:lnSpc>
            </a:pPr>
            <a:r>
              <a:rPr lang="en-US" sz="2800" b="1" smtClean="0"/>
              <a:t>It must be mentioned that oil transportation is a specific issue. Both states give favor to coordinated construction of transportation lines and expansion of existing pipelines between Kazakhstan and Russia.  Increasing of oil transportation through the </a:t>
            </a:r>
            <a:r>
              <a:rPr lang="en-US" sz="2800" b="1" smtClean="0">
                <a:hlinkClick r:id="rId3" tooltip="Caspian Pipeline Consortium"/>
              </a:rPr>
              <a:t>Caspian Pipeline Consortium</a:t>
            </a:r>
            <a:r>
              <a:rPr lang="en-US" sz="2800" b="1" smtClean="0"/>
              <a:t> (CPC) is also desirable.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pPr eaLnBrk="1" hangingPunct="1"/>
            <a:r>
              <a:rPr lang="en-US" smtClean="0"/>
              <a:t>Cooperation in economy</a:t>
            </a:r>
            <a:endParaRPr lang="ru-RU" smtClean="0"/>
          </a:p>
        </p:txBody>
      </p:sp>
      <p:sp>
        <p:nvSpPr>
          <p:cNvPr id="30722" name="Rectangle 3"/>
          <p:cNvSpPr>
            <a:spLocks noGrp="1" noChangeArrowheads="1"/>
          </p:cNvSpPr>
          <p:nvPr>
            <p:ph type="body" idx="1"/>
          </p:nvPr>
        </p:nvSpPr>
        <p:spPr/>
        <p:txBody>
          <a:bodyPr/>
          <a:lstStyle/>
          <a:p>
            <a:pPr eaLnBrk="1" hangingPunct="1">
              <a:lnSpc>
                <a:spcPct val="80000"/>
              </a:lnSpc>
            </a:pPr>
            <a:r>
              <a:rPr lang="en-US" sz="2400" b="1" smtClean="0"/>
              <a:t>Strong mutual interest is mining and processing of uranium, as well as in the joint development of nuclear energy. Consequently, there are stronger links between atomic companies </a:t>
            </a:r>
            <a:r>
              <a:rPr lang="en-US" sz="2400" b="1" smtClean="0">
                <a:solidFill>
                  <a:schemeClr val="hlink"/>
                </a:solidFill>
              </a:rPr>
              <a:t>«Kazatomprom»</a:t>
            </a:r>
            <a:r>
              <a:rPr lang="en-US" sz="2400" b="1" smtClean="0"/>
              <a:t> and </a:t>
            </a:r>
            <a:r>
              <a:rPr lang="en-US" sz="2400" b="1" smtClean="0">
                <a:solidFill>
                  <a:schemeClr val="hlink"/>
                </a:solidFill>
              </a:rPr>
              <a:t>«Rosatom».</a:t>
            </a:r>
            <a:r>
              <a:rPr lang="en-US" sz="2400" b="1" smtClean="0"/>
              <a:t>  Kazakhstan-Russian joint businesses have been established by a number of agreements. For instance, </a:t>
            </a:r>
            <a:r>
              <a:rPr lang="en-US" sz="2400" b="1" smtClean="0">
                <a:solidFill>
                  <a:schemeClr val="hlink"/>
                </a:solidFill>
              </a:rPr>
              <a:t>«Uranium Enrichment Center», «Akbastau»,</a:t>
            </a:r>
            <a:r>
              <a:rPr lang="en-US" sz="2400" b="1" smtClean="0"/>
              <a:t> etc. </a:t>
            </a:r>
          </a:p>
          <a:p>
            <a:pPr eaLnBrk="1" hangingPunct="1">
              <a:lnSpc>
                <a:spcPct val="80000"/>
              </a:lnSpc>
            </a:pPr>
            <a:r>
              <a:rPr lang="en-US" sz="2400" b="1" smtClean="0"/>
              <a:t>Kazakhstan and Russia are also cooperating in transport and communication infrastructure development.  Russia provides the mans of transportation for Kazakhstan to the European system of communications. On the other hand, Kazakhstan is a transit country for Russia the countries of Central and South Asia.</a:t>
            </a:r>
            <a:endParaRPr lang="ru-RU" sz="2400" b="1" smtClean="0"/>
          </a:p>
          <a:p>
            <a:pPr eaLnBrk="1" hangingPunct="1">
              <a:lnSpc>
                <a:spcPct val="80000"/>
              </a:lnSpc>
            </a:pPr>
            <a:endParaRPr lang="ru-RU" sz="24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r>
              <a:rPr lang="en-US" smtClean="0"/>
              <a:t>Baikonur</a:t>
            </a:r>
          </a:p>
        </p:txBody>
      </p:sp>
      <p:sp>
        <p:nvSpPr>
          <p:cNvPr id="33794" name="Rectangle 3"/>
          <p:cNvSpPr>
            <a:spLocks noGrp="1" noChangeArrowheads="1"/>
          </p:cNvSpPr>
          <p:nvPr>
            <p:ph type="body" idx="1"/>
          </p:nvPr>
        </p:nvSpPr>
        <p:spPr/>
        <p:txBody>
          <a:bodyPr/>
          <a:lstStyle/>
          <a:p>
            <a:r>
              <a:rPr lang="en-US" smtClean="0"/>
              <a:t>Officially till 2050;</a:t>
            </a:r>
          </a:p>
          <a:p>
            <a:r>
              <a:rPr lang="en-US" smtClean="0"/>
              <a:t>$ 115 mln.;</a:t>
            </a:r>
          </a:p>
          <a:p>
            <a:r>
              <a:rPr lang="en-US" smtClean="0"/>
              <a:t>KZ side has the right to stop the contract;</a:t>
            </a:r>
          </a:p>
          <a:p>
            <a:r>
              <a:rPr lang="en-US" smtClean="0"/>
              <a:t>Baikonur city has a status of a “federal” level of Ruffian Federation;</a:t>
            </a:r>
          </a:p>
          <a:p>
            <a:r>
              <a:rPr lang="en-US" smtClean="0"/>
              <a:t>KZ has also participates in “Yamal” and “Commonwealth” space projects.</a:t>
            </a:r>
          </a:p>
          <a:p>
            <a:pPr>
              <a:buFontTx/>
              <a:buNone/>
            </a:pPr>
            <a:endParaRPr lang="en-US" smtClean="0"/>
          </a:p>
          <a:p>
            <a:endParaRPr lang="en-US"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p:txBody>
          <a:bodyPr/>
          <a:lstStyle/>
          <a:p>
            <a:r>
              <a:rPr lang="en-US" smtClean="0"/>
              <a:t>Representation </a:t>
            </a:r>
          </a:p>
        </p:txBody>
      </p:sp>
      <p:sp>
        <p:nvSpPr>
          <p:cNvPr id="35842" name="Rectangle 3"/>
          <p:cNvSpPr>
            <a:spLocks noGrp="1" noChangeArrowheads="1"/>
          </p:cNvSpPr>
          <p:nvPr>
            <p:ph type="body" idx="1"/>
          </p:nvPr>
        </p:nvSpPr>
        <p:spPr/>
        <p:txBody>
          <a:bodyPr/>
          <a:lstStyle/>
          <a:p>
            <a:pPr>
              <a:lnSpc>
                <a:spcPct val="90000"/>
              </a:lnSpc>
            </a:pPr>
            <a:r>
              <a:rPr lang="en-US" sz="2800" smtClean="0"/>
              <a:t>In KZ the RF representations are in:</a:t>
            </a:r>
          </a:p>
          <a:p>
            <a:pPr>
              <a:lnSpc>
                <a:spcPct val="90000"/>
              </a:lnSpc>
            </a:pPr>
            <a:r>
              <a:rPr lang="en-US" sz="2800" smtClean="0"/>
              <a:t>Astana</a:t>
            </a:r>
          </a:p>
          <a:p>
            <a:pPr>
              <a:lnSpc>
                <a:spcPct val="90000"/>
              </a:lnSpc>
            </a:pPr>
            <a:r>
              <a:rPr lang="en-US" sz="2800" smtClean="0"/>
              <a:t>Almaty (General Consular)</a:t>
            </a:r>
          </a:p>
          <a:p>
            <a:pPr>
              <a:lnSpc>
                <a:spcPct val="90000"/>
              </a:lnSpc>
            </a:pPr>
            <a:r>
              <a:rPr lang="en-US" sz="2800" smtClean="0"/>
              <a:t>Urlask (Consular)</a:t>
            </a:r>
          </a:p>
          <a:p>
            <a:pPr>
              <a:lnSpc>
                <a:spcPct val="90000"/>
              </a:lnSpc>
            </a:pPr>
            <a:r>
              <a:rPr lang="en-US" sz="2800" smtClean="0"/>
              <a:t>In RF, the KZ representations are in:</a:t>
            </a:r>
          </a:p>
          <a:p>
            <a:pPr>
              <a:lnSpc>
                <a:spcPct val="90000"/>
              </a:lnSpc>
            </a:pPr>
            <a:r>
              <a:rPr lang="en-US" sz="2800" smtClean="0"/>
              <a:t>Moscow</a:t>
            </a:r>
          </a:p>
          <a:p>
            <a:pPr>
              <a:lnSpc>
                <a:spcPct val="90000"/>
              </a:lnSpc>
            </a:pPr>
            <a:r>
              <a:rPr lang="en-US" sz="2800" smtClean="0"/>
              <a:t>St. Petersburg (GC)</a:t>
            </a:r>
          </a:p>
          <a:p>
            <a:pPr>
              <a:lnSpc>
                <a:spcPct val="90000"/>
              </a:lnSpc>
            </a:pPr>
            <a:r>
              <a:rPr lang="en-US" sz="2800" smtClean="0"/>
              <a:t>Omsk (C)</a:t>
            </a:r>
          </a:p>
          <a:p>
            <a:pPr>
              <a:lnSpc>
                <a:spcPct val="90000"/>
              </a:lnSpc>
            </a:pPr>
            <a:r>
              <a:rPr lang="en-US" sz="2800" smtClean="0"/>
              <a:t>Astrakhan’ (C)</a:t>
            </a:r>
          </a:p>
          <a:p>
            <a:pPr>
              <a:lnSpc>
                <a:spcPct val="90000"/>
              </a:lnSpc>
            </a:pPr>
            <a:endParaRPr lang="en-US" sz="280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r>
              <a:rPr lang="en-US" smtClean="0"/>
              <a:t>Books </a:t>
            </a:r>
          </a:p>
        </p:txBody>
      </p:sp>
      <p:sp>
        <p:nvSpPr>
          <p:cNvPr id="36866" name="Rectangle 3"/>
          <p:cNvSpPr>
            <a:spLocks noGrp="1" noChangeArrowheads="1"/>
          </p:cNvSpPr>
          <p:nvPr>
            <p:ph type="body" idx="1"/>
          </p:nvPr>
        </p:nvSpPr>
        <p:spPr/>
        <p:txBody>
          <a:bodyPr/>
          <a:lstStyle/>
          <a:p>
            <a:r>
              <a:rPr lang="en-US" smtClean="0"/>
              <a:t>Author: N.A. Nazarbayev</a:t>
            </a:r>
          </a:p>
          <a:p>
            <a:pPr>
              <a:buFontTx/>
              <a:buNone/>
            </a:pPr>
            <a:r>
              <a:rPr lang="en-US" smtClean="0"/>
              <a:t>1991-1998;</a:t>
            </a:r>
          </a:p>
          <a:p>
            <a:pPr>
              <a:buFontTx/>
              <a:buNone/>
            </a:pPr>
            <a:endParaRPr lang="en-US" smtClean="0"/>
          </a:p>
        </p:txBody>
      </p:sp>
      <p:pic>
        <p:nvPicPr>
          <p:cNvPr id="36867" name="Picture 5" descr="b_95368d579425ca580bbd72e149dc13ac"/>
          <p:cNvPicPr>
            <a:picLocks noChangeAspect="1" noChangeArrowheads="1"/>
          </p:cNvPicPr>
          <p:nvPr/>
        </p:nvPicPr>
        <p:blipFill>
          <a:blip r:embed="rId2"/>
          <a:srcRect/>
          <a:stretch>
            <a:fillRect/>
          </a:stretch>
        </p:blipFill>
        <p:spPr bwMode="auto">
          <a:xfrm>
            <a:off x="5076825" y="765175"/>
            <a:ext cx="3638550" cy="570547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r>
              <a:rPr lang="en-US" sz="4000" b="1" smtClean="0"/>
              <a:t>Cooperation of KZ and Russia in civil societies</a:t>
            </a:r>
            <a:endParaRPr lang="ru-RU" sz="4000" b="1" smtClean="0"/>
          </a:p>
        </p:txBody>
      </p:sp>
      <p:sp>
        <p:nvSpPr>
          <p:cNvPr id="37890" name="Rectangle 3"/>
          <p:cNvSpPr>
            <a:spLocks noGrp="1" noChangeArrowheads="1"/>
          </p:cNvSpPr>
          <p:nvPr>
            <p:ph type="body" idx="1"/>
          </p:nvPr>
        </p:nvSpPr>
        <p:spPr/>
        <p:txBody>
          <a:bodyPr/>
          <a:lstStyle/>
          <a:p>
            <a:pPr eaLnBrk="1" hangingPunct="1">
              <a:lnSpc>
                <a:spcPct val="90000"/>
              </a:lnSpc>
            </a:pPr>
            <a:r>
              <a:rPr lang="en-US" sz="2400" smtClean="0"/>
              <a:t>The composition of the population of both countries is multi-ethnical, multi-confessional, strongly determines the internal politics of both states, aimed at strengthening of inter-ethnic accord. </a:t>
            </a:r>
          </a:p>
          <a:p>
            <a:pPr eaLnBrk="1" hangingPunct="1">
              <a:lnSpc>
                <a:spcPct val="90000"/>
              </a:lnSpc>
            </a:pPr>
            <a:r>
              <a:rPr lang="en-US" sz="2400" smtClean="0"/>
              <a:t>About</a:t>
            </a:r>
            <a:r>
              <a:rPr lang="en-US" sz="2400" smtClean="0">
                <a:solidFill>
                  <a:srgbClr val="FF0000"/>
                </a:solidFill>
              </a:rPr>
              <a:t> one million</a:t>
            </a:r>
            <a:r>
              <a:rPr lang="en-US" sz="2400" smtClean="0"/>
              <a:t> of ethnic Kazakhs living in the territory of Russia and around </a:t>
            </a:r>
            <a:r>
              <a:rPr lang="en-US" sz="2400" smtClean="0">
                <a:solidFill>
                  <a:srgbClr val="FF0000"/>
                </a:solidFill>
              </a:rPr>
              <a:t>four million</a:t>
            </a:r>
            <a:r>
              <a:rPr lang="en-US" sz="2400" smtClean="0"/>
              <a:t> ethnic Russians living in the territory of Kazakhstan play a huge role in shaping the  support to the policies aimed to strengthen bilateral relations. </a:t>
            </a:r>
          </a:p>
          <a:p>
            <a:pPr eaLnBrk="1" hangingPunct="1">
              <a:lnSpc>
                <a:spcPct val="90000"/>
              </a:lnSpc>
            </a:pPr>
            <a:r>
              <a:rPr lang="en-US" sz="2400" smtClean="0"/>
              <a:t>Bilateral agreements on science, culture, and education cooperation are a positive step towards the formation of a common humanitarian space.</a:t>
            </a:r>
            <a:r>
              <a:rPr lang="ru-RU" sz="2400" smtClean="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r>
              <a:rPr lang="en-US" smtClean="0"/>
              <a:t>Russian Language status</a:t>
            </a:r>
            <a:endParaRPr lang="ru-RU" smtClean="0"/>
          </a:p>
        </p:txBody>
      </p:sp>
      <p:sp>
        <p:nvSpPr>
          <p:cNvPr id="39938" name="Rectangle 3"/>
          <p:cNvSpPr>
            <a:spLocks noGrp="1" noChangeArrowheads="1"/>
          </p:cNvSpPr>
          <p:nvPr>
            <p:ph type="body" idx="1"/>
          </p:nvPr>
        </p:nvSpPr>
        <p:spPr/>
        <p:txBody>
          <a:bodyPr/>
          <a:lstStyle/>
          <a:p>
            <a:r>
              <a:rPr lang="en-US" smtClean="0"/>
              <a:t>RL has a fixed status in the constitution;</a:t>
            </a:r>
          </a:p>
          <a:p>
            <a:r>
              <a:rPr lang="en-US" smtClean="0"/>
              <a:t>Media coverage in RL is large;</a:t>
            </a:r>
          </a:p>
          <a:p>
            <a:r>
              <a:rPr lang="en-US" smtClean="0"/>
              <a:t>Today: coming back to Latin alphabet?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r>
              <a:rPr lang="en-US" sz="4000" b="1" smtClean="0"/>
              <a:t>strategic partnership: issues and discussions</a:t>
            </a:r>
            <a:endParaRPr lang="ru-RU" sz="4000" b="1" smtClean="0"/>
          </a:p>
        </p:txBody>
      </p:sp>
      <p:sp>
        <p:nvSpPr>
          <p:cNvPr id="41986" name="Rectangle 3"/>
          <p:cNvSpPr>
            <a:spLocks noGrp="1" noChangeArrowheads="1"/>
          </p:cNvSpPr>
          <p:nvPr>
            <p:ph type="body" idx="1"/>
          </p:nvPr>
        </p:nvSpPr>
        <p:spPr/>
        <p:txBody>
          <a:bodyPr/>
          <a:lstStyle/>
          <a:p>
            <a:pPr eaLnBrk="1" hangingPunct="1">
              <a:lnSpc>
                <a:spcPct val="80000"/>
              </a:lnSpc>
              <a:buFontTx/>
              <a:buAutoNum type="arabicParenR"/>
            </a:pPr>
            <a:r>
              <a:rPr lang="en-US" sz="2000" b="1" smtClean="0"/>
              <a:t>KZ and Russia both understand a need for new approach in geopolitics;</a:t>
            </a:r>
          </a:p>
          <a:p>
            <a:pPr eaLnBrk="1" hangingPunct="1">
              <a:lnSpc>
                <a:spcPct val="80000"/>
              </a:lnSpc>
              <a:buFontTx/>
              <a:buAutoNum type="arabicParenR" startAt="2"/>
            </a:pPr>
            <a:r>
              <a:rPr lang="en-US" sz="2000" b="1" smtClean="0"/>
              <a:t>Strategic partnership does not mean a complete identity of interests. Therefore, there is CIS’s potential as a regional organization, a forum for a multilateral political dialogue; </a:t>
            </a:r>
          </a:p>
          <a:p>
            <a:pPr eaLnBrk="1" hangingPunct="1">
              <a:lnSpc>
                <a:spcPct val="80000"/>
              </a:lnSpc>
              <a:buFontTx/>
              <a:buAutoNum type="arabicParenR" startAt="2"/>
            </a:pPr>
            <a:r>
              <a:rPr lang="en-US" sz="2000" b="1" smtClean="0"/>
              <a:t>At the current stage, Moscow is proceeding from the fact that there is a systemic crisis of the CIS and in most of the integration structures in the post-Soviet space as the whole. Preserving the Commonwealth is a strategically important task for Russia.</a:t>
            </a:r>
          </a:p>
          <a:p>
            <a:pPr eaLnBrk="1" hangingPunct="1">
              <a:lnSpc>
                <a:spcPct val="80000"/>
              </a:lnSpc>
              <a:buFontTx/>
              <a:buNone/>
            </a:pPr>
            <a:r>
              <a:rPr lang="en-US" sz="2000" b="1" smtClean="0"/>
              <a:t>4) Russia has come to the conclusion that its CIS partners probably </a:t>
            </a:r>
            <a:r>
              <a:rPr lang="en-US" sz="2000" b="1" i="1" smtClean="0"/>
              <a:t>should reject the multi-vector</a:t>
            </a:r>
            <a:r>
              <a:rPr lang="en-US" sz="2000" b="1" smtClean="0"/>
              <a:t> principle of the foreign policy. This conclusion of the Russian strategists was prompted by the events in the Caucasus in August 2008. Moscow’s main claim against Bishkek and Minsk, and to a lesser extent against Astana is that its closest allies were not willing to abandon their multi-vector principle and did not support Russia’s actions. </a:t>
            </a:r>
            <a:endParaRPr lang="ru-RU" sz="2000" b="1"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pPr eaLnBrk="1" hangingPunct="1"/>
            <a:r>
              <a:rPr lang="en-US" sz="4000" b="1" smtClean="0"/>
              <a:t>strategic partnership: issues and discussions</a:t>
            </a:r>
            <a:endParaRPr lang="ru-RU" sz="4000" b="1" smtClean="0"/>
          </a:p>
        </p:txBody>
      </p:sp>
      <p:sp>
        <p:nvSpPr>
          <p:cNvPr id="44034" name="Rectangle 3"/>
          <p:cNvSpPr>
            <a:spLocks noGrp="1" noChangeArrowheads="1"/>
          </p:cNvSpPr>
          <p:nvPr>
            <p:ph type="body" idx="1"/>
          </p:nvPr>
        </p:nvSpPr>
        <p:spPr/>
        <p:txBody>
          <a:bodyPr/>
          <a:lstStyle/>
          <a:p>
            <a:pPr eaLnBrk="1" hangingPunct="1">
              <a:lnSpc>
                <a:spcPct val="90000"/>
              </a:lnSpc>
              <a:buFontTx/>
              <a:buNone/>
            </a:pPr>
            <a:r>
              <a:rPr lang="en-US" sz="2400" smtClean="0"/>
              <a:t>5) It is impossible to demand from Kazakhstan to reject its multi- dimensionalism in order to make a so-called «geopolitical choice». </a:t>
            </a:r>
          </a:p>
          <a:p>
            <a:pPr eaLnBrk="1" hangingPunct="1">
              <a:lnSpc>
                <a:spcPct val="90000"/>
              </a:lnSpc>
              <a:buFontTx/>
              <a:buNone/>
            </a:pPr>
            <a:r>
              <a:rPr lang="en-US" sz="2400" smtClean="0"/>
              <a:t>6) For Kazakhstan, strategic partnership with the European Union, a «Path to Europe» program, and constructive interaction with NATO have equal importance.</a:t>
            </a:r>
          </a:p>
          <a:p>
            <a:pPr eaLnBrk="1" hangingPunct="1">
              <a:lnSpc>
                <a:spcPct val="90000"/>
              </a:lnSpc>
              <a:buFontTx/>
              <a:buNone/>
            </a:pPr>
            <a:r>
              <a:rPr lang="en-US" sz="2400" smtClean="0"/>
              <a:t>7) Kazakhstan is interested to avoid being involved in any conflict. </a:t>
            </a:r>
          </a:p>
          <a:p>
            <a:pPr eaLnBrk="1" hangingPunct="1">
              <a:lnSpc>
                <a:spcPct val="90000"/>
              </a:lnSpc>
              <a:buFontTx/>
              <a:buNone/>
            </a:pPr>
            <a:r>
              <a:rPr lang="en-US" sz="2400" smtClean="0"/>
              <a:t>8) Astana has repeatedly officially articulated that it will consistently develop relations with the OSCE, NATO, EU, United States, but doing so is not at the expense of  Kazakhstan-Russian relations. </a:t>
            </a:r>
            <a:endParaRPr lang="ru-RU" sz="24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p:txBody>
          <a:bodyPr/>
          <a:lstStyle/>
          <a:p>
            <a:pPr eaLnBrk="1" hangingPunct="1"/>
            <a:r>
              <a:rPr lang="en-US" sz="4000" b="1" smtClean="0"/>
              <a:t>strategic partnership: issues and discussions</a:t>
            </a:r>
            <a:endParaRPr lang="ru-RU" sz="4000" b="1" smtClean="0"/>
          </a:p>
        </p:txBody>
      </p:sp>
      <p:sp>
        <p:nvSpPr>
          <p:cNvPr id="46082" name="Rectangle 3"/>
          <p:cNvSpPr>
            <a:spLocks noGrp="1" noChangeArrowheads="1"/>
          </p:cNvSpPr>
          <p:nvPr>
            <p:ph type="body" idx="1"/>
          </p:nvPr>
        </p:nvSpPr>
        <p:spPr/>
        <p:txBody>
          <a:bodyPr/>
          <a:lstStyle/>
          <a:p>
            <a:pPr eaLnBrk="1" hangingPunct="1">
              <a:buFontTx/>
              <a:buNone/>
            </a:pPr>
            <a:r>
              <a:rPr lang="en-US" sz="2800" smtClean="0"/>
              <a:t>9) Some Kazakhstani authors are inclined to consider Russia and Kazakhstan as competitors in the energy market. Both states are considering European countries as their main consumer markets. </a:t>
            </a:r>
          </a:p>
          <a:p>
            <a:pPr eaLnBrk="1" hangingPunct="1"/>
            <a:r>
              <a:rPr lang="en-US" sz="2800" smtClean="0"/>
              <a:t>The clash of interests can be avoided by diversifying markets and transportation routes. The Kazakh side proposed Russians to focus on western routes and leave the eastern ones to Kazakhstan.</a:t>
            </a:r>
            <a:endParaRPr lang="ru-RU" sz="28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p:txBody>
          <a:bodyPr/>
          <a:lstStyle/>
          <a:p>
            <a:pPr eaLnBrk="1" hangingPunct="1"/>
            <a:r>
              <a:rPr lang="en-US" sz="4000" b="1" smtClean="0"/>
              <a:t>strategic partnership: issues and discussions</a:t>
            </a:r>
            <a:endParaRPr lang="ru-RU" sz="4000" b="1" smtClean="0"/>
          </a:p>
        </p:txBody>
      </p:sp>
      <p:sp>
        <p:nvSpPr>
          <p:cNvPr id="47106" name="Rectangle 3"/>
          <p:cNvSpPr>
            <a:spLocks noGrp="1" noChangeArrowheads="1"/>
          </p:cNvSpPr>
          <p:nvPr>
            <p:ph type="body" idx="1"/>
          </p:nvPr>
        </p:nvSpPr>
        <p:spPr/>
        <p:txBody>
          <a:bodyPr/>
          <a:lstStyle/>
          <a:p>
            <a:pPr eaLnBrk="1" hangingPunct="1">
              <a:buFontTx/>
              <a:buNone/>
            </a:pPr>
            <a:r>
              <a:rPr lang="en-US" sz="2800" smtClean="0"/>
              <a:t>10) Therefore, the Kazakh-Chinese Atasu-Alashankou pipeline project was launched. In addition, Kazakhstan joined the Baku-Tbilisi-Ceyhan pipeline with Aktau-Baku segment. Today, there is a development of new projects.</a:t>
            </a:r>
          </a:p>
          <a:p>
            <a:pPr eaLnBrk="1" hangingPunct="1">
              <a:buFontTx/>
              <a:buNone/>
            </a:pPr>
            <a:r>
              <a:rPr lang="en-US" sz="2800" smtClean="0"/>
              <a:t> However, N. Nazarbayev promised to Russia to transport a significant part of oil through Russian territory. This will help to fully exploit new routes, such as Burgas-Aleksandropolis</a:t>
            </a:r>
            <a:endParaRPr lang="ru-RU" sz="28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r>
              <a:rPr lang="en-US" sz="4000" b="1" smtClean="0"/>
              <a:t>strategic partnership: issues and discussions</a:t>
            </a:r>
            <a:endParaRPr lang="ru-RU" sz="4000" b="1" smtClean="0"/>
          </a:p>
        </p:txBody>
      </p:sp>
      <p:sp>
        <p:nvSpPr>
          <p:cNvPr id="48130" name="Rectangle 3"/>
          <p:cNvSpPr>
            <a:spLocks noGrp="1" noChangeArrowheads="1"/>
          </p:cNvSpPr>
          <p:nvPr>
            <p:ph type="body" idx="1"/>
          </p:nvPr>
        </p:nvSpPr>
        <p:spPr/>
        <p:txBody>
          <a:bodyPr/>
          <a:lstStyle/>
          <a:p>
            <a:pPr eaLnBrk="1" hangingPunct="1">
              <a:buFontTx/>
              <a:buNone/>
            </a:pPr>
            <a:r>
              <a:rPr lang="en-US" smtClean="0"/>
              <a:t>11) In addition to the energy resources, both Kazakhstan and Russia are the largest exporters of grain. Therefore, the establishment of a joint food cartel (especially in grain production) should be a strategic goal for both countries’ foreign policies.</a:t>
            </a:r>
            <a:endParaRPr lang="ru-RU" smtClean="0"/>
          </a:p>
          <a:p>
            <a:pPr eaLnBrk="1" hangingPunct="1"/>
            <a:endParaRPr lang="ru-RU"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p:txBody>
          <a:bodyPr/>
          <a:lstStyle/>
          <a:p>
            <a:pPr eaLnBrk="1" hangingPunct="1"/>
            <a:r>
              <a:rPr lang="en-US" sz="4000" b="1" smtClean="0"/>
              <a:t>strategic partnership: issues and discussions</a:t>
            </a:r>
            <a:endParaRPr lang="ru-RU" sz="4000" b="1" smtClean="0"/>
          </a:p>
        </p:txBody>
      </p:sp>
      <p:sp>
        <p:nvSpPr>
          <p:cNvPr id="49154" name="Rectangle 3"/>
          <p:cNvSpPr>
            <a:spLocks noGrp="1" noChangeArrowheads="1"/>
          </p:cNvSpPr>
          <p:nvPr>
            <p:ph type="body" idx="1"/>
          </p:nvPr>
        </p:nvSpPr>
        <p:spPr/>
        <p:txBody>
          <a:bodyPr/>
          <a:lstStyle/>
          <a:p>
            <a:pPr eaLnBrk="1" hangingPunct="1">
              <a:buFontTx/>
              <a:buNone/>
            </a:pPr>
            <a:r>
              <a:rPr lang="en-US" smtClean="0"/>
              <a:t>12) The influence of Russian-speaking population in Kazakhstan fosters bilateral cooperation. According to the latest population census in Kazakhstan, 30 percent of population are ethnic Russians.</a:t>
            </a:r>
          </a:p>
          <a:p>
            <a:pPr eaLnBrk="1" hangingPunct="1">
              <a:buFontTx/>
              <a:buNone/>
            </a:pPr>
            <a:r>
              <a:rPr lang="en-US" smtClean="0"/>
              <a:t>13) In terms of information, approximately 80 percent of the Kazakhstani information space is covered by Russian media. </a:t>
            </a:r>
            <a:endParaRPr lang="ru-RU" smtClean="0"/>
          </a:p>
          <a:p>
            <a:pPr eaLnBrk="1" hangingPunct="1">
              <a:buFontTx/>
              <a:buNone/>
            </a:pPr>
            <a:endParaRPr lang="ru-RU"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2258" y="1600200"/>
            <a:ext cx="3619484" cy="4525963"/>
          </a:xfrm>
        </p:spPr>
      </p:pic>
    </p:spTree>
    <p:extLst>
      <p:ext uri="{BB962C8B-B14F-4D97-AF65-F5344CB8AC3E}">
        <p14:creationId xmlns:p14="http://schemas.microsoft.com/office/powerpoint/2010/main" val="242538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Opiate room</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1318" y="1600200"/>
            <a:ext cx="5201363" cy="4525963"/>
          </a:xfrm>
        </p:spPr>
      </p:pic>
    </p:spTree>
    <p:extLst>
      <p:ext uri="{BB962C8B-B14F-4D97-AF65-F5344CB8AC3E}">
        <p14:creationId xmlns:p14="http://schemas.microsoft.com/office/powerpoint/2010/main" val="9086723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descr="They are Triumphant by Vasily Vereshchagin | Obelisk Art Histor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40000" y="2349341"/>
            <a:ext cx="4064000" cy="3027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570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Vereschagin</a:t>
            </a:r>
            <a:r>
              <a:rPr lang="en-US" dirty="0" smtClean="0"/>
              <a:t> V</a:t>
            </a:r>
            <a:endParaRPr lang="en-US" dirty="0"/>
          </a:p>
        </p:txBody>
      </p:sp>
      <p:pic>
        <p:nvPicPr>
          <p:cNvPr id="2050" name="Picture 2" descr="Файл:После удачи.jpg — Википедия"/>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998924" y="1600200"/>
            <a:ext cx="3146151"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7837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TotalTime>
  <Words>1422</Words>
  <Application>Microsoft Office PowerPoint</Application>
  <PresentationFormat>On-screen Show (4:3)</PresentationFormat>
  <Paragraphs>95</Paragraphs>
  <Slides>25</Slides>
  <Notes>8</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25</vt:i4>
      </vt:variant>
    </vt:vector>
  </HeadingPairs>
  <TitlesOfParts>
    <vt:vector size="27" baseType="lpstr">
      <vt:lpstr>Arial</vt:lpstr>
      <vt:lpstr>Default Design</vt:lpstr>
      <vt:lpstr>KZ and Russia</vt:lpstr>
      <vt:lpstr>Kazakhstan–Russia</vt:lpstr>
      <vt:lpstr>Stages</vt:lpstr>
      <vt:lpstr>KZ and Russia</vt:lpstr>
      <vt:lpstr>Main treaties </vt:lpstr>
      <vt:lpstr>Russia and KZ: new stage and its strategy:</vt:lpstr>
      <vt:lpstr>Russian interests</vt:lpstr>
      <vt:lpstr>KZ and Russia: new stage</vt:lpstr>
      <vt:lpstr>Cooperation in economy</vt:lpstr>
      <vt:lpstr>Cooperation in economy</vt:lpstr>
      <vt:lpstr>Baikonur</vt:lpstr>
      <vt:lpstr>Representation </vt:lpstr>
      <vt:lpstr>Books </vt:lpstr>
      <vt:lpstr>Cooperation of KZ and Russia in civil societies</vt:lpstr>
      <vt:lpstr>Russian Language status</vt:lpstr>
      <vt:lpstr>strategic partnership: issues and discussions</vt:lpstr>
      <vt:lpstr>strategic partnership: issues and discussions</vt:lpstr>
      <vt:lpstr>strategic partnership: issues and discussions</vt:lpstr>
      <vt:lpstr>strategic partnership: issues and discussions</vt:lpstr>
      <vt:lpstr>strategic partnership: issues and discussions</vt:lpstr>
      <vt:lpstr>strategic partnership: issues and discussions</vt:lpstr>
      <vt:lpstr>PowerPoint Presentation</vt:lpstr>
      <vt:lpstr>Opiate room</vt:lpstr>
      <vt:lpstr>PowerPoint Presentation</vt:lpstr>
      <vt:lpstr>Vereschagin V</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KZ and Russia</dc:title>
  <dc:creator>aigula</dc:creator>
  <cp:lastModifiedBy>Adibayeva Aigul</cp:lastModifiedBy>
  <cp:revision>23</cp:revision>
  <dcterms:created xsi:type="dcterms:W3CDTF">2010-02-23T03:24:16Z</dcterms:created>
  <dcterms:modified xsi:type="dcterms:W3CDTF">2022-04-28T05:33:20Z</dcterms:modified>
</cp:coreProperties>
</file>