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107" d="100"/>
          <a:sy n="107" d="100"/>
        </p:scale>
        <p:origin x="696"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53993A-CD19-E21B-5AEA-2C019A591E1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54F4B65-2660-CFD8-17FA-12C254F6ADD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694FD08-F822-144E-94D7-82C7C6C1B4E3}"/>
              </a:ext>
            </a:extLst>
          </p:cNvPr>
          <p:cNvSpPr>
            <a:spLocks noGrp="1"/>
          </p:cNvSpPr>
          <p:nvPr>
            <p:ph type="dt" sz="half" idx="10"/>
          </p:nvPr>
        </p:nvSpPr>
        <p:spPr/>
        <p:txBody>
          <a:bodyPr/>
          <a:lstStyle/>
          <a:p>
            <a:fld id="{16E1972D-E056-4E31-A1B6-634C929D751E}" type="datetimeFigureOut">
              <a:rPr lang="en-US" smtClean="0"/>
              <a:t>4/27/2026</a:t>
            </a:fld>
            <a:endParaRPr lang="en-US"/>
          </a:p>
        </p:txBody>
      </p:sp>
      <p:sp>
        <p:nvSpPr>
          <p:cNvPr id="5" name="Footer Placeholder 4">
            <a:extLst>
              <a:ext uri="{FF2B5EF4-FFF2-40B4-BE49-F238E27FC236}">
                <a16:creationId xmlns:a16="http://schemas.microsoft.com/office/drawing/2014/main" id="{3FA0C0D8-9A96-6835-A04A-8D27C6E889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F6DFF1-533E-75FF-5562-C05FE110A0EA}"/>
              </a:ext>
            </a:extLst>
          </p:cNvPr>
          <p:cNvSpPr>
            <a:spLocks noGrp="1"/>
          </p:cNvSpPr>
          <p:nvPr>
            <p:ph type="sldNum" sz="quarter" idx="12"/>
          </p:nvPr>
        </p:nvSpPr>
        <p:spPr/>
        <p:txBody>
          <a:bodyPr/>
          <a:lstStyle/>
          <a:p>
            <a:fld id="{54104497-C9C8-4A22-988B-0AF336CB6AB1}" type="slidenum">
              <a:rPr lang="en-US" smtClean="0"/>
              <a:t>‹#›</a:t>
            </a:fld>
            <a:endParaRPr lang="en-US"/>
          </a:p>
        </p:txBody>
      </p:sp>
    </p:spTree>
    <p:extLst>
      <p:ext uri="{BB962C8B-B14F-4D97-AF65-F5344CB8AC3E}">
        <p14:creationId xmlns:p14="http://schemas.microsoft.com/office/powerpoint/2010/main" val="25382819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BF26C7-C8B7-6822-DD7C-8FC4F40030C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A4C5F55-6B19-1992-D882-44338FD52F4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C20375-213A-4580-8F46-07D7E08CA5F6}"/>
              </a:ext>
            </a:extLst>
          </p:cNvPr>
          <p:cNvSpPr>
            <a:spLocks noGrp="1"/>
          </p:cNvSpPr>
          <p:nvPr>
            <p:ph type="dt" sz="half" idx="10"/>
          </p:nvPr>
        </p:nvSpPr>
        <p:spPr/>
        <p:txBody>
          <a:bodyPr/>
          <a:lstStyle/>
          <a:p>
            <a:fld id="{16E1972D-E056-4E31-A1B6-634C929D751E}" type="datetimeFigureOut">
              <a:rPr lang="en-US" smtClean="0"/>
              <a:t>4/27/2026</a:t>
            </a:fld>
            <a:endParaRPr lang="en-US"/>
          </a:p>
        </p:txBody>
      </p:sp>
      <p:sp>
        <p:nvSpPr>
          <p:cNvPr id="5" name="Footer Placeholder 4">
            <a:extLst>
              <a:ext uri="{FF2B5EF4-FFF2-40B4-BE49-F238E27FC236}">
                <a16:creationId xmlns:a16="http://schemas.microsoft.com/office/drawing/2014/main" id="{791739FA-8E4B-C83A-A978-1A319AD4672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DCE7F1-C1BE-396A-B8A6-8ADF36B4817D}"/>
              </a:ext>
            </a:extLst>
          </p:cNvPr>
          <p:cNvSpPr>
            <a:spLocks noGrp="1"/>
          </p:cNvSpPr>
          <p:nvPr>
            <p:ph type="sldNum" sz="quarter" idx="12"/>
          </p:nvPr>
        </p:nvSpPr>
        <p:spPr/>
        <p:txBody>
          <a:bodyPr/>
          <a:lstStyle/>
          <a:p>
            <a:fld id="{54104497-C9C8-4A22-988B-0AF336CB6AB1}" type="slidenum">
              <a:rPr lang="en-US" smtClean="0"/>
              <a:t>‹#›</a:t>
            </a:fld>
            <a:endParaRPr lang="en-US"/>
          </a:p>
        </p:txBody>
      </p:sp>
    </p:spTree>
    <p:extLst>
      <p:ext uri="{BB962C8B-B14F-4D97-AF65-F5344CB8AC3E}">
        <p14:creationId xmlns:p14="http://schemas.microsoft.com/office/powerpoint/2010/main" val="25479323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FE6C85C-F32B-B4F4-FC4E-42BE54A4A31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454D7E5-B83E-A472-EEAF-6A559B54A8B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79D6C66-C830-55C9-49F6-001782359E59}"/>
              </a:ext>
            </a:extLst>
          </p:cNvPr>
          <p:cNvSpPr>
            <a:spLocks noGrp="1"/>
          </p:cNvSpPr>
          <p:nvPr>
            <p:ph type="dt" sz="half" idx="10"/>
          </p:nvPr>
        </p:nvSpPr>
        <p:spPr/>
        <p:txBody>
          <a:bodyPr/>
          <a:lstStyle/>
          <a:p>
            <a:fld id="{16E1972D-E056-4E31-A1B6-634C929D751E}" type="datetimeFigureOut">
              <a:rPr lang="en-US" smtClean="0"/>
              <a:t>4/27/2026</a:t>
            </a:fld>
            <a:endParaRPr lang="en-US"/>
          </a:p>
        </p:txBody>
      </p:sp>
      <p:sp>
        <p:nvSpPr>
          <p:cNvPr id="5" name="Footer Placeholder 4">
            <a:extLst>
              <a:ext uri="{FF2B5EF4-FFF2-40B4-BE49-F238E27FC236}">
                <a16:creationId xmlns:a16="http://schemas.microsoft.com/office/drawing/2014/main" id="{82D765A7-364F-8C92-9AC4-6A8DED16058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0925AB-EA5F-4627-78F2-785F98900BE9}"/>
              </a:ext>
            </a:extLst>
          </p:cNvPr>
          <p:cNvSpPr>
            <a:spLocks noGrp="1"/>
          </p:cNvSpPr>
          <p:nvPr>
            <p:ph type="sldNum" sz="quarter" idx="12"/>
          </p:nvPr>
        </p:nvSpPr>
        <p:spPr/>
        <p:txBody>
          <a:bodyPr/>
          <a:lstStyle/>
          <a:p>
            <a:fld id="{54104497-C9C8-4A22-988B-0AF336CB6AB1}" type="slidenum">
              <a:rPr lang="en-US" smtClean="0"/>
              <a:t>‹#›</a:t>
            </a:fld>
            <a:endParaRPr lang="en-US"/>
          </a:p>
        </p:txBody>
      </p:sp>
    </p:spTree>
    <p:extLst>
      <p:ext uri="{BB962C8B-B14F-4D97-AF65-F5344CB8AC3E}">
        <p14:creationId xmlns:p14="http://schemas.microsoft.com/office/powerpoint/2010/main" val="23469766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5EA713-ACD9-584F-01AD-06A732A1892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6011BFE-41ED-9CD8-B313-E2003A4364C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626DA63-314D-7FBC-6A7C-A7FD4717BA77}"/>
              </a:ext>
            </a:extLst>
          </p:cNvPr>
          <p:cNvSpPr>
            <a:spLocks noGrp="1"/>
          </p:cNvSpPr>
          <p:nvPr>
            <p:ph type="dt" sz="half" idx="10"/>
          </p:nvPr>
        </p:nvSpPr>
        <p:spPr/>
        <p:txBody>
          <a:bodyPr/>
          <a:lstStyle/>
          <a:p>
            <a:fld id="{16E1972D-E056-4E31-A1B6-634C929D751E}" type="datetimeFigureOut">
              <a:rPr lang="en-US" smtClean="0"/>
              <a:t>4/27/2026</a:t>
            </a:fld>
            <a:endParaRPr lang="en-US"/>
          </a:p>
        </p:txBody>
      </p:sp>
      <p:sp>
        <p:nvSpPr>
          <p:cNvPr id="5" name="Footer Placeholder 4">
            <a:extLst>
              <a:ext uri="{FF2B5EF4-FFF2-40B4-BE49-F238E27FC236}">
                <a16:creationId xmlns:a16="http://schemas.microsoft.com/office/drawing/2014/main" id="{E4DDC6A3-8698-A7CD-8352-F65C5EF65D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887607-330F-D28A-8F00-B153F35DF506}"/>
              </a:ext>
            </a:extLst>
          </p:cNvPr>
          <p:cNvSpPr>
            <a:spLocks noGrp="1"/>
          </p:cNvSpPr>
          <p:nvPr>
            <p:ph type="sldNum" sz="quarter" idx="12"/>
          </p:nvPr>
        </p:nvSpPr>
        <p:spPr/>
        <p:txBody>
          <a:bodyPr/>
          <a:lstStyle/>
          <a:p>
            <a:fld id="{54104497-C9C8-4A22-988B-0AF336CB6AB1}" type="slidenum">
              <a:rPr lang="en-US" smtClean="0"/>
              <a:t>‹#›</a:t>
            </a:fld>
            <a:endParaRPr lang="en-US"/>
          </a:p>
        </p:txBody>
      </p:sp>
    </p:spTree>
    <p:extLst>
      <p:ext uri="{BB962C8B-B14F-4D97-AF65-F5344CB8AC3E}">
        <p14:creationId xmlns:p14="http://schemas.microsoft.com/office/powerpoint/2010/main" val="36930789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1BCAC5-FD4D-EB15-542F-BA2DA1A77C0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CED3B12-664E-D0DC-C3D0-CAB6E413CB5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D042B69-BBC0-D1EA-28B5-C30A709D7BF6}"/>
              </a:ext>
            </a:extLst>
          </p:cNvPr>
          <p:cNvSpPr>
            <a:spLocks noGrp="1"/>
          </p:cNvSpPr>
          <p:nvPr>
            <p:ph type="dt" sz="half" idx="10"/>
          </p:nvPr>
        </p:nvSpPr>
        <p:spPr/>
        <p:txBody>
          <a:bodyPr/>
          <a:lstStyle/>
          <a:p>
            <a:fld id="{16E1972D-E056-4E31-A1B6-634C929D751E}" type="datetimeFigureOut">
              <a:rPr lang="en-US" smtClean="0"/>
              <a:t>4/27/2026</a:t>
            </a:fld>
            <a:endParaRPr lang="en-US"/>
          </a:p>
        </p:txBody>
      </p:sp>
      <p:sp>
        <p:nvSpPr>
          <p:cNvPr id="5" name="Footer Placeholder 4">
            <a:extLst>
              <a:ext uri="{FF2B5EF4-FFF2-40B4-BE49-F238E27FC236}">
                <a16:creationId xmlns:a16="http://schemas.microsoft.com/office/drawing/2014/main" id="{46A0F118-73AF-F9E7-F456-A746332171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C1D55E4-F755-2039-43DD-01704B3AB6F6}"/>
              </a:ext>
            </a:extLst>
          </p:cNvPr>
          <p:cNvSpPr>
            <a:spLocks noGrp="1"/>
          </p:cNvSpPr>
          <p:nvPr>
            <p:ph type="sldNum" sz="quarter" idx="12"/>
          </p:nvPr>
        </p:nvSpPr>
        <p:spPr/>
        <p:txBody>
          <a:bodyPr/>
          <a:lstStyle/>
          <a:p>
            <a:fld id="{54104497-C9C8-4A22-988B-0AF336CB6AB1}" type="slidenum">
              <a:rPr lang="en-US" smtClean="0"/>
              <a:t>‹#›</a:t>
            </a:fld>
            <a:endParaRPr lang="en-US"/>
          </a:p>
        </p:txBody>
      </p:sp>
    </p:spTree>
    <p:extLst>
      <p:ext uri="{BB962C8B-B14F-4D97-AF65-F5344CB8AC3E}">
        <p14:creationId xmlns:p14="http://schemas.microsoft.com/office/powerpoint/2010/main" val="9040324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DF2A18-0D5C-198E-5EA6-90958F17D5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27E11D5-8B73-40D2-6FCF-3BF77625661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28E79F8-AE2F-FCF7-F8C7-E8A76E4B84B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B1B6D0A-85D8-F1C8-8F46-00191BC9AC66}"/>
              </a:ext>
            </a:extLst>
          </p:cNvPr>
          <p:cNvSpPr>
            <a:spLocks noGrp="1"/>
          </p:cNvSpPr>
          <p:nvPr>
            <p:ph type="dt" sz="half" idx="10"/>
          </p:nvPr>
        </p:nvSpPr>
        <p:spPr/>
        <p:txBody>
          <a:bodyPr/>
          <a:lstStyle/>
          <a:p>
            <a:fld id="{16E1972D-E056-4E31-A1B6-634C929D751E}" type="datetimeFigureOut">
              <a:rPr lang="en-US" smtClean="0"/>
              <a:t>4/27/2026</a:t>
            </a:fld>
            <a:endParaRPr lang="en-US"/>
          </a:p>
        </p:txBody>
      </p:sp>
      <p:sp>
        <p:nvSpPr>
          <p:cNvPr id="6" name="Footer Placeholder 5">
            <a:extLst>
              <a:ext uri="{FF2B5EF4-FFF2-40B4-BE49-F238E27FC236}">
                <a16:creationId xmlns:a16="http://schemas.microsoft.com/office/drawing/2014/main" id="{A3560F07-4A4F-52FD-5295-AF0A5216BE3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4689AFC-CAD0-16B5-92D2-ED43D2B09C51}"/>
              </a:ext>
            </a:extLst>
          </p:cNvPr>
          <p:cNvSpPr>
            <a:spLocks noGrp="1"/>
          </p:cNvSpPr>
          <p:nvPr>
            <p:ph type="sldNum" sz="quarter" idx="12"/>
          </p:nvPr>
        </p:nvSpPr>
        <p:spPr/>
        <p:txBody>
          <a:bodyPr/>
          <a:lstStyle/>
          <a:p>
            <a:fld id="{54104497-C9C8-4A22-988B-0AF336CB6AB1}" type="slidenum">
              <a:rPr lang="en-US" smtClean="0"/>
              <a:t>‹#›</a:t>
            </a:fld>
            <a:endParaRPr lang="en-US"/>
          </a:p>
        </p:txBody>
      </p:sp>
    </p:spTree>
    <p:extLst>
      <p:ext uri="{BB962C8B-B14F-4D97-AF65-F5344CB8AC3E}">
        <p14:creationId xmlns:p14="http://schemas.microsoft.com/office/powerpoint/2010/main" val="23649277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01371B-8712-80F9-7361-325268632C4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83BA83C-8039-0EDF-E616-F985B1DA1F0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9797C2E-733B-D1AB-36A8-F3EBAC005AE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00C9DE1-5938-4C7C-6D0D-45C041FD624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267AFCD-10AC-512B-DC19-CAE5E60EA55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2B452F0-247B-9F2E-936B-C9BD1A35B6F1}"/>
              </a:ext>
            </a:extLst>
          </p:cNvPr>
          <p:cNvSpPr>
            <a:spLocks noGrp="1"/>
          </p:cNvSpPr>
          <p:nvPr>
            <p:ph type="dt" sz="half" idx="10"/>
          </p:nvPr>
        </p:nvSpPr>
        <p:spPr/>
        <p:txBody>
          <a:bodyPr/>
          <a:lstStyle/>
          <a:p>
            <a:fld id="{16E1972D-E056-4E31-A1B6-634C929D751E}" type="datetimeFigureOut">
              <a:rPr lang="en-US" smtClean="0"/>
              <a:t>4/27/2026</a:t>
            </a:fld>
            <a:endParaRPr lang="en-US"/>
          </a:p>
        </p:txBody>
      </p:sp>
      <p:sp>
        <p:nvSpPr>
          <p:cNvPr id="8" name="Footer Placeholder 7">
            <a:extLst>
              <a:ext uri="{FF2B5EF4-FFF2-40B4-BE49-F238E27FC236}">
                <a16:creationId xmlns:a16="http://schemas.microsoft.com/office/drawing/2014/main" id="{3058660C-4680-D7D4-93FE-0FAD3A5B413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20D2452-9853-B074-E808-766F591A4035}"/>
              </a:ext>
            </a:extLst>
          </p:cNvPr>
          <p:cNvSpPr>
            <a:spLocks noGrp="1"/>
          </p:cNvSpPr>
          <p:nvPr>
            <p:ph type="sldNum" sz="quarter" idx="12"/>
          </p:nvPr>
        </p:nvSpPr>
        <p:spPr/>
        <p:txBody>
          <a:bodyPr/>
          <a:lstStyle/>
          <a:p>
            <a:fld id="{54104497-C9C8-4A22-988B-0AF336CB6AB1}" type="slidenum">
              <a:rPr lang="en-US" smtClean="0"/>
              <a:t>‹#›</a:t>
            </a:fld>
            <a:endParaRPr lang="en-US"/>
          </a:p>
        </p:txBody>
      </p:sp>
    </p:spTree>
    <p:extLst>
      <p:ext uri="{BB962C8B-B14F-4D97-AF65-F5344CB8AC3E}">
        <p14:creationId xmlns:p14="http://schemas.microsoft.com/office/powerpoint/2010/main" val="39151239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C7E6B2-BC60-CAD2-0F67-8FFD454A2A0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71D1A17-A963-7E2B-E49A-AD3901B1EFCE}"/>
              </a:ext>
            </a:extLst>
          </p:cNvPr>
          <p:cNvSpPr>
            <a:spLocks noGrp="1"/>
          </p:cNvSpPr>
          <p:nvPr>
            <p:ph type="dt" sz="half" idx="10"/>
          </p:nvPr>
        </p:nvSpPr>
        <p:spPr/>
        <p:txBody>
          <a:bodyPr/>
          <a:lstStyle/>
          <a:p>
            <a:fld id="{16E1972D-E056-4E31-A1B6-634C929D751E}" type="datetimeFigureOut">
              <a:rPr lang="en-US" smtClean="0"/>
              <a:t>4/27/2026</a:t>
            </a:fld>
            <a:endParaRPr lang="en-US"/>
          </a:p>
        </p:txBody>
      </p:sp>
      <p:sp>
        <p:nvSpPr>
          <p:cNvPr id="4" name="Footer Placeholder 3">
            <a:extLst>
              <a:ext uri="{FF2B5EF4-FFF2-40B4-BE49-F238E27FC236}">
                <a16:creationId xmlns:a16="http://schemas.microsoft.com/office/drawing/2014/main" id="{247D7051-BAF9-6B57-CC2B-34A060E7B2E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EBE5214-B4C6-EF2B-52A0-9BC8E51C95B6}"/>
              </a:ext>
            </a:extLst>
          </p:cNvPr>
          <p:cNvSpPr>
            <a:spLocks noGrp="1"/>
          </p:cNvSpPr>
          <p:nvPr>
            <p:ph type="sldNum" sz="quarter" idx="12"/>
          </p:nvPr>
        </p:nvSpPr>
        <p:spPr/>
        <p:txBody>
          <a:bodyPr/>
          <a:lstStyle/>
          <a:p>
            <a:fld id="{54104497-C9C8-4A22-988B-0AF336CB6AB1}" type="slidenum">
              <a:rPr lang="en-US" smtClean="0"/>
              <a:t>‹#›</a:t>
            </a:fld>
            <a:endParaRPr lang="en-US"/>
          </a:p>
        </p:txBody>
      </p:sp>
    </p:spTree>
    <p:extLst>
      <p:ext uri="{BB962C8B-B14F-4D97-AF65-F5344CB8AC3E}">
        <p14:creationId xmlns:p14="http://schemas.microsoft.com/office/powerpoint/2010/main" val="41506062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BDB2D55-1F7B-E4A2-96EF-057DC8337BAF}"/>
              </a:ext>
            </a:extLst>
          </p:cNvPr>
          <p:cNvSpPr>
            <a:spLocks noGrp="1"/>
          </p:cNvSpPr>
          <p:nvPr>
            <p:ph type="dt" sz="half" idx="10"/>
          </p:nvPr>
        </p:nvSpPr>
        <p:spPr/>
        <p:txBody>
          <a:bodyPr/>
          <a:lstStyle/>
          <a:p>
            <a:fld id="{16E1972D-E056-4E31-A1B6-634C929D751E}" type="datetimeFigureOut">
              <a:rPr lang="en-US" smtClean="0"/>
              <a:t>4/27/2026</a:t>
            </a:fld>
            <a:endParaRPr lang="en-US"/>
          </a:p>
        </p:txBody>
      </p:sp>
      <p:sp>
        <p:nvSpPr>
          <p:cNvPr id="3" name="Footer Placeholder 2">
            <a:extLst>
              <a:ext uri="{FF2B5EF4-FFF2-40B4-BE49-F238E27FC236}">
                <a16:creationId xmlns:a16="http://schemas.microsoft.com/office/drawing/2014/main" id="{FC5A33F5-CDFF-BB0A-61AF-BDE80795603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D86AAA2-8D04-B223-A146-484DEA33E09D}"/>
              </a:ext>
            </a:extLst>
          </p:cNvPr>
          <p:cNvSpPr>
            <a:spLocks noGrp="1"/>
          </p:cNvSpPr>
          <p:nvPr>
            <p:ph type="sldNum" sz="quarter" idx="12"/>
          </p:nvPr>
        </p:nvSpPr>
        <p:spPr/>
        <p:txBody>
          <a:bodyPr/>
          <a:lstStyle/>
          <a:p>
            <a:fld id="{54104497-C9C8-4A22-988B-0AF336CB6AB1}" type="slidenum">
              <a:rPr lang="en-US" smtClean="0"/>
              <a:t>‹#›</a:t>
            </a:fld>
            <a:endParaRPr lang="en-US"/>
          </a:p>
        </p:txBody>
      </p:sp>
    </p:spTree>
    <p:extLst>
      <p:ext uri="{BB962C8B-B14F-4D97-AF65-F5344CB8AC3E}">
        <p14:creationId xmlns:p14="http://schemas.microsoft.com/office/powerpoint/2010/main" val="8973515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444768-60F4-B5CE-8C75-51134B4B83B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F4F8595-676F-F1A7-36E8-AC4BB69FCDB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356B284-1CEC-3582-40D3-2B5231930F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EA85A57-2A9B-E94C-16A9-FC8742B7E7A3}"/>
              </a:ext>
            </a:extLst>
          </p:cNvPr>
          <p:cNvSpPr>
            <a:spLocks noGrp="1"/>
          </p:cNvSpPr>
          <p:nvPr>
            <p:ph type="dt" sz="half" idx="10"/>
          </p:nvPr>
        </p:nvSpPr>
        <p:spPr/>
        <p:txBody>
          <a:bodyPr/>
          <a:lstStyle/>
          <a:p>
            <a:fld id="{16E1972D-E056-4E31-A1B6-634C929D751E}" type="datetimeFigureOut">
              <a:rPr lang="en-US" smtClean="0"/>
              <a:t>4/27/2026</a:t>
            </a:fld>
            <a:endParaRPr lang="en-US"/>
          </a:p>
        </p:txBody>
      </p:sp>
      <p:sp>
        <p:nvSpPr>
          <p:cNvPr id="6" name="Footer Placeholder 5">
            <a:extLst>
              <a:ext uri="{FF2B5EF4-FFF2-40B4-BE49-F238E27FC236}">
                <a16:creationId xmlns:a16="http://schemas.microsoft.com/office/drawing/2014/main" id="{9F160542-95DB-57CB-F63C-7EE4CBBBDB5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0BD1E9C-CFAA-E9BA-200B-686C926F5778}"/>
              </a:ext>
            </a:extLst>
          </p:cNvPr>
          <p:cNvSpPr>
            <a:spLocks noGrp="1"/>
          </p:cNvSpPr>
          <p:nvPr>
            <p:ph type="sldNum" sz="quarter" idx="12"/>
          </p:nvPr>
        </p:nvSpPr>
        <p:spPr/>
        <p:txBody>
          <a:bodyPr/>
          <a:lstStyle/>
          <a:p>
            <a:fld id="{54104497-C9C8-4A22-988B-0AF336CB6AB1}" type="slidenum">
              <a:rPr lang="en-US" smtClean="0"/>
              <a:t>‹#›</a:t>
            </a:fld>
            <a:endParaRPr lang="en-US"/>
          </a:p>
        </p:txBody>
      </p:sp>
    </p:spTree>
    <p:extLst>
      <p:ext uri="{BB962C8B-B14F-4D97-AF65-F5344CB8AC3E}">
        <p14:creationId xmlns:p14="http://schemas.microsoft.com/office/powerpoint/2010/main" val="2304652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31A6E8-BFA8-BE4A-C122-010120131DF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8DA2149-1FB4-56DF-43F1-6A9E000A7B0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D583C69-4F76-D47C-BB46-D60AFA999D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7BE7AEE-69E0-094B-7B12-3E8AB78D9D42}"/>
              </a:ext>
            </a:extLst>
          </p:cNvPr>
          <p:cNvSpPr>
            <a:spLocks noGrp="1"/>
          </p:cNvSpPr>
          <p:nvPr>
            <p:ph type="dt" sz="half" idx="10"/>
          </p:nvPr>
        </p:nvSpPr>
        <p:spPr/>
        <p:txBody>
          <a:bodyPr/>
          <a:lstStyle/>
          <a:p>
            <a:fld id="{16E1972D-E056-4E31-A1B6-634C929D751E}" type="datetimeFigureOut">
              <a:rPr lang="en-US" smtClean="0"/>
              <a:t>4/27/2026</a:t>
            </a:fld>
            <a:endParaRPr lang="en-US"/>
          </a:p>
        </p:txBody>
      </p:sp>
      <p:sp>
        <p:nvSpPr>
          <p:cNvPr id="6" name="Footer Placeholder 5">
            <a:extLst>
              <a:ext uri="{FF2B5EF4-FFF2-40B4-BE49-F238E27FC236}">
                <a16:creationId xmlns:a16="http://schemas.microsoft.com/office/drawing/2014/main" id="{6394BCC5-F3F7-3731-E76B-B8D198B343F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169F22F-6B7E-E1FB-0124-BF5E1EF2EB25}"/>
              </a:ext>
            </a:extLst>
          </p:cNvPr>
          <p:cNvSpPr>
            <a:spLocks noGrp="1"/>
          </p:cNvSpPr>
          <p:nvPr>
            <p:ph type="sldNum" sz="quarter" idx="12"/>
          </p:nvPr>
        </p:nvSpPr>
        <p:spPr/>
        <p:txBody>
          <a:bodyPr/>
          <a:lstStyle/>
          <a:p>
            <a:fld id="{54104497-C9C8-4A22-988B-0AF336CB6AB1}" type="slidenum">
              <a:rPr lang="en-US" smtClean="0"/>
              <a:t>‹#›</a:t>
            </a:fld>
            <a:endParaRPr lang="en-US"/>
          </a:p>
        </p:txBody>
      </p:sp>
    </p:spTree>
    <p:extLst>
      <p:ext uri="{BB962C8B-B14F-4D97-AF65-F5344CB8AC3E}">
        <p14:creationId xmlns:p14="http://schemas.microsoft.com/office/powerpoint/2010/main" val="4119395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0A216A-3194-EA66-4F76-38B949A81EB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08830CE-74CC-FAAD-6511-EF1D14AE0A8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BC06A3E-680B-44E4-7E47-0CB9D11172D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E1972D-E056-4E31-A1B6-634C929D751E}" type="datetimeFigureOut">
              <a:rPr lang="en-US" smtClean="0"/>
              <a:t>4/27/2026</a:t>
            </a:fld>
            <a:endParaRPr lang="en-US"/>
          </a:p>
        </p:txBody>
      </p:sp>
      <p:sp>
        <p:nvSpPr>
          <p:cNvPr id="5" name="Footer Placeholder 4">
            <a:extLst>
              <a:ext uri="{FF2B5EF4-FFF2-40B4-BE49-F238E27FC236}">
                <a16:creationId xmlns:a16="http://schemas.microsoft.com/office/drawing/2014/main" id="{32D28EEE-F01F-59AE-2085-E7828394C8B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DCB8D7B-198E-E8D7-62DE-49E540F0EE5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104497-C9C8-4A22-988B-0AF336CB6AB1}" type="slidenum">
              <a:rPr lang="en-US" smtClean="0"/>
              <a:t>‹#›</a:t>
            </a:fld>
            <a:endParaRPr lang="en-US"/>
          </a:p>
        </p:txBody>
      </p:sp>
    </p:spTree>
    <p:extLst>
      <p:ext uri="{BB962C8B-B14F-4D97-AF65-F5344CB8AC3E}">
        <p14:creationId xmlns:p14="http://schemas.microsoft.com/office/powerpoint/2010/main" val="3158063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298D87-8C64-B3EA-5EDE-D7BD14026F30}"/>
              </a:ext>
            </a:extLst>
          </p:cNvPr>
          <p:cNvSpPr>
            <a:spLocks noGrp="1"/>
          </p:cNvSpPr>
          <p:nvPr>
            <p:ph type="title"/>
          </p:nvPr>
        </p:nvSpPr>
        <p:spPr/>
        <p:txBody>
          <a:bodyPr>
            <a:normAutofit/>
          </a:bodyPr>
          <a:lstStyle/>
          <a:p>
            <a:pPr algn="ctr"/>
            <a:r>
              <a:rPr lang="en-US" sz="3200" b="1">
                <a:latin typeface="+mn-lt"/>
              </a:rPr>
              <a:t>Mergers, Divestitures</a:t>
            </a:r>
            <a:r>
              <a:rPr lang="en-US" sz="3200" b="1" dirty="0">
                <a:latin typeface="+mn-lt"/>
              </a:rPr>
              <a:t>, Holding Companies</a:t>
            </a:r>
          </a:p>
        </p:txBody>
      </p:sp>
      <p:sp>
        <p:nvSpPr>
          <p:cNvPr id="3" name="Content Placeholder 2">
            <a:extLst>
              <a:ext uri="{FF2B5EF4-FFF2-40B4-BE49-F238E27FC236}">
                <a16:creationId xmlns:a16="http://schemas.microsoft.com/office/drawing/2014/main" id="{C83FD226-3A79-5057-0230-086B8CD8FDFE}"/>
              </a:ext>
            </a:extLst>
          </p:cNvPr>
          <p:cNvSpPr>
            <a:spLocks noGrp="1"/>
          </p:cNvSpPr>
          <p:nvPr>
            <p:ph idx="1"/>
          </p:nvPr>
        </p:nvSpPr>
        <p:spPr/>
        <p:txBody>
          <a:bodyPr>
            <a:normAutofit lnSpcReduction="10000"/>
          </a:bodyPr>
          <a:lstStyle/>
          <a:p>
            <a:pPr marL="0" indent="0">
              <a:buNone/>
            </a:pPr>
            <a:r>
              <a:rPr lang="en-US" sz="3200" b="1" dirty="0"/>
              <a:t>Merger: </a:t>
            </a:r>
            <a:r>
              <a:rPr lang="en-US" sz="3200" dirty="0"/>
              <a:t>Joining of two companies to form a new company</a:t>
            </a:r>
          </a:p>
          <a:p>
            <a:pPr marL="0" indent="0">
              <a:buNone/>
            </a:pPr>
            <a:endParaRPr lang="en-US" sz="3200" b="1" dirty="0"/>
          </a:p>
          <a:p>
            <a:pPr marL="0" indent="0">
              <a:buNone/>
            </a:pPr>
            <a:r>
              <a:rPr lang="en-US" sz="3200" b="1" dirty="0"/>
              <a:t>Reasons for Mergers:</a:t>
            </a:r>
          </a:p>
          <a:p>
            <a:pPr marL="514350" indent="-514350">
              <a:buAutoNum type="arabicPeriod"/>
            </a:pPr>
            <a:r>
              <a:rPr lang="en-US" sz="3200" b="1" dirty="0"/>
              <a:t>Synergy: </a:t>
            </a:r>
            <a:r>
              <a:rPr lang="en-US" sz="3200" dirty="0"/>
              <a:t>It leads to increased value for the new company more than the two combined companies if operating separately.</a:t>
            </a:r>
          </a:p>
          <a:p>
            <a:pPr marL="514350" indent="-514350">
              <a:buAutoNum type="arabicPeriod"/>
            </a:pPr>
            <a:r>
              <a:rPr lang="en-US" sz="3200" b="1" dirty="0"/>
              <a:t>Tax Consideration: </a:t>
            </a:r>
            <a:r>
              <a:rPr lang="en-US" sz="3200" dirty="0"/>
              <a:t>A profitable firm in the highest tax bracket can merge with a firm with large accumulated tax losses. </a:t>
            </a:r>
            <a:endParaRPr lang="en-US" sz="3200" b="1" dirty="0"/>
          </a:p>
        </p:txBody>
      </p:sp>
    </p:spTree>
    <p:extLst>
      <p:ext uri="{BB962C8B-B14F-4D97-AF65-F5344CB8AC3E}">
        <p14:creationId xmlns:p14="http://schemas.microsoft.com/office/powerpoint/2010/main" val="14802468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392DCE-0460-FB3F-C7E5-63C2DAC5CDB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FDC05FF-1E0B-E7B6-124B-D5B6E0F243C8}"/>
              </a:ext>
            </a:extLst>
          </p:cNvPr>
          <p:cNvSpPr>
            <a:spLocks noGrp="1"/>
          </p:cNvSpPr>
          <p:nvPr>
            <p:ph idx="1"/>
          </p:nvPr>
        </p:nvSpPr>
        <p:spPr/>
        <p:txBody>
          <a:bodyPr>
            <a:normAutofit/>
          </a:bodyPr>
          <a:lstStyle/>
          <a:p>
            <a:pPr marL="0" indent="0">
              <a:buNone/>
            </a:pPr>
            <a:r>
              <a:rPr lang="en-US" sz="3200" b="1" dirty="0"/>
              <a:t>2. Isolation of Risks: </a:t>
            </a:r>
            <a:r>
              <a:rPr lang="en-US" sz="3200" dirty="0"/>
              <a:t>Because the various operating companies in a holding company are separate legal entities, the obligations of one unit are separate from those of other units. Therefore, losses in one unit may not be translated into claims on the assets of the other units.</a:t>
            </a:r>
            <a:endParaRPr lang="en-US" sz="3200" b="1" dirty="0"/>
          </a:p>
        </p:txBody>
      </p:sp>
    </p:spTree>
    <p:extLst>
      <p:ext uri="{BB962C8B-B14F-4D97-AF65-F5344CB8AC3E}">
        <p14:creationId xmlns:p14="http://schemas.microsoft.com/office/powerpoint/2010/main" val="16177896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EBEA48-E02E-981D-495E-777599F73C1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894722A-1811-AE19-652F-00A47CD1DF8C}"/>
              </a:ext>
            </a:extLst>
          </p:cNvPr>
          <p:cNvSpPr>
            <a:spLocks noGrp="1"/>
          </p:cNvSpPr>
          <p:nvPr>
            <p:ph idx="1"/>
          </p:nvPr>
        </p:nvSpPr>
        <p:spPr/>
        <p:txBody>
          <a:bodyPr>
            <a:normAutofit/>
          </a:bodyPr>
          <a:lstStyle/>
          <a:p>
            <a:pPr marL="0" indent="0">
              <a:buNone/>
            </a:pPr>
            <a:r>
              <a:rPr lang="en-US" sz="3200" b="1" dirty="0"/>
              <a:t>Disadvantages of Holding Companies:</a:t>
            </a:r>
          </a:p>
          <a:p>
            <a:pPr marL="0" indent="0">
              <a:buNone/>
            </a:pPr>
            <a:r>
              <a:rPr lang="en-US" sz="3200" b="1" dirty="0"/>
              <a:t>1. Partial Multiple Taxation: </a:t>
            </a:r>
            <a:r>
              <a:rPr lang="en-US" sz="3200" dirty="0"/>
              <a:t>If a holding company has </a:t>
            </a:r>
            <a:r>
              <a:rPr lang="en-US" sz="3200" b="1" dirty="0"/>
              <a:t>less than 80% </a:t>
            </a:r>
            <a:r>
              <a:rPr lang="en-US" sz="3200" dirty="0"/>
              <a:t>of a subsidiary stocks, it must file separate tax returns for such investments. If a firm owns </a:t>
            </a:r>
            <a:r>
              <a:rPr lang="en-US" sz="3200" b="1" dirty="0"/>
              <a:t>more than 20% </a:t>
            </a:r>
            <a:r>
              <a:rPr lang="en-US" sz="3200" dirty="0"/>
              <a:t>and </a:t>
            </a:r>
            <a:r>
              <a:rPr lang="en-US" sz="3200" b="1" dirty="0"/>
              <a:t>less than 80% </a:t>
            </a:r>
            <a:r>
              <a:rPr lang="en-US" sz="3200" dirty="0"/>
              <a:t>of another firm, it can deduct 80% of dividends received from taxation. If it owns </a:t>
            </a:r>
            <a:r>
              <a:rPr lang="en-US" sz="3200" b="1" dirty="0"/>
              <a:t>less than 20%, </a:t>
            </a:r>
            <a:r>
              <a:rPr lang="en-US" sz="3200" dirty="0"/>
              <a:t>it can deduct 70% of dividends from taxation.</a:t>
            </a:r>
            <a:endParaRPr lang="en-US" sz="3200" b="1" dirty="0"/>
          </a:p>
        </p:txBody>
      </p:sp>
    </p:spTree>
    <p:extLst>
      <p:ext uri="{BB962C8B-B14F-4D97-AF65-F5344CB8AC3E}">
        <p14:creationId xmlns:p14="http://schemas.microsoft.com/office/powerpoint/2010/main" val="7691692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3B05B0-2D6E-32AB-C76C-64FAD6BE916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C16F953-BF10-4A21-EFA9-0333276C4390}"/>
              </a:ext>
            </a:extLst>
          </p:cNvPr>
          <p:cNvSpPr>
            <a:spLocks noGrp="1"/>
          </p:cNvSpPr>
          <p:nvPr>
            <p:ph idx="1"/>
          </p:nvPr>
        </p:nvSpPr>
        <p:spPr/>
        <p:txBody>
          <a:bodyPr>
            <a:normAutofit/>
          </a:bodyPr>
          <a:lstStyle/>
          <a:p>
            <a:pPr marL="0" indent="0">
              <a:buNone/>
            </a:pPr>
            <a:r>
              <a:rPr lang="en-US" sz="3200" b="1" dirty="0"/>
              <a:t>2, Ease of Forced Dissolution: </a:t>
            </a:r>
            <a:r>
              <a:rPr lang="en-US" sz="3200" dirty="0"/>
              <a:t>A holding company can be easily required to dissolve if found guilty of antitrust violations. If it is truly a complete company, such dissolution is much </a:t>
            </a:r>
            <a:r>
              <a:rPr lang="en-US" sz="3200"/>
              <a:t>more difficult.</a:t>
            </a:r>
            <a:endParaRPr lang="en-US" sz="3200" b="1" dirty="0"/>
          </a:p>
        </p:txBody>
      </p:sp>
    </p:spTree>
    <p:extLst>
      <p:ext uri="{BB962C8B-B14F-4D97-AF65-F5344CB8AC3E}">
        <p14:creationId xmlns:p14="http://schemas.microsoft.com/office/powerpoint/2010/main" val="2456675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2BCF12-0EE0-8DD5-A4BD-09DE3299442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F2BC4C9-02D7-C61D-077A-AD3EB818C94D}"/>
              </a:ext>
            </a:extLst>
          </p:cNvPr>
          <p:cNvSpPr>
            <a:spLocks noGrp="1"/>
          </p:cNvSpPr>
          <p:nvPr>
            <p:ph idx="1"/>
          </p:nvPr>
        </p:nvSpPr>
        <p:spPr/>
        <p:txBody>
          <a:bodyPr>
            <a:normAutofit/>
          </a:bodyPr>
          <a:lstStyle/>
          <a:p>
            <a:pPr marL="0" indent="0">
              <a:buNone/>
            </a:pPr>
            <a:r>
              <a:rPr lang="en-US" sz="3200" dirty="0"/>
              <a:t>The tax losses can be turned into immediate tax savings for the new firm, instead of being carried forward to the future.</a:t>
            </a:r>
            <a:endParaRPr lang="en-US" sz="3200" b="1" dirty="0"/>
          </a:p>
          <a:p>
            <a:pPr marL="0" indent="0">
              <a:buNone/>
            </a:pPr>
            <a:r>
              <a:rPr lang="en-US" sz="3200" b="1" dirty="0"/>
              <a:t>3. Diversification: </a:t>
            </a:r>
            <a:r>
              <a:rPr lang="en-US" sz="3200" dirty="0"/>
              <a:t>This helps stabilize a firm’s earnings and thus benefits its owners.</a:t>
            </a:r>
          </a:p>
          <a:p>
            <a:pPr marL="0" indent="0">
              <a:buNone/>
            </a:pPr>
            <a:r>
              <a:rPr lang="en-US" sz="3200" b="1" dirty="0"/>
              <a:t>4. Breakup Value: </a:t>
            </a:r>
            <a:r>
              <a:rPr lang="en-US" sz="3200" dirty="0"/>
              <a:t>This is the value of the individual parts of the firm if sold off separately. If this value is higher than the firm’s current market value, a takeover specialist could acquire the firm at current market value, sell it off in pieces, and earning a profit.</a:t>
            </a:r>
            <a:endParaRPr lang="en-US" sz="3200" b="1" dirty="0"/>
          </a:p>
        </p:txBody>
      </p:sp>
    </p:spTree>
    <p:extLst>
      <p:ext uri="{BB962C8B-B14F-4D97-AF65-F5344CB8AC3E}">
        <p14:creationId xmlns:p14="http://schemas.microsoft.com/office/powerpoint/2010/main" val="24598589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5DA24E-7024-6AA8-740C-EE64D0EFD7D0}"/>
              </a:ext>
            </a:extLst>
          </p:cNvPr>
          <p:cNvSpPr>
            <a:spLocks noGrp="1"/>
          </p:cNvSpPr>
          <p:nvPr>
            <p:ph type="title"/>
          </p:nvPr>
        </p:nvSpPr>
        <p:spPr/>
        <p:txBody>
          <a:bodyPr>
            <a:normAutofit/>
          </a:bodyPr>
          <a:lstStyle/>
          <a:p>
            <a:pPr algn="ctr"/>
            <a:r>
              <a:rPr lang="en-US" sz="3200" b="1" dirty="0">
                <a:latin typeface="+mn-lt"/>
              </a:rPr>
              <a:t>Types of Mergers</a:t>
            </a:r>
          </a:p>
        </p:txBody>
      </p:sp>
      <p:sp>
        <p:nvSpPr>
          <p:cNvPr id="3" name="Content Placeholder 2">
            <a:extLst>
              <a:ext uri="{FF2B5EF4-FFF2-40B4-BE49-F238E27FC236}">
                <a16:creationId xmlns:a16="http://schemas.microsoft.com/office/drawing/2014/main" id="{F9E5A913-946C-2CE3-6439-E29CE2DBB595}"/>
              </a:ext>
            </a:extLst>
          </p:cNvPr>
          <p:cNvSpPr>
            <a:spLocks noGrp="1"/>
          </p:cNvSpPr>
          <p:nvPr>
            <p:ph idx="1"/>
          </p:nvPr>
        </p:nvSpPr>
        <p:spPr/>
        <p:txBody>
          <a:bodyPr>
            <a:normAutofit/>
          </a:bodyPr>
          <a:lstStyle/>
          <a:p>
            <a:pPr marL="514350" indent="-514350">
              <a:buAutoNum type="arabicPeriod"/>
            </a:pPr>
            <a:r>
              <a:rPr lang="en-US" sz="3200" b="1" dirty="0"/>
              <a:t>Horizontal Merger: </a:t>
            </a:r>
            <a:r>
              <a:rPr lang="en-US" sz="3200" dirty="0"/>
              <a:t>One firm combines with another firm in the same line of business.</a:t>
            </a:r>
          </a:p>
          <a:p>
            <a:pPr marL="514350" indent="-514350">
              <a:buAutoNum type="arabicPeriod"/>
            </a:pPr>
            <a:r>
              <a:rPr lang="en-US" sz="3200" b="1" dirty="0"/>
              <a:t>Vertical Merger: </a:t>
            </a:r>
            <a:r>
              <a:rPr lang="en-US" sz="3200" dirty="0"/>
              <a:t>A firm combines with another firm that uses its products, or supplies its raw materials. </a:t>
            </a:r>
          </a:p>
          <a:p>
            <a:pPr marL="0" indent="0">
              <a:buNone/>
            </a:pPr>
            <a:r>
              <a:rPr lang="en-US" sz="3200" dirty="0"/>
              <a:t>     For example, a steel producer buys one of its suppliers,         such as iron or coal mining company. Or an oil producer buys a petrochemical firm that uses oil as a raw material.</a:t>
            </a:r>
            <a:endParaRPr lang="en-US" sz="3200" b="1" dirty="0"/>
          </a:p>
        </p:txBody>
      </p:sp>
    </p:spTree>
    <p:extLst>
      <p:ext uri="{BB962C8B-B14F-4D97-AF65-F5344CB8AC3E}">
        <p14:creationId xmlns:p14="http://schemas.microsoft.com/office/powerpoint/2010/main" val="19859998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BAEC67-615E-4AC2-DCF6-B7D75381B6E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E301DF0-4E7E-DDDC-9A2B-E93C8C151B7F}"/>
              </a:ext>
            </a:extLst>
          </p:cNvPr>
          <p:cNvSpPr>
            <a:spLocks noGrp="1"/>
          </p:cNvSpPr>
          <p:nvPr>
            <p:ph idx="1"/>
          </p:nvPr>
        </p:nvSpPr>
        <p:spPr/>
        <p:txBody>
          <a:bodyPr>
            <a:normAutofit/>
          </a:bodyPr>
          <a:lstStyle/>
          <a:p>
            <a:pPr marL="0" indent="0">
              <a:buNone/>
            </a:pPr>
            <a:r>
              <a:rPr lang="en-US" sz="3200" b="1" dirty="0"/>
              <a:t>3. Congeneric: </a:t>
            </a:r>
            <a:r>
              <a:rPr lang="en-US" sz="3200" dirty="0"/>
              <a:t>Joining of related firms but not producers of the same product. For example, a TV station buys a newspaper company.</a:t>
            </a:r>
          </a:p>
          <a:p>
            <a:pPr marL="0" indent="0">
              <a:buNone/>
            </a:pPr>
            <a:r>
              <a:rPr lang="en-US" sz="3200" b="1" dirty="0"/>
              <a:t>4. Conglomerate: </a:t>
            </a:r>
            <a:r>
              <a:rPr lang="en-US" sz="3200" dirty="0"/>
              <a:t>Combination of unrelated firms.</a:t>
            </a:r>
            <a:endParaRPr lang="en-US" sz="3200" b="1" dirty="0"/>
          </a:p>
        </p:txBody>
      </p:sp>
    </p:spTree>
    <p:extLst>
      <p:ext uri="{BB962C8B-B14F-4D97-AF65-F5344CB8AC3E}">
        <p14:creationId xmlns:p14="http://schemas.microsoft.com/office/powerpoint/2010/main" val="19853859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EE2D40-F6C7-03EF-6E75-522F50456F4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CCF571D-4B95-52C5-E0DC-500C130D75DC}"/>
              </a:ext>
            </a:extLst>
          </p:cNvPr>
          <p:cNvSpPr>
            <a:spLocks noGrp="1"/>
          </p:cNvSpPr>
          <p:nvPr>
            <p:ph idx="1"/>
          </p:nvPr>
        </p:nvSpPr>
        <p:spPr/>
        <p:txBody>
          <a:bodyPr>
            <a:normAutofit lnSpcReduction="10000"/>
          </a:bodyPr>
          <a:lstStyle/>
          <a:p>
            <a:pPr marL="0" indent="0">
              <a:buNone/>
            </a:pPr>
            <a:r>
              <a:rPr lang="en-US" sz="3200" b="1" dirty="0"/>
              <a:t>Divestiture: </a:t>
            </a:r>
            <a:r>
              <a:rPr lang="en-US" sz="3200" dirty="0"/>
              <a:t>Reduction of an investment of same of parts of a firm.</a:t>
            </a:r>
          </a:p>
          <a:p>
            <a:pPr marL="0" indent="0">
              <a:buNone/>
            </a:pPr>
            <a:r>
              <a:rPr lang="en-US" sz="3200" b="1" dirty="0"/>
              <a:t>Types of Divestitures:</a:t>
            </a:r>
          </a:p>
          <a:p>
            <a:pPr marL="514350" indent="-514350">
              <a:buAutoNum type="arabicPeriod"/>
            </a:pPr>
            <a:r>
              <a:rPr lang="en-US" sz="3200" b="1" dirty="0"/>
              <a:t>Sale to another firm: </a:t>
            </a:r>
            <a:r>
              <a:rPr lang="en-US" sz="3200" dirty="0"/>
              <a:t>The sale of an entire division or unit for cash or stock of the acquiring firm.</a:t>
            </a:r>
          </a:p>
          <a:p>
            <a:pPr marL="514350" indent="-514350">
              <a:buAutoNum type="arabicPeriod"/>
            </a:pPr>
            <a:r>
              <a:rPr lang="en-US" sz="3200" b="1" dirty="0"/>
              <a:t>Spinn-off: </a:t>
            </a:r>
            <a:r>
              <a:rPr lang="en-US" dirty="0"/>
              <a:t>A spin-off is </a:t>
            </a:r>
            <a:r>
              <a:rPr lang="en-US" sz="3200" dirty="0"/>
              <a:t>a new, independent entity—such as a company, television show, or product—created from an existing, larger organization or work</a:t>
            </a:r>
            <a:r>
              <a:rPr lang="en-US" dirty="0"/>
              <a:t>. It focuses on a specific part, character, or technology of the original to create a new, separate entity. </a:t>
            </a:r>
            <a:endParaRPr lang="en-US" sz="3200" b="1" dirty="0"/>
          </a:p>
        </p:txBody>
      </p:sp>
    </p:spTree>
    <p:extLst>
      <p:ext uri="{BB962C8B-B14F-4D97-AF65-F5344CB8AC3E}">
        <p14:creationId xmlns:p14="http://schemas.microsoft.com/office/powerpoint/2010/main" val="36116294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DF3F40-C789-E6BB-FB09-B98074642ED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45E99FE-F266-68B4-9706-EC881489AAAF}"/>
              </a:ext>
            </a:extLst>
          </p:cNvPr>
          <p:cNvSpPr>
            <a:spLocks noGrp="1"/>
          </p:cNvSpPr>
          <p:nvPr>
            <p:ph idx="1"/>
          </p:nvPr>
        </p:nvSpPr>
        <p:spPr/>
        <p:txBody>
          <a:bodyPr>
            <a:normAutofit/>
          </a:bodyPr>
          <a:lstStyle/>
          <a:p>
            <a:pPr marL="0" indent="0">
              <a:buNone/>
            </a:pPr>
            <a:r>
              <a:rPr lang="en-US" sz="3200" dirty="0"/>
              <a:t>Existing shareholders of the firm are given new stock representing separate ownership rights in a division that was divested. The divested division becomes a separate entity with its own board of directors.</a:t>
            </a:r>
          </a:p>
          <a:p>
            <a:pPr marL="0" indent="0">
              <a:buNone/>
            </a:pPr>
            <a:r>
              <a:rPr lang="en-US" sz="3200" dirty="0"/>
              <a:t>The shareholders end up owning shares of two firms instead of one, but no cash is transferred;</a:t>
            </a:r>
          </a:p>
          <a:p>
            <a:pPr marL="0" indent="0">
              <a:buNone/>
            </a:pPr>
            <a:r>
              <a:rPr lang="en-US" sz="3200" b="1" dirty="0"/>
              <a:t>Example:</a:t>
            </a:r>
          </a:p>
          <a:p>
            <a:pPr marL="0" indent="0">
              <a:buNone/>
            </a:pPr>
            <a:r>
              <a:rPr lang="en-US" sz="3200" dirty="0"/>
              <a:t>Pepsi spun of its fast-food business (Pizza Hut, Taco Bell, KFC)</a:t>
            </a:r>
          </a:p>
        </p:txBody>
      </p:sp>
    </p:spTree>
    <p:extLst>
      <p:ext uri="{BB962C8B-B14F-4D97-AF65-F5344CB8AC3E}">
        <p14:creationId xmlns:p14="http://schemas.microsoft.com/office/powerpoint/2010/main" val="16308305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C47E6C-77C7-26FD-3DEC-32562838D19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29A9F2E-A05C-7B1E-2ACE-7C5C70CD7537}"/>
              </a:ext>
            </a:extLst>
          </p:cNvPr>
          <p:cNvSpPr>
            <a:spLocks noGrp="1"/>
          </p:cNvSpPr>
          <p:nvPr>
            <p:ph idx="1"/>
          </p:nvPr>
        </p:nvSpPr>
        <p:spPr/>
        <p:txBody>
          <a:bodyPr>
            <a:normAutofit/>
          </a:bodyPr>
          <a:lstStyle/>
          <a:p>
            <a:pPr marL="0" indent="0">
              <a:buNone/>
            </a:pPr>
            <a:r>
              <a:rPr lang="en-US" sz="3200" dirty="0"/>
              <a:t>The spun-off business now operates under the name Tricon Global Restaurants.</a:t>
            </a:r>
          </a:p>
          <a:p>
            <a:pPr marL="0" indent="0">
              <a:buNone/>
            </a:pPr>
            <a:r>
              <a:rPr lang="en-US" sz="3200" b="1" dirty="0"/>
              <a:t>3. Carve-out: </a:t>
            </a:r>
            <a:r>
              <a:rPr lang="en-US" sz="3500" dirty="0"/>
              <a:t>The partial sale of a subsidiary or business unit  creating a new independent entity while the parent company retains a stake. It allows companies to monetize non-core assets and raise capital often used to focus on core operations. </a:t>
            </a:r>
            <a:endParaRPr lang="en-US" sz="3500" b="1" dirty="0"/>
          </a:p>
        </p:txBody>
      </p:sp>
    </p:spTree>
    <p:extLst>
      <p:ext uri="{BB962C8B-B14F-4D97-AF65-F5344CB8AC3E}">
        <p14:creationId xmlns:p14="http://schemas.microsoft.com/office/powerpoint/2010/main" val="23050670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F2AAE1-45F8-123C-EDF4-D8A9FBE5928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FF2E5E7-8419-242E-3B47-CD1338C9A729}"/>
              </a:ext>
            </a:extLst>
          </p:cNvPr>
          <p:cNvSpPr>
            <a:spLocks noGrp="1"/>
          </p:cNvSpPr>
          <p:nvPr>
            <p:ph idx="1"/>
          </p:nvPr>
        </p:nvSpPr>
        <p:spPr/>
        <p:txBody>
          <a:bodyPr>
            <a:normAutofit/>
          </a:bodyPr>
          <a:lstStyle/>
          <a:p>
            <a:pPr marL="0" indent="0">
              <a:buNone/>
            </a:pPr>
            <a:r>
              <a:rPr lang="en-US" sz="3200" dirty="0"/>
              <a:t>It is a minority interest in a corporate subsidiary that is sold to new shareholders. The parent company gains new equity financing and yet retains control. For example, United Airlines sold its Hilton International Hotels subsidiary to Ladbroke Group PLC of Britain</a:t>
            </a:r>
          </a:p>
          <a:p>
            <a:pPr marL="0" indent="0">
              <a:buNone/>
            </a:pPr>
            <a:r>
              <a:rPr lang="en-US" sz="3200" b="1" dirty="0"/>
              <a:t>4. Liquidation: </a:t>
            </a:r>
            <a:r>
              <a:rPr lang="en-US" sz="3200" dirty="0"/>
              <a:t>Assets of a firm’s division are sold-off piecemeal rather than as operating entity.</a:t>
            </a:r>
            <a:endParaRPr lang="en-US" sz="3200" b="1" dirty="0"/>
          </a:p>
        </p:txBody>
      </p:sp>
    </p:spTree>
    <p:extLst>
      <p:ext uri="{BB962C8B-B14F-4D97-AF65-F5344CB8AC3E}">
        <p14:creationId xmlns:p14="http://schemas.microsoft.com/office/powerpoint/2010/main" val="17591141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2A0115-FC9B-F201-AD10-C21DC22579E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95DD128-73B4-81E2-2183-05CE51FDF320}"/>
              </a:ext>
            </a:extLst>
          </p:cNvPr>
          <p:cNvSpPr>
            <a:spLocks noGrp="1"/>
          </p:cNvSpPr>
          <p:nvPr>
            <p:ph idx="1"/>
          </p:nvPr>
        </p:nvSpPr>
        <p:spPr/>
        <p:txBody>
          <a:bodyPr>
            <a:normAutofit/>
          </a:bodyPr>
          <a:lstStyle/>
          <a:p>
            <a:pPr marL="0" indent="0">
              <a:buNone/>
            </a:pPr>
            <a:r>
              <a:rPr lang="en-US" sz="3200" b="1" dirty="0"/>
              <a:t>Holding Companies: </a:t>
            </a:r>
            <a:r>
              <a:rPr lang="en-US" sz="3200" dirty="0"/>
              <a:t>These are corporations formed for the purpose of owning stocks of other companies.</a:t>
            </a:r>
          </a:p>
          <a:p>
            <a:pPr marL="0" indent="0">
              <a:buNone/>
            </a:pPr>
            <a:r>
              <a:rPr lang="en-US" sz="3200" b="1" dirty="0"/>
              <a:t>Advantages:</a:t>
            </a:r>
          </a:p>
          <a:p>
            <a:pPr marL="0" indent="0">
              <a:buNone/>
            </a:pPr>
            <a:r>
              <a:rPr lang="en-US" sz="3200" b="1" dirty="0"/>
              <a:t>1. Control with Financial Ownership: </a:t>
            </a:r>
            <a:r>
              <a:rPr lang="en-US" sz="3200" dirty="0"/>
              <a:t>A firms may buy 5%, 10%, or 15% of the stock of another firm. Such fractional ownership may give the holding company effective working control over the operation of the firm in which it has acquired stock ownership. </a:t>
            </a:r>
            <a:endParaRPr lang="en-US" sz="3200" b="1" dirty="0"/>
          </a:p>
        </p:txBody>
      </p:sp>
    </p:spTree>
    <p:extLst>
      <p:ext uri="{BB962C8B-B14F-4D97-AF65-F5344CB8AC3E}">
        <p14:creationId xmlns:p14="http://schemas.microsoft.com/office/powerpoint/2010/main" val="2187409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109</TotalTime>
  <Words>795</Words>
  <Application>Microsoft Office PowerPoint</Application>
  <PresentationFormat>Widescreen</PresentationFormat>
  <Paragraphs>34</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Mergers, Divestitures, Holding Companies</vt:lpstr>
      <vt:lpstr>PowerPoint Presentation</vt:lpstr>
      <vt:lpstr>Types of Mergers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Amagoh Francis</dc:creator>
  <cp:lastModifiedBy>Amagoh Francis</cp:lastModifiedBy>
  <cp:revision>14</cp:revision>
  <dcterms:created xsi:type="dcterms:W3CDTF">2026-04-22T08:18:02Z</dcterms:created>
  <dcterms:modified xsi:type="dcterms:W3CDTF">2026-04-27T10:43:30Z</dcterms:modified>
</cp:coreProperties>
</file>