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 id="262" r:id="rId8"/>
    <p:sldId id="263" r:id="rId9"/>
    <p:sldId id="264"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2" y="10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FC62A18-1ABF-4F4A-8B3A-267BB49EE395}"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1478569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FC62A18-1ABF-4F4A-8B3A-267BB49EE395}"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3434574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FC62A18-1ABF-4F4A-8B3A-267BB49EE395}"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F4319E-7BCA-44AA-91CD-21ABB60E0FFD}"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11221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FC62A18-1ABF-4F4A-8B3A-267BB49EE395}"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17253176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FC62A18-1ABF-4F4A-8B3A-267BB49EE395}"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F4319E-7BCA-44AA-91CD-21ABB60E0FFD}"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100233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FC62A18-1ABF-4F4A-8B3A-267BB49EE395}"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2834731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FC62A18-1ABF-4F4A-8B3A-267BB49EE395}"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9369408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FC62A18-1ABF-4F4A-8B3A-267BB49EE395}"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231679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FC62A18-1ABF-4F4A-8B3A-267BB49EE395}"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2506700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FC62A18-1ABF-4F4A-8B3A-267BB49EE395}" type="datetimeFigureOut">
              <a:rPr lang="ru-RU" smtClean="0"/>
              <a:t>05.09.2023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3654011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FC62A18-1ABF-4F4A-8B3A-267BB49EE395}" type="datetimeFigureOut">
              <a:rPr lang="ru-RU" smtClean="0"/>
              <a:t>05.09.2023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3420798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FC62A18-1ABF-4F4A-8B3A-267BB49EE395}" type="datetimeFigureOut">
              <a:rPr lang="ru-RU" smtClean="0"/>
              <a:t>05.09.2023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3526705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FC62A18-1ABF-4F4A-8B3A-267BB49EE395}" type="datetimeFigureOut">
              <a:rPr lang="ru-RU" smtClean="0"/>
              <a:t>05.09.2023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3495375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C62A18-1ABF-4F4A-8B3A-267BB49EE395}" type="datetimeFigureOut">
              <a:rPr lang="ru-RU" smtClean="0"/>
              <a:t>05.09.2023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1698001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FFC62A18-1ABF-4F4A-8B3A-267BB49EE395}" type="datetimeFigureOut">
              <a:rPr lang="ru-RU" smtClean="0"/>
              <a:t>05.09.2023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2593174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FC62A18-1ABF-4F4A-8B3A-267BB49EE395}" type="datetimeFigureOut">
              <a:rPr lang="ru-RU" smtClean="0"/>
              <a:t>05.09.2023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6F4319E-7BCA-44AA-91CD-21ABB60E0FFD}" type="slidenum">
              <a:rPr lang="ru-RU" smtClean="0"/>
              <a:t>‹#›</a:t>
            </a:fld>
            <a:endParaRPr lang="ru-RU"/>
          </a:p>
        </p:txBody>
      </p:sp>
    </p:spTree>
    <p:extLst>
      <p:ext uri="{BB962C8B-B14F-4D97-AF65-F5344CB8AC3E}">
        <p14:creationId xmlns:p14="http://schemas.microsoft.com/office/powerpoint/2010/main" val="2935815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FC62A18-1ABF-4F4A-8B3A-267BB49EE395}" type="datetimeFigureOut">
              <a:rPr lang="ru-RU" smtClean="0"/>
              <a:t>05.09.2023</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6F4319E-7BCA-44AA-91CD-21ABB60E0FFD}" type="slidenum">
              <a:rPr lang="ru-RU" smtClean="0"/>
              <a:t>‹#›</a:t>
            </a:fld>
            <a:endParaRPr lang="ru-RU"/>
          </a:p>
        </p:txBody>
      </p:sp>
    </p:spTree>
    <p:extLst>
      <p:ext uri="{BB962C8B-B14F-4D97-AF65-F5344CB8AC3E}">
        <p14:creationId xmlns:p14="http://schemas.microsoft.com/office/powerpoint/2010/main" val="22070071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3999" y="427703"/>
            <a:ext cx="10230465" cy="1386349"/>
          </a:xfrm>
        </p:spPr>
        <p:txBody>
          <a:bodyPr>
            <a:normAutofit/>
          </a:bodyPr>
          <a:lstStyle/>
          <a:p>
            <a:pPr algn="l"/>
            <a:r>
              <a:rPr lang="ru-RU" sz="2400" b="1" dirty="0" err="1">
                <a:latin typeface="Times New Roman" panose="02020603050405020304" pitchFamily="18" charset="0"/>
                <a:cs typeface="Times New Roman" panose="02020603050405020304" pitchFamily="18" charset="0"/>
              </a:rPr>
              <a:t>Ертедег</a:t>
            </a:r>
            <a:r>
              <a:rPr lang="kk-KZ" sz="2400" b="1" dirty="0">
                <a:latin typeface="Times New Roman" panose="02020603050405020304" pitchFamily="18" charset="0"/>
                <a:cs typeface="Times New Roman" panose="02020603050405020304" pitchFamily="18" charset="0"/>
              </a:rPr>
              <a:t>і </a:t>
            </a:r>
            <a:r>
              <a:rPr lang="ru-RU" sz="2400" b="1" dirty="0">
                <a:latin typeface="Times New Roman" panose="02020603050405020304" pitchFamily="18" charset="0"/>
                <a:cs typeface="Times New Roman" panose="02020603050405020304" pitchFamily="18" charset="0"/>
              </a:rPr>
              <a:t>к</a:t>
            </a:r>
            <a:r>
              <a:rPr lang="kk-KZ" sz="2400" b="1" dirty="0">
                <a:latin typeface="Times New Roman" panose="02020603050405020304" pitchFamily="18" charset="0"/>
                <a:cs typeface="Times New Roman" panose="02020603050405020304" pitchFamily="18" charset="0"/>
              </a:rPr>
              <a:t>ө</a:t>
            </a:r>
            <a:r>
              <a:rPr lang="ru-RU" sz="2400" b="1" dirty="0" err="1">
                <a:latin typeface="Times New Roman" panose="02020603050405020304" pitchFamily="18" charset="0"/>
                <a:cs typeface="Times New Roman" panose="02020603050405020304" pitchFamily="18" charset="0"/>
              </a:rPr>
              <a:t>шпенд</a:t>
            </a:r>
            <a:r>
              <a:rPr lang="kk-KZ" sz="2400" b="1" dirty="0">
                <a:latin typeface="Times New Roman" panose="02020603050405020304" pitchFamily="18" charset="0"/>
                <a:cs typeface="Times New Roman" panose="02020603050405020304" pitchFamily="18" charset="0"/>
              </a:rPr>
              <a:t>ілер</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Са</a:t>
            </a:r>
            <a:r>
              <a:rPr lang="kk-KZ" sz="2400" b="1" dirty="0">
                <a:latin typeface="Times New Roman" panose="02020603050405020304" pitchFamily="18" charset="0"/>
                <a:cs typeface="Times New Roman" panose="02020603050405020304" pitchFamily="18" charset="0"/>
              </a:rPr>
              <a:t>қ</a:t>
            </a:r>
            <a:r>
              <a:rPr lang="ru-RU" sz="2400" b="1" dirty="0">
                <a:latin typeface="Times New Roman" panose="02020603050405020304" pitchFamily="18" charset="0"/>
                <a:cs typeface="Times New Roman" panose="02020603050405020304" pitchFamily="18" charset="0"/>
              </a:rPr>
              <a:t>тар: </a:t>
            </a:r>
            <a:r>
              <a:rPr lang="ru-RU" sz="2400" b="1" dirty="0" err="1">
                <a:latin typeface="Times New Roman" panose="02020603050405020304" pitchFamily="18" charset="0"/>
                <a:cs typeface="Times New Roman" panose="02020603050405020304" pitchFamily="18" charset="0"/>
              </a:rPr>
              <a:t>деректер</a:t>
            </a:r>
            <a:r>
              <a:rPr lang="ru-RU" sz="2400" b="1" dirty="0">
                <a:latin typeface="Times New Roman" panose="02020603050405020304" pitchFamily="18" charset="0"/>
                <a:cs typeface="Times New Roman" panose="02020603050405020304" pitchFamily="18" charset="0"/>
              </a:rPr>
              <a:t> мен </a:t>
            </a:r>
            <a:r>
              <a:rPr lang="ru-RU" sz="2400" b="1" dirty="0" err="1">
                <a:latin typeface="Times New Roman" panose="02020603050405020304" pitchFamily="18" charset="0"/>
                <a:cs typeface="Times New Roman" panose="02020603050405020304" pitchFamily="18" charset="0"/>
              </a:rPr>
              <a:t>археологиялык</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ескерт</a:t>
            </a:r>
            <a:r>
              <a:rPr lang="kk-KZ" sz="2400" b="1" dirty="0">
                <a:latin typeface="Times New Roman" panose="02020603050405020304" pitchFamily="18" charset="0"/>
                <a:cs typeface="Times New Roman" panose="02020603050405020304" pitchFamily="18" charset="0"/>
              </a:rPr>
              <a:t>кіштер</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орналасуы</a:t>
            </a:r>
            <a:r>
              <a:rPr lang="ru-RU" sz="2400" b="1" dirty="0">
                <a:latin typeface="Times New Roman" panose="02020603050405020304" pitchFamily="18" charset="0"/>
                <a:cs typeface="Times New Roman" panose="02020603050405020304" pitchFamily="18" charset="0"/>
              </a:rPr>
              <a:t>, к</a:t>
            </a:r>
            <a:r>
              <a:rPr lang="kk-KZ" sz="2400" b="1" dirty="0">
                <a:latin typeface="Times New Roman" panose="02020603050405020304" pitchFamily="18" charset="0"/>
                <a:cs typeface="Times New Roman" panose="02020603050405020304" pitchFamily="18" charset="0"/>
              </a:rPr>
              <a:t>өрші</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мемлекеттермен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өзара</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карым-қатынастары</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Мәдение</a:t>
            </a:r>
            <a:r>
              <a:rPr lang="kk-KZ" sz="2400" b="1" dirty="0" smtClean="0">
                <a:latin typeface="Times New Roman" panose="02020603050405020304" pitchFamily="18" charset="0"/>
                <a:cs typeface="Times New Roman" panose="02020603050405020304" pitchFamily="18" charset="0"/>
              </a:rPr>
              <a:t>ті.</a:t>
            </a:r>
            <a:endParaRPr lang="ru-RU" sz="24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017639" y="1681316"/>
            <a:ext cx="10884309" cy="7167716"/>
          </a:xfrm>
        </p:spPr>
        <p:txBody>
          <a:bodyPr>
            <a:noAutofit/>
          </a:bodyPr>
          <a:lstStyle/>
          <a:p>
            <a:pPr algn="just"/>
            <a:r>
              <a:rPr lang="kk-KZ" sz="2400" dirty="0">
                <a:latin typeface="Times New Roman" panose="02020603050405020304" pitchFamily="18" charset="0"/>
                <a:cs typeface="Times New Roman" panose="02020603050405020304" pitchFamily="18" charset="0"/>
              </a:rPr>
              <a:t>Б.з.д. I мыңжылдықта Қазақстан аумағындағы андроновшылардың ұрпағы сақтар болған. Ерте темір дәуінде археологиялық ескерткіштер мен қатар ежелгі қазақ жерін мекендеуші тайпалар туралы жазба деректер де пайда болды. Олардың ен, маныздыларының бірі парсы жазба дерегі - зороастризм дінінің негізін қалаушы Заратуштраның уағыздары баяндалған «Авеста» кітабы болып табылады. </a:t>
            </a:r>
            <a:endParaRPr lang="ru-RU" sz="2400" dirty="0">
              <a:latin typeface="Times New Roman" panose="02020603050405020304" pitchFamily="18" charset="0"/>
              <a:cs typeface="Times New Roman" panose="02020603050405020304" pitchFamily="18" charset="0"/>
            </a:endParaRPr>
          </a:p>
          <a:p>
            <a:pPr algn="just"/>
            <a:r>
              <a:rPr lang="kk-KZ" sz="2400" dirty="0">
                <a:latin typeface="Times New Roman" panose="02020603050405020304" pitchFamily="18" charset="0"/>
                <a:cs typeface="Times New Roman" panose="02020603050405020304" pitchFamily="18" charset="0"/>
              </a:rPr>
              <a:t>Б.з.д. I мыңжылдыктың бас кезіндегі Қазақстандағы көшпенді тайпалар үстемдігін «ерте теміp ғасыры», «ежелгі көшпенділер заманы», «сақ заманы» деп атау калыптасты. Сақтар - Еуразия даласындағы көшпенді тайпалардың ортақ атауы. Шығыста Хуанхэден, батыста Дунайга дейінгі кеңістіктің археологиялық ескерткіштері сақтарга тән қару-жарақ пен ат әбзелдерінің,  өзіндік киім сипаты мен өнердегі «аң стилінің» б.з.д. IX—VIII ғасырларда қалыптасып, б.з.д. ІІІ ғасырға дейін өмір сүрген мәдени ортақтықты негіздеуге мумкіндік береді. Ежелгі парсы жазбаларында Еділдің шығысындағы аймақтарда көшіп -қонып жүрген ерте темір кезеңінің тайпаларын сака немесе сақтар деген атаумен аталған. Мәселен, екі жарым мың жыл бұрын парсы патшасы I Дарийдың Бехистун жазбаларында* Сырдариядан солтүстікке карай мекендеген халық сақтар деп аталган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1281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235974"/>
            <a:ext cx="11091879" cy="383458"/>
          </a:xfrm>
        </p:spPr>
        <p:txBody>
          <a:bodyPr>
            <a:noAutofit/>
          </a:bodyPr>
          <a:lstStyle/>
          <a:p>
            <a:pPr algn="ctr"/>
            <a:r>
              <a:rPr lang="kk-KZ" sz="2400" dirty="0" smtClean="0">
                <a:latin typeface="Times New Roman" panose="02020603050405020304" pitchFamily="18" charset="0"/>
                <a:cs typeface="Times New Roman" panose="02020603050405020304" pitchFamily="18" charset="0"/>
              </a:rPr>
              <a:t>2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3" y="870155"/>
            <a:ext cx="11239363" cy="5751871"/>
          </a:xfrm>
        </p:spPr>
        <p:txBody>
          <a:bodyPr>
            <a:noAutofit/>
          </a:bodyPr>
          <a:lstStyle/>
          <a:p>
            <a:r>
              <a:rPr lang="kk-KZ" sz="2400" dirty="0">
                <a:latin typeface="Times New Roman" panose="02020603050405020304" pitchFamily="18" charset="0"/>
                <a:cs typeface="Times New Roman" panose="02020603050405020304" pitchFamily="18" charset="0"/>
              </a:rPr>
              <a:t>Парсылар өздерінің көшпенді көршілерінің атын ойдан шығармай, олардың өзіндік атауын әpi жекелеген тайпаның емес парсылармен көршілес Орта Азиядағы барлық көшпенді тайпалар үшін ортақ атауды қолданғандарын соңгы жылдардың зерттеулері көрсетіп отыр. Сақ тайпалары өздерінің генеологиялық және мәдени ортақтығын айкын сезінген және бұл олардың атауларының ортақ екендігінен де, тілдік жақындығынан да көрініс табады. Парсының дерек көздерінде сақ тайпалары мен жекелеген тайпалық топтардың да аттары аталған. Олардың қатарында парадарайя сақтары, яғни «өзеннің арғы бетіндегі» (теніздің арғы бетіндегі) сақтар. Олар Сырдария мен Амударияның теменгі сағасын жайлаган. Хаомоварға сақтары - «хаома сусынын дайындайтындар» Мургаб алқабын, тиграхауд сактары - «шошақ бөріктілер» Жетісу өңірін, аримаспылар - «алтын корушылар», Алтай аймағы мен Шығыс Қазакстанды мекендеген. Ежелгі қазақ жерін мекендеген тайпалар жайындагы мәліметтер ертедегі грек және римдік жылнамашылардың енбектерінде де кездеседі. Ең алдымен, б.з.б. V ғ. 40 жылдардың аяғы мен 30-жылдардың басында жазылган 9 кітаптан тұратын Геродоттың «Тарих» кітабын атаған жөн. Оның 4-кітабында Еуразия кеңістігін, соның ішінде қазақ жерінде мекендеген тайпалар туралы сипаттама беріледі.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87201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8953" y="403123"/>
            <a:ext cx="11091879" cy="599768"/>
          </a:xfrm>
        </p:spPr>
        <p:txBody>
          <a:bodyPr>
            <a:normAutofit/>
          </a:bodyPr>
          <a:lstStyle/>
          <a:p>
            <a:pPr algn="ctr"/>
            <a:r>
              <a:rPr lang="kk-KZ" sz="2400" dirty="0" smtClean="0"/>
              <a:t>3 бет</a:t>
            </a:r>
            <a:endParaRPr lang="ru-RU" sz="2400" dirty="0"/>
          </a:p>
        </p:txBody>
      </p:sp>
      <p:sp>
        <p:nvSpPr>
          <p:cNvPr id="3" name="Объект 2"/>
          <p:cNvSpPr>
            <a:spLocks noGrp="1"/>
          </p:cNvSpPr>
          <p:nvPr>
            <p:ph idx="1"/>
          </p:nvPr>
        </p:nvSpPr>
        <p:spPr>
          <a:xfrm>
            <a:off x="677334" y="1002891"/>
            <a:ext cx="11195118" cy="5633883"/>
          </a:xfrm>
        </p:spPr>
        <p:txBody>
          <a:bodyPr>
            <a:noAutofit/>
          </a:bodyPr>
          <a:lstStyle/>
          <a:p>
            <a:pPr marL="0" indent="0" algn="just">
              <a:spcBef>
                <a:spcPts val="0"/>
              </a:spcBef>
              <a:buNone/>
            </a:pPr>
            <a:r>
              <a:rPr lang="kk-KZ" sz="2400" dirty="0">
                <a:latin typeface="Times New Roman" panose="02020603050405020304" pitchFamily="18" charset="0"/>
                <a:cs typeface="Times New Roman" panose="02020603050405020304" pitchFamily="18" charset="0"/>
              </a:rPr>
              <a:t>Мысалы, онда «сак-ортокорибантилер», яғни «шошақ бөріктілер» және т.б. туралы атап өтіледі</a:t>
            </a:r>
            <a:r>
              <a:rPr lang="kk-KZ" sz="2400" dirty="0" smtClean="0">
                <a:latin typeface="Times New Roman" panose="02020603050405020304" pitchFamily="18" charset="0"/>
                <a:cs typeface="Times New Roman" panose="02020603050405020304" pitchFamily="18" charset="0"/>
              </a:rPr>
              <a:t>. Қазақстан </a:t>
            </a:r>
            <a:r>
              <a:rPr lang="kk-KZ" sz="2400" dirty="0">
                <a:latin typeface="Times New Roman" panose="02020603050405020304" pitchFamily="18" charset="0"/>
                <a:cs typeface="Times New Roman" panose="02020603050405020304" pitchFamily="18" charset="0"/>
              </a:rPr>
              <a:t>тарихы бойынша мәліметтерді Полибий, Плиний, Птоломей,</a:t>
            </a:r>
            <a:endParaRPr lang="ru-RU" sz="2400" dirty="0">
              <a:latin typeface="Times New Roman" panose="02020603050405020304" pitchFamily="18" charset="0"/>
              <a:cs typeface="Times New Roman" panose="02020603050405020304" pitchFamily="18" charset="0"/>
            </a:endParaRPr>
          </a:p>
          <a:p>
            <a:pPr marL="0" indent="0" algn="just">
              <a:spcBef>
                <a:spcPts val="0"/>
              </a:spcBef>
              <a:buNone/>
            </a:pPr>
            <a:r>
              <a:rPr lang="kk-KZ" sz="2400" dirty="0">
                <a:latin typeface="Times New Roman" panose="02020603050405020304" pitchFamily="18" charset="0"/>
                <a:cs typeface="Times New Roman" panose="02020603050405020304" pitchFamily="18" charset="0"/>
              </a:rPr>
              <a:t>Страбон сынды ғалымдардың еңбектерінен де ала аламыз. Ежелгі грек </a:t>
            </a:r>
            <a:r>
              <a:rPr lang="kk-KZ" sz="2400" dirty="0" smtClean="0">
                <a:latin typeface="Times New Roman" panose="02020603050405020304" pitchFamily="18" charset="0"/>
                <a:cs typeface="Times New Roman" panose="02020603050405020304" pitchFamily="18" charset="0"/>
              </a:rPr>
              <a:t>және латын </a:t>
            </a:r>
            <a:r>
              <a:rPr lang="kk-KZ" sz="2400" dirty="0">
                <a:latin typeface="Times New Roman" panose="02020603050405020304" pitchFamily="18" charset="0"/>
                <a:cs typeface="Times New Roman" panose="02020603050405020304" pitchFamily="18" charset="0"/>
              </a:rPr>
              <a:t>деректері сақтарды скифтер деп атаған. Бұл деректерде </a:t>
            </a:r>
            <a:r>
              <a:rPr lang="kk-KZ" sz="2400" dirty="0" smtClean="0">
                <a:latin typeface="Times New Roman" panose="02020603050405020304" pitchFamily="18" charset="0"/>
                <a:cs typeface="Times New Roman" panose="02020603050405020304" pitchFamily="18" charset="0"/>
              </a:rPr>
              <a:t>Сырдария мен </a:t>
            </a:r>
            <a:r>
              <a:rPr lang="kk-KZ" sz="2400" dirty="0">
                <a:latin typeface="Times New Roman" panose="02020603050405020304" pitchFamily="18" charset="0"/>
                <a:cs typeface="Times New Roman" panose="02020603050405020304" pitchFamily="18" charset="0"/>
              </a:rPr>
              <a:t>Амудария өзендерінің аралығында мекендеген - массагеттер, </a:t>
            </a:r>
            <a:r>
              <a:rPr lang="kk-KZ" sz="2400" dirty="0" smtClean="0">
                <a:latin typeface="Times New Roman" panose="02020603050405020304" pitchFamily="18" charset="0"/>
                <a:cs typeface="Times New Roman" panose="02020603050405020304" pitchFamily="18" charset="0"/>
              </a:rPr>
              <a:t>Батыс Қазақстан </a:t>
            </a:r>
            <a:r>
              <a:rPr lang="kk-KZ" sz="2400" dirty="0">
                <a:latin typeface="Times New Roman" panose="02020603050405020304" pitchFamily="18" charset="0"/>
                <a:cs typeface="Times New Roman" panose="02020603050405020304" pitchFamily="18" charset="0"/>
              </a:rPr>
              <a:t>аймағындағы - савроматтар (кейінірек сарматтар), </a:t>
            </a:r>
            <a:r>
              <a:rPr lang="kk-KZ" sz="2400" dirty="0" smtClean="0">
                <a:latin typeface="Times New Roman" panose="02020603050405020304" pitchFamily="18" charset="0"/>
                <a:cs typeface="Times New Roman" panose="02020603050405020304" pitchFamily="18" charset="0"/>
              </a:rPr>
              <a:t>сондай-ақ исседон</a:t>
            </a:r>
            <a:r>
              <a:rPr lang="kk-KZ" sz="2400" dirty="0">
                <a:latin typeface="Times New Roman" panose="02020603050405020304" pitchFamily="18" charset="0"/>
                <a:cs typeface="Times New Roman" panose="02020603050405020304" pitchFamily="18" charset="0"/>
              </a:rPr>
              <a:t>, аргипей, сакараулдар сияқты басқа да тайпалардың </a:t>
            </a:r>
            <a:r>
              <a:rPr lang="kk-KZ" sz="2400" dirty="0" smtClean="0">
                <a:latin typeface="Times New Roman" panose="02020603050405020304" pitchFamily="18" charset="0"/>
                <a:cs typeface="Times New Roman" panose="02020603050405020304" pitchFamily="18" charset="0"/>
              </a:rPr>
              <a:t>атаулары жөнінде </a:t>
            </a:r>
            <a:r>
              <a:rPr lang="kk-KZ" sz="2400" dirty="0">
                <a:latin typeface="Times New Roman" panose="02020603050405020304" pitchFamily="18" charset="0"/>
                <a:cs typeface="Times New Roman" panose="02020603050405020304" pitchFamily="18" charset="0"/>
              </a:rPr>
              <a:t>мәліметтер беріледі. Бұлар Хуанхэден Дунайға дейінгі кең-байтақ далада қалыптасқан ортақ мәдени бірлестіктің тайпалары болды. Олар тілдік және этно-мәдени туыстық ортақ белгілері қалыптасқан рулар мен тайпалардың одағы болатын. Сақтар Ахеменидтік парсы мемлекетіне, Ассирия, Урарту сынды күшті мемлекеттерге лайықты бәсекелес болған</a:t>
            </a:r>
            <a:r>
              <a:rPr lang="kk-KZ" sz="2400" dirty="0" smtClean="0">
                <a:latin typeface="Times New Roman" panose="02020603050405020304" pitchFamily="18" charset="0"/>
                <a:cs typeface="Times New Roman" panose="02020603050405020304" pitchFamily="18" charset="0"/>
              </a:rPr>
              <a:t>. Олар </a:t>
            </a:r>
            <a:r>
              <a:rPr lang="kk-KZ" sz="2400" dirty="0">
                <a:latin typeface="Times New Roman" panose="02020603050405020304" pitchFamily="18" charset="0"/>
                <a:cs typeface="Times New Roman" panose="02020603050405020304" pitchFamily="18" charset="0"/>
              </a:rPr>
              <a:t>Ұлы даланың алғашқы кешпенді тайпалары еді. Сақтар әлем тарих-</a:t>
            </a:r>
            <a:endParaRPr lang="ru-RU" sz="2400" dirty="0">
              <a:latin typeface="Times New Roman" panose="02020603050405020304" pitchFamily="18" charset="0"/>
              <a:cs typeface="Times New Roman" panose="02020603050405020304" pitchFamily="18" charset="0"/>
            </a:endParaRPr>
          </a:p>
          <a:p>
            <a:pPr marL="0" indent="0" algn="just">
              <a:spcBef>
                <a:spcPts val="0"/>
              </a:spcBef>
              <a:buNone/>
            </a:pPr>
            <a:r>
              <a:rPr lang="kk-KZ" sz="2400" dirty="0">
                <a:latin typeface="Times New Roman" panose="02020603050405020304" pitchFamily="18" charset="0"/>
                <a:cs typeface="Times New Roman" panose="02020603050405020304" pitchFamily="18" charset="0"/>
              </a:rPr>
              <a:t>ында терең із қалдырған, ежелгі дүниеге кеңінен әйгілі болған халық </a:t>
            </a:r>
            <a:r>
              <a:rPr lang="kk-KZ" sz="2400" dirty="0" smtClean="0">
                <a:latin typeface="Times New Roman" panose="02020603050405020304" pitchFamily="18" charset="0"/>
                <a:cs typeface="Times New Roman" panose="02020603050405020304" pitchFamily="18" charset="0"/>
              </a:rPr>
              <a:t>болатын</a:t>
            </a:r>
            <a:r>
              <a:rPr lang="kk-KZ" sz="2400" dirty="0">
                <a:latin typeface="Times New Roman" panose="02020603050405020304" pitchFamily="18" charset="0"/>
                <a:cs typeface="Times New Roman" panose="02020603050405020304" pitchFamily="18" charset="0"/>
              </a:rPr>
              <a:t>. Сақтар жайлы «Библияда» мынандай мәліметтер беріледі: «Егер </a:t>
            </a:r>
            <a:r>
              <a:rPr lang="kk-KZ" sz="2400" dirty="0" smtClean="0">
                <a:latin typeface="Times New Roman" panose="02020603050405020304" pitchFamily="18" charset="0"/>
                <a:cs typeface="Times New Roman" panose="02020603050405020304" pitchFamily="18" charset="0"/>
              </a:rPr>
              <a:t>тұрған жеріңнен </a:t>
            </a:r>
            <a:r>
              <a:rPr lang="kk-KZ" sz="2400" dirty="0">
                <a:latin typeface="Times New Roman" panose="02020603050405020304" pitchFamily="18" charset="0"/>
                <a:cs typeface="Times New Roman" panose="02020603050405020304" pitchFamily="18" charset="0"/>
              </a:rPr>
              <a:t>солтүстікке қарай жүрсең онда сен және көптеген халық </a:t>
            </a:r>
            <a:r>
              <a:rPr lang="kk-KZ" sz="2400" dirty="0" smtClean="0">
                <a:latin typeface="Times New Roman" panose="02020603050405020304" pitchFamily="18" charset="0"/>
                <a:cs typeface="Times New Roman" panose="02020603050405020304" pitchFamily="18" charset="0"/>
              </a:rPr>
              <a:t>сенімен бірге </a:t>
            </a:r>
            <a:r>
              <a:rPr lang="kk-KZ" sz="2400" dirty="0">
                <a:latin typeface="Times New Roman" panose="02020603050405020304" pitchFamily="18" charset="0"/>
                <a:cs typeface="Times New Roman" panose="02020603050405020304" pitchFamily="18" charset="0"/>
              </a:rPr>
              <a:t>барлығы атқа мінген, ұлан ғайыр жиын және сансыз кеп әскерге» </a:t>
            </a:r>
            <a:r>
              <a:rPr lang="kk-KZ" sz="2400" dirty="0" smtClean="0">
                <a:latin typeface="Times New Roman" panose="02020603050405020304" pitchFamily="18" charset="0"/>
                <a:cs typeface="Times New Roman" panose="02020603050405020304" pitchFamily="18" charset="0"/>
              </a:rPr>
              <a:t>тап боласың</a:t>
            </a:r>
            <a:r>
              <a:rPr lang="kk-KZ" sz="2400" dirty="0">
                <a:latin typeface="Times New Roman" panose="02020603050405020304" pitchFamily="18" charset="0"/>
                <a:cs typeface="Times New Roman" panose="02020603050405020304" pitchFamily="18" charset="0"/>
              </a:rPr>
              <a:t>. «Міне, ол бұлт тәрізді биіктейді және оның дөңгелекті арбасы </a:t>
            </a:r>
            <a:r>
              <a:rPr lang="kk-KZ" sz="2400" dirty="0" smtClean="0">
                <a:latin typeface="Times New Roman" panose="02020603050405020304" pitchFamily="18" charset="0"/>
                <a:cs typeface="Times New Roman" panose="02020603050405020304" pitchFamily="18" charset="0"/>
              </a:rPr>
              <a:t>құйын сияқты</a:t>
            </a:r>
            <a:r>
              <a:rPr lang="kk-KZ" sz="2400" dirty="0">
                <a:latin typeface="Times New Roman" panose="02020603050405020304" pitchFamily="18" charset="0"/>
                <a:cs typeface="Times New Roman" panose="02020603050405020304" pitchFamily="18" charset="0"/>
              </a:rPr>
              <a:t>, аттары қыраннан да жылдам, бізге қайғы әкеледі! </a:t>
            </a:r>
            <a:r>
              <a:rPr lang="kk-KZ" sz="2400" dirty="0" smtClean="0">
                <a:latin typeface="Times New Roman" panose="02020603050405020304" pitchFamily="18" charset="0"/>
                <a:cs typeface="Times New Roman" panose="02020603050405020304" pitchFamily="18" charset="0"/>
              </a:rPr>
              <a:t>Қолдарында </a:t>
            </a:r>
            <a:r>
              <a:rPr lang="kk-KZ" sz="2400" dirty="0">
                <a:latin typeface="Times New Roman" panose="02020603050405020304" pitchFamily="18" charset="0"/>
                <a:cs typeface="Times New Roman" panose="02020603050405020304" pitchFamily="18" charset="0"/>
              </a:rPr>
              <a:t>садақ пен найза, </a:t>
            </a:r>
            <a:r>
              <a:rPr lang="kk-KZ" sz="2400" dirty="0" smtClean="0">
                <a:latin typeface="Times New Roman" panose="02020603050405020304" pitchFamily="18" charset="0"/>
                <a:cs typeface="Times New Roman" panose="02020603050405020304" pitchFamily="18" charset="0"/>
              </a:rPr>
              <a:t>олар өте </a:t>
            </a:r>
            <a:r>
              <a:rPr lang="kk-KZ" sz="2400" dirty="0">
                <a:latin typeface="Times New Roman" panose="02020603050405020304" pitchFamily="18" charset="0"/>
                <a:cs typeface="Times New Roman" panose="02020603050405020304" pitchFamily="18" charset="0"/>
              </a:rPr>
              <a:t>қатыгез және мейірімсіз, дауыстары теңіз сияқты шулы, бір </a:t>
            </a:r>
            <a:r>
              <a:rPr lang="kk-KZ" sz="2400" dirty="0" smtClean="0">
                <a:latin typeface="Times New Roman" panose="02020603050405020304" pitchFamily="18" charset="0"/>
                <a:cs typeface="Times New Roman" panose="02020603050405020304" pitchFamily="18" charset="0"/>
              </a:rPr>
              <a:t>адамдай тізбектеліп </a:t>
            </a:r>
            <a:r>
              <a:rPr lang="kk-KZ" sz="2400" dirty="0">
                <a:latin typeface="Times New Roman" panose="02020603050405020304" pitchFamily="18" charset="0"/>
                <a:cs typeface="Times New Roman" panose="02020603050405020304" pitchFamily="18" charset="0"/>
              </a:rPr>
              <a:t>атқа мініп жүйткиді, сенімен соғысқалы келеді</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96751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600"/>
            <a:ext cx="11180369" cy="378542"/>
          </a:xfrm>
        </p:spPr>
        <p:txBody>
          <a:bodyPr>
            <a:noAutofit/>
          </a:bodyPr>
          <a:lstStyle/>
          <a:p>
            <a:pPr algn="ctr"/>
            <a:r>
              <a:rPr lang="kk-KZ" sz="2400" dirty="0" smtClean="0">
                <a:latin typeface="Times New Roman" panose="02020603050405020304" pitchFamily="18" charset="0"/>
                <a:cs typeface="Times New Roman" panose="02020603050405020304" pitchFamily="18" charset="0"/>
              </a:rPr>
              <a:t>4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1297859"/>
            <a:ext cx="11180368" cy="5147186"/>
          </a:xfrm>
        </p:spPr>
        <p:txBody>
          <a:bodyPr>
            <a:normAutofit fontScale="92500" lnSpcReduction="20000"/>
          </a:bodyPr>
          <a:lstStyle/>
          <a:p>
            <a:pPr marL="0" indent="0" algn="just">
              <a:lnSpc>
                <a:spcPct val="70000"/>
              </a:lnSpc>
              <a:spcBef>
                <a:spcPts val="0"/>
              </a:spcBef>
              <a:buNone/>
            </a:pPr>
            <a:r>
              <a:rPr lang="kk-KZ" sz="2600" dirty="0">
                <a:latin typeface="Times New Roman" panose="02020603050405020304" pitchFamily="18" charset="0"/>
                <a:cs typeface="Times New Roman" panose="02020603050405020304" pitchFamily="18" charset="0"/>
              </a:rPr>
              <a:t>Парфияны билеу үшін мидиялықтармен шайқас жүргізген сақтың </a:t>
            </a:r>
            <a:r>
              <a:rPr lang="kk-KZ" sz="2600" dirty="0" smtClean="0">
                <a:latin typeface="Times New Roman" panose="02020603050405020304" pitchFamily="18" charset="0"/>
                <a:cs typeface="Times New Roman" panose="02020603050405020304" pitchFamily="18" charset="0"/>
              </a:rPr>
              <a:t>әйел патшасы </a:t>
            </a:r>
            <a:r>
              <a:rPr lang="kk-KZ" sz="2600" dirty="0">
                <a:latin typeface="Times New Roman" panose="02020603050405020304" pitchFamily="18" charset="0"/>
                <a:cs typeface="Times New Roman" panose="02020603050405020304" pitchFamily="18" charset="0"/>
              </a:rPr>
              <a:t>Зарина туралы жазба деректері бар. Сондай-ақ, б.з.д. 530 </a:t>
            </a:r>
            <a:r>
              <a:rPr lang="kk-KZ" sz="2600" dirty="0" smtClean="0">
                <a:latin typeface="Times New Roman" panose="02020603050405020304" pitchFamily="18" charset="0"/>
                <a:cs typeface="Times New Roman" panose="02020603050405020304" pitchFamily="18" charset="0"/>
              </a:rPr>
              <a:t>жылы парсы </a:t>
            </a:r>
            <a:r>
              <a:rPr lang="kk-KZ" sz="2600" dirty="0">
                <a:latin typeface="Times New Roman" panose="02020603050405020304" pitchFamily="18" charset="0"/>
                <a:cs typeface="Times New Roman" panose="02020603050405020304" pitchFamily="18" charset="0"/>
              </a:rPr>
              <a:t>патшасы Кирдің Амударияның арғы бетіндегі сақтарға қарсы </a:t>
            </a:r>
            <a:r>
              <a:rPr lang="kk-KZ" sz="2600" dirty="0" smtClean="0">
                <a:latin typeface="Times New Roman" panose="02020603050405020304" pitchFamily="18" charset="0"/>
                <a:cs typeface="Times New Roman" panose="02020603050405020304" pitchFamily="18" charset="0"/>
              </a:rPr>
              <a:t>жорығында </a:t>
            </a:r>
            <a:r>
              <a:rPr lang="kk-KZ" sz="2600" dirty="0">
                <a:latin typeface="Times New Roman" panose="02020603050405020304" pitchFamily="18" charset="0"/>
                <a:cs typeface="Times New Roman" panose="02020603050405020304" pitchFamily="18" charset="0"/>
              </a:rPr>
              <a:t>әйел патша Томирис (Тұмар ханым) басқарған массагеттерден </a:t>
            </a:r>
            <a:r>
              <a:rPr lang="kk-KZ" sz="2600" dirty="0" smtClean="0">
                <a:latin typeface="Times New Roman" panose="02020603050405020304" pitchFamily="18" charset="0"/>
                <a:cs typeface="Times New Roman" panose="02020603050405020304" pitchFamily="18" charset="0"/>
              </a:rPr>
              <a:t>қиратыла </a:t>
            </a:r>
            <a:r>
              <a:rPr lang="kk-KZ" sz="2600" dirty="0">
                <a:latin typeface="Times New Roman" panose="02020603050405020304" pitchFamily="18" charset="0"/>
                <a:cs typeface="Times New Roman" panose="02020603050405020304" pitchFamily="18" charset="0"/>
              </a:rPr>
              <a:t>жеңіліп, Кирдің өзі шайқаста опат болғаны кеңінен мәлім. «</a:t>
            </a:r>
            <a:r>
              <a:rPr lang="kk-KZ" sz="2600" dirty="0" smtClean="0">
                <a:latin typeface="Times New Roman" panose="02020603050405020304" pitchFamily="18" charset="0"/>
                <a:cs typeface="Times New Roman" panose="02020603050405020304" pitchFamily="18" charset="0"/>
              </a:rPr>
              <a:t>Тарихтың атасы</a:t>
            </a:r>
            <a:r>
              <a:rPr lang="kk-KZ" sz="2600" dirty="0">
                <a:latin typeface="Times New Roman" panose="02020603050405020304" pitchFamily="18" charset="0"/>
                <a:cs typeface="Times New Roman" panose="02020603050405020304" pitchFamily="18" charset="0"/>
              </a:rPr>
              <a:t>» Геродот осы жорық туралы былай әңгімелейді: Кир </a:t>
            </a:r>
            <a:r>
              <a:rPr lang="kk-KZ" sz="2600" dirty="0" smtClean="0">
                <a:latin typeface="Times New Roman" panose="02020603050405020304" pitchFamily="18" charset="0"/>
                <a:cs typeface="Times New Roman" panose="02020603050405020304" pitchFamily="18" charset="0"/>
              </a:rPr>
              <a:t>массагеттерді бағындыруды </a:t>
            </a:r>
            <a:r>
              <a:rPr lang="kk-KZ" sz="2600" dirty="0">
                <a:latin typeface="Times New Roman" panose="02020603050405020304" pitchFamily="18" charset="0"/>
                <a:cs typeface="Times New Roman" panose="02020603050405020304" pitchFamily="18" charset="0"/>
              </a:rPr>
              <a:t>жоспарлайды. Ал массагеттер болса өте көп және </a:t>
            </a:r>
            <a:r>
              <a:rPr lang="kk-KZ" sz="2600" dirty="0" smtClean="0">
                <a:latin typeface="Times New Roman" panose="02020603050405020304" pitchFamily="18" charset="0"/>
                <a:cs typeface="Times New Roman" panose="02020603050405020304" pitchFamily="18" charset="0"/>
              </a:rPr>
              <a:t>ержүрек тайпалар </a:t>
            </a:r>
            <a:r>
              <a:rPr lang="kk-KZ" sz="2600" dirty="0">
                <a:latin typeface="Times New Roman" panose="02020603050405020304" pitchFamily="18" charset="0"/>
                <a:cs typeface="Times New Roman" panose="02020603050405020304" pitchFamily="18" charset="0"/>
              </a:rPr>
              <a:t>болған. Олар Аракс (Әмударияның ескі аты) өзенінің арғы бетінің күншығыс жағында, исседондарға қарсы бетте өмір сүрген. Ал кейбіреулер оларды скиф тайпалары деп атайды.</a:t>
            </a:r>
            <a:endParaRPr lang="ru-RU" sz="2600" dirty="0">
              <a:latin typeface="Times New Roman" panose="02020603050405020304" pitchFamily="18" charset="0"/>
              <a:cs typeface="Times New Roman" panose="02020603050405020304" pitchFamily="18" charset="0"/>
            </a:endParaRPr>
          </a:p>
          <a:p>
            <a:r>
              <a:rPr lang="kk-KZ" sz="2600" dirty="0">
                <a:latin typeface="Times New Roman" panose="02020603050405020304" pitchFamily="18" charset="0"/>
                <a:cs typeface="Times New Roman" panose="02020603050405020304" pitchFamily="18" charset="0"/>
              </a:rPr>
              <a:t>* Ұлы II Кир (үлкені) - патша (б.з.д. 558-530жж). Ахеменидтер мемлекетінің негізін салушы. 550 ж. Мидияны, одан кейін Парфияны, 546ж. </a:t>
            </a:r>
            <a:r>
              <a:rPr lang="kk-KZ" sz="2600" dirty="0" smtClean="0">
                <a:latin typeface="Times New Roman" panose="02020603050405020304" pitchFamily="18" charset="0"/>
                <a:cs typeface="Times New Roman" panose="02020603050405020304" pitchFamily="18" charset="0"/>
              </a:rPr>
              <a:t>Ливияны </a:t>
            </a:r>
            <a:r>
              <a:rPr lang="kk-KZ" sz="2600" dirty="0">
                <a:latin typeface="Times New Roman" panose="02020603050405020304" pitchFamily="18" charset="0"/>
                <a:cs typeface="Times New Roman" panose="02020603050405020304" pitchFamily="18" charset="0"/>
              </a:rPr>
              <a:t>және Кіші Азиядағы грек мемлекеттерін бағындырған. 530 ж. шілде айында массагеттерге қарсы жорығында жеңіліп, қаза болған</a:t>
            </a:r>
            <a:r>
              <a:rPr lang="kk-KZ" sz="2600" dirty="0" smtClean="0">
                <a:latin typeface="Times New Roman" panose="02020603050405020304" pitchFamily="18" charset="0"/>
                <a:cs typeface="Times New Roman" panose="02020603050405020304" pitchFamily="18" charset="0"/>
              </a:rPr>
              <a:t>. </a:t>
            </a:r>
            <a:r>
              <a:rPr lang="kk-KZ" sz="2600" dirty="0">
                <a:latin typeface="Times New Roman" panose="02020603050405020304" pitchFamily="18" charset="0"/>
                <a:cs typeface="Times New Roman" panose="02020603050405020304" pitchFamily="18" charset="0"/>
              </a:rPr>
              <a:t>Сонымен, батыста Кавказ Каспий теңізімен шектеседі, ал теңіздің </a:t>
            </a:r>
            <a:r>
              <a:rPr lang="kk-KZ" sz="2600" dirty="0" smtClean="0">
                <a:latin typeface="Times New Roman" panose="02020603050405020304" pitchFamily="18" charset="0"/>
                <a:cs typeface="Times New Roman" panose="02020603050405020304" pitchFamily="18" charset="0"/>
              </a:rPr>
              <a:t>күн шығыс </a:t>
            </a:r>
            <a:r>
              <a:rPr lang="kk-KZ" sz="2600" dirty="0">
                <a:latin typeface="Times New Roman" panose="02020603050405020304" pitchFamily="18" charset="0"/>
                <a:cs typeface="Times New Roman" panose="02020603050405020304" pitchFamily="18" charset="0"/>
              </a:rPr>
              <a:t>жағына қарай ұшы-қиыры жоқ жазық алып жатыр. Кир басып </a:t>
            </a:r>
            <a:r>
              <a:rPr lang="kk-KZ" sz="2600" dirty="0" smtClean="0">
                <a:latin typeface="Times New Roman" panose="02020603050405020304" pitchFamily="18" charset="0"/>
                <a:cs typeface="Times New Roman" panose="02020603050405020304" pitchFamily="18" charset="0"/>
              </a:rPr>
              <a:t>алуды көздеген </a:t>
            </a:r>
            <a:r>
              <a:rPr lang="kk-KZ" sz="2600" dirty="0">
                <a:latin typeface="Times New Roman" panose="02020603050405020304" pitchFamily="18" charset="0"/>
                <a:cs typeface="Times New Roman" panose="02020603050405020304" pitchFamily="18" charset="0"/>
              </a:rPr>
              <a:t>осынау ұлан-ғайыр жазықтың көп бөлігін жоғарыда айтып </a:t>
            </a:r>
            <a:r>
              <a:rPr lang="kk-KZ" sz="2600" dirty="0" smtClean="0">
                <a:latin typeface="Times New Roman" panose="02020603050405020304" pitchFamily="18" charset="0"/>
                <a:cs typeface="Times New Roman" panose="02020603050405020304" pitchFamily="18" charset="0"/>
              </a:rPr>
              <a:t>кеткен массагеттер </a:t>
            </a:r>
            <a:r>
              <a:rPr lang="kk-KZ" sz="2600" dirty="0">
                <a:latin typeface="Times New Roman" panose="02020603050405020304" pitchFamily="18" charset="0"/>
                <a:cs typeface="Times New Roman" panose="02020603050405020304" pitchFamily="18" charset="0"/>
              </a:rPr>
              <a:t>мекендеген. Ежелгі Қазақстанның сақтары сол уақыттағы әлемдік саясатта </a:t>
            </a:r>
            <a:r>
              <a:rPr lang="kk-KZ" sz="2600" dirty="0" smtClean="0">
                <a:latin typeface="Times New Roman" panose="02020603050405020304" pitchFamily="18" charset="0"/>
                <a:cs typeface="Times New Roman" panose="02020603050405020304" pitchFamily="18" charset="0"/>
              </a:rPr>
              <a:t>маңызды</a:t>
            </a:r>
            <a:r>
              <a:rPr lang="kk-KZ" sz="2800" dirty="0"/>
              <a:t>рөл атқарды, </a:t>
            </a:r>
            <a:r>
              <a:rPr lang="kk-KZ" sz="2800" dirty="0">
                <a:latin typeface="Times New Roman" panose="02020603050405020304" pitchFamily="18" charset="0"/>
                <a:cs typeface="Times New Roman" panose="02020603050405020304" pitchFamily="18" charset="0"/>
              </a:rPr>
              <a:t>тарихи оқиғаларға белсенді қатысты. Олардың </a:t>
            </a:r>
            <a:r>
              <a:rPr lang="kk-KZ" sz="2800" dirty="0" smtClean="0">
                <a:latin typeface="Times New Roman" panose="02020603050405020304" pitchFamily="18" charset="0"/>
                <a:cs typeface="Times New Roman" panose="02020603050405020304" pitchFamily="18" charset="0"/>
              </a:rPr>
              <a:t>жауынгерлік ерліктері </a:t>
            </a:r>
            <a:r>
              <a:rPr lang="kk-KZ" sz="2800" dirty="0">
                <a:latin typeface="Times New Roman" panose="02020603050405020304" pitchFamily="18" charset="0"/>
                <a:cs typeface="Times New Roman" panose="02020603050405020304" pitchFamily="18" charset="0"/>
              </a:rPr>
              <a:t>көрші елдерге кеңінен мәлім еді. </a:t>
            </a:r>
            <a:endParaRPr lang="ru-RU" sz="2600" dirty="0">
              <a:latin typeface="Times New Roman" panose="02020603050405020304" pitchFamily="18" charset="0"/>
              <a:cs typeface="Times New Roman" panose="02020603050405020304" pitchFamily="18" charset="0"/>
            </a:endParaRPr>
          </a:p>
          <a:p>
            <a:pPr marL="0" indent="0" algn="just">
              <a:lnSpc>
                <a:spcPct val="70000"/>
              </a:lnSpc>
              <a:spcBef>
                <a:spcPts val="0"/>
              </a:spcBef>
              <a:buNone/>
            </a:pPr>
            <a:endParaRPr lang="ru-RU" sz="2400"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761381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09600"/>
            <a:ext cx="11106627" cy="511277"/>
          </a:xfrm>
        </p:spPr>
        <p:txBody>
          <a:bodyPr>
            <a:normAutofit/>
          </a:bodyPr>
          <a:lstStyle/>
          <a:p>
            <a:pPr algn="ctr"/>
            <a:r>
              <a:rPr lang="kk-KZ" sz="2400" dirty="0" smtClean="0"/>
              <a:t>5бет</a:t>
            </a:r>
            <a:endParaRPr lang="ru-RU" sz="2400" dirty="0"/>
          </a:p>
        </p:txBody>
      </p:sp>
      <p:sp>
        <p:nvSpPr>
          <p:cNvPr id="3" name="Объект 2"/>
          <p:cNvSpPr>
            <a:spLocks noGrp="1"/>
          </p:cNvSpPr>
          <p:nvPr>
            <p:ph idx="1"/>
          </p:nvPr>
        </p:nvSpPr>
        <p:spPr>
          <a:xfrm>
            <a:off x="677334" y="1002890"/>
            <a:ext cx="11106626" cy="5560141"/>
          </a:xfrm>
        </p:spPr>
        <p:txBody>
          <a:bodyPr>
            <a:noAutofit/>
          </a:bodyPr>
          <a:lstStyle/>
          <a:p>
            <a:pPr marL="0" indent="0" algn="just">
              <a:spcBef>
                <a:spcPts val="0"/>
              </a:spcBef>
              <a:buNone/>
            </a:pPr>
            <a:r>
              <a:rPr lang="kk-KZ" sz="2400" dirty="0">
                <a:latin typeface="Times New Roman" panose="02020603050405020304" pitchFamily="18" charset="0"/>
                <a:cs typeface="Times New Roman" panose="02020603050405020304" pitchFamily="18" charset="0"/>
              </a:rPr>
              <a:t>С</a:t>
            </a:r>
            <a:r>
              <a:rPr lang="kk-KZ" sz="2400" dirty="0" smtClean="0">
                <a:latin typeface="Times New Roman" panose="02020603050405020304" pitchFamily="18" charset="0"/>
                <a:cs typeface="Times New Roman" panose="02020603050405020304" pitchFamily="18" charset="0"/>
              </a:rPr>
              <a:t>ақтар </a:t>
            </a:r>
            <a:r>
              <a:rPr lang="kk-KZ" sz="2400" dirty="0">
                <a:latin typeface="Times New Roman" panose="02020603050405020304" pitchFamily="18" charset="0"/>
                <a:cs typeface="Times New Roman" panose="02020603050405020304" pitchFamily="18" charset="0"/>
              </a:rPr>
              <a:t>жөнінде мәліметтері бар жазба деректерді үш топқа бөлуге болады. Біріншісі - ежелгі парсы жазбалары мен Геродоттың еңбектеріне негізделген. Екіншісі - Александр Македонский мен оның мұрагерлерінің жорықтары кезеңіндегі грек жазбалары. Үшіншісіне Орталық Азия халықтарымен байланыста болған, өз замандастарының мәліметтеріне сүйенген грек және латын ғалымдарының мәліметтері кіреді. Уақыттық мерзімі бойынша бұл жазба деректердің тобына қытай саяхатшылары мен зерттеушілерінің де айғақтарын қосуға болады</a:t>
            </a:r>
            <a:r>
              <a:rPr lang="kk-KZ" sz="2400" dirty="0" smtClean="0">
                <a:latin typeface="Times New Roman" panose="02020603050405020304" pitchFamily="18" charset="0"/>
                <a:cs typeface="Times New Roman" panose="02020603050405020304" pitchFamily="18" charset="0"/>
              </a:rPr>
              <a:t>.</a:t>
            </a:r>
            <a:endParaRPr lang="ru-RU" sz="2400" dirty="0">
              <a:latin typeface="Times New Roman" panose="02020603050405020304" pitchFamily="18" charset="0"/>
              <a:cs typeface="Times New Roman" panose="02020603050405020304" pitchFamily="18" charset="0"/>
            </a:endParaRPr>
          </a:p>
          <a:p>
            <a:pPr marL="0" indent="0" algn="just">
              <a:spcBef>
                <a:spcPts val="0"/>
              </a:spcBef>
              <a:buNone/>
            </a:pPr>
            <a:r>
              <a:rPr lang="kk-KZ" sz="2400" dirty="0">
                <a:latin typeface="Times New Roman" panose="02020603050405020304" pitchFamily="18" charset="0"/>
                <a:cs typeface="Times New Roman" panose="02020603050405020304" pitchFamily="18" charset="0"/>
              </a:rPr>
              <a:t>Сақ дәуірінде мал шаруашылығының қалыптасуы толық аяқталды. </a:t>
            </a:r>
            <a:r>
              <a:rPr lang="kk-KZ" sz="2400" dirty="0" smtClean="0">
                <a:latin typeface="Times New Roman" panose="02020603050405020304" pitchFamily="18" charset="0"/>
                <a:cs typeface="Times New Roman" panose="02020603050405020304" pitchFamily="18" charset="0"/>
              </a:rPr>
              <a:t>Сақ тайпаларының </a:t>
            </a:r>
            <a:r>
              <a:rPr lang="kk-KZ" sz="2400" dirty="0">
                <a:latin typeface="Times New Roman" panose="02020603050405020304" pitchFamily="18" charset="0"/>
                <a:cs typeface="Times New Roman" panose="02020603050405020304" pitchFamily="18" charset="0"/>
              </a:rPr>
              <a:t>қоғамы біртекті болмаған. Қоғамның әлеуметтік </a:t>
            </a:r>
            <a:r>
              <a:rPr lang="kk-KZ" sz="2400" dirty="0" smtClean="0">
                <a:latin typeface="Times New Roman" panose="02020603050405020304" pitchFamily="18" charset="0"/>
                <a:cs typeface="Times New Roman" panose="02020603050405020304" pitchFamily="18" charset="0"/>
              </a:rPr>
              <a:t>құрылымының </a:t>
            </a:r>
            <a:r>
              <a:rPr lang="kk-KZ" sz="2400" dirty="0">
                <a:latin typeface="Times New Roman" panose="02020603050405020304" pitchFamily="18" charset="0"/>
                <a:cs typeface="Times New Roman" panose="02020603050405020304" pitchFamily="18" charset="0"/>
              </a:rPr>
              <a:t>жоғарғы сатысында билікке ие болған «патшалар» отырды. Олар </a:t>
            </a:r>
            <a:r>
              <a:rPr lang="kk-KZ" sz="2400" dirty="0" smtClean="0">
                <a:latin typeface="Times New Roman" panose="02020603050405020304" pitchFamily="18" charset="0"/>
                <a:cs typeface="Times New Roman" panose="02020603050405020304" pitchFamily="18" charset="0"/>
              </a:rPr>
              <a:t>соғыс және </a:t>
            </a:r>
            <a:r>
              <a:rPr lang="kk-KZ" sz="2400" dirty="0">
                <a:latin typeface="Times New Roman" panose="02020603050405020304" pitchFamily="18" charset="0"/>
                <a:cs typeface="Times New Roman" panose="02020603050405020304" pitchFamily="18" charset="0"/>
              </a:rPr>
              <a:t>бітім туралы, елшілер жіберу, одақ жасау мәселелерімен айналысып,</a:t>
            </a:r>
            <a:endParaRPr lang="ru-RU" sz="2400" dirty="0">
              <a:latin typeface="Times New Roman" panose="02020603050405020304" pitchFamily="18" charset="0"/>
              <a:cs typeface="Times New Roman" panose="02020603050405020304" pitchFamily="18" charset="0"/>
            </a:endParaRPr>
          </a:p>
          <a:p>
            <a:pPr marL="0" indent="0" algn="just">
              <a:spcBef>
                <a:spcPts val="0"/>
              </a:spcBef>
              <a:buNone/>
            </a:pPr>
            <a:r>
              <a:rPr lang="kk-KZ" sz="2400" dirty="0">
                <a:latin typeface="Times New Roman" panose="02020603050405020304" pitchFamily="18" charset="0"/>
                <a:cs typeface="Times New Roman" panose="02020603050405020304" pitchFamily="18" charset="0"/>
              </a:rPr>
              <a:t>әскерге қолбасшылық етті. Ел басқаратын мұрагерлер шығатын «патшалық</a:t>
            </a:r>
            <a:r>
              <a:rPr lang="kk-KZ" sz="2400" dirty="0" smtClean="0">
                <a:latin typeface="Times New Roman" panose="02020603050405020304" pitchFamily="18" charset="0"/>
                <a:cs typeface="Times New Roman" panose="02020603050405020304" pitchFamily="18" charset="0"/>
              </a:rPr>
              <a:t>» ру </a:t>
            </a:r>
            <a:r>
              <a:rPr lang="kk-KZ" sz="2400" dirty="0">
                <a:latin typeface="Times New Roman" panose="02020603050405020304" pitchFamily="18" charset="0"/>
                <a:cs typeface="Times New Roman" panose="02020603050405020304" pitchFamily="18" charset="0"/>
              </a:rPr>
              <a:t>қалыптасты. Сақ қоғамында әскери қолбасшылар мен тайпалық ақсүйектер маңызды рөл атқарды. Сақтарды шығыстың басқа халықтарынан ерекшелендіретін Ұлы дала көшпенділерінің ерекше белгілері қалыптасты.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2479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17987"/>
            <a:ext cx="11268860" cy="560439"/>
          </a:xfrm>
        </p:spPr>
        <p:txBody>
          <a:bodyPr>
            <a:normAutofit/>
          </a:bodyPr>
          <a:lstStyle/>
          <a:p>
            <a:pPr algn="ctr"/>
            <a:r>
              <a:rPr lang="kk-KZ" sz="2400" dirty="0">
                <a:latin typeface="Times New Roman" panose="02020603050405020304" pitchFamily="18" charset="0"/>
                <a:cs typeface="Times New Roman" panose="02020603050405020304" pitchFamily="18" charset="0"/>
              </a:rPr>
              <a:t>6</a:t>
            </a:r>
            <a:r>
              <a:rPr lang="kk-KZ" sz="2400" dirty="0" smtClean="0">
                <a:latin typeface="Times New Roman" panose="02020603050405020304" pitchFamily="18" charset="0"/>
                <a:cs typeface="Times New Roman" panose="02020603050405020304" pitchFamily="18" charset="0"/>
              </a:rPr>
              <a:t>-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91729" y="840658"/>
            <a:ext cx="12000271" cy="5825613"/>
          </a:xfrm>
        </p:spPr>
        <p:txBody>
          <a:bodyPr>
            <a:noAutofit/>
          </a:bodyPr>
          <a:lstStyle/>
          <a:p>
            <a:pPr marL="0" indent="0" algn="just">
              <a:buNone/>
            </a:pPr>
            <a:r>
              <a:rPr lang="kk-KZ" sz="2400" dirty="0">
                <a:latin typeface="Times New Roman" panose="02020603050405020304" pitchFamily="18" charset="0"/>
                <a:cs typeface="Times New Roman" panose="02020603050405020304" pitchFamily="18" charset="0"/>
              </a:rPr>
              <a:t>Мұнда отырықшы халықтар өркениетіне тән иерархиялық басқару жүйесі болмады. Қоғамды басқаруды ру жетекшілері жүзеге асырды және әрбір сақ қоғамының мүшесі еркін де толық құқылы адам болды. Сақтар көшпенділердің жоғары деңгейде дамыған өркениетін қалыптастырды. Сақтар адамзат қоғамы үшін аса маңызды мәдени құндылықтар қалдырды. Сақ тайпаларының мәдени ошақтары Қазақ жерінің барлық аймақтарында қалыптасқан. Сақ қорымдарының шоғыры Сырдария, Іле, Талас, Шу, Лепсі, Есік, Шелек, Шарын өзендерінің аңғарларынан, Кеген мен Нарынқол алқаптарынан табылған. Мысалы, Іленің сол жағалауындағы Жуантөбе кесенесі 300 қорғаннан, Талас өзені жағасындағы Берікқара 500 қорғаннан тұрады. Іленің оң жағалауындағы әйгілі Бесшатыр қорымы 31 қорғаннан тұрады, олардың арасынан диаметрі 104 м және биіктігі 17 м болатын Үлкен Бесшатыр қорғаны ерекше көзге түседі. Оның үйіндісі кесілген конус нысаны тәріздес, жайпақ төбесінің диаметрі 32 м құрайды. Бұл дәуірдің аса құнды ескерткіші - Іле Алатауының етегіндегі Алматыдан 50 км шығысқа қарай орналасқан Есік қорғаны болып табылады. Ол 40 астам қорғаннан тұратын Есік қорымына кіреді. Оны археологтар 1969 жылы ашты. Диаметрі 60 м және биіктігі 7 м асатын ол қорғаннан б.з.б. IV ғасыр аяғы мен III ғасырға жататын «Алтын адамның» моласы табылды. Антропологтардың анықтауы бойынша Есік қорғанына жерленген адамның жасы 17-18 шамасындағы жауынгер, ал тегі бойынша саққа жатады. Ол мол алтынмен өрнектелген салтанатты киім киген. Басында әртүрлі өлшемдегі алтын жапырақшалармен әшекейленген сүйір, биіктігі - 65-70 см бас киімі бар. Баскиімі барлығы 150-ге жуық әшекеймен өрнектелген. Әшекейлер барыстың, таутекенің, арқардың, жылқының, құстардың бейнесінде жасалған.</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007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47485"/>
            <a:ext cx="11268860" cy="457200"/>
          </a:xfrm>
        </p:spPr>
        <p:txBody>
          <a:bodyPr>
            <a:normAutofit/>
          </a:bodyPr>
          <a:lstStyle/>
          <a:p>
            <a:pPr algn="ctr"/>
            <a:r>
              <a:rPr lang="kk-KZ" sz="2400" dirty="0" smtClean="0">
                <a:latin typeface="Times New Roman" panose="02020603050405020304" pitchFamily="18" charset="0"/>
                <a:cs typeface="Times New Roman" panose="02020603050405020304" pitchFamily="18" charset="0"/>
              </a:rPr>
              <a:t>7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24465" y="604685"/>
            <a:ext cx="11621729" cy="5436677"/>
          </a:xfrm>
        </p:spPr>
        <p:txBody>
          <a:bodyPr>
            <a:noAutofit/>
          </a:bodyPr>
          <a:lstStyle/>
          <a:p>
            <a:pPr marL="0" indent="0" algn="just">
              <a:spcBef>
                <a:spcPts val="0"/>
              </a:spcBef>
              <a:buNone/>
            </a:pPr>
            <a:r>
              <a:rPr lang="kk-KZ" sz="2400" dirty="0">
                <a:latin typeface="Times New Roman" panose="02020603050405020304" pitchFamily="18" charset="0"/>
                <a:cs typeface="Times New Roman" panose="02020603050405020304" pitchFamily="18" charset="0"/>
              </a:rPr>
              <a:t>Баскиімнің алдыңғы бөлігін киік мүйізді, қанатты екі аттың бейнесі өрнектеп тұр. Жауынгердің сыртқы киімі шекпен мен шалбардан тұрады. Шекпенді үш мыңға жуық алтын заттар әшекейлесе, ал барлық киімінде, баскиімі мен аяқкиіміндегі алтын әшекейлер мен жапырақшалар төрт мыңдай болады.</a:t>
            </a:r>
            <a:endParaRPr lang="ru-RU" sz="2400" dirty="0">
              <a:latin typeface="Times New Roman" panose="02020603050405020304" pitchFamily="18" charset="0"/>
              <a:cs typeface="Times New Roman" panose="02020603050405020304" pitchFamily="18" charset="0"/>
            </a:endParaRPr>
          </a:p>
          <a:p>
            <a:pPr marL="0" indent="0" algn="just">
              <a:spcBef>
                <a:spcPts val="0"/>
              </a:spcBef>
              <a:buNone/>
            </a:pPr>
            <a:r>
              <a:rPr lang="kk-KZ" sz="2400" dirty="0">
                <a:latin typeface="Times New Roman" panose="02020603050405020304" pitchFamily="18" charset="0"/>
                <a:cs typeface="Times New Roman" panose="02020603050405020304" pitchFamily="18" charset="0"/>
              </a:rPr>
              <a:t>«Алтын адам» бойынша археолог К.Ақышев зерттеу жұмыстарын жүргізді</a:t>
            </a:r>
            <a:r>
              <a:rPr lang="kk-KZ" sz="2400" dirty="0" smtClean="0">
                <a:latin typeface="Times New Roman" panose="02020603050405020304" pitchFamily="18" charset="0"/>
                <a:cs typeface="Times New Roman" panose="02020603050405020304" pitchFamily="18" charset="0"/>
              </a:rPr>
              <a:t>.          Ол </a:t>
            </a:r>
            <a:r>
              <a:rPr lang="kk-KZ" sz="2400" dirty="0">
                <a:latin typeface="Times New Roman" panose="02020603050405020304" pitchFamily="18" charset="0"/>
                <a:cs typeface="Times New Roman" panose="02020603050405020304" pitchFamily="18" charset="0"/>
              </a:rPr>
              <a:t>«Алтын адамды» шошақ бөрікті сақтарға жатқызады. Есік </a:t>
            </a:r>
            <a:r>
              <a:rPr lang="kk-KZ" sz="2400" dirty="0" smtClean="0">
                <a:latin typeface="Times New Roman" panose="02020603050405020304" pitchFamily="18" charset="0"/>
                <a:cs typeface="Times New Roman" panose="02020603050405020304" pitchFamily="18" charset="0"/>
              </a:rPr>
              <a:t>қорғанынан табылған </a:t>
            </a:r>
            <a:r>
              <a:rPr lang="kk-KZ" sz="2400" dirty="0">
                <a:latin typeface="Times New Roman" panose="02020603050405020304" pitchFamily="18" charset="0"/>
                <a:cs typeface="Times New Roman" panose="02020603050405020304" pitchFamily="18" charset="0"/>
              </a:rPr>
              <a:t>заттардың ішінен сына жазуына ұқсас 26 белгіден тұратын екі </a:t>
            </a:r>
            <a:r>
              <a:rPr lang="kk-KZ" sz="2400" dirty="0" smtClean="0">
                <a:latin typeface="Times New Roman" panose="02020603050405020304" pitchFamily="18" charset="0"/>
                <a:cs typeface="Times New Roman" panose="02020603050405020304" pitchFamily="18" charset="0"/>
              </a:rPr>
              <a:t>жол жазуы </a:t>
            </a:r>
            <a:r>
              <a:rPr lang="kk-KZ" sz="2400" dirty="0">
                <a:latin typeface="Times New Roman" panose="02020603050405020304" pitchFamily="18" charset="0"/>
                <a:cs typeface="Times New Roman" panose="02020603050405020304" pitchFamily="18" charset="0"/>
              </a:rPr>
              <a:t>бар күміс тостаған табылған. «Есік жазуы» алфавиттік жазуға </a:t>
            </a:r>
            <a:r>
              <a:rPr lang="kk-KZ" sz="2400" dirty="0" smtClean="0">
                <a:latin typeface="Times New Roman" panose="02020603050405020304" pitchFamily="18" charset="0"/>
                <a:cs typeface="Times New Roman" panose="02020603050405020304" pitchFamily="18" charset="0"/>
              </a:rPr>
              <a:t>ұқсас болып </a:t>
            </a:r>
            <a:r>
              <a:rPr lang="kk-KZ" sz="2400" dirty="0">
                <a:latin typeface="Times New Roman" panose="02020603050405020304" pitchFamily="18" charset="0"/>
                <a:cs typeface="Times New Roman" panose="02020603050405020304" pitchFamily="18" charset="0"/>
              </a:rPr>
              <a:t>келеді. Бұл жазудың сырын ашу бағытында лингвист ғалымдар </a:t>
            </a:r>
            <a:r>
              <a:rPr lang="kk-KZ" sz="2400" dirty="0" smtClean="0">
                <a:latin typeface="Times New Roman" panose="02020603050405020304" pitchFamily="18" charset="0"/>
                <a:cs typeface="Times New Roman" panose="02020603050405020304" pitchFamily="18" charset="0"/>
              </a:rPr>
              <a:t>тарапынан </a:t>
            </a:r>
            <a:r>
              <a:rPr lang="kk-KZ" sz="2400" dirty="0">
                <a:latin typeface="Times New Roman" panose="02020603050405020304" pitchFamily="18" charset="0"/>
                <a:cs typeface="Times New Roman" panose="02020603050405020304" pitchFamily="18" charset="0"/>
              </a:rPr>
              <a:t>жұмыстар жүргізілуде. Бұл жазудың мағынасы туралы </a:t>
            </a:r>
            <a:r>
              <a:rPr lang="kk-KZ" sz="2400" dirty="0" smtClean="0">
                <a:latin typeface="Times New Roman" panose="02020603050405020304" pitchFamily="18" charset="0"/>
                <a:cs typeface="Times New Roman" panose="02020603050405020304" pitchFamily="18" charset="0"/>
              </a:rPr>
              <a:t>түркітанушы ғалым </a:t>
            </a:r>
            <a:r>
              <a:rPr lang="kk-KZ" sz="2400" dirty="0">
                <a:latin typeface="Times New Roman" panose="02020603050405020304" pitchFamily="18" charset="0"/>
                <a:cs typeface="Times New Roman" panose="02020603050405020304" pitchFamily="18" charset="0"/>
              </a:rPr>
              <a:t>Алтай Аманжолов мынандай нұсқаны ұсынады: «Аға саған бұл ошақ</a:t>
            </a:r>
            <a:r>
              <a:rPr lang="kk-KZ" sz="2400" dirty="0" smtClean="0">
                <a:latin typeface="Times New Roman" panose="02020603050405020304" pitchFamily="18" charset="0"/>
                <a:cs typeface="Times New Roman" panose="02020603050405020304" pitchFamily="18" charset="0"/>
              </a:rPr>
              <a:t>! Бөтен </a:t>
            </a:r>
            <a:r>
              <a:rPr lang="kk-KZ" sz="2400" dirty="0">
                <a:latin typeface="Times New Roman" panose="02020603050405020304" pitchFamily="18" charset="0"/>
                <a:cs typeface="Times New Roman" panose="02020603050405020304" pitchFamily="18" charset="0"/>
              </a:rPr>
              <a:t>ел адамы тізенді бүк! Халықта азық-түлік мол болғай!» Бұл жазба </a:t>
            </a:r>
            <a:r>
              <a:rPr lang="kk-KZ" sz="2400" dirty="0" smtClean="0">
                <a:latin typeface="Times New Roman" panose="02020603050405020304" pitchFamily="18" charset="0"/>
                <a:cs typeface="Times New Roman" panose="02020603050405020304" pitchFamily="18" charset="0"/>
              </a:rPr>
              <a:t>дерегі аса </a:t>
            </a:r>
            <a:r>
              <a:rPr lang="kk-KZ" sz="2400" dirty="0">
                <a:latin typeface="Times New Roman" panose="02020603050405020304" pitchFamily="18" charset="0"/>
                <a:cs typeface="Times New Roman" panose="02020603050405020304" pitchFamily="18" charset="0"/>
              </a:rPr>
              <a:t>құнды мәдени ескерткіштердің қатарына жатады. Бұл нұсқаға </a:t>
            </a:r>
            <a:r>
              <a:rPr lang="kk-KZ" sz="2400" dirty="0" smtClean="0">
                <a:latin typeface="Times New Roman" panose="02020603050405020304" pitchFamily="18" charset="0"/>
                <a:cs typeface="Times New Roman" panose="02020603050405020304" pitchFamily="18" charset="0"/>
              </a:rPr>
              <a:t>қарағанда сақтардың </a:t>
            </a:r>
            <a:r>
              <a:rPr lang="kk-KZ" sz="2400" dirty="0">
                <a:latin typeface="Times New Roman" panose="02020603050405020304" pitchFamily="18" charset="0"/>
                <a:cs typeface="Times New Roman" panose="02020603050405020304" pitchFamily="18" charset="0"/>
              </a:rPr>
              <a:t>түркі тілдес болғаны айқындалады. Ал, күміс тостағандағы </a:t>
            </a:r>
            <a:r>
              <a:rPr lang="kk-KZ" sz="2400" dirty="0" smtClean="0">
                <a:latin typeface="Times New Roman" panose="02020603050405020304" pitchFamily="18" charset="0"/>
                <a:cs typeface="Times New Roman" panose="02020603050405020304" pitchFamily="18" charset="0"/>
              </a:rPr>
              <a:t>жазулар көне </a:t>
            </a:r>
            <a:r>
              <a:rPr lang="kk-KZ" sz="2400" dirty="0">
                <a:latin typeface="Times New Roman" panose="02020603050405020304" pitchFamily="18" charset="0"/>
                <a:cs typeface="Times New Roman" panose="02020603050405020304" pitchFamily="18" charset="0"/>
              </a:rPr>
              <a:t>түркі жазуының сақ дәуірінде пайда болған деген тұжырымға жетелейді</a:t>
            </a:r>
            <a:r>
              <a:rPr lang="kk-KZ" sz="2400" dirty="0" smtClean="0">
                <a:latin typeface="Times New Roman" panose="02020603050405020304" pitchFamily="18" charset="0"/>
                <a:cs typeface="Times New Roman" panose="02020603050405020304" pitchFamily="18" charset="0"/>
              </a:rPr>
              <a:t>. Сақ </a:t>
            </a:r>
            <a:r>
              <a:rPr lang="kk-KZ" sz="2400" dirty="0">
                <a:latin typeface="Times New Roman" panose="02020603050405020304" pitchFamily="18" charset="0"/>
                <a:cs typeface="Times New Roman" panose="02020603050405020304" pitchFamily="18" charset="0"/>
              </a:rPr>
              <a:t>дәуірінің ескерткіштері Қазақстанның барлық аймақтарынан </a:t>
            </a:r>
            <a:r>
              <a:rPr lang="kk-KZ" sz="2400" dirty="0" smtClean="0">
                <a:latin typeface="Times New Roman" panose="02020603050405020304" pitchFamily="18" charset="0"/>
                <a:cs typeface="Times New Roman" panose="02020603050405020304" pitchFamily="18" charset="0"/>
              </a:rPr>
              <a:t>табылды</a:t>
            </a:r>
            <a:r>
              <a:rPr lang="kk-KZ" sz="2400" dirty="0">
                <a:latin typeface="Times New Roman" panose="02020603050405020304" pitchFamily="18" charset="0"/>
                <a:cs typeface="Times New Roman" panose="02020603050405020304" pitchFamily="18" charset="0"/>
              </a:rPr>
              <a:t>. Мәселен, Орталық Қазақстандағы сол кезеңнің мәдениеті </a:t>
            </a:r>
            <a:r>
              <a:rPr lang="kk-KZ" sz="2400" dirty="0" smtClean="0">
                <a:latin typeface="Times New Roman" panose="02020603050405020304" pitchFamily="18" charset="0"/>
                <a:cs typeface="Times New Roman" panose="02020603050405020304" pitchFamily="18" charset="0"/>
              </a:rPr>
              <a:t>Тасмола мекеніндегі </a:t>
            </a:r>
            <a:r>
              <a:rPr lang="kk-KZ" sz="2400" dirty="0">
                <a:latin typeface="Times New Roman" panose="02020603050405020304" pitchFamily="18" charset="0"/>
                <a:cs typeface="Times New Roman" panose="02020603050405020304" pitchFamily="18" charset="0"/>
              </a:rPr>
              <a:t>аса ірі археологиялық ескерткіштер орны бойынша тасмолалық</a:t>
            </a:r>
            <a:endParaRPr lang="ru-RU" sz="2400" dirty="0">
              <a:latin typeface="Times New Roman" panose="02020603050405020304" pitchFamily="18" charset="0"/>
              <a:cs typeface="Times New Roman" panose="02020603050405020304" pitchFamily="18" charset="0"/>
            </a:endParaRPr>
          </a:p>
          <a:p>
            <a:pPr marL="0" indent="0" algn="just">
              <a:spcBef>
                <a:spcPts val="0"/>
              </a:spcBef>
              <a:buNone/>
            </a:pPr>
            <a:r>
              <a:rPr lang="kk-KZ" sz="2400" dirty="0">
                <a:latin typeface="Times New Roman" panose="02020603050405020304" pitchFamily="18" charset="0"/>
                <a:cs typeface="Times New Roman" panose="02020603050405020304" pitchFamily="18" charset="0"/>
              </a:rPr>
              <a:t>деген атау алды. Оны басқаларының ішінен бөлектеуге </a:t>
            </a:r>
            <a:r>
              <a:rPr lang="kk-KZ" sz="2400" dirty="0" smtClean="0">
                <a:latin typeface="Times New Roman" panose="02020603050405020304" pitchFamily="18" charset="0"/>
                <a:cs typeface="Times New Roman" panose="02020603050405020304" pitchFamily="18" charset="0"/>
              </a:rPr>
              <a:t>ескерткіштерінің ерекше </a:t>
            </a:r>
            <a:r>
              <a:rPr lang="kk-KZ" sz="2400" dirty="0">
                <a:latin typeface="Times New Roman" panose="02020603050405020304" pitchFamily="18" charset="0"/>
                <a:cs typeface="Times New Roman" panose="02020603050405020304" pitchFamily="18" charset="0"/>
              </a:rPr>
              <a:t>түрі - «мұртты қорғандар», «тас тізбекті қорғандар» негіз болды. </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5124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250724"/>
            <a:ext cx="11327853" cy="486696"/>
          </a:xfrm>
        </p:spPr>
        <p:txBody>
          <a:bodyPr>
            <a:normAutofit/>
          </a:bodyPr>
          <a:lstStyle/>
          <a:p>
            <a:pPr algn="ctr"/>
            <a:r>
              <a:rPr lang="kk-KZ" sz="2400" dirty="0" smtClean="0">
                <a:latin typeface="Times New Roman" panose="02020603050405020304" pitchFamily="18" charset="0"/>
                <a:cs typeface="Times New Roman" panose="02020603050405020304" pitchFamily="18" charset="0"/>
              </a:rPr>
              <a:t>8-бет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737420"/>
            <a:ext cx="11327852" cy="7580670"/>
          </a:xfrm>
        </p:spPr>
        <p:txBody>
          <a:bodyPr>
            <a:normAutofit fontScale="25000" lnSpcReduction="20000"/>
          </a:bodyPr>
          <a:lstStyle/>
          <a:p>
            <a:pPr marL="0" indent="0" algn="just">
              <a:spcBef>
                <a:spcPts val="0"/>
              </a:spcBef>
              <a:buNone/>
            </a:pPr>
            <a:r>
              <a:rPr lang="kk-KZ" sz="9600" dirty="0">
                <a:latin typeface="Times New Roman" panose="02020603050405020304" pitchFamily="18" charset="0"/>
                <a:cs typeface="Times New Roman" panose="02020603050405020304" pitchFamily="18" charset="0"/>
              </a:rPr>
              <a:t>Ал</a:t>
            </a:r>
            <a:r>
              <a:rPr lang="kk-KZ" sz="9600" dirty="0" smtClean="0">
                <a:latin typeface="Times New Roman" panose="02020603050405020304" pitchFamily="18" charset="0"/>
                <a:cs typeface="Times New Roman" panose="02020603050405020304" pitchFamily="18" charset="0"/>
              </a:rPr>
              <a:t>, Арал </a:t>
            </a:r>
            <a:r>
              <a:rPr lang="kk-KZ" sz="9600" dirty="0">
                <a:latin typeface="Times New Roman" panose="02020603050405020304" pitchFamily="18" charset="0"/>
                <a:cs typeface="Times New Roman" panose="02020603050405020304" pitchFamily="18" charset="0"/>
              </a:rPr>
              <a:t>маңындағы ескерткіштері ішінде Шірік-рабат қалашығының орны мен</a:t>
            </a:r>
            <a:endParaRPr lang="ru-RU" sz="9600" dirty="0">
              <a:latin typeface="Times New Roman" panose="02020603050405020304" pitchFamily="18" charset="0"/>
              <a:cs typeface="Times New Roman" panose="02020603050405020304" pitchFamily="18" charset="0"/>
            </a:endParaRPr>
          </a:p>
          <a:p>
            <a:pPr marL="0" indent="0" algn="just">
              <a:spcBef>
                <a:spcPts val="0"/>
              </a:spcBef>
              <a:buNone/>
            </a:pPr>
            <a:r>
              <a:rPr lang="kk-KZ" sz="9600" dirty="0">
                <a:latin typeface="Times New Roman" panose="02020603050405020304" pitchFamily="18" charset="0"/>
                <a:cs typeface="Times New Roman" panose="02020603050405020304" pitchFamily="18" charset="0"/>
              </a:rPr>
              <a:t>Баланды кесенесін ерекше атап керсетуге болады. Грек географы </a:t>
            </a:r>
            <a:r>
              <a:rPr lang="kk-KZ" sz="9600" dirty="0" smtClean="0">
                <a:latin typeface="Times New Roman" panose="02020603050405020304" pitchFamily="18" charset="0"/>
                <a:cs typeface="Times New Roman" panose="02020603050405020304" pitchFamily="18" charset="0"/>
              </a:rPr>
              <a:t>Страбонның </a:t>
            </a:r>
            <a:r>
              <a:rPr lang="kk-KZ" sz="9600" dirty="0">
                <a:latin typeface="Times New Roman" panose="02020603050405020304" pitchFamily="18" charset="0"/>
                <a:cs typeface="Times New Roman" panose="02020603050405020304" pitchFamily="18" charset="0"/>
              </a:rPr>
              <a:t>мәліметтері бойынша Шірік-рабат апасиак сақтарының орталығы </a:t>
            </a:r>
            <a:r>
              <a:rPr lang="kk-KZ" sz="9600" dirty="0" smtClean="0">
                <a:latin typeface="Times New Roman" panose="02020603050405020304" pitchFamily="18" charset="0"/>
                <a:cs typeface="Times New Roman" panose="02020603050405020304" pitchFamily="18" charset="0"/>
              </a:rPr>
              <a:t>болған</a:t>
            </a:r>
            <a:r>
              <a:rPr lang="kk-KZ" sz="9600" dirty="0">
                <a:latin typeface="Times New Roman" panose="02020603050405020304" pitchFamily="18" charset="0"/>
                <a:cs typeface="Times New Roman" panose="02020603050405020304" pitchFamily="18" charset="0"/>
              </a:rPr>
              <a:t>. Оның орны қазіргі Қызылорда қаласынан оңтүстік батысқа қарай 300 </a:t>
            </a:r>
            <a:r>
              <a:rPr lang="kk-KZ" sz="9600" dirty="0" smtClean="0">
                <a:latin typeface="Times New Roman" panose="02020603050405020304" pitchFamily="18" charset="0"/>
                <a:cs typeface="Times New Roman" panose="02020603050405020304" pitchFamily="18" charset="0"/>
              </a:rPr>
              <a:t>км жерде </a:t>
            </a:r>
            <a:r>
              <a:rPr lang="kk-KZ" sz="9600" dirty="0">
                <a:latin typeface="Times New Roman" panose="02020603050405020304" pitchFamily="18" charset="0"/>
                <a:cs typeface="Times New Roman" panose="02020603050405020304" pitchFamily="18" charset="0"/>
              </a:rPr>
              <a:t>орналасқан. Қалашық орнынан табылған саздан жасалған ыдыстар</a:t>
            </a:r>
            <a:r>
              <a:rPr lang="kk-KZ" sz="9600" dirty="0" smtClean="0">
                <a:latin typeface="Times New Roman" panose="02020603050405020304" pitchFamily="18" charset="0"/>
                <a:cs typeface="Times New Roman" panose="02020603050405020304" pitchFamily="18" charset="0"/>
              </a:rPr>
              <a:t>, темір </a:t>
            </a:r>
            <a:r>
              <a:rPr lang="kk-KZ" sz="9600" dirty="0">
                <a:latin typeface="Times New Roman" panose="02020603050405020304" pitchFamily="18" charset="0"/>
                <a:cs typeface="Times New Roman" panose="02020603050405020304" pitchFamily="18" charset="0"/>
              </a:rPr>
              <a:t>қылыш, қоладан жасалған жебенің ұштары археологтардың есебі </a:t>
            </a:r>
            <a:r>
              <a:rPr lang="kk-KZ" sz="9600" dirty="0" smtClean="0">
                <a:latin typeface="Times New Roman" panose="02020603050405020304" pitchFamily="18" charset="0"/>
                <a:cs typeface="Times New Roman" panose="02020603050405020304" pitchFamily="18" charset="0"/>
              </a:rPr>
              <a:t>бойынша </a:t>
            </a:r>
            <a:r>
              <a:rPr lang="kk-KZ" sz="9600" dirty="0">
                <a:latin typeface="Times New Roman" panose="02020603050405020304" pitchFamily="18" charset="0"/>
                <a:cs typeface="Times New Roman" panose="02020603050405020304" pitchFamily="18" charset="0"/>
              </a:rPr>
              <a:t>б.з.д. V-IV ғасырларға жатады. 1997 жылы Қазақстанмен шектес </a:t>
            </a:r>
            <a:r>
              <a:rPr lang="kk-KZ" sz="9600" dirty="0" smtClean="0">
                <a:latin typeface="Times New Roman" panose="02020603050405020304" pitchFamily="18" charset="0"/>
                <a:cs typeface="Times New Roman" panose="02020603050405020304" pitchFamily="18" charset="0"/>
              </a:rPr>
              <a:t>Алтай </a:t>
            </a:r>
            <a:r>
              <a:rPr lang="kk-KZ" sz="9600" dirty="0">
                <a:latin typeface="Times New Roman" panose="02020603050405020304" pitchFamily="18" charset="0"/>
                <a:cs typeface="Times New Roman" panose="02020603050405020304" pitchFamily="18" charset="0"/>
              </a:rPr>
              <a:t>өлкесінің Локоть деген елді мекеннің аумағынан сақ дәуіріне </a:t>
            </a:r>
            <a:r>
              <a:rPr lang="kk-KZ" sz="9600" dirty="0" smtClean="0">
                <a:latin typeface="Times New Roman" panose="02020603050405020304" pitchFamily="18" charset="0"/>
                <a:cs typeface="Times New Roman" panose="02020603050405020304" pitchFamily="18" charset="0"/>
              </a:rPr>
              <a:t>жататын «</a:t>
            </a:r>
            <a:r>
              <a:rPr lang="kk-KZ" sz="9600" dirty="0">
                <a:latin typeface="Times New Roman" panose="02020603050405020304" pitchFamily="18" charset="0"/>
                <a:cs typeface="Times New Roman" panose="02020603050405020304" pitchFamily="18" charset="0"/>
              </a:rPr>
              <a:t>Алтайдың алтын адамы» табылған. Ол Есіктен табылған «Алтын адамға</a:t>
            </a:r>
            <a:r>
              <a:rPr lang="kk-KZ" sz="9600" dirty="0" smtClean="0">
                <a:latin typeface="Times New Roman" panose="02020603050405020304" pitchFamily="18" charset="0"/>
                <a:cs typeface="Times New Roman" panose="02020603050405020304" pitchFamily="18" charset="0"/>
              </a:rPr>
              <a:t>» өте </a:t>
            </a:r>
            <a:r>
              <a:rPr lang="kk-KZ" sz="9600" dirty="0">
                <a:latin typeface="Times New Roman" panose="02020603050405020304" pitchFamily="18" charset="0"/>
                <a:cs typeface="Times New Roman" panose="02020603050405020304" pitchFamily="18" charset="0"/>
              </a:rPr>
              <a:t>ұқсас, киімі алтын әшекейлермен безендірілген. Алтын </a:t>
            </a:r>
            <a:r>
              <a:rPr lang="kk-KZ" sz="9600" dirty="0" smtClean="0">
                <a:latin typeface="Times New Roman" panose="02020603050405020304" pitchFamily="18" charset="0"/>
                <a:cs typeface="Times New Roman" panose="02020603050405020304" pitchFamily="18" charset="0"/>
              </a:rPr>
              <a:t>әшекейлердің саны </a:t>
            </a:r>
            <a:r>
              <a:rPr lang="kk-KZ" sz="9600" dirty="0">
                <a:latin typeface="Times New Roman" panose="02020603050405020304" pitchFamily="18" charset="0"/>
                <a:cs typeface="Times New Roman" panose="02020603050405020304" pitchFamily="18" charset="0"/>
              </a:rPr>
              <a:t>1800 ден астам. Бұл адамның б.з.д. V-IV ғ. жататыны дәлелденді. </a:t>
            </a:r>
            <a:r>
              <a:rPr lang="kk-KZ" sz="9600" dirty="0" smtClean="0">
                <a:latin typeface="Times New Roman" panose="02020603050405020304" pitchFamily="18" charset="0"/>
                <a:cs typeface="Times New Roman" panose="02020603050405020304" pitchFamily="18" charset="0"/>
              </a:rPr>
              <a:t>1999 жылы </a:t>
            </a:r>
            <a:r>
              <a:rPr lang="kk-KZ" sz="9600" dirty="0">
                <a:latin typeface="Times New Roman" panose="02020603050405020304" pitchFamily="18" charset="0"/>
                <a:cs typeface="Times New Roman" panose="02020603050405020304" pitchFamily="18" charset="0"/>
              </a:rPr>
              <a:t>Батыс Қазақстан өңірінде Аралтөбе қорымынан сақ заманында </a:t>
            </a:r>
            <a:r>
              <a:rPr lang="kk-KZ" sz="9600" dirty="0" smtClean="0">
                <a:latin typeface="Times New Roman" panose="02020603050405020304" pitchFamily="18" charset="0"/>
                <a:cs typeface="Times New Roman" panose="02020603050405020304" pitchFamily="18" charset="0"/>
              </a:rPr>
              <a:t>өмір сүрген </a:t>
            </a:r>
            <a:r>
              <a:rPr lang="kk-KZ" sz="9600" dirty="0">
                <a:latin typeface="Times New Roman" panose="02020603050405020304" pitchFamily="18" charset="0"/>
                <a:cs typeface="Times New Roman" panose="02020603050405020304" pitchFamily="18" charset="0"/>
              </a:rPr>
              <a:t>ер адам мен әйел адамның мүрдесі табылды. Олардың да </a:t>
            </a:r>
            <a:r>
              <a:rPr lang="kk-KZ" sz="9600" dirty="0" smtClean="0">
                <a:latin typeface="Times New Roman" panose="02020603050405020304" pitchFamily="18" charset="0"/>
                <a:cs typeface="Times New Roman" panose="02020603050405020304" pitchFamily="18" charset="0"/>
              </a:rPr>
              <a:t>киімдері алтын </a:t>
            </a:r>
            <a:r>
              <a:rPr lang="kk-KZ" sz="9600" dirty="0">
                <a:latin typeface="Times New Roman" panose="02020603050405020304" pitchFamily="18" charset="0"/>
                <a:cs typeface="Times New Roman" panose="02020603050405020304" pitchFamily="18" charset="0"/>
              </a:rPr>
              <a:t>әшекейлермен өрнектелген</a:t>
            </a:r>
            <a:r>
              <a:rPr lang="kk-KZ" sz="9600" dirty="0" smtClean="0">
                <a:latin typeface="Times New Roman" panose="02020603050405020304" pitchFamily="18" charset="0"/>
                <a:cs typeface="Times New Roman" panose="02020603050405020304" pitchFamily="18" charset="0"/>
              </a:rPr>
              <a:t>. Сақ </a:t>
            </a:r>
            <a:r>
              <a:rPr lang="kk-KZ" sz="9600" dirty="0">
                <a:latin typeface="Times New Roman" panose="02020603050405020304" pitchFamily="18" charset="0"/>
                <a:cs typeface="Times New Roman" panose="02020603050405020304" pitchFamily="18" charset="0"/>
              </a:rPr>
              <a:t>дәуірінен бүгінгі күнге жеткен аса құнды ескерткіштер Шығыс </a:t>
            </a:r>
            <a:r>
              <a:rPr lang="kk-KZ" sz="9600" dirty="0" smtClean="0">
                <a:latin typeface="Times New Roman" panose="02020603050405020304" pitchFamily="18" charset="0"/>
                <a:cs typeface="Times New Roman" panose="02020603050405020304" pitchFamily="18" charset="0"/>
              </a:rPr>
              <a:t>Қазақстандағы </a:t>
            </a:r>
            <a:r>
              <a:rPr lang="kk-KZ" sz="9600" dirty="0">
                <a:latin typeface="Times New Roman" panose="02020603050405020304" pitchFamily="18" charset="0"/>
                <a:cs typeface="Times New Roman" panose="02020603050405020304" pitchFamily="18" charset="0"/>
              </a:rPr>
              <a:t>Берел қорымынан табылды. Берел қорымынан да патшалар </a:t>
            </a:r>
            <a:r>
              <a:rPr lang="kk-KZ" sz="9600" dirty="0" smtClean="0">
                <a:latin typeface="Times New Roman" panose="02020603050405020304" pitchFamily="18" charset="0"/>
                <a:cs typeface="Times New Roman" panose="02020603050405020304" pitchFamily="18" charset="0"/>
              </a:rPr>
              <a:t>әулетіне </a:t>
            </a:r>
            <a:r>
              <a:rPr lang="kk-KZ" sz="9600" dirty="0">
                <a:latin typeface="Times New Roman" panose="02020603050405020304" pitchFamily="18" charset="0"/>
                <a:cs typeface="Times New Roman" panose="02020603050405020304" pitchFamily="18" charset="0"/>
              </a:rPr>
              <a:t>жататын еркек пен әйелдің мумияланған мүрделерінің қалдығы табылған</a:t>
            </a:r>
            <a:r>
              <a:rPr lang="kk-KZ" sz="9600" dirty="0" smtClean="0">
                <a:latin typeface="Times New Roman" panose="02020603050405020304" pitchFamily="18" charset="0"/>
                <a:cs typeface="Times New Roman" panose="02020603050405020304" pitchFamily="18" charset="0"/>
              </a:rPr>
              <a:t>. Сонымен </a:t>
            </a:r>
            <a:r>
              <a:rPr lang="kk-KZ" sz="9600" dirty="0">
                <a:latin typeface="Times New Roman" panose="02020603050405020304" pitchFamily="18" charset="0"/>
                <a:cs typeface="Times New Roman" panose="02020603050405020304" pitchFamily="18" charset="0"/>
              </a:rPr>
              <a:t>бірге, қорымда ат-әбзелдері алтын бұйымдармен өрнектелеген </a:t>
            </a:r>
            <a:r>
              <a:rPr lang="kk-KZ" sz="9600" dirty="0" smtClean="0">
                <a:latin typeface="Times New Roman" panose="02020603050405020304" pitchFamily="18" charset="0"/>
                <a:cs typeface="Times New Roman" panose="02020603050405020304" pitchFamily="18" charset="0"/>
              </a:rPr>
              <a:t>он екі </a:t>
            </a:r>
            <a:r>
              <a:rPr lang="kk-KZ" sz="9600" dirty="0">
                <a:latin typeface="Times New Roman" panose="02020603050405020304" pitchFamily="18" charset="0"/>
                <a:cs typeface="Times New Roman" panose="02020603050405020304" pitchFamily="18" charset="0"/>
              </a:rPr>
              <a:t>аттың мүрделері сақталған. Бұл аттар әлеуметтік ортадағы беделді </a:t>
            </a:r>
            <a:r>
              <a:rPr lang="kk-KZ" sz="9600" dirty="0" smtClean="0">
                <a:latin typeface="Times New Roman" panose="02020603050405020304" pitchFamily="18" charset="0"/>
                <a:cs typeface="Times New Roman" panose="02020603050405020304" pitchFamily="18" charset="0"/>
              </a:rPr>
              <a:t>адамдар </a:t>
            </a:r>
            <a:r>
              <a:rPr lang="kk-KZ" sz="9600" dirty="0">
                <a:latin typeface="Times New Roman" panose="02020603050405020304" pitchFamily="18" charset="0"/>
                <a:cs typeface="Times New Roman" panose="02020603050405020304" pitchFamily="18" charset="0"/>
              </a:rPr>
              <a:t>үшін құрбандыққа шалынған болса керек. Ат- әбзелдері мен басқа </a:t>
            </a:r>
            <a:r>
              <a:rPr lang="kk-KZ" sz="9600" dirty="0" smtClean="0">
                <a:latin typeface="Times New Roman" panose="02020603050405020304" pitchFamily="18" charset="0"/>
                <a:cs typeface="Times New Roman" panose="02020603050405020304" pitchFamily="18" charset="0"/>
              </a:rPr>
              <a:t>да бұйымдар </a:t>
            </a:r>
            <a:r>
              <a:rPr lang="kk-KZ" sz="9600" dirty="0">
                <a:latin typeface="Times New Roman" panose="02020603050405020304" pitchFamily="18" charset="0"/>
                <a:cs typeface="Times New Roman" panose="02020603050405020304" pitchFamily="18" charset="0"/>
              </a:rPr>
              <a:t>аңдық стильде әшекейленген. Ал, 2003 жылы Шығыс </a:t>
            </a:r>
            <a:r>
              <a:rPr lang="kk-KZ" sz="9600" dirty="0" smtClean="0">
                <a:latin typeface="Times New Roman" panose="02020603050405020304" pitchFamily="18" charset="0"/>
                <a:cs typeface="Times New Roman" panose="02020603050405020304" pitchFamily="18" charset="0"/>
              </a:rPr>
              <a:t>Қазақстандағы </a:t>
            </a:r>
            <a:r>
              <a:rPr lang="kk-KZ" sz="9600" dirty="0">
                <a:latin typeface="Times New Roman" panose="02020603050405020304" pitchFamily="18" charset="0"/>
                <a:cs typeface="Times New Roman" panose="02020603050405020304" pitchFamily="18" charset="0"/>
              </a:rPr>
              <a:t>Шілікті қорымында ұзақ жылдар бойы жүргізілген археологиялық зерттеулердің </a:t>
            </a:r>
            <a:r>
              <a:rPr lang="kk-KZ" sz="9600" dirty="0" smtClean="0">
                <a:latin typeface="Times New Roman" panose="02020603050405020304" pitchFamily="18" charset="0"/>
                <a:cs typeface="Times New Roman" panose="02020603050405020304" pitchFamily="18" charset="0"/>
              </a:rPr>
              <a:t>нәтижесінде де сақтар</a:t>
            </a:r>
            <a:r>
              <a:rPr lang="kk-KZ" sz="9600" dirty="0">
                <a:latin typeface="Times New Roman" panose="02020603050405020304" pitchFamily="18" charset="0"/>
                <a:cs typeface="Times New Roman" panose="02020603050405020304" pitchFamily="18" charset="0"/>
              </a:rPr>
              <a:t>сақтарға жататын тағы бір «Алтын адам» табылды. </a:t>
            </a:r>
            <a:r>
              <a:rPr lang="kk-KZ" sz="9600" dirty="0" smtClean="0">
                <a:latin typeface="Times New Roman" panose="02020603050405020304" pitchFamily="18" charset="0"/>
                <a:cs typeface="Times New Roman" panose="02020603050405020304" pitchFamily="18" charset="0"/>
              </a:rPr>
              <a:t>Бұл </a:t>
            </a:r>
            <a:r>
              <a:rPr lang="kk-KZ" sz="9600" dirty="0">
                <a:latin typeface="Times New Roman" panose="02020603050405020304" pitchFamily="18" charset="0"/>
                <a:cs typeface="Times New Roman" panose="02020603050405020304" pitchFamily="18" charset="0"/>
              </a:rPr>
              <a:t>«Алтын адам» да сақ патшаларының бірі екені дәлелденді. </a:t>
            </a:r>
            <a:endParaRPr lang="ru-RU" sz="9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7962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339214"/>
            <a:ext cx="11254111" cy="516192"/>
          </a:xfrm>
        </p:spPr>
        <p:txBody>
          <a:bodyPr>
            <a:normAutofit/>
          </a:bodyPr>
          <a:lstStyle/>
          <a:p>
            <a:pPr algn="ctr"/>
            <a:r>
              <a:rPr lang="kk-KZ" sz="2400" dirty="0" smtClean="0">
                <a:latin typeface="Times New Roman" panose="02020603050405020304" pitchFamily="18" charset="0"/>
                <a:cs typeface="Times New Roman" panose="02020603050405020304" pitchFamily="18" charset="0"/>
              </a:rPr>
              <a:t>9 бет</a:t>
            </a: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77334" y="855407"/>
            <a:ext cx="11254110" cy="5185956"/>
          </a:xfrm>
        </p:spPr>
        <p:txBody>
          <a:bodyPr>
            <a:noAutofit/>
          </a:bodyPr>
          <a:lstStyle/>
          <a:p>
            <a:pPr marL="0" indent="0" algn="just">
              <a:spcBef>
                <a:spcPts val="0"/>
              </a:spcBef>
              <a:buNone/>
            </a:pPr>
            <a:r>
              <a:rPr lang="kk-KZ" sz="2400" dirty="0">
                <a:latin typeface="Times New Roman" panose="02020603050405020304" pitchFamily="18" charset="0"/>
                <a:cs typeface="Times New Roman" panose="02020603050405020304" pitchFamily="18" charset="0"/>
              </a:rPr>
              <a:t>Қазба жұмыстары барысында қорымнан 500 ден астам алтыннан жасалған «аң стиліндегі» әшекей бұйымдар алынды. Сақ дәуіріне жататын бұйымдар мен ескерткіштердің көпшілігі өте сапалы алтыннан жасалған. Бұл сақтарда алтын өндіру ісі мен зергерлік өнердің биік деңгейде болғанын дәлелдесе керек.</a:t>
            </a:r>
            <a:endParaRPr lang="ru-RU" sz="2400" dirty="0">
              <a:latin typeface="Times New Roman" panose="02020603050405020304" pitchFamily="18" charset="0"/>
              <a:cs typeface="Times New Roman" panose="02020603050405020304" pitchFamily="18" charset="0"/>
            </a:endParaRPr>
          </a:p>
          <a:p>
            <a:pPr marL="0" indent="0" algn="just">
              <a:spcBef>
                <a:spcPts val="0"/>
              </a:spcBef>
              <a:buNone/>
            </a:pPr>
            <a:r>
              <a:rPr lang="kk-KZ" sz="2400" dirty="0">
                <a:latin typeface="Times New Roman" panose="02020603050405020304" pitchFamily="18" charset="0"/>
                <a:cs typeface="Times New Roman" panose="02020603050405020304" pitchFamily="18" charset="0"/>
              </a:rPr>
              <a:t>Міне, мұның бәрі сақ мәдениетінің дамуы өте жоғары </a:t>
            </a:r>
            <a:r>
              <a:rPr lang="kk-KZ" sz="2400" dirty="0" smtClean="0">
                <a:latin typeface="Times New Roman" panose="02020603050405020304" pitchFamily="18" charset="0"/>
                <a:cs typeface="Times New Roman" panose="02020603050405020304" pitchFamily="18" charset="0"/>
              </a:rPr>
              <a:t>дәрежеде болғанын </a:t>
            </a:r>
            <a:r>
              <a:rPr lang="kk-KZ" sz="2400" dirty="0">
                <a:latin typeface="Times New Roman" panose="02020603050405020304" pitchFamily="18" charset="0"/>
                <a:cs typeface="Times New Roman" panose="02020603050405020304" pitchFamily="18" charset="0"/>
              </a:rPr>
              <a:t>айшықтап тұр. Б.з.д. VII-VI ғасырларда қалыптасып, Сібір, Қазақстан, Орталық Азияның далалық бөлігі - Ұлы дала - Дунай мен Қытай арасындағы өркениеттің өзіндік дербес ошағы болғанын сақ мәдениеті көрсетеді. Ұлы даланың өркениеті әлем өркениетінің де құндылықтарын бойына сіңіре білді. Бір жағынан Ніл, Тигр мен Ефрат, Инд, Хуанхэ өзендерінің бойында қалыптасқан өркениет ошақтары сияқты Орталық Азияның ұлы өзендері - Амудария мен Сырдария және Жетісу өзендері алқабында да өзіндік ерекшеліктерімен сипатталатын өркениет дамыды. Екінші жағынан, өркениеттің бұл ошақтары құрлықтардың түйіскен жерлерінде, яғни Греция, Кіші Азия, Жерорта теңізі жағалауы, Солтүстік Месопотамия халықтарының өзара ықпалы нәтижесінде қалыптасқаны сияқты, ежелгі қазақ жеріндегі өркениет те Еуропа мен Азияның тоғысқан жерінде пайда болды. Өркениеттің бұл ошағы қалыптасқан кезінен бастап-ақ этномәдени түп тамырының беріктігімен, оның басқа өркениеттердің жетістіктерін қабылдауға бейімділігімен ерекшеленеді. Ал, Сақ мемлекеті ежелгі қазақ даласындағы мемлекеттіліктің қайнар көзі болып табылады.</a:t>
            </a:r>
            <a:endParaRPr lang="ru-RU" sz="2400" dirty="0">
              <a:latin typeface="Times New Roman" panose="02020603050405020304" pitchFamily="18" charset="0"/>
              <a:cs typeface="Times New Roman" panose="02020603050405020304" pitchFamily="18" charset="0"/>
            </a:endParaRPr>
          </a:p>
          <a:p>
            <a:pPr marL="0" indent="0" algn="just">
              <a:buNone/>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8075650"/>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32</TotalTime>
  <Words>1932</Words>
  <Application>Microsoft Office PowerPoint</Application>
  <PresentationFormat>Широкоэкранный</PresentationFormat>
  <Paragraphs>28</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Times New Roman</vt:lpstr>
      <vt:lpstr>Trebuchet MS</vt:lpstr>
      <vt:lpstr>Wingdings 3</vt:lpstr>
      <vt:lpstr>Грань</vt:lpstr>
      <vt:lpstr>Ертедегі көшпенділер. Сақтар: деректер мен археологиялык ескерткіштер, орналасуы, көрші мемлекеттермен өзара карым-қатынастары. Мәдениеті.</vt:lpstr>
      <vt:lpstr>2 бет</vt:lpstr>
      <vt:lpstr>3 бет</vt:lpstr>
      <vt:lpstr>4 бет</vt:lpstr>
      <vt:lpstr>5бет</vt:lpstr>
      <vt:lpstr>6- бет</vt:lpstr>
      <vt:lpstr>7 бет</vt:lpstr>
      <vt:lpstr>8-бет</vt:lpstr>
      <vt:lpstr>9 бет</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Ертедегі көшпенділер. Сақтар: деректер мен археологиялык ескерткіштер, орналасуы, көрші мемлекеттермен өзара карым-қатынастары. Мәдениеті.</dc:title>
  <dc:creator>Апа</dc:creator>
  <cp:lastModifiedBy>Апа</cp:lastModifiedBy>
  <cp:revision>5</cp:revision>
  <dcterms:created xsi:type="dcterms:W3CDTF">2023-09-04T19:53:34Z</dcterms:created>
  <dcterms:modified xsi:type="dcterms:W3CDTF">2023-09-04T20:25:46Z</dcterms:modified>
</cp:coreProperties>
</file>