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17"/>
  </p:notesMasterIdLst>
  <p:sldIdLst>
    <p:sldId id="282" r:id="rId5"/>
    <p:sldId id="285" r:id="rId6"/>
    <p:sldId id="286" r:id="rId7"/>
    <p:sldId id="283" r:id="rId8"/>
    <p:sldId id="288" r:id="rId9"/>
    <p:sldId id="287" r:id="rId10"/>
    <p:sldId id="284" r:id="rId11"/>
    <p:sldId id="293" r:id="rId12"/>
    <p:sldId id="289" r:id="rId13"/>
    <p:sldId id="290" r:id="rId14"/>
    <p:sldId id="291" r:id="rId15"/>
    <p:sldId id="29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C567A"/>
    <a:srgbClr val="0D1D51"/>
    <a:srgbClr val="0072C7"/>
    <a:srgbClr val="6666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7949" autoAdjust="0"/>
  </p:normalViewPr>
  <p:slideViewPr>
    <p:cSldViewPr snapToGrid="0" showGuides="1">
      <p:cViewPr varScale="1">
        <p:scale>
          <a:sx n="79" d="100"/>
          <a:sy n="79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FB4FA-E877-413E-B608-88789D806C57}" type="datetimeFigureOut">
              <a:rPr lang="en-IN" smtClean="0"/>
              <a:pPr/>
              <a:t>03-12-2019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6304E-FDE3-4B4F-A3B7-EBE87F3FA5E2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4085138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NUL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NULL"/><Relationship Id="rId1" Type="http://schemas.openxmlformats.org/officeDocument/2006/relationships/slideMaster" Target="../slideMasters/slideMaster1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Title comes here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IN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372999" y="1312605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8849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email</a:t>
            </a:r>
            <a:endParaRPr lang="en-IN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IN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372999" y="1844881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4E0FBE0E-A6B0-483E-93DD-5C20DA069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/>
            </a:lvl1pPr>
          </a:lstStyle>
          <a:p>
            <a:pPr marL="228600" lvl="0" indent="-228600"/>
            <a:r>
              <a:rPr lang="en-US" dirty="0"/>
              <a:t>Website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</p:txBody>
      </p:sp>
      <p:pic>
        <p:nvPicPr>
          <p:cNvPr id="17" name="Graphic 16" descr="Envelope">
            <a:extLst>
              <a:ext uri="{FF2B5EF4-FFF2-40B4-BE49-F238E27FC236}">
                <a16:creationId xmlns:a16="http://schemas.microsoft.com/office/drawing/2014/main" xmlns="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18" name="Graphic 17" descr="Network">
            <a:extLst>
              <a:ext uri="{FF2B5EF4-FFF2-40B4-BE49-F238E27FC236}">
                <a16:creationId xmlns:a16="http://schemas.microsoft.com/office/drawing/2014/main" xmlns="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E9908F-CF81-43F9-880A-401D0C0F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429000"/>
            <a:ext cx="5011410" cy="651448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3713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IN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77C312F4-62C2-4903-8C4B-423A8717E481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 descr="Envelope">
            <a:extLst>
              <a:ext uri="{FF2B5EF4-FFF2-40B4-BE49-F238E27FC236}">
                <a16:creationId xmlns:a16="http://schemas.microsoft.com/office/drawing/2014/main" xmlns="" id="{A686352B-226C-4579-B831-0DC14EC389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20" name="Graphic 19" descr="Network">
            <a:extLst>
              <a:ext uri="{FF2B5EF4-FFF2-40B4-BE49-F238E27FC236}">
                <a16:creationId xmlns:a16="http://schemas.microsoft.com/office/drawing/2014/main" xmlns="" id="{460C8169-012B-451A-A6C2-6FEC0DC82AF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1" name="Subtitle 2">
            <a:extLst>
              <a:ext uri="{FF2B5EF4-FFF2-40B4-BE49-F238E27FC236}">
                <a16:creationId xmlns:a16="http://schemas.microsoft.com/office/drawing/2014/main" xmlns="" id="{ADF17BC1-06CE-42EA-A970-31A7ED871A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email</a:t>
            </a:r>
            <a:endParaRPr lang="en-IN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xmlns="" id="{7035F1B3-4E91-44FF-B4E7-E5D87C7A03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dirty="0"/>
              <a:t>Website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525B5135-F466-4A63-A42C-3BB2BAA7D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158641"/>
            <a:ext cx="5011410" cy="921807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1010702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1F54E98B-AC75-484D-9121-68498EB888AA}"/>
              </a:ext>
            </a:extLst>
          </p:cNvPr>
          <p:cNvSpPr/>
          <p:nvPr userDrawn="1"/>
        </p:nvSpPr>
        <p:spPr>
          <a:xfrm>
            <a:off x="754010" y="708293"/>
            <a:ext cx="5334029" cy="5334029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comes here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590578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AD5251EA-F450-4DD1-995B-DC89513424C8}"/>
              </a:ext>
            </a:extLst>
          </p:cNvPr>
          <p:cNvGrpSpPr/>
          <p:nvPr userDrawn="1"/>
        </p:nvGrpSpPr>
        <p:grpSpPr>
          <a:xfrm rot="16200000">
            <a:off x="1637386" y="1473117"/>
            <a:ext cx="8917229" cy="10769768"/>
            <a:chOff x="-1728305" y="-2049517"/>
            <a:chExt cx="8917229" cy="1076976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44882F4E-E8C8-46FE-A9C8-7B79782767F6}"/>
                </a:ext>
              </a:extLst>
            </p:cNvPr>
            <p:cNvSpPr/>
            <p:nvPr userDrawn="1"/>
          </p:nvSpPr>
          <p:spPr>
            <a:xfrm>
              <a:off x="754010" y="708293"/>
              <a:ext cx="5334029" cy="5334029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965CD13B-04FB-40D5-AF62-2F43CF49BA9B}"/>
                </a:ext>
              </a:extLst>
            </p:cNvPr>
            <p:cNvGrpSpPr/>
            <p:nvPr userDrawn="1"/>
          </p:nvGrpSpPr>
          <p:grpSpPr>
            <a:xfrm>
              <a:off x="-1728305" y="-2049517"/>
              <a:ext cx="8917229" cy="10769768"/>
              <a:chOff x="11114088" y="2241550"/>
              <a:chExt cx="1905000" cy="2354263"/>
            </a:xfrm>
            <a:solidFill>
              <a:schemeClr val="bg1">
                <a:alpha val="16000"/>
              </a:schemeClr>
            </a:solidFill>
          </p:grpSpPr>
          <p:sp>
            <p:nvSpPr>
              <p:cNvPr id="19" name="Freeform 5">
                <a:extLst>
                  <a:ext uri="{FF2B5EF4-FFF2-40B4-BE49-F238E27FC236}">
                    <a16:creationId xmlns:a16="http://schemas.microsoft.com/office/drawing/2014/main" xmlns="" id="{01876F8F-C11E-4FB2-8150-1F0602752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4088" y="2241550"/>
                <a:ext cx="1905000" cy="2354263"/>
              </a:xfrm>
              <a:custGeom>
                <a:avLst/>
                <a:gdLst>
                  <a:gd name="T0" fmla="*/ 0 w 447"/>
                  <a:gd name="T1" fmla="*/ 264 h 553"/>
                  <a:gd name="T2" fmla="*/ 141 w 447"/>
                  <a:gd name="T3" fmla="*/ 48 h 553"/>
                  <a:gd name="T4" fmla="*/ 414 w 447"/>
                  <a:gd name="T5" fmla="*/ 67 h 553"/>
                  <a:gd name="T6" fmla="*/ 438 w 447"/>
                  <a:gd name="T7" fmla="*/ 98 h 553"/>
                  <a:gd name="T8" fmla="*/ 391 w 447"/>
                  <a:gd name="T9" fmla="*/ 111 h 553"/>
                  <a:gd name="T10" fmla="*/ 94 w 447"/>
                  <a:gd name="T11" fmla="*/ 149 h 553"/>
                  <a:gd name="T12" fmla="*/ 107 w 447"/>
                  <a:gd name="T13" fmla="*/ 424 h 553"/>
                  <a:gd name="T14" fmla="*/ 383 w 447"/>
                  <a:gd name="T15" fmla="*/ 453 h 553"/>
                  <a:gd name="T16" fmla="*/ 393 w 447"/>
                  <a:gd name="T17" fmla="*/ 446 h 553"/>
                  <a:gd name="T18" fmla="*/ 433 w 447"/>
                  <a:gd name="T19" fmla="*/ 449 h 553"/>
                  <a:gd name="T20" fmla="*/ 421 w 447"/>
                  <a:gd name="T21" fmla="*/ 485 h 553"/>
                  <a:gd name="T22" fmla="*/ 194 w 447"/>
                  <a:gd name="T23" fmla="*/ 531 h 553"/>
                  <a:gd name="T24" fmla="*/ 0 w 447"/>
                  <a:gd name="T25" fmla="*/ 264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7" h="553">
                    <a:moveTo>
                      <a:pt x="0" y="264"/>
                    </a:moveTo>
                    <a:cubicBezTo>
                      <a:pt x="5" y="176"/>
                      <a:pt x="49" y="96"/>
                      <a:pt x="141" y="48"/>
                    </a:cubicBezTo>
                    <a:cubicBezTo>
                      <a:pt x="235" y="0"/>
                      <a:pt x="327" y="9"/>
                      <a:pt x="414" y="67"/>
                    </a:cubicBezTo>
                    <a:cubicBezTo>
                      <a:pt x="425" y="75"/>
                      <a:pt x="439" y="82"/>
                      <a:pt x="438" y="98"/>
                    </a:cubicBezTo>
                    <a:cubicBezTo>
                      <a:pt x="437" y="120"/>
                      <a:pt x="413" y="127"/>
                      <a:pt x="391" y="111"/>
                    </a:cubicBezTo>
                    <a:cubicBezTo>
                      <a:pt x="294" y="40"/>
                      <a:pt x="166" y="56"/>
                      <a:pt x="94" y="149"/>
                    </a:cubicBezTo>
                    <a:cubicBezTo>
                      <a:pt x="30" y="231"/>
                      <a:pt x="36" y="349"/>
                      <a:pt x="107" y="424"/>
                    </a:cubicBezTo>
                    <a:cubicBezTo>
                      <a:pt x="180" y="502"/>
                      <a:pt x="296" y="514"/>
                      <a:pt x="383" y="453"/>
                    </a:cubicBezTo>
                    <a:cubicBezTo>
                      <a:pt x="386" y="451"/>
                      <a:pt x="390" y="449"/>
                      <a:pt x="393" y="446"/>
                    </a:cubicBezTo>
                    <a:cubicBezTo>
                      <a:pt x="407" y="433"/>
                      <a:pt x="420" y="433"/>
                      <a:pt x="433" y="449"/>
                    </a:cubicBezTo>
                    <a:cubicBezTo>
                      <a:pt x="447" y="467"/>
                      <a:pt x="433" y="477"/>
                      <a:pt x="421" y="485"/>
                    </a:cubicBezTo>
                    <a:cubicBezTo>
                      <a:pt x="353" y="537"/>
                      <a:pt x="277" y="553"/>
                      <a:pt x="194" y="531"/>
                    </a:cubicBezTo>
                    <a:cubicBezTo>
                      <a:pt x="79" y="501"/>
                      <a:pt x="1" y="397"/>
                      <a:pt x="0" y="2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dirty="0"/>
              </a:p>
            </p:txBody>
          </p:sp>
          <p:sp>
            <p:nvSpPr>
              <p:cNvPr id="20" name="Freeform 6">
                <a:extLst>
                  <a:ext uri="{FF2B5EF4-FFF2-40B4-BE49-F238E27FC236}">
                    <a16:creationId xmlns:a16="http://schemas.microsoft.com/office/drawing/2014/main" xmlns="" id="{08A1D05F-5F61-4156-8C83-1A002AA1E8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2538" y="2590800"/>
                <a:ext cx="835025" cy="1673225"/>
              </a:xfrm>
              <a:custGeom>
                <a:avLst/>
                <a:gdLst>
                  <a:gd name="T0" fmla="*/ 0 w 196"/>
                  <a:gd name="T1" fmla="*/ 198 h 393"/>
                  <a:gd name="T2" fmla="*/ 157 w 196"/>
                  <a:gd name="T3" fmla="*/ 8 h 393"/>
                  <a:gd name="T4" fmla="*/ 192 w 196"/>
                  <a:gd name="T5" fmla="*/ 22 h 393"/>
                  <a:gd name="T6" fmla="*/ 167 w 196"/>
                  <a:gd name="T7" fmla="*/ 56 h 393"/>
                  <a:gd name="T8" fmla="*/ 48 w 196"/>
                  <a:gd name="T9" fmla="*/ 198 h 393"/>
                  <a:gd name="T10" fmla="*/ 170 w 196"/>
                  <a:gd name="T11" fmla="*/ 339 h 393"/>
                  <a:gd name="T12" fmla="*/ 193 w 196"/>
                  <a:gd name="T13" fmla="*/ 372 h 393"/>
                  <a:gd name="T14" fmla="*/ 160 w 196"/>
                  <a:gd name="T15" fmla="*/ 387 h 393"/>
                  <a:gd name="T16" fmla="*/ 0 w 196"/>
                  <a:gd name="T17" fmla="*/ 198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6" h="393">
                    <a:moveTo>
                      <a:pt x="0" y="198"/>
                    </a:moveTo>
                    <a:cubicBezTo>
                      <a:pt x="0" y="103"/>
                      <a:pt x="64" y="26"/>
                      <a:pt x="157" y="8"/>
                    </a:cubicBezTo>
                    <a:cubicBezTo>
                      <a:pt x="171" y="6"/>
                      <a:pt x="188" y="0"/>
                      <a:pt x="192" y="22"/>
                    </a:cubicBezTo>
                    <a:cubicBezTo>
                      <a:pt x="196" y="41"/>
                      <a:pt x="190" y="52"/>
                      <a:pt x="167" y="56"/>
                    </a:cubicBezTo>
                    <a:cubicBezTo>
                      <a:pt x="95" y="70"/>
                      <a:pt x="47" y="129"/>
                      <a:pt x="48" y="198"/>
                    </a:cubicBezTo>
                    <a:cubicBezTo>
                      <a:pt x="48" y="267"/>
                      <a:pt x="97" y="325"/>
                      <a:pt x="170" y="339"/>
                    </a:cubicBezTo>
                    <a:cubicBezTo>
                      <a:pt x="191" y="343"/>
                      <a:pt x="195" y="354"/>
                      <a:pt x="193" y="372"/>
                    </a:cubicBezTo>
                    <a:cubicBezTo>
                      <a:pt x="190" y="393"/>
                      <a:pt x="174" y="389"/>
                      <a:pt x="160" y="387"/>
                    </a:cubicBezTo>
                    <a:cubicBezTo>
                      <a:pt x="70" y="375"/>
                      <a:pt x="0" y="293"/>
                      <a:pt x="0" y="1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dirty="0"/>
              </a:p>
            </p:txBody>
          </p:sp>
        </p:grp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xmlns="" id="{4D77C47B-CC1E-41DA-9146-5DFD63065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64854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22654412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60E0B501-22AA-4685-BE9B-A267F6F675A7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xmlns="" id="{5D0E179E-CA3D-4874-9ACD-F8990F48F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xmlns="" id="{A9C53936-B93A-4CF6-8766-2FA93ACF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xmlns="" id="{5776DEA2-5422-4F51-B359-652B71274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xmlns="" id="{1A1F33A2-66F7-4D85-99DD-7B00F265A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825625"/>
            <a:ext cx="10837862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C2DFD46-BF74-47BA-A496-92ED1979C3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EF788279-D710-447A-9E71-4D134457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789758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C2A6B906-ACDA-40FD-8AC8-0B693AB1279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xmlns="" id="{717F7366-5A99-4065-90C2-AE7DF5DD0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xmlns="" id="{90A089CA-63B9-4456-B0B1-17C75EBFB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xmlns="" id="{8D36B2D1-BCFE-43FC-8743-7B7A30E1A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079DA8F4-EDD3-4D62-A90B-8C3C1AFB0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503862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xmlns="" id="{DA0DA994-B4A9-447A-BEBF-3EA31D375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32150F9-14BF-4DCB-884D-49596914C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xmlns="" id="{19DEF115-82C2-4E9D-A22C-8DA561FB3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092934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616F52B4-215E-4237-893C-E22B23804744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xmlns="" id="{B7C40C77-B795-4B07-B92D-2E8A56635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xmlns="" id="{6E703A1E-5F10-4BB5-9D52-77CB6F599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xmlns="" id="{22CEE04C-09CE-41CF-937D-EC2D3C23E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774CF4BA-8DCB-42CF-A2C4-D6AF95EE3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xmlns="" id="{67BA8B6E-A28D-4658-8C91-6CA7BD539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xmlns="" id="{F73B3215-82DB-4DBF-9E77-3AE2308C6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xmlns="" id="{8DFD34E8-36CC-4FFE-926B-C170208FE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03383C6B-3BE4-4380-AF26-1C21492FCE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xmlns="" id="{AE3770E9-CB74-47B0-8229-91F6F756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461794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xmlns="" id="{C57825D7-DD33-4B70-BBBE-D46E7A53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768485"/>
            <a:ext cx="5305662" cy="5305662"/>
          </a:xfrm>
          <a:custGeom>
            <a:avLst/>
            <a:gdLst>
              <a:gd name="connsiteX0" fmla="*/ 2652831 w 5305662"/>
              <a:gd name="connsiteY0" fmla="*/ 0 h 5305662"/>
              <a:gd name="connsiteX1" fmla="*/ 5305662 w 5305662"/>
              <a:gd name="connsiteY1" fmla="*/ 2652831 h 5305662"/>
              <a:gd name="connsiteX2" fmla="*/ 2652831 w 5305662"/>
              <a:gd name="connsiteY2" fmla="*/ 5305662 h 5305662"/>
              <a:gd name="connsiteX3" fmla="*/ 0 w 5305662"/>
              <a:gd name="connsiteY3" fmla="*/ 2652831 h 5305662"/>
              <a:gd name="connsiteX4" fmla="*/ 2652831 w 5305662"/>
              <a:gd name="connsiteY4" fmla="*/ 0 h 530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5662" h="5305662">
                <a:moveTo>
                  <a:pt x="2652831" y="0"/>
                </a:moveTo>
                <a:cubicBezTo>
                  <a:pt x="4117949" y="0"/>
                  <a:pt x="5305662" y="1187713"/>
                  <a:pt x="5305662" y="2652831"/>
                </a:cubicBezTo>
                <a:cubicBezTo>
                  <a:pt x="5305662" y="4117949"/>
                  <a:pt x="4117949" y="5305662"/>
                  <a:pt x="2652831" y="5305662"/>
                </a:cubicBezTo>
                <a:cubicBezTo>
                  <a:pt x="1187713" y="5305662"/>
                  <a:pt x="0" y="4117949"/>
                  <a:pt x="0" y="2652831"/>
                </a:cubicBezTo>
                <a:cubicBezTo>
                  <a:pt x="0" y="1187713"/>
                  <a:pt x="1187713" y="0"/>
                  <a:pt x="265283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DC2055F-AE3F-46BE-B57E-A0F1A86D1C36}"/>
              </a:ext>
            </a:extLst>
          </p:cNvPr>
          <p:cNvGrpSpPr/>
          <p:nvPr userDrawn="1"/>
        </p:nvGrpSpPr>
        <p:grpSpPr>
          <a:xfrm flipH="1">
            <a:off x="5400786" y="-2003509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xmlns="" id="{19A1397F-1946-4CBE-9EC5-159C3CBC7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xmlns="" id="{C535F2AB-153E-44A9-97BE-00553BEC1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6298D65-1027-4897-A948-DCEEF8FC3D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7185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9F866E5C-B8AA-4805-B232-831BA01AAF1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xmlns="" id="{F98614F0-2DA3-4F29-8CB3-D61424AC8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xmlns="" id="{66D52F08-13EC-4AB4-BB79-89A5395A0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xmlns="" id="{2544236D-8C3A-41EF-9A68-C84A8A7D0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9009D5C6-6206-4291-8037-67DC025F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xmlns="" id="{BEB643FD-AA85-4A43-8EBD-AFD10DD98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9001F313-F798-43BE-AFF0-A68C84C36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1881DEA-0ECB-4310-ADF5-4337ACB433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531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comes here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IN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1214083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333" userDrawn="1">
          <p15:clr>
            <a:srgbClr val="FBAE40"/>
          </p15:clr>
        </p15:guide>
        <p15:guide id="4" pos="3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ACB5603-8A62-4D45-B6EF-0D7E2D5FC4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39388" y="1154832"/>
            <a:ext cx="7900525" cy="764460"/>
          </a:xfrm>
        </p:spPr>
        <p:txBody>
          <a:bodyPr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Dummy Text Comes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xmlns="" id="{B5A30B6B-EEDB-4142-8138-D50F5A307D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3041" y="2270376"/>
            <a:ext cx="6206400" cy="4587625"/>
          </a:xfrm>
          <a:custGeom>
            <a:avLst/>
            <a:gdLst>
              <a:gd name="connsiteX0" fmla="*/ 3103200 w 6206400"/>
              <a:gd name="connsiteY0" fmla="*/ 0 h 4587625"/>
              <a:gd name="connsiteX1" fmla="*/ 6206400 w 6206400"/>
              <a:gd name="connsiteY1" fmla="*/ 3103200 h 4587625"/>
              <a:gd name="connsiteX2" fmla="*/ 5831861 w 6206400"/>
              <a:gd name="connsiteY2" fmla="*/ 4582370 h 4587625"/>
              <a:gd name="connsiteX3" fmla="*/ 5828668 w 6206400"/>
              <a:gd name="connsiteY3" fmla="*/ 4587625 h 4587625"/>
              <a:gd name="connsiteX4" fmla="*/ 377733 w 6206400"/>
              <a:gd name="connsiteY4" fmla="*/ 4587625 h 4587625"/>
              <a:gd name="connsiteX5" fmla="*/ 374540 w 6206400"/>
              <a:gd name="connsiteY5" fmla="*/ 4582370 h 4587625"/>
              <a:gd name="connsiteX6" fmla="*/ 0 w 6206400"/>
              <a:gd name="connsiteY6" fmla="*/ 3103200 h 4587625"/>
              <a:gd name="connsiteX7" fmla="*/ 3103200 w 6206400"/>
              <a:gd name="connsiteY7" fmla="*/ 0 h 458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400" h="4587625">
                <a:moveTo>
                  <a:pt x="3103200" y="0"/>
                </a:moveTo>
                <a:cubicBezTo>
                  <a:pt x="4817050" y="0"/>
                  <a:pt x="6206400" y="1389350"/>
                  <a:pt x="6206400" y="3103200"/>
                </a:cubicBezTo>
                <a:cubicBezTo>
                  <a:pt x="6206400" y="3638778"/>
                  <a:pt x="6070721" y="4142667"/>
                  <a:pt x="5831861" y="4582370"/>
                </a:cubicBezTo>
                <a:lnTo>
                  <a:pt x="5828668" y="4587625"/>
                </a:lnTo>
                <a:lnTo>
                  <a:pt x="377733" y="4587625"/>
                </a:lnTo>
                <a:lnTo>
                  <a:pt x="374540" y="4582370"/>
                </a:lnTo>
                <a:cubicBezTo>
                  <a:pt x="135679" y="4142667"/>
                  <a:pt x="0" y="3638778"/>
                  <a:pt x="0" y="3103200"/>
                </a:cubicBezTo>
                <a:cubicBezTo>
                  <a:pt x="0" y="1389350"/>
                  <a:pt x="1389350" y="0"/>
                  <a:pt x="31032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r>
              <a:rPr lang="en-US" smtClean="0"/>
              <a:t>Click icon to add picture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75049557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2E17FB3-B5C4-4B3A-A57B-C6493A9D0C66}"/>
              </a:ext>
            </a:extLst>
          </p:cNvPr>
          <p:cNvGrpSpPr/>
          <p:nvPr userDrawn="1"/>
        </p:nvGrpSpPr>
        <p:grpSpPr>
          <a:xfrm rot="8650774">
            <a:off x="5037655" y="4336093"/>
            <a:ext cx="1905000" cy="2354263"/>
            <a:chOff x="11114088" y="2241550"/>
            <a:chExt cx="1905000" cy="2354263"/>
          </a:xfrm>
          <a:solidFill>
            <a:schemeClr val="bg2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xmlns="" id="{DCA6C454-F761-4265-BB5E-DFD947CC3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xmlns="" id="{6B853B2F-9E1C-4AC4-9344-8610498D5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xmlns="" id="{B7FCC84B-2235-4948-8277-8363DFC69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="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IN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2E646B4F-6CCB-724C-9D5E-6D577002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69620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14C1BF67-E354-4E04-8F94-BABF2B7D1AFB}"/>
              </a:ext>
            </a:extLst>
          </p:cNvPr>
          <p:cNvSpPr/>
          <p:nvPr userDrawn="1"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xmlns="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9699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2E4E194-63F1-4D43-AC02-75733DF045E9}"/>
              </a:ext>
            </a:extLst>
          </p:cNvPr>
          <p:cNvSpPr/>
          <p:nvPr userDrawn="1"/>
        </p:nvSpPr>
        <p:spPr>
          <a:xfrm>
            <a:off x="8308181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E799E3E2-888B-2343-9A63-F84C03265CB5}"/>
              </a:ext>
            </a:extLst>
          </p:cNvPr>
          <p:cNvSpPr>
            <a:spLocks noChangeAspect="1"/>
          </p:cNvSpPr>
          <p:nvPr userDrawn="1"/>
        </p:nvSpPr>
        <p:spPr>
          <a:xfrm>
            <a:off x="9833702" y="1823757"/>
            <a:ext cx="832104" cy="83210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xmlns="" id="{8FEDE8EF-5B7A-A741-9A56-D365CAE01B6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998318" y="1988373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IN" dirty="0"/>
              <a:t>icon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755C1FB-E61C-4BBC-8179-D34908DEA1B6}"/>
              </a:ext>
            </a:extLst>
          </p:cNvPr>
          <p:cNvSpPr/>
          <p:nvPr userDrawn="1"/>
        </p:nvSpPr>
        <p:spPr>
          <a:xfrm>
            <a:off x="0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8C1E0992-271E-4948-9461-C7AA54AF8FEA}"/>
              </a:ext>
            </a:extLst>
          </p:cNvPr>
          <p:cNvSpPr>
            <a:spLocks noChangeAspect="1"/>
          </p:cNvSpPr>
          <p:nvPr userDrawn="1"/>
        </p:nvSpPr>
        <p:spPr>
          <a:xfrm>
            <a:off x="1526011" y="1823757"/>
            <a:ext cx="832104" cy="83210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126" y="3207024"/>
            <a:ext cx="3445566" cy="250466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35B71D50-AA4B-4E0C-8F6A-0F64F2C8A8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3819" y="1630018"/>
            <a:ext cx="4424362" cy="4373217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147C9C38-5B17-467D-B581-EF28ECB11E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527490" y="3207024"/>
            <a:ext cx="3445200" cy="250466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FEB88DD7-AEB5-4718-AF2D-28B5B91ED71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219126" y="2711636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F694448B-800C-40EF-8F61-18C018E8374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527124" y="2711636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483B974E-5202-4EAD-9D55-4129C84BAE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90627" y="1988373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IN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xmlns="" val="174103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1B6EB0C6-606C-4AFB-8FF8-AB43606B95BD}"/>
              </a:ext>
            </a:extLst>
          </p:cNvPr>
          <p:cNvSpPr/>
          <p:nvPr userDrawn="1"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5CE6D5A-A5C0-4B12-A26A-691D5743FA5C}"/>
              </a:ext>
            </a:extLst>
          </p:cNvPr>
          <p:cNvSpPr/>
          <p:nvPr userDrawn="1"/>
        </p:nvSpPr>
        <p:spPr>
          <a:xfrm>
            <a:off x="-82063" y="1648186"/>
            <a:ext cx="5709139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34" y="2863158"/>
            <a:ext cx="4074002" cy="2846648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09370" y="1903728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8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Topic 01 comes here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xmlns="" id="{E5123CE7-2F8A-489B-BD99-0C2A33ADF49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327918" y="1648186"/>
            <a:ext cx="4074002" cy="2834508"/>
          </a:xfr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xmlns="" id="{07730BCF-AC2A-4FEC-8F01-63964DB444C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75709" y="4963450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Topic 02 comes here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5084763" y="165276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xmlns="" id="{E150BFC7-A11D-CC46-B5A2-8BD93C2695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IN" dirty="0"/>
              <a:t>icon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F95B55F4-B501-3440-8904-A1C7F049CBE8}"/>
              </a:ext>
            </a:extLst>
          </p:cNvPr>
          <p:cNvSpPr>
            <a:spLocks noChangeAspect="1"/>
          </p:cNvSpPr>
          <p:nvPr userDrawn="1"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xmlns="" id="{F2116994-BE3E-6A43-9C15-E71BA8EC821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IN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xmlns="" val="891400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4B31150-A166-4DB3-A898-2154C9665891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xmlns="" id="{1C1A95BC-42CA-4166-918D-DF4306881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xmlns="" id="{4B4D5F91-2158-4A30-B83C-5CC9CC6E5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xmlns="" id="{C509E5D6-79CC-4E1D-AAF4-C6F28F3C1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xmlns="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564760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431CD316-21C7-4FA9-A45A-374D6AE71ED5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xmlns="" id="{E107D9FB-3967-4583-A9DA-6787AF712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xmlns="" id="{138D5FEB-37FF-4F26-B625-CE2BE91FF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xmlns="" id="{6C2B67E8-673C-422C-B021-296E2E2B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687010E4-ADF2-486D-8DF7-B0FF38C6DADF}"/>
              </a:ext>
            </a:extLst>
          </p:cNvPr>
          <p:cNvSpPr/>
          <p:nvPr userDrawn="1"/>
        </p:nvSpPr>
        <p:spPr>
          <a:xfrm>
            <a:off x="954140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9159AA79-2237-4A27-BBC2-D44032158D19}"/>
              </a:ext>
            </a:extLst>
          </p:cNvPr>
          <p:cNvSpPr/>
          <p:nvPr userDrawn="1"/>
        </p:nvSpPr>
        <p:spPr>
          <a:xfrm>
            <a:off x="3807539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0272B962-9566-42D2-B4C3-E7AA81884A83}"/>
              </a:ext>
            </a:extLst>
          </p:cNvPr>
          <p:cNvSpPr/>
          <p:nvPr userDrawn="1"/>
        </p:nvSpPr>
        <p:spPr>
          <a:xfrm>
            <a:off x="6646275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19733285-016C-4C38-816C-83D30C075C70}"/>
              </a:ext>
            </a:extLst>
          </p:cNvPr>
          <p:cNvSpPr/>
          <p:nvPr userDrawn="1"/>
        </p:nvSpPr>
        <p:spPr>
          <a:xfrm>
            <a:off x="9498658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EF40DBA4-AB63-4B47-B37F-BCC3D59B5392}"/>
              </a:ext>
            </a:extLst>
          </p:cNvPr>
          <p:cNvSpPr/>
          <p:nvPr userDrawn="1"/>
        </p:nvSpPr>
        <p:spPr>
          <a:xfrm>
            <a:off x="4011967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33EF0AFB-D099-4FF1-8963-7DA87268867F}"/>
              </a:ext>
            </a:extLst>
          </p:cNvPr>
          <p:cNvSpPr/>
          <p:nvPr userDrawn="1"/>
        </p:nvSpPr>
        <p:spPr>
          <a:xfrm>
            <a:off x="6850703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6872C96E-9AF3-4FA0-8180-C213C7F2209E}"/>
              </a:ext>
            </a:extLst>
          </p:cNvPr>
          <p:cNvSpPr/>
          <p:nvPr userDrawn="1"/>
        </p:nvSpPr>
        <p:spPr>
          <a:xfrm>
            <a:off x="9703086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3A08BE29-CFA5-4E0D-9DBE-A430AE1B8072}"/>
              </a:ext>
            </a:extLst>
          </p:cNvPr>
          <p:cNvSpPr/>
          <p:nvPr userDrawn="1"/>
        </p:nvSpPr>
        <p:spPr>
          <a:xfrm>
            <a:off x="1158568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xmlns="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1B995BE-66C2-4379-885F-4BE069DA39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smtClean="0"/>
              <a:t>Click icon to add picture</a:t>
            </a:r>
            <a:endParaRPr lang="en-IN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xmlns="" id="{9B56B6C6-9F3C-4E80-BBAD-280E697B89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smtClean="0"/>
              <a:t>Click icon to add picture</a:t>
            </a:r>
            <a:endParaRPr lang="en-IN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54704160-1ED7-4B90-8963-0F887C73E9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smtClean="0"/>
              <a:t>Click icon to add picture</a:t>
            </a:r>
            <a:endParaRPr lang="en-IN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xmlns="" id="{36610597-6A76-4A06-82A5-A8FFC5BAE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smtClean="0"/>
              <a:t>Click icon to add picture</a:t>
            </a:r>
            <a:endParaRPr lang="en-IN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xmlns="" id="{FF56D2E5-86E4-473A-A62F-B7029E5B2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54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xmlns="" id="{93934E34-6CC7-492D-9515-EBEC72EFF4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24454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Executive 01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xmlns="" id="{E4E27467-A1AA-4773-AAB5-A96267FBD71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77853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xmlns="" id="{6CABD5EB-4A8B-448B-8ED1-B8B420815B2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77853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Executive 01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xmlns="" id="{0D86883C-E501-47FF-AE1A-E9CE8B71B42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216589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xmlns="" id="{3683A037-F698-4CC9-904D-F377D71F690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216589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Executive 01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xmlns="" id="{0A095594-2B82-44ED-8C9B-DA7C4D3D287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068972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xmlns="" id="{54CDD46A-22ED-48F5-9B5F-13B1B5C4B32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68972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dirty="0"/>
              <a:t>Executive 01</a:t>
            </a:r>
          </a:p>
        </p:txBody>
      </p:sp>
    </p:spTree>
    <p:extLst>
      <p:ext uri="{BB962C8B-B14F-4D97-AF65-F5344CB8AC3E}">
        <p14:creationId xmlns:p14="http://schemas.microsoft.com/office/powerpoint/2010/main" xmlns="" val="3876503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CC4D7FA-B85E-4477-8C62-94955B34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1226BB-3E56-4E7F-8172-7EC03C9F0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95D08EF-72FB-4F19-9916-65815A9CA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1F27F-98F9-A147-8986-34441C7B752D}" type="datetime1">
              <a:rPr lang="en-IN" smtClean="0"/>
              <a:pPr/>
              <a:t>03-12-2019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65084D-BC85-4A55-BD80-93876AD10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FDEF23-A140-4DD6-A0D0-A86BD4DF3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71654-96A5-4280-94F3-931C61A9F92C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34708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0" r:id="rId4"/>
    <p:sldLayoutId id="2147483661" r:id="rId5"/>
    <p:sldLayoutId id="2147483662" r:id="rId6"/>
    <p:sldLayoutId id="2147483663" r:id="rId7"/>
    <p:sldLayoutId id="2147483654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04537"/>
            <a:ext cx="10515600" cy="945376"/>
          </a:xfrm>
        </p:spPr>
        <p:txBody>
          <a:bodyPr/>
          <a:lstStyle/>
          <a:p>
            <a:r>
              <a:rPr lang="kk-KZ" sz="1800" dirty="0" smtClean="0"/>
              <a:t>Тәуелсіз </a:t>
            </a:r>
            <a:r>
              <a:rPr lang="kk-KZ" sz="1800" dirty="0" smtClean="0"/>
              <a:t> Қазақстанның  мәдениеті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IN" smtClean="0"/>
              <a:pPr/>
              <a:t>1</a:t>
            </a:fld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39097" y="1515979"/>
            <a:ext cx="10724599" cy="406667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az-Cyrl-AZ" sz="3200" dirty="0" smtClean="0"/>
              <a:t>«Мәдениет дегеніміз не?»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az-Cyrl-AZ" sz="3200" dirty="0" smtClean="0"/>
              <a:t>Мәдениет </a:t>
            </a:r>
            <a:r>
              <a:rPr lang="az-Cyrl-AZ" sz="3200" dirty="0"/>
              <a:t>белгілі бір халықтың қол жеткен табыстары мен </a:t>
            </a:r>
            <a:r>
              <a:rPr lang="az-Cyrl-AZ" sz="3200" dirty="0" smtClean="0"/>
              <a:t>шыға</a:t>
            </a:r>
            <a:r>
              <a:rPr lang="ru-RU" sz="3200" dirty="0"/>
              <a:t>р</a:t>
            </a:r>
            <a:r>
              <a:rPr lang="az-Cyrl-AZ" sz="3200" dirty="0" smtClean="0"/>
              <a:t>машылығының </a:t>
            </a:r>
            <a:r>
              <a:rPr lang="az-Cyrl-AZ" sz="3200" dirty="0"/>
              <a:t>жиынтығы.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az-Cyrl-AZ" sz="3200" dirty="0"/>
              <a:t>Мәдениет азамат қауымының белгілі бір тарихи кеңісіктегі қызметі мен өзіндік </a:t>
            </a:r>
            <a:r>
              <a:rPr lang="az-Cyrl-AZ" sz="3200" dirty="0" smtClean="0"/>
              <a:t>бір м</a:t>
            </a:r>
            <a:r>
              <a:rPr lang="kk-KZ" sz="3200" dirty="0" smtClean="0"/>
              <a:t>ұрасы.</a:t>
            </a:r>
            <a:endParaRPr lang="az-Cyrl-AZ" sz="32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az-Cyrl-AZ" sz="3200" dirty="0" smtClean="0"/>
              <a:t>Мәдениет </a:t>
            </a:r>
            <a:r>
              <a:rPr lang="az-Cyrl-AZ" sz="3200" dirty="0"/>
              <a:t>адамдық әрекеттің белгілі бір саласының жетілу </a:t>
            </a:r>
            <a:r>
              <a:rPr lang="az-Cyrl-AZ" sz="3200" dirty="0" smtClean="0"/>
              <a:t>деңгейі. 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38463" y="398414"/>
            <a:ext cx="99741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az-Cyrl-AZ" sz="4000" b="1" cap="all" dirty="0" smtClean="0">
                <a:solidFill>
                  <a:prstClr val="white"/>
                </a:solidFill>
                <a:latin typeface="Corbel"/>
                <a:ea typeface="+mj-ea"/>
                <a:cs typeface="+mj-cs"/>
              </a:rPr>
              <a:t>         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endParaRPr lang="az-Cyrl-AZ" sz="4000" b="1" cap="all" dirty="0" smtClean="0">
              <a:solidFill>
                <a:prstClr val="white"/>
              </a:solidFill>
              <a:latin typeface="Corbe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4740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IN" smtClean="0"/>
              <a:pPr/>
              <a:t>10</a:t>
            </a:fld>
            <a:endParaRPr lang="en-IN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48096" y="831376"/>
            <a:ext cx="10515600" cy="5118663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3200" dirty="0" err="1" smtClean="0"/>
              <a:t>А.Сыдыхановдың</a:t>
            </a:r>
            <a:r>
              <a:rPr lang="ru-RU" sz="3200" dirty="0" smtClean="0"/>
              <a:t> </a:t>
            </a:r>
            <a:r>
              <a:rPr lang="ru-RU" sz="3200" dirty="0" err="1" smtClean="0"/>
              <a:t>ұтымды</a:t>
            </a:r>
            <a:r>
              <a:rPr lang="ru-RU" sz="3200" dirty="0" smtClean="0"/>
              <a:t> </a:t>
            </a:r>
            <a:r>
              <a:rPr lang="ru-RU" sz="3200" dirty="0" err="1" smtClean="0"/>
              <a:t>шығармасы</a:t>
            </a:r>
            <a:r>
              <a:rPr lang="ru-RU" sz="3200" dirty="0" smtClean="0"/>
              <a:t> </a:t>
            </a:r>
            <a:r>
              <a:rPr lang="ru-RU" sz="3200" dirty="0"/>
              <a:t>«</a:t>
            </a:r>
            <a:r>
              <a:rPr lang="ru-RU" sz="3200" dirty="0" err="1"/>
              <a:t>Түркі</a:t>
            </a:r>
            <a:r>
              <a:rPr lang="ru-RU" sz="3200" dirty="0"/>
              <a:t> </a:t>
            </a:r>
            <a:r>
              <a:rPr lang="ru-RU" sz="3200" dirty="0" err="1"/>
              <a:t>халықтарының</a:t>
            </a:r>
            <a:r>
              <a:rPr lang="ru-RU" sz="3200" dirty="0"/>
              <a:t> </a:t>
            </a:r>
            <a:r>
              <a:rPr lang="ru-RU" sz="3200" dirty="0" err="1"/>
              <a:t>рәміздері</a:t>
            </a:r>
            <a:r>
              <a:rPr lang="ru-RU" sz="3200" dirty="0"/>
              <a:t>» (1997) </a:t>
            </a:r>
            <a:r>
              <a:rPr lang="ru-RU" sz="3200" dirty="0" err="1"/>
              <a:t>атты</a:t>
            </a:r>
            <a:r>
              <a:rPr lang="ru-RU" sz="3200" dirty="0"/>
              <a:t> </a:t>
            </a:r>
            <a:r>
              <a:rPr lang="ru-RU" sz="3200" dirty="0" err="1"/>
              <a:t>туындысын</a:t>
            </a:r>
            <a:r>
              <a:rPr lang="ru-RU" sz="3200" dirty="0"/>
              <a:t> </a:t>
            </a:r>
            <a:r>
              <a:rPr lang="ru-RU" sz="3200" dirty="0" err="1"/>
              <a:t>атаса</a:t>
            </a:r>
            <a:r>
              <a:rPr lang="ru-RU" sz="3200" dirty="0"/>
              <a:t> </a:t>
            </a:r>
            <a:r>
              <a:rPr lang="ru-RU" sz="3200" dirty="0" err="1"/>
              <a:t>болады</a:t>
            </a:r>
            <a:r>
              <a:rPr lang="ru-RU" sz="32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3200" dirty="0" smtClean="0"/>
              <a:t>1999 </a:t>
            </a:r>
            <a:r>
              <a:rPr lang="ru-RU" sz="3200" dirty="0" err="1" smtClean="0"/>
              <a:t>жылы</a:t>
            </a:r>
            <a:r>
              <a:rPr lang="ru-RU" sz="3200" dirty="0" smtClean="0"/>
              <a:t> </a:t>
            </a:r>
            <a:r>
              <a:rPr lang="ru-RU" sz="3200" dirty="0" err="1" smtClean="0"/>
              <a:t>А.Ақанаевтың</a:t>
            </a:r>
            <a:r>
              <a:rPr lang="ru-RU" sz="3200" dirty="0" smtClean="0"/>
              <a:t> «</a:t>
            </a:r>
            <a:r>
              <a:rPr lang="ru-RU" sz="3200" dirty="0"/>
              <a:t>Дала </a:t>
            </a:r>
            <a:r>
              <a:rPr lang="ru-RU" sz="3200" dirty="0" err="1"/>
              <a:t>адамдары</a:t>
            </a:r>
            <a:r>
              <a:rPr lang="ru-RU" sz="3200" dirty="0"/>
              <a:t>» </a:t>
            </a:r>
            <a:r>
              <a:rPr lang="ru-RU" sz="3200" dirty="0" err="1"/>
              <a:t>шығармасы</a:t>
            </a:r>
            <a:r>
              <a:rPr lang="ru-RU" sz="3200" dirty="0"/>
              <a:t> </a:t>
            </a:r>
            <a:r>
              <a:rPr lang="ru-RU" sz="3200" dirty="0" err="1"/>
              <a:t>біздің</a:t>
            </a:r>
            <a:r>
              <a:rPr lang="ru-RU" sz="3200" dirty="0"/>
              <a:t> </a:t>
            </a:r>
            <a:r>
              <a:rPr lang="ru-RU" sz="3200" dirty="0" err="1"/>
              <a:t>көшпелі</a:t>
            </a:r>
            <a:r>
              <a:rPr lang="ru-RU" sz="3200" dirty="0"/>
              <a:t> </a:t>
            </a:r>
            <a:r>
              <a:rPr lang="ru-RU" sz="3200" dirty="0" err="1"/>
              <a:t>халық</a:t>
            </a:r>
            <a:r>
              <a:rPr lang="ru-RU" sz="3200" dirty="0"/>
              <a:t> </a:t>
            </a:r>
            <a:r>
              <a:rPr lang="ru-RU" sz="3200" dirty="0" err="1"/>
              <a:t>мәдениетімен</a:t>
            </a:r>
            <a:r>
              <a:rPr lang="ru-RU" sz="3200" dirty="0"/>
              <a:t> </a:t>
            </a:r>
            <a:r>
              <a:rPr lang="ru-RU" sz="3200" dirty="0" err="1"/>
              <a:t>терең</a:t>
            </a:r>
            <a:r>
              <a:rPr lang="ru-RU" sz="3200" dirty="0"/>
              <a:t> </a:t>
            </a:r>
            <a:r>
              <a:rPr lang="ru-RU" sz="3200" dirty="0" err="1"/>
              <a:t>байланысымызды</a:t>
            </a:r>
            <a:r>
              <a:rPr lang="ru-RU" sz="3200" dirty="0"/>
              <a:t> </a:t>
            </a:r>
            <a:r>
              <a:rPr lang="ru-RU" sz="3200" dirty="0" err="1"/>
              <a:t>көрсетеді</a:t>
            </a:r>
            <a:r>
              <a:rPr lang="ru-RU" sz="32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3200" dirty="0" smtClean="0"/>
              <a:t>1997 </a:t>
            </a:r>
            <a:r>
              <a:rPr lang="ru-RU" sz="3200" dirty="0" err="1" smtClean="0"/>
              <a:t>жылы</a:t>
            </a:r>
            <a:r>
              <a:rPr lang="ru-RU" sz="3200" dirty="0" smtClean="0"/>
              <a:t> </a:t>
            </a:r>
            <a:r>
              <a:rPr lang="ru-RU" sz="3200" dirty="0" err="1" smtClean="0"/>
              <a:t>А.Есдәулетовтың</a:t>
            </a:r>
            <a:r>
              <a:rPr lang="ru-RU" sz="3200" dirty="0" smtClean="0"/>
              <a:t>  </a:t>
            </a:r>
            <a:r>
              <a:rPr lang="ru-RU" sz="3200" dirty="0"/>
              <a:t>«</a:t>
            </a:r>
            <a:r>
              <a:rPr lang="ru-RU" sz="3200" dirty="0" err="1"/>
              <a:t>Бастау</a:t>
            </a:r>
            <a:r>
              <a:rPr lang="ru-RU" sz="3200" dirty="0"/>
              <a:t>» </a:t>
            </a:r>
            <a:r>
              <a:rPr lang="ru-RU" sz="3200" dirty="0" err="1"/>
              <a:t>картинасы</a:t>
            </a:r>
            <a:r>
              <a:rPr lang="ru-RU" sz="3200" dirty="0"/>
              <a:t> </a:t>
            </a:r>
            <a:r>
              <a:rPr lang="ru-RU" sz="3200" dirty="0" err="1"/>
              <a:t>суретшінің</a:t>
            </a:r>
            <a:r>
              <a:rPr lang="ru-RU" sz="3200" dirty="0"/>
              <a:t> </a:t>
            </a:r>
            <a:r>
              <a:rPr lang="ru-RU" sz="3200" dirty="0" err="1"/>
              <a:t>өз</a:t>
            </a:r>
            <a:r>
              <a:rPr lang="ru-RU" sz="3200" dirty="0"/>
              <a:t> </a:t>
            </a:r>
            <a:r>
              <a:rPr lang="ru-RU" sz="3200" dirty="0" err="1"/>
              <a:t>тегіне</a:t>
            </a:r>
            <a:r>
              <a:rPr lang="ru-RU" sz="3200" dirty="0"/>
              <a:t>, </a:t>
            </a:r>
            <a:r>
              <a:rPr lang="ru-RU" sz="3200" dirty="0" err="1"/>
              <a:t>тарихына</a:t>
            </a:r>
            <a:r>
              <a:rPr lang="ru-RU" sz="3200" dirty="0"/>
              <a:t> </a:t>
            </a:r>
            <a:r>
              <a:rPr lang="ru-RU" sz="3200" dirty="0" err="1"/>
              <a:t>деген</a:t>
            </a:r>
            <a:r>
              <a:rPr lang="ru-RU" sz="3200" dirty="0"/>
              <a:t> </a:t>
            </a:r>
            <a:r>
              <a:rPr lang="ru-RU" sz="3200" dirty="0" err="1"/>
              <a:t>қызығушылын</a:t>
            </a:r>
            <a:r>
              <a:rPr lang="ru-RU" sz="3200" dirty="0"/>
              <a:t> </a:t>
            </a:r>
            <a:r>
              <a:rPr lang="ru-RU" sz="3200" dirty="0" err="1"/>
              <a:t>көрсетеді</a:t>
            </a:r>
            <a:r>
              <a:rPr lang="ru-RU" sz="32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3200" dirty="0" err="1"/>
              <a:t>Ақтотының</a:t>
            </a:r>
            <a:r>
              <a:rPr lang="ru-RU" sz="3200" dirty="0"/>
              <a:t>  2003 </a:t>
            </a:r>
            <a:r>
              <a:rPr lang="ru-RU" sz="3200" dirty="0" err="1"/>
              <a:t>жылы</a:t>
            </a:r>
            <a:r>
              <a:rPr lang="ru-RU" sz="3200" dirty="0"/>
              <a:t> </a:t>
            </a:r>
            <a:r>
              <a:rPr lang="ru-RU" sz="3200" dirty="0" err="1"/>
              <a:t>жазылған</a:t>
            </a:r>
            <a:r>
              <a:rPr lang="ru-RU" sz="3200" dirty="0"/>
              <a:t> «</a:t>
            </a:r>
            <a:r>
              <a:rPr lang="ru-RU" sz="3200" dirty="0" err="1"/>
              <a:t>Қазына</a:t>
            </a:r>
            <a:r>
              <a:rPr lang="ru-RU" sz="3200" dirty="0"/>
              <a:t>» </a:t>
            </a:r>
            <a:r>
              <a:rPr lang="ru-RU" sz="3200" dirty="0" err="1"/>
              <a:t>картинасы</a:t>
            </a:r>
            <a:r>
              <a:rPr lang="ru-RU" sz="3200" dirty="0"/>
              <a:t> да </a:t>
            </a:r>
            <a:r>
              <a:rPr lang="ru-RU" sz="3200" dirty="0" err="1"/>
              <a:t>біздің</a:t>
            </a:r>
            <a:r>
              <a:rPr lang="ru-RU" sz="3200" dirty="0"/>
              <a:t> </a:t>
            </a:r>
            <a:r>
              <a:rPr lang="ru-RU" sz="3200" dirty="0" err="1"/>
              <a:t>рухани</a:t>
            </a:r>
            <a:r>
              <a:rPr lang="ru-RU" sz="3200" dirty="0"/>
              <a:t>, </a:t>
            </a:r>
            <a:r>
              <a:rPr lang="ru-RU" sz="3200" dirty="0" err="1"/>
              <a:t>материалдық</a:t>
            </a:r>
            <a:r>
              <a:rPr lang="ru-RU" sz="3200" dirty="0"/>
              <a:t> </a:t>
            </a:r>
            <a:r>
              <a:rPr lang="ru-RU" sz="3200" dirty="0" err="1"/>
              <a:t>байлығымызға</a:t>
            </a:r>
            <a:r>
              <a:rPr lang="ru-RU" sz="3200" dirty="0"/>
              <a:t> </a:t>
            </a:r>
            <a:r>
              <a:rPr lang="ru-RU" sz="3200" dirty="0" err="1"/>
              <a:t>үңілтеді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73287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IN" smtClean="0"/>
              <a:pPr/>
              <a:t>11</a:t>
            </a:fld>
            <a:endParaRPr lang="en-IN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8362" y="663950"/>
            <a:ext cx="7114415" cy="5492151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err="1"/>
              <a:t>Тәуелсіздік</a:t>
            </a:r>
            <a:r>
              <a:rPr lang="ru-RU" sz="2800" dirty="0"/>
              <a:t> </a:t>
            </a:r>
            <a:r>
              <a:rPr lang="ru-RU" sz="2800" dirty="0" err="1"/>
              <a:t>жылдары</a:t>
            </a:r>
            <a:r>
              <a:rPr lang="ru-RU" sz="2800" dirty="0"/>
              <a:t> </a:t>
            </a:r>
            <a:r>
              <a:rPr lang="ru-RU" sz="2800" dirty="0" err="1"/>
              <a:t>Қазақстанда</a:t>
            </a:r>
            <a:r>
              <a:rPr lang="ru-RU" sz="2800" dirty="0"/>
              <a:t> “</a:t>
            </a:r>
            <a:r>
              <a:rPr lang="ru-RU" sz="2800" dirty="0" err="1"/>
              <a:t>архитектуралық</a:t>
            </a:r>
            <a:r>
              <a:rPr lang="ru-RU" sz="2800" dirty="0"/>
              <a:t> ренессанс” </a:t>
            </a:r>
            <a:r>
              <a:rPr lang="ru-RU" sz="2800" dirty="0" err="1"/>
              <a:t>басталды</a:t>
            </a:r>
            <a:r>
              <a:rPr lang="ru-RU" sz="2800" dirty="0"/>
              <a:t>. </a:t>
            </a:r>
            <a:endParaRPr lang="ru-RU" sz="2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/>
              <a:t>2005 жылы «Нұр-Астана» </a:t>
            </a:r>
            <a:r>
              <a:rPr lang="kk-KZ" sz="2800" dirty="0" smtClean="0"/>
              <a:t>мешіті.</a:t>
            </a:r>
            <a:endParaRPr lang="ru-RU" sz="2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2006 </a:t>
            </a:r>
            <a:r>
              <a:rPr lang="ru-RU" sz="2800" dirty="0" err="1" smtClean="0"/>
              <a:t>жылы</a:t>
            </a:r>
            <a:r>
              <a:rPr lang="ru-RU" sz="2800" dirty="0" smtClean="0"/>
              <a:t> «Пирамида».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2009 </a:t>
            </a:r>
            <a:r>
              <a:rPr lang="ru-RU" sz="2800" dirty="0" err="1" smtClean="0"/>
              <a:t>жылы</a:t>
            </a:r>
            <a:r>
              <a:rPr lang="ru-RU" sz="2800" dirty="0" smtClean="0"/>
              <a:t> «</a:t>
            </a:r>
            <a:r>
              <a:rPr lang="ru-RU" sz="2800" dirty="0" err="1" smtClean="0"/>
              <a:t>Қазақстан</a:t>
            </a:r>
            <a:r>
              <a:rPr lang="ru-RU" sz="2800" dirty="0"/>
              <a:t>» </a:t>
            </a:r>
            <a:r>
              <a:rPr lang="ru-RU" sz="2800" dirty="0" err="1"/>
              <a:t>Орталық</a:t>
            </a:r>
            <a:r>
              <a:rPr lang="ru-RU" sz="2800" dirty="0"/>
              <a:t> концерт </a:t>
            </a:r>
            <a:r>
              <a:rPr lang="ru-RU" sz="2800" dirty="0" smtClean="0"/>
              <a:t>залы.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/>
              <a:t>2010 жылы «Хан Шатыр» </a:t>
            </a:r>
            <a:r>
              <a:rPr lang="kk-KZ" sz="2800" dirty="0" smtClean="0"/>
              <a:t>орталығы.</a:t>
            </a:r>
            <a:endParaRPr lang="kk-KZ" sz="28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/>
              <a:t> Ұлттық опера және балет театрының  өмірбаяны 2000 ж. М. Төлебаевтың «Біржан – Сара» операсымен  басталды</a:t>
            </a:r>
            <a:r>
              <a:rPr lang="kk-KZ" sz="28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/>
              <a:t>Қаіргі кезде Қазақстанда 50 театр жұмыс істейді.</a:t>
            </a:r>
            <a:endParaRPr lang="kk-KZ" sz="28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48311" y="0"/>
            <a:ext cx="3365571" cy="22437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3634" y="1865873"/>
            <a:ext cx="3715150" cy="20619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3634" y="4745708"/>
            <a:ext cx="3458447" cy="2095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90675" y="3445636"/>
            <a:ext cx="2801326" cy="18684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4009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«Мәдени мұра» бағдарламасы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IN" smtClean="0"/>
              <a:pPr/>
              <a:t>12</a:t>
            </a:fld>
            <a:endParaRPr lang="en-IN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5118663"/>
          </a:xfrm>
        </p:spPr>
        <p:txBody>
          <a:bodyPr>
            <a:normAutofit fontScale="925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err="1"/>
              <a:t>Халықтың</a:t>
            </a:r>
            <a:r>
              <a:rPr lang="ru-RU" sz="2400" dirty="0"/>
              <a:t> </a:t>
            </a:r>
            <a:r>
              <a:rPr lang="ru-RU" sz="2400" dirty="0" err="1"/>
              <a:t>тарихи</a:t>
            </a:r>
            <a:r>
              <a:rPr lang="ru-RU" sz="2400" dirty="0"/>
              <a:t> </a:t>
            </a:r>
            <a:r>
              <a:rPr lang="ru-RU" sz="2400" dirty="0" err="1"/>
              <a:t>естелігі</a:t>
            </a:r>
            <a:r>
              <a:rPr lang="ru-RU" sz="2400" dirty="0"/>
              <a:t> – </a:t>
            </a:r>
            <a:r>
              <a:rPr lang="ru-RU" sz="2400" dirty="0" err="1"/>
              <a:t>ғасырлар</a:t>
            </a:r>
            <a:r>
              <a:rPr lang="ru-RU" sz="2400" dirty="0"/>
              <a:t> </a:t>
            </a:r>
            <a:r>
              <a:rPr lang="ru-RU" sz="2400" dirty="0" err="1"/>
              <a:t>бойы</a:t>
            </a:r>
            <a:r>
              <a:rPr lang="ru-RU" sz="2400" dirty="0"/>
              <a:t> </a:t>
            </a:r>
            <a:r>
              <a:rPr lang="ru-RU" sz="2400" dirty="0" err="1"/>
              <a:t>мәдени</a:t>
            </a:r>
            <a:r>
              <a:rPr lang="ru-RU" sz="2400" dirty="0"/>
              <a:t> </a:t>
            </a:r>
            <a:r>
              <a:rPr lang="ru-RU" sz="2400" dirty="0" err="1"/>
              <a:t>мұраға</a:t>
            </a:r>
            <a:r>
              <a:rPr lang="ru-RU" sz="2400" dirty="0"/>
              <a:t> </a:t>
            </a:r>
            <a:r>
              <a:rPr lang="ru-RU" sz="2400" dirty="0" err="1"/>
              <a:t>салынатын</a:t>
            </a:r>
            <a:r>
              <a:rPr lang="ru-RU" sz="2400" dirty="0"/>
              <a:t>,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адамзат</a:t>
            </a:r>
            <a:r>
              <a:rPr lang="ru-RU" sz="2400" dirty="0"/>
              <a:t> </a:t>
            </a:r>
            <a:r>
              <a:rPr lang="ru-RU" sz="2400" dirty="0" err="1"/>
              <a:t>өркениетінің</a:t>
            </a:r>
            <a:r>
              <a:rPr lang="ru-RU" sz="2400" dirty="0"/>
              <a:t> </a:t>
            </a:r>
            <a:r>
              <a:rPr lang="ru-RU" sz="2400" dirty="0" err="1"/>
              <a:t>мәдени</a:t>
            </a:r>
            <a:r>
              <a:rPr lang="ru-RU" sz="2400" dirty="0"/>
              <a:t> </a:t>
            </a:r>
            <a:r>
              <a:rPr lang="ru-RU" sz="2400" dirty="0" err="1"/>
              <a:t>топтарын</a:t>
            </a:r>
            <a:r>
              <a:rPr lang="ru-RU" sz="2400" dirty="0"/>
              <a:t>, </a:t>
            </a:r>
            <a:r>
              <a:rPr lang="ru-RU" sz="2400" dirty="0" err="1"/>
              <a:t>халықтың</a:t>
            </a:r>
            <a:r>
              <a:rPr lang="ru-RU" sz="2400" dirty="0"/>
              <a:t>, </a:t>
            </a:r>
            <a:r>
              <a:rPr lang="ru-RU" sz="2400" dirty="0" err="1"/>
              <a:t>ұлттың</a:t>
            </a:r>
            <a:r>
              <a:rPr lang="ru-RU" sz="2400" dirty="0"/>
              <a:t>, </a:t>
            </a:r>
            <a:r>
              <a:rPr lang="ru-RU" sz="2400" dirty="0" err="1"/>
              <a:t>этностың</a:t>
            </a:r>
            <a:r>
              <a:rPr lang="ru-RU" sz="2400" dirty="0"/>
              <a:t> </a:t>
            </a:r>
            <a:r>
              <a:rPr lang="ru-RU" sz="2400" dirty="0" err="1"/>
              <a:t>өзін</a:t>
            </a:r>
            <a:r>
              <a:rPr lang="ru-RU" sz="2400" dirty="0"/>
              <a:t> </a:t>
            </a:r>
            <a:r>
              <a:rPr lang="ru-RU" sz="2400" dirty="0" err="1"/>
              <a:t>сақтап</a:t>
            </a:r>
            <a:r>
              <a:rPr lang="ru-RU" sz="2400" dirty="0"/>
              <a:t> </a:t>
            </a:r>
            <a:r>
              <a:rPr lang="ru-RU" sz="2400" dirty="0" err="1"/>
              <a:t>қалудың</a:t>
            </a:r>
            <a:r>
              <a:rPr lang="ru-RU" sz="2400" dirty="0"/>
              <a:t>  </a:t>
            </a:r>
            <a:r>
              <a:rPr lang="ru-RU" sz="2400" dirty="0" err="1"/>
              <a:t>негізі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қалу</a:t>
            </a:r>
            <a:r>
              <a:rPr lang="ru-RU" sz="2400" dirty="0"/>
              <a:t> факторы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/>
              <a:t> 2003 </a:t>
            </a:r>
            <a:r>
              <a:rPr lang="ru-RU" sz="2400" dirty="0" err="1"/>
              <a:t>жылы</a:t>
            </a:r>
            <a:r>
              <a:rPr lang="ru-RU" sz="2400" dirty="0"/>
              <a:t> </a:t>
            </a:r>
            <a:r>
              <a:rPr lang="ru-RU" sz="2400" dirty="0" err="1"/>
              <a:t>сәуірде</a:t>
            </a:r>
            <a:r>
              <a:rPr lang="ru-RU" sz="2400" dirty="0"/>
              <a:t> </a:t>
            </a:r>
            <a:r>
              <a:rPr lang="ru-RU" sz="2400" dirty="0" err="1"/>
              <a:t>Қазақстан</a:t>
            </a:r>
            <a:r>
              <a:rPr lang="ru-RU" sz="2400" dirty="0"/>
              <a:t> </a:t>
            </a:r>
            <a:r>
              <a:rPr lang="ru-RU" sz="2400" dirty="0" err="1" smtClean="0"/>
              <a:t>халқына</a:t>
            </a:r>
            <a:r>
              <a:rPr lang="ru-RU" sz="2400" dirty="0" smtClean="0"/>
              <a:t> Н.Ә. Назарбаев  </a:t>
            </a:r>
            <a:r>
              <a:rPr lang="ru-RU" sz="2400" dirty="0" err="1"/>
              <a:t>жолдауында</a:t>
            </a:r>
            <a:r>
              <a:rPr lang="ru-RU" sz="2400" dirty="0"/>
              <a:t> </a:t>
            </a:r>
            <a:r>
              <a:rPr lang="ru-RU" sz="2400" dirty="0" err="1"/>
              <a:t>арнайы</a:t>
            </a:r>
            <a:r>
              <a:rPr lang="ru-RU" sz="2400" dirty="0"/>
              <a:t> «</a:t>
            </a:r>
            <a:r>
              <a:rPr lang="ru-RU" sz="2400" dirty="0" err="1"/>
              <a:t>Мәдени</a:t>
            </a:r>
            <a:r>
              <a:rPr lang="ru-RU" sz="2400" dirty="0"/>
              <a:t> </a:t>
            </a:r>
            <a:r>
              <a:rPr lang="ru-RU" sz="2400" dirty="0" err="1"/>
              <a:t>мұра</a:t>
            </a:r>
            <a:r>
              <a:rPr lang="ru-RU" sz="2400" dirty="0"/>
              <a:t>» </a:t>
            </a:r>
            <a:r>
              <a:rPr lang="ru-RU" sz="2400" dirty="0" err="1"/>
              <a:t>мемлекеттік</a:t>
            </a:r>
            <a:r>
              <a:rPr lang="ru-RU" sz="2400" dirty="0"/>
              <a:t> </a:t>
            </a:r>
            <a:r>
              <a:rPr lang="ru-RU" sz="2400" dirty="0" err="1"/>
              <a:t>бағдарламасын</a:t>
            </a:r>
            <a:r>
              <a:rPr lang="ru-RU" sz="2400" dirty="0"/>
              <a:t> </a:t>
            </a:r>
            <a:r>
              <a:rPr lang="ru-RU" sz="2400" dirty="0" err="1"/>
              <a:t>жүзеге</a:t>
            </a:r>
            <a:r>
              <a:rPr lang="ru-RU" sz="2400" dirty="0"/>
              <a:t> </a:t>
            </a:r>
            <a:r>
              <a:rPr lang="ru-RU" sz="2400" dirty="0" err="1"/>
              <a:t>асыруды</a:t>
            </a:r>
            <a:r>
              <a:rPr lang="ru-RU" sz="2400" dirty="0"/>
              <a:t> </a:t>
            </a:r>
            <a:r>
              <a:rPr lang="ru-RU" sz="2400" dirty="0" err="1"/>
              <a:t>тапсырған</a:t>
            </a:r>
            <a:r>
              <a:rPr lang="ru-RU" sz="2400" dirty="0"/>
              <a:t> </a:t>
            </a:r>
            <a:r>
              <a:rPr lang="ru-RU" sz="2400" dirty="0" err="1"/>
              <a:t>болатын</a:t>
            </a:r>
            <a:r>
              <a:rPr lang="ru-RU" sz="24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smtClean="0"/>
              <a:t>«</a:t>
            </a:r>
            <a:r>
              <a:rPr lang="ru-RU" sz="2400" dirty="0" err="1"/>
              <a:t>Мәдени</a:t>
            </a:r>
            <a:r>
              <a:rPr lang="ru-RU" sz="2400" dirty="0"/>
              <a:t> </a:t>
            </a:r>
            <a:r>
              <a:rPr lang="ru-RU" sz="2400" dirty="0" err="1"/>
              <a:t>мұра</a:t>
            </a:r>
            <a:r>
              <a:rPr lang="ru-RU" sz="2400" dirty="0"/>
              <a:t>» </a:t>
            </a:r>
            <a:r>
              <a:rPr lang="ru-RU" sz="2400" dirty="0" err="1"/>
              <a:t>мемлекеттік</a:t>
            </a:r>
            <a:r>
              <a:rPr lang="ru-RU" sz="2400" dirty="0"/>
              <a:t> </a:t>
            </a:r>
            <a:r>
              <a:rPr lang="ru-RU" sz="2400" dirty="0" err="1"/>
              <a:t>бағдарламасы</a:t>
            </a:r>
            <a:r>
              <a:rPr lang="ru-RU" sz="2400" dirty="0"/>
              <a:t> </a:t>
            </a:r>
            <a:r>
              <a:rPr lang="ru-RU" sz="2400" dirty="0" err="1"/>
              <a:t>қазіргі</a:t>
            </a:r>
            <a:r>
              <a:rPr lang="ru-RU" sz="2400" dirty="0"/>
              <a:t> </a:t>
            </a:r>
            <a:r>
              <a:rPr lang="ru-RU" sz="2400" dirty="0" err="1"/>
              <a:t>Қазақстанның</a:t>
            </a:r>
            <a:r>
              <a:rPr lang="ru-RU" sz="2400" dirty="0"/>
              <a:t> </a:t>
            </a:r>
            <a:r>
              <a:rPr lang="ru-RU" sz="2400" dirty="0" err="1"/>
              <a:t>әлемдік</a:t>
            </a:r>
            <a:r>
              <a:rPr lang="ru-RU" sz="2400" dirty="0"/>
              <a:t> </a:t>
            </a:r>
            <a:r>
              <a:rPr lang="ru-RU" sz="2400" dirty="0" err="1"/>
              <a:t>өркендеуінің</a:t>
            </a:r>
            <a:r>
              <a:rPr lang="ru-RU" sz="2400" dirty="0"/>
              <a:t> </a:t>
            </a:r>
            <a:r>
              <a:rPr lang="ru-RU" sz="2400" dirty="0" err="1"/>
              <a:t>дәлелі</a:t>
            </a:r>
            <a:r>
              <a:rPr lang="ru-RU" sz="24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/>
              <a:t> </a:t>
            </a:r>
            <a:r>
              <a:rPr lang="ru-RU" sz="2400" dirty="0" smtClean="0"/>
              <a:t>2004</a:t>
            </a:r>
            <a:r>
              <a:rPr lang="ru-RU" sz="2400" dirty="0"/>
              <a:t> </a:t>
            </a:r>
            <a:r>
              <a:rPr lang="ru-RU" sz="2400" dirty="0" err="1" smtClean="0"/>
              <a:t>жылы</a:t>
            </a:r>
            <a:r>
              <a:rPr lang="ru-RU" sz="2400" dirty="0" smtClean="0"/>
              <a:t> </a:t>
            </a:r>
            <a:r>
              <a:rPr lang="ru-RU" sz="2400" dirty="0"/>
              <a:t>51 </a:t>
            </a:r>
            <a:r>
              <a:rPr lang="ru-RU" sz="2400" dirty="0" err="1"/>
              <a:t>тарихи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мәдени</a:t>
            </a:r>
            <a:r>
              <a:rPr lang="ru-RU" sz="2400" dirty="0"/>
              <a:t> </a:t>
            </a:r>
            <a:r>
              <a:rPr lang="ru-RU" sz="2400" dirty="0" err="1"/>
              <a:t>ескерткіштің</a:t>
            </a:r>
            <a:r>
              <a:rPr lang="ru-RU" sz="2400" dirty="0"/>
              <a:t> </a:t>
            </a:r>
            <a:r>
              <a:rPr lang="ru-RU" sz="2400" dirty="0" err="1"/>
              <a:t>реставрациялық</a:t>
            </a:r>
            <a:r>
              <a:rPr lang="ru-RU" sz="2400" dirty="0"/>
              <a:t> </a:t>
            </a:r>
            <a:r>
              <a:rPr lang="ru-RU" sz="2400" dirty="0" err="1"/>
              <a:t>жұмысы</a:t>
            </a:r>
            <a:r>
              <a:rPr lang="ru-RU" sz="2400" dirty="0"/>
              <a:t> </a:t>
            </a:r>
            <a:r>
              <a:rPr lang="ru-RU" sz="2400" dirty="0" err="1" smtClean="0"/>
              <a:t>аяқталып</a:t>
            </a:r>
            <a:r>
              <a:rPr lang="ru-RU" sz="24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/>
              <a:t>39 </a:t>
            </a:r>
            <a:r>
              <a:rPr lang="ru-RU" sz="2400" dirty="0" err="1"/>
              <a:t>қалашық</a:t>
            </a:r>
            <a:r>
              <a:rPr lang="ru-RU" sz="2400" dirty="0"/>
              <a:t> пен </a:t>
            </a:r>
            <a:r>
              <a:rPr lang="ru-RU" sz="2400" dirty="0" err="1"/>
              <a:t>қорғандарға</a:t>
            </a:r>
            <a:r>
              <a:rPr lang="ru-RU" sz="2400" dirty="0"/>
              <a:t> </a:t>
            </a:r>
            <a:r>
              <a:rPr lang="ru-RU" sz="2400" dirty="0" err="1"/>
              <a:t>археологиялық</a:t>
            </a:r>
            <a:r>
              <a:rPr lang="ru-RU" sz="2400" dirty="0"/>
              <a:t> </a:t>
            </a:r>
            <a:r>
              <a:rPr lang="ru-RU" sz="2400" dirty="0" err="1"/>
              <a:t>зерттеулер</a:t>
            </a:r>
            <a:r>
              <a:rPr lang="ru-RU" sz="2400" dirty="0"/>
              <a:t> </a:t>
            </a:r>
            <a:r>
              <a:rPr lang="ru-RU" sz="2400" dirty="0" err="1" smtClean="0"/>
              <a:t>жүргізілді</a:t>
            </a:r>
            <a:r>
              <a:rPr lang="ru-RU" sz="24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/>
              <a:t>218 </a:t>
            </a:r>
            <a:r>
              <a:rPr lang="ru-RU" sz="2400" dirty="0" err="1"/>
              <a:t>нысанды</a:t>
            </a:r>
            <a:r>
              <a:rPr lang="ru-RU" sz="2400" dirty="0"/>
              <a:t> </a:t>
            </a:r>
            <a:r>
              <a:rPr lang="ru-RU" sz="2400" dirty="0" err="1"/>
              <a:t>қамтыған</a:t>
            </a:r>
            <a:r>
              <a:rPr lang="ru-RU" sz="2400" dirty="0"/>
              <a:t> </a:t>
            </a:r>
            <a:r>
              <a:rPr lang="ru-RU" sz="2400" dirty="0" err="1"/>
              <a:t>Қазақстанның</a:t>
            </a:r>
            <a:r>
              <a:rPr lang="ru-RU" sz="2400" dirty="0"/>
              <a:t> </a:t>
            </a:r>
            <a:r>
              <a:rPr lang="ru-RU" sz="2400" dirty="0" err="1"/>
              <a:t>тарихи-мәдени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тарихи</a:t>
            </a:r>
            <a:r>
              <a:rPr lang="ru-RU" sz="2400" dirty="0"/>
              <a:t> </a:t>
            </a:r>
            <a:r>
              <a:rPr lang="ru-RU" sz="2400" dirty="0" err="1"/>
              <a:t>ескерткіштерінің</a:t>
            </a:r>
            <a:r>
              <a:rPr lang="ru-RU" sz="2400" dirty="0"/>
              <a:t> </a:t>
            </a:r>
            <a:r>
              <a:rPr lang="ru-RU" sz="2400" dirty="0" err="1"/>
              <a:t>мемлекеттік</a:t>
            </a:r>
            <a:r>
              <a:rPr lang="ru-RU" sz="2400" dirty="0"/>
              <a:t> </a:t>
            </a:r>
            <a:r>
              <a:rPr lang="ru-RU" sz="2400" dirty="0" err="1"/>
              <a:t>тізімі</a:t>
            </a:r>
            <a:r>
              <a:rPr lang="ru-RU" sz="2400" dirty="0"/>
              <a:t> </a:t>
            </a:r>
            <a:r>
              <a:rPr lang="ru-RU" sz="2400" dirty="0" err="1"/>
              <a:t>дайындалды</a:t>
            </a:r>
            <a:r>
              <a:rPr lang="ru-RU" sz="24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err="1"/>
              <a:t>Ұлттық</a:t>
            </a:r>
            <a:r>
              <a:rPr lang="ru-RU" sz="2400" dirty="0"/>
              <a:t> </a:t>
            </a:r>
            <a:r>
              <a:rPr lang="ru-RU" sz="2400" dirty="0" err="1"/>
              <a:t>мәдениет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аса </a:t>
            </a:r>
            <a:r>
              <a:rPr lang="ru-RU" sz="2400" dirty="0" err="1"/>
              <a:t>маңызды</a:t>
            </a:r>
            <a:r>
              <a:rPr lang="ru-RU" sz="2400" dirty="0"/>
              <a:t> 30 </a:t>
            </a:r>
            <a:r>
              <a:rPr lang="ru-RU" sz="2400" dirty="0" err="1"/>
              <a:t>сәулеттік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археологиялық</a:t>
            </a:r>
            <a:r>
              <a:rPr lang="ru-RU" sz="2400" dirty="0"/>
              <a:t> </a:t>
            </a:r>
            <a:r>
              <a:rPr lang="ru-RU" sz="2400" dirty="0" err="1"/>
              <a:t>қосымша</a:t>
            </a:r>
            <a:r>
              <a:rPr lang="ru-RU" sz="2400" dirty="0"/>
              <a:t> </a:t>
            </a:r>
            <a:r>
              <a:rPr lang="ru-RU" sz="2400" dirty="0" err="1"/>
              <a:t>ғылыми</a:t>
            </a:r>
            <a:r>
              <a:rPr lang="ru-RU" sz="2400" dirty="0"/>
              <a:t> </a:t>
            </a:r>
            <a:r>
              <a:rPr lang="ru-RU" sz="2400" dirty="0" err="1"/>
              <a:t>зерттеулер</a:t>
            </a:r>
            <a:r>
              <a:rPr lang="ru-RU" sz="2400" dirty="0"/>
              <a:t> </a:t>
            </a:r>
            <a:r>
              <a:rPr lang="ru-RU" sz="2400" dirty="0" err="1"/>
              <a:t>жүргізілді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12851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096" y="311352"/>
            <a:ext cx="10515600" cy="1852714"/>
          </a:xfrm>
        </p:spPr>
        <p:txBody>
          <a:bodyPr/>
          <a:lstStyle/>
          <a:p>
            <a:r>
              <a:rPr lang="az-Cyrl-AZ" sz="2400" dirty="0">
                <a:latin typeface="+mn-lt"/>
              </a:rPr>
              <a:t>Қазақстан Республикасы «Мәдениет туралы» (1996) Заңының 3-бабында </a:t>
            </a:r>
            <a:br>
              <a:rPr lang="az-Cyrl-AZ" sz="2400" dirty="0">
                <a:latin typeface="+mn-lt"/>
              </a:rPr>
            </a:br>
            <a:r>
              <a:rPr lang="az-Cyrl-AZ" sz="2400" dirty="0" smtClean="0">
                <a:latin typeface="+mn-lt"/>
              </a:rPr>
              <a:t/>
            </a:r>
            <a:br>
              <a:rPr lang="az-Cyrl-AZ" sz="2400" dirty="0" smtClean="0">
                <a:latin typeface="+mn-lt"/>
              </a:rPr>
            </a:br>
            <a:r>
              <a:rPr lang="az-Cyrl-AZ" sz="2400" dirty="0" smtClean="0">
                <a:latin typeface="+mn-lt"/>
              </a:rPr>
              <a:t>мәдениет </a:t>
            </a:r>
            <a:r>
              <a:rPr lang="az-Cyrl-AZ" sz="2400" dirty="0">
                <a:latin typeface="+mn-lt"/>
              </a:rPr>
              <a:t>саласындағы мемлекеттік саясат қағидалары былайша көрініс тапқан:</a:t>
            </a:r>
            <a:br>
              <a:rPr lang="az-Cyrl-AZ" sz="2400" dirty="0">
                <a:latin typeface="+mn-lt"/>
              </a:rPr>
            </a:br>
            <a:endParaRPr lang="en-US" sz="2400" dirty="0"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IN" smtClean="0"/>
              <a:pPr/>
              <a:t>2</a:t>
            </a:fld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140543" y="1828800"/>
            <a:ext cx="10206908" cy="4454013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az-Cyrl-AZ" sz="2400" dirty="0"/>
              <a:t>азаматтардың шығармашылық қызметінің еркіндігі;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az-Cyrl-AZ" sz="2400" dirty="0"/>
              <a:t>мәдени байлықты жасауда, оны пайдалану мен таратуда барлық азаматтардың құқығы бірдей;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az-Cyrl-AZ" sz="2400" dirty="0"/>
              <a:t>тарихи-мәдени мұраны қорғау;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az-Cyrl-AZ" sz="2400" dirty="0"/>
              <a:t>ұлттық және әлемдік мәдениет құндылықтарын қатар игеру аясында тәрбие мен білім беру жүйесін дамыту;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az-Cyrl-AZ" sz="2400" dirty="0"/>
              <a:t>мәдениет саласында монополиялық пиғыл-әрекетті болдырмау;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az-Cyrl-AZ" sz="2400" dirty="0"/>
              <a:t>мәдениетті қаржыландыруда бюджеттік, коммерциялық және қайырымдылық бастамаларды қолдап-қуаттау;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az-Cyrl-AZ" sz="2400" dirty="0"/>
              <a:t>мәдени қызметті ұйымдастыруда мемлекеттік және қоғамдық бастамаларды бірдей пайдалану.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249276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IN" smtClean="0"/>
              <a:pPr/>
              <a:t>3</a:t>
            </a:fld>
            <a:endParaRPr lang="en-IN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5183058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1989 </a:t>
            </a:r>
            <a:r>
              <a:rPr lang="ru-RU" sz="2800" dirty="0" err="1" smtClean="0"/>
              <a:t>жылы</a:t>
            </a:r>
            <a:r>
              <a:rPr lang="kk-KZ" sz="2800" dirty="0" smtClean="0"/>
              <a:t> көктемінде Қазақстан, Өзбекстан, Түркменстан, Тәжікстан </a:t>
            </a:r>
            <a:r>
              <a:rPr lang="kk-KZ" sz="2800" dirty="0"/>
              <a:t>республикаларында </a:t>
            </a:r>
            <a:r>
              <a:rPr lang="kk-KZ" sz="2800" dirty="0" smtClean="0"/>
              <a:t>«Наурыз мейрамы» тәуелсіздікпен жаңғырған жалпы халықтық мерекеге айналды.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1995 жылы- 180 мыңдай мәдени шара өткізді.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Абай Құнанбайұлының 150 жылдық мерекесіне 156 жаңа қойылым көрсетілді.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« Үкілі домбыра», «Жігіттің сұлтаны», «Қыз сыны», «Жас қанат» т.б. </a:t>
            </a:r>
            <a:r>
              <a:rPr lang="kk-KZ" sz="2800" dirty="0"/>
              <a:t>М</a:t>
            </a:r>
            <a:r>
              <a:rPr lang="kk-KZ" sz="2800" dirty="0" smtClean="0"/>
              <a:t>әдени- көпшілік шаралар ұйымдастырылды.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1992- 1995 жылдар аралығында қазақ тілінде оқытылатын мектептерге байланысты 112 төлтума оқулықтар жарық көрді.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kk-KZ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13102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IN" smtClean="0"/>
              <a:pPr/>
              <a:t>4</a:t>
            </a:fld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48096" y="1045194"/>
            <a:ext cx="10515600" cy="5139297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az-Cyrl-AZ" sz="3600" dirty="0" smtClean="0"/>
              <a:t>1996 жылы Жамбылдың </a:t>
            </a:r>
            <a:r>
              <a:rPr lang="az-Cyrl-AZ" sz="3600" dirty="0"/>
              <a:t>150 жылдығының аталып </a:t>
            </a:r>
            <a:r>
              <a:rPr lang="az-Cyrl-AZ" sz="3600" dirty="0" smtClean="0"/>
              <a:t>өтуі.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az-Cyrl-AZ" sz="3600" dirty="0" smtClean="0"/>
              <a:t>1997 </a:t>
            </a:r>
            <a:r>
              <a:rPr lang="az-Cyrl-AZ" sz="3600" dirty="0"/>
              <a:t>жылы М.Әуезовтің 100 жылдығының </a:t>
            </a:r>
            <a:r>
              <a:rPr lang="az-Cyrl-AZ" sz="3600" dirty="0" smtClean="0"/>
              <a:t>тойлануы.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az-Cyrl-AZ" sz="3600" dirty="0" smtClean="0"/>
              <a:t>1999 </a:t>
            </a:r>
            <a:r>
              <a:rPr lang="az-Cyrl-AZ" sz="3600" dirty="0"/>
              <a:t>жылы Түркістанның 1500 жылдығы кең көлемде мерекеленуі тәуелсіз жас мемлекеттің бұл бағыттағы тарихи құтты қадамдары болса керек.</a:t>
            </a:r>
            <a:endParaRPr lang="en-US" sz="3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0092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Қазақстандағы </a:t>
            </a:r>
            <a:r>
              <a:rPr lang="kk-KZ" dirty="0" smtClean="0"/>
              <a:t> театр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IN" smtClean="0"/>
              <a:pPr/>
              <a:t>5</a:t>
            </a:fld>
            <a:endParaRPr lang="en-IN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5105784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ХХ ғ. 90- жылдары Ақмола, Павлодар, Арқалық, Орал, Ақтөбе, Көкшетау, Петропавл, Өскемен, Жезқазған, Атырау, Түркістан қалаларында жаңадан қазақ театрлары ұйымдастырылды.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1992 жылы «Хан Кене» (Қ. Жетпісбаев), «Өттің дүние» (Ә.С. Рақымов)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1993 жылы «Қарлығаш әулие- Төле би» ( Құлданов)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1994 жылы «Шыңғыс хан» (Б. Атабаев)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1996 жылы «Абылай ханның ақырғы күндері» (Байсеркеұлы)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1997 жылы «Қилы кезең» (Рақымов)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1998 жылы «Абылай хан» (Атабаев), «Әзірет сұлтан» (Мәмбетов)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58954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IN" smtClean="0"/>
              <a:pPr/>
              <a:t>6</a:t>
            </a:fld>
            <a:endParaRPr lang="en-IN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5028511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2001 жылдан бастап жұмыс істеп тұрған мұражайлар саны жылына орта есеппен 17,3</a:t>
            </a:r>
            <a:r>
              <a:rPr lang="en-US" sz="2800" dirty="0" smtClean="0"/>
              <a:t>%</a:t>
            </a:r>
            <a:r>
              <a:rPr lang="kk-KZ" sz="2800" dirty="0"/>
              <a:t> </a:t>
            </a:r>
            <a:r>
              <a:rPr lang="kk-KZ" sz="2800" dirty="0" smtClean="0"/>
              <a:t>өст</a:t>
            </a:r>
            <a:r>
              <a:rPr lang="en-US" sz="2800" dirty="0" err="1" smtClean="0"/>
              <a:t>i</a:t>
            </a:r>
            <a:r>
              <a:rPr lang="ru-RU" sz="2800" dirty="0" smtClean="0"/>
              <a:t>.</a:t>
            </a:r>
            <a:endParaRPr lang="kk-KZ" sz="2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Елдегі мұражайлардың жалпы санның көшілігі </a:t>
            </a:r>
            <a:r>
              <a:rPr lang="en-US" sz="2800" dirty="0" smtClean="0"/>
              <a:t>(</a:t>
            </a:r>
            <a:r>
              <a:rPr lang="kk-KZ" sz="2800" dirty="0" smtClean="0"/>
              <a:t>89,8</a:t>
            </a:r>
            <a:r>
              <a:rPr lang="en-US" sz="2800" dirty="0" smtClean="0"/>
              <a:t>%)- </a:t>
            </a:r>
            <a:r>
              <a:rPr lang="ru-RU" sz="2800" dirty="0" err="1" smtClean="0"/>
              <a:t>мемлекентт</a:t>
            </a:r>
            <a:r>
              <a:rPr lang="kk-KZ" sz="2800" dirty="0" smtClean="0"/>
              <a:t>ік, қалғаны жеке меншік.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2001 жылы ақпан айында мәдени өмірдің жарқын беттерінің бірі «Асыл мұра» - Қазақстанның музыкалық мұрасы жобасының тұсау кесері болып өтті.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ХХ- ХХІ ғ. Қазақстанның эстрада </a:t>
            </a:r>
            <a:r>
              <a:rPr lang="kk-KZ" sz="2800" dirty="0" smtClean="0"/>
              <a:t>таланттары </a:t>
            </a:r>
            <a:r>
              <a:rPr lang="kk-KZ" sz="2800" dirty="0" smtClean="0"/>
              <a:t>шетелдерге кеңінен танылды.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800" dirty="0" smtClean="0"/>
              <a:t>Елімізде «Қазақ әуендері», « Алтын Самұрық» , «Майра», «Ел» продюссерлік орталықтары ән кештерін ұйымдастырып тұрады.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kk-KZ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5297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IN" smtClean="0"/>
              <a:pPr/>
              <a:t>7</a:t>
            </a:fld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1850" y="474201"/>
            <a:ext cx="10515600" cy="648543"/>
          </a:xfrm>
        </p:spPr>
        <p:txBody>
          <a:bodyPr>
            <a:noAutofit/>
          </a:bodyPr>
          <a:lstStyle/>
          <a:p>
            <a:r>
              <a:rPr lang="kk-KZ" sz="5400" dirty="0" smtClean="0"/>
              <a:t>Тәуелсіз Қазақстан кинематографы </a:t>
            </a:r>
            <a:endParaRPr lang="en-US" sz="5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819" y="1414382"/>
            <a:ext cx="4785457" cy="25454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89650" y="1096662"/>
            <a:ext cx="57954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116276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25037" y="1225689"/>
            <a:ext cx="613311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dirty="0">
                <a:solidFill>
                  <a:schemeClr val="bg1"/>
                </a:solidFill>
              </a:rPr>
              <a:t>Қазақстан киноөнері  «Қазақфильм» – елдегі жалғыз кинокомпания, ол 1960 жылы Алматы кинохроника студиясының (1934) негізінде құрылды. Қазір Қазақстан жылына 30-40 көркем және деректі фильмдер, сондай-ақ мультфильмдер </a:t>
            </a:r>
            <a:r>
              <a:rPr lang="kk-KZ" sz="2400" dirty="0" smtClean="0">
                <a:solidFill>
                  <a:schemeClr val="bg1"/>
                </a:solidFill>
              </a:rPr>
              <a:t>шығарады.</a:t>
            </a:r>
            <a:endParaRPr lang="kk-KZ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Тәуелсіздік </a:t>
            </a:r>
            <a:r>
              <a:rPr lang="ru-RU" sz="2400" dirty="0">
                <a:solidFill>
                  <a:schemeClr val="bg1"/>
                </a:solidFill>
              </a:rPr>
              <a:t>алғаннан кейін Қазақстанда «</a:t>
            </a:r>
            <a:r>
              <a:rPr lang="ru-RU" sz="2400" dirty="0" smtClean="0">
                <a:solidFill>
                  <a:schemeClr val="bg1"/>
                </a:solidFill>
              </a:rPr>
              <a:t>Катар</a:t>
            </a:r>
            <a:r>
              <a:rPr lang="en-US" sz="2400" dirty="0" smtClean="0">
                <a:solidFill>
                  <a:schemeClr val="bg1"/>
                </a:solidFill>
              </a:rPr>
              <a:t>c</a:t>
            </a:r>
            <a:r>
              <a:rPr lang="ru-RU" sz="2400" dirty="0" smtClean="0">
                <a:solidFill>
                  <a:schemeClr val="bg1"/>
                </a:solidFill>
              </a:rPr>
              <a:t>ис</a:t>
            </a:r>
            <a:r>
              <a:rPr lang="ru-RU" sz="2400" dirty="0">
                <a:solidFill>
                  <a:schemeClr val="bg1"/>
                </a:solidFill>
              </a:rPr>
              <a:t>» киностудиясы пайда болды (директоры Максим Смағұлов</a:t>
            </a:r>
            <a:r>
              <a:rPr lang="ru-RU" sz="2400" dirty="0" smtClean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dirty="0">
                <a:solidFill>
                  <a:schemeClr val="bg1"/>
                </a:solidFill>
              </a:rPr>
              <a:t>1990 жылы түсірілген бес фильмнің үшеуі осы </a:t>
            </a:r>
            <a:r>
              <a:rPr lang="kk-KZ" sz="2400" dirty="0" smtClean="0">
                <a:solidFill>
                  <a:schemeClr val="bg1"/>
                </a:solidFill>
              </a:rPr>
              <a:t>киностудияда </a:t>
            </a:r>
            <a:r>
              <a:rPr lang="kk-KZ" sz="2400" dirty="0">
                <a:solidFill>
                  <a:schemeClr val="bg1"/>
                </a:solidFill>
              </a:rPr>
              <a:t>жасалды.</a:t>
            </a:r>
            <a:endParaRPr lang="ru-RU" sz="2400" dirty="0" smtClean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196" y="4008974"/>
            <a:ext cx="4680701" cy="263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4920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IN" smtClean="0"/>
              <a:pPr/>
              <a:t>8</a:t>
            </a:fld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5049744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/>
              <a:t>«Қазақфильм» мемлекеттік киностудиясы бұл кезеңде тарихи тақырыптағы фильмдерге көп көңіл бөлді: «Отырар опаты», «Әбілқайыр хан», «Абай», «Жас Жамбыл»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/>
              <a:t>1998 жылы қазақстандық кино дамуында айтарлықтай өзгерістер бола </a:t>
            </a:r>
            <a:r>
              <a:rPr lang="ru-RU" sz="2400" dirty="0" smtClean="0"/>
              <a:t>бастады.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smtClean="0"/>
              <a:t>1999 </a:t>
            </a:r>
            <a:r>
              <a:rPr lang="ru-RU" sz="2400" dirty="0"/>
              <a:t>жылдан бастап «Сорос-Қазақстан» қорының қолдауымен жыл сайын «Жаңаша қараймыз» атты жастар киносының фестивалі өте </a:t>
            </a:r>
            <a:r>
              <a:rPr lang="ru-RU" sz="2400" dirty="0" smtClean="0"/>
              <a:t>бастады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400" dirty="0"/>
              <a:t>2006 ж. «Қазақфильм» “Халық таңдауы: Қазақ киносының алтын топтамасы” </a:t>
            </a:r>
            <a:r>
              <a:rPr lang="kk-KZ" sz="2400" dirty="0" smtClean="0"/>
              <a:t>акциясында </a:t>
            </a:r>
            <a:r>
              <a:rPr lang="kk-KZ" sz="2400" dirty="0"/>
              <a:t>50 фильмнің 20-сы реставрацияланды</a:t>
            </a:r>
            <a:r>
              <a:rPr lang="kk-KZ" sz="24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2400" dirty="0" smtClean="0"/>
              <a:t> Рейтинг </a:t>
            </a:r>
            <a:r>
              <a:rPr lang="kk-KZ" sz="2400" dirty="0"/>
              <a:t>көшбасшылары: «Абай» (А. Әміркұлов, 1995), «Бойся, враг, девятого сына» (В. Пусурманов, В. Чугунов, 1984), «Қан мен тер» (Ә. Мәмбетов, Ю. Мастюгин, 1978), «Жамбыл» (Е. Дзиган, 1955), «Аңызға айналған Шоқан» (А. Әшімов, Цой Гук Ин, 1984).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73662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IN" smtClean="0"/>
              <a:pPr/>
              <a:t>9</a:t>
            </a:fld>
            <a:endParaRPr lang="en-IN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826306" cy="5302391"/>
          </a:xfrm>
        </p:spPr>
        <p:txBody>
          <a:bodyPr>
            <a:normAutofit fontScale="25000" lnSpcReduction="2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400" dirty="0"/>
              <a:t>2000-жылдары </a:t>
            </a:r>
            <a:r>
              <a:rPr lang="ru-RU" sz="14400" dirty="0" err="1"/>
              <a:t>республикада</a:t>
            </a:r>
            <a:r>
              <a:rPr lang="ru-RU" sz="14400" dirty="0"/>
              <a:t> </a:t>
            </a:r>
            <a:r>
              <a:rPr lang="ru-RU" sz="14400" dirty="0" err="1"/>
              <a:t>кинотеатрлар</a:t>
            </a:r>
            <a:r>
              <a:rPr lang="ru-RU" sz="14400" dirty="0"/>
              <a:t> </a:t>
            </a:r>
            <a:r>
              <a:rPr lang="ru-RU" sz="14400" dirty="0" err="1"/>
              <a:t>құрылысы</a:t>
            </a:r>
            <a:r>
              <a:rPr lang="ru-RU" sz="14400" dirty="0"/>
              <a:t> </a:t>
            </a:r>
            <a:r>
              <a:rPr lang="ru-RU" sz="14400" dirty="0" err="1"/>
              <a:t>басталып</a:t>
            </a:r>
            <a:r>
              <a:rPr lang="ru-RU" sz="14400" dirty="0"/>
              <a:t>, 2005 </a:t>
            </a:r>
            <a:r>
              <a:rPr lang="ru-RU" sz="14400" dirty="0" err="1"/>
              <a:t>жылдан</a:t>
            </a:r>
            <a:r>
              <a:rPr lang="ru-RU" sz="14400" dirty="0"/>
              <a:t> </a:t>
            </a:r>
            <a:r>
              <a:rPr lang="ru-RU" sz="14400" dirty="0" err="1"/>
              <a:t>бастап</a:t>
            </a:r>
            <a:r>
              <a:rPr lang="ru-RU" sz="14400" dirty="0"/>
              <a:t> </a:t>
            </a:r>
            <a:r>
              <a:rPr lang="ru-RU" sz="14400" dirty="0" err="1"/>
              <a:t>олар</a:t>
            </a:r>
            <a:r>
              <a:rPr lang="ru-RU" sz="14400" dirty="0"/>
              <a:t> </a:t>
            </a:r>
            <a:r>
              <a:rPr lang="ru-RU" sz="14400" dirty="0" err="1"/>
              <a:t>ашыла</a:t>
            </a:r>
            <a:r>
              <a:rPr lang="ru-RU" sz="14400" dirty="0"/>
              <a:t> </a:t>
            </a:r>
            <a:r>
              <a:rPr lang="ru-RU" sz="14400" dirty="0" err="1"/>
              <a:t>бастады</a:t>
            </a:r>
            <a:r>
              <a:rPr lang="ru-RU" sz="14400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400" dirty="0"/>
              <a:t>2009 </a:t>
            </a:r>
            <a:r>
              <a:rPr lang="ru-RU" sz="14400" dirty="0" err="1"/>
              <a:t>жылы</a:t>
            </a:r>
            <a:r>
              <a:rPr lang="ru-RU" sz="14400" dirty="0"/>
              <a:t> </a:t>
            </a:r>
            <a:r>
              <a:rPr lang="ru-RU" sz="14400" dirty="0" err="1"/>
              <a:t>елде</a:t>
            </a:r>
            <a:r>
              <a:rPr lang="ru-RU" sz="14400" dirty="0"/>
              <a:t> 129 кинозал </a:t>
            </a:r>
            <a:r>
              <a:rPr lang="ru-RU" sz="14400" dirty="0" err="1"/>
              <a:t>болса</a:t>
            </a:r>
            <a:r>
              <a:rPr lang="ru-RU" sz="14400" dirty="0"/>
              <a:t>, 2010 </a:t>
            </a:r>
            <a:r>
              <a:rPr lang="ru-RU" sz="14400" dirty="0" err="1"/>
              <a:t>жылы</a:t>
            </a:r>
            <a:r>
              <a:rPr lang="ru-RU" sz="14400" dirty="0"/>
              <a:t>- 196-ға </a:t>
            </a:r>
            <a:r>
              <a:rPr lang="ru-RU" sz="14400" dirty="0" err="1"/>
              <a:t>жетті</a:t>
            </a:r>
            <a:r>
              <a:rPr lang="ru-RU" sz="14400" dirty="0"/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400" dirty="0"/>
              <a:t>2005 </a:t>
            </a:r>
            <a:r>
              <a:rPr lang="ru-RU" sz="14400" dirty="0" err="1"/>
              <a:t>жылы</a:t>
            </a:r>
            <a:r>
              <a:rPr lang="ru-RU" sz="14400" dirty="0"/>
              <a:t> </a:t>
            </a:r>
            <a:r>
              <a:rPr lang="ru-RU" sz="14400" dirty="0" err="1"/>
              <a:t>отандық</a:t>
            </a:r>
            <a:r>
              <a:rPr lang="ru-RU" sz="14400" dirty="0"/>
              <a:t> кино </a:t>
            </a:r>
            <a:r>
              <a:rPr lang="ru-RU" sz="14400" dirty="0" err="1"/>
              <a:t>тарихында</a:t>
            </a:r>
            <a:r>
              <a:rPr lang="ru-RU" sz="14400" dirty="0"/>
              <a:t> </a:t>
            </a:r>
            <a:r>
              <a:rPr lang="ru-RU" sz="14400" dirty="0" err="1"/>
              <a:t>өзіндік</a:t>
            </a:r>
            <a:r>
              <a:rPr lang="ru-RU" sz="14400" dirty="0"/>
              <a:t> </a:t>
            </a:r>
            <a:r>
              <a:rPr lang="ru-RU" sz="14400" dirty="0" err="1"/>
              <a:t>ерекше</a:t>
            </a:r>
            <a:r>
              <a:rPr lang="ru-RU" sz="14400" dirty="0"/>
              <a:t> </a:t>
            </a:r>
            <a:r>
              <a:rPr lang="ru-RU" sz="14400" dirty="0" err="1"/>
              <a:t>орынға</a:t>
            </a:r>
            <a:r>
              <a:rPr lang="ru-RU" sz="14400" dirty="0"/>
              <a:t> </a:t>
            </a:r>
            <a:r>
              <a:rPr lang="ru-RU" sz="14400" dirty="0" err="1"/>
              <a:t>ие</a:t>
            </a:r>
            <a:r>
              <a:rPr lang="ru-RU" sz="14400" dirty="0"/>
              <a:t> </a:t>
            </a:r>
            <a:r>
              <a:rPr lang="ru-RU" sz="14400" dirty="0" err="1" smtClean="0"/>
              <a:t>болған</a:t>
            </a:r>
            <a:r>
              <a:rPr lang="ru-RU" sz="14400" dirty="0" smtClean="0"/>
              <a:t> «</a:t>
            </a:r>
            <a:r>
              <a:rPr lang="ru-RU" sz="14400" dirty="0" err="1" smtClean="0"/>
              <a:t>Көшпенділер</a:t>
            </a:r>
            <a:r>
              <a:rPr lang="ru-RU" sz="14400" dirty="0" smtClean="0"/>
              <a:t>» </a:t>
            </a:r>
            <a:r>
              <a:rPr lang="ru-RU" sz="14400" dirty="0" err="1" smtClean="0"/>
              <a:t>фильмі</a:t>
            </a:r>
            <a:r>
              <a:rPr lang="ru-RU" sz="14400" dirty="0" smtClean="0"/>
              <a:t> </a:t>
            </a:r>
            <a:r>
              <a:rPr lang="ru-RU" sz="14400" dirty="0" err="1"/>
              <a:t>жарық</a:t>
            </a:r>
            <a:r>
              <a:rPr lang="ru-RU" sz="14400" dirty="0"/>
              <a:t> </a:t>
            </a:r>
            <a:r>
              <a:rPr lang="ru-RU" sz="14400" dirty="0" err="1"/>
              <a:t>көрді</a:t>
            </a:r>
            <a:r>
              <a:rPr lang="ru-RU" sz="14400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400" dirty="0"/>
              <a:t>2007 </a:t>
            </a:r>
            <a:r>
              <a:rPr lang="ru-RU" sz="14400" dirty="0" err="1"/>
              <a:t>жылы</a:t>
            </a:r>
            <a:r>
              <a:rPr lang="ru-RU" sz="14400" dirty="0"/>
              <a:t> </a:t>
            </a:r>
            <a:r>
              <a:rPr lang="ru-RU" sz="14400" dirty="0" err="1"/>
              <a:t>шыққан</a:t>
            </a:r>
            <a:r>
              <a:rPr lang="ru-RU" sz="14400" dirty="0"/>
              <a:t> «</a:t>
            </a:r>
            <a:r>
              <a:rPr lang="ru-RU" sz="14400" dirty="0" smtClean="0"/>
              <a:t>Рэкетир»</a:t>
            </a:r>
            <a:r>
              <a:rPr lang="ru-RU" sz="14400" dirty="0"/>
              <a:t> </a:t>
            </a:r>
            <a:r>
              <a:rPr lang="ru-RU" sz="14400" dirty="0" err="1"/>
              <a:t>фильмі</a:t>
            </a:r>
            <a:r>
              <a:rPr lang="ru-RU" sz="14400" dirty="0"/>
              <a:t> </a:t>
            </a:r>
            <a:r>
              <a:rPr lang="ru-RU" sz="14400" dirty="0" err="1"/>
              <a:t>үлкен</a:t>
            </a:r>
            <a:r>
              <a:rPr lang="ru-RU" sz="14400" dirty="0"/>
              <a:t> аудитория </a:t>
            </a:r>
            <a:r>
              <a:rPr lang="ru-RU" sz="14400" dirty="0" err="1"/>
              <a:t>жинап</a:t>
            </a:r>
            <a:r>
              <a:rPr lang="ru-RU" sz="14400" dirty="0"/>
              <a:t>, </a:t>
            </a:r>
            <a:r>
              <a:rPr lang="ru-RU" sz="14400" dirty="0" err="1"/>
              <a:t>халық</a:t>
            </a:r>
            <a:r>
              <a:rPr lang="ru-RU" sz="14400" dirty="0"/>
              <a:t> </a:t>
            </a:r>
            <a:r>
              <a:rPr lang="ru-RU" sz="14400" dirty="0" err="1"/>
              <a:t>ықыласына</a:t>
            </a:r>
            <a:r>
              <a:rPr lang="ru-RU" sz="14400" dirty="0"/>
              <a:t> </a:t>
            </a:r>
            <a:r>
              <a:rPr lang="ru-RU" sz="14400" dirty="0" err="1"/>
              <a:t>ие</a:t>
            </a:r>
            <a:r>
              <a:rPr lang="ru-RU" sz="14400" dirty="0"/>
              <a:t> </a:t>
            </a:r>
            <a:r>
              <a:rPr lang="ru-RU" sz="14400" dirty="0" err="1"/>
              <a:t>болды</a:t>
            </a:r>
            <a:r>
              <a:rPr lang="ru-RU" sz="14400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400" dirty="0"/>
              <a:t> </a:t>
            </a:r>
            <a:r>
              <a:rPr lang="ru-RU" sz="14400" dirty="0" err="1"/>
              <a:t>Қазіргі</a:t>
            </a:r>
            <a:r>
              <a:rPr lang="ru-RU" sz="14400" dirty="0"/>
              <a:t> </a:t>
            </a:r>
            <a:r>
              <a:rPr lang="ru-RU" sz="14400" dirty="0" err="1"/>
              <a:t>таңда</a:t>
            </a:r>
            <a:r>
              <a:rPr lang="ru-RU" sz="14400" dirty="0"/>
              <a:t> </a:t>
            </a:r>
            <a:r>
              <a:rPr lang="ru-RU" sz="14400" dirty="0" err="1"/>
              <a:t>Қазақстан</a:t>
            </a:r>
            <a:r>
              <a:rPr lang="ru-RU" sz="14400" dirty="0"/>
              <a:t> кинематографы </a:t>
            </a:r>
            <a:r>
              <a:rPr lang="ru-RU" sz="14400" dirty="0" err="1"/>
              <a:t>жылына</a:t>
            </a:r>
            <a:r>
              <a:rPr lang="ru-RU" sz="14400" dirty="0"/>
              <a:t> 12-15 </a:t>
            </a:r>
            <a:r>
              <a:rPr lang="ru-RU" sz="14400" dirty="0" err="1"/>
              <a:t>фильмнен</a:t>
            </a:r>
            <a:r>
              <a:rPr lang="ru-RU" sz="14400" dirty="0"/>
              <a:t> </a:t>
            </a:r>
            <a:r>
              <a:rPr lang="ru-RU" sz="14400" dirty="0" err="1"/>
              <a:t>түсіруде</a:t>
            </a:r>
            <a:r>
              <a:rPr lang="ru-RU" sz="14400" dirty="0" smtClean="0"/>
              <a:t>.</a:t>
            </a:r>
            <a:endParaRPr lang="ru-RU" sz="144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4400" dirty="0"/>
          </a:p>
        </p:txBody>
      </p:sp>
    </p:spTree>
    <p:extLst>
      <p:ext uri="{BB962C8B-B14F-4D97-AF65-F5344CB8AC3E}">
        <p14:creationId xmlns:p14="http://schemas.microsoft.com/office/powerpoint/2010/main" xmlns="" val="397032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Contoso v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ntoso BG Presentation Template - v4" id="{D2E7B854-57A4-4C49-92B6-079BF15553DA}" vid="{DDFBD5F9-7DC6-43CD-820E-691F3CC0D9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0" ma:contentTypeDescription="Create a new document." ma:contentTypeScope="" ma:versionID="e39e7e9e36de66d473ce04bb4ab2dbb8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dc5994665da46609c24125788630d8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19797F-2510-4681-A59B-FCD8F3733FE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A4C31332-3081-4BD9-AD6F-078B4521F3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F4E1AF-DB5E-4764-961C-6F82B33E9E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spheres presentation</Template>
  <TotalTime>0</TotalTime>
  <Words>722</Words>
  <Application>Microsoft Office PowerPoint</Application>
  <PresentationFormat>Произвольный</PresentationFormat>
  <Paragraphs>83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Тәуелсіз  Қазақстанның  мәдениеті</vt:lpstr>
      <vt:lpstr>Қазақстан Республикасы «Мәдениет туралы» (1996) Заңының 3-бабында   мәдениет саласындағы мемлекеттік саясат қағидалары былайша көрініс тапқан: </vt:lpstr>
      <vt:lpstr>Слайд 3</vt:lpstr>
      <vt:lpstr>Слайд 4</vt:lpstr>
      <vt:lpstr>Қазақстандағы  театр</vt:lpstr>
      <vt:lpstr>Слайд 6</vt:lpstr>
      <vt:lpstr> </vt:lpstr>
      <vt:lpstr>Слайд 8</vt:lpstr>
      <vt:lpstr>Слайд 9</vt:lpstr>
      <vt:lpstr>Слайд 10</vt:lpstr>
      <vt:lpstr>Слайд 11</vt:lpstr>
      <vt:lpstr>«Мәдени мұра» бағдарламасы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2018-11-14T09:59:08Z</dcterms:created>
  <dcterms:modified xsi:type="dcterms:W3CDTF">2019-12-02T18:28:21Z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