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1"/>
  </p:notesMasterIdLst>
  <p:sldIdLst>
    <p:sldId id="256" r:id="rId2"/>
    <p:sldId id="284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5" r:id="rId12"/>
    <p:sldId id="286" r:id="rId13"/>
    <p:sldId id="268" r:id="rId14"/>
    <p:sldId id="267" r:id="rId15"/>
    <p:sldId id="283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Napolitano" initials="" lastIdx="7" clrIdx="0"/>
  <p:cmAuthor id="1" name="Skaalrud, Andr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8B578215-0AB7-8D4C-9579-E76EC82F3177}" type="datetime1">
              <a:rPr lang="en-US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8A3202BE-E3D6-4747-A289-161174F2A4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699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1DF79-60AB-004E-97AB-C9273DE81D3F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6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EDC4B-51A9-B44D-8E16-2826DE924710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72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938007-DB21-3A4E-9B16-FA31B60CC5CF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33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FB728-A670-BE40-8740-39FA34021B0D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99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957B6-26E8-524D-B11E-D0E7ADE8CDE5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616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74E9E-0E7E-B84A-8577-59F9B54971BF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14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AFC21-43F2-AD40-AD1D-79FB2D11094D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547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3529FF-5641-8F40-B92F-CC8DDC78778D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5831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405AD-3248-B64A-8C0F-1C3FF6F0AF9F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1865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5FAAE-6513-5940-8F02-045A170C3904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84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E642F9-8154-B448-BF25-811D4F62EB5F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6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0923DF-6585-0244-AE6C-813CA0D28012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6168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AE317D-08CD-D144-8EF7-BBF770B1BFAD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6371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E1B4F-FC90-294C-B84E-260AEFB4B65F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591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83A052-6863-F747-9938-1D1A775CCE5C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162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B4CB44-5E31-EB49-B3EB-F94AA8C95992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505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94055A-0EEB-2F4B-AFD0-A5C2D15CCAE1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8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B010DE-D354-FC4F-9F05-C9672EDDE4FD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61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4BA8F-A11E-B64F-B4EB-53D9F4A0CED3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41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4636E-9FC7-7E47-B5B3-445D70D81E17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041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917A2-D004-E84B-9A03-A27512616BBE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43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C157BF-E38B-9C4C-814E-2CD0E2543C6C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59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8ECFF7-020E-9D49-A170-3484C5690964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393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81E8F-11F8-C945-AD16-45C30F074E9F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321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79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3213"/>
            <a:ext cx="86106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04800" y="1600200"/>
            <a:ext cx="8294688" cy="457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305800" y="6248400"/>
            <a:ext cx="762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14-</a:t>
            </a:r>
            <a:fld id="{4694EEAB-1000-7843-BECD-47827BD656C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53192"/>
      </p:ext>
    </p:extLst>
  </p:cSld>
  <p:clrMapOvr>
    <a:masterClrMapping/>
  </p:clrMapOvr>
  <p:transition spd="slow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8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075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4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5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0338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2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366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14-</a:t>
            </a:r>
            <a:fld id="{944A1241-4730-604C-AE0B-216C6A9DA7B4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70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105400" y="1981200"/>
            <a:ext cx="3886200" cy="30480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14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 smtClean="0"/>
              <a:t>Foreign Finance, Investment,</a:t>
            </a:r>
            <a:br>
              <a:rPr lang="en-US" sz="2800" dirty="0" smtClean="0"/>
            </a:br>
            <a:r>
              <a:rPr lang="en-US" sz="2800" dirty="0" smtClean="0"/>
              <a:t>Aid, and Conflict: Controversies and Opportunities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14.2 Private Foreign Direct Investment and the Multinational Corporation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Private Portfolio Investment: Benefits and Risks?</a:t>
            </a:r>
          </a:p>
          <a:p>
            <a:r>
              <a:rPr lang="en-US" dirty="0"/>
              <a:t>What is portfolio investment?</a:t>
            </a:r>
          </a:p>
          <a:p>
            <a:r>
              <a:rPr lang="en-US" dirty="0"/>
              <a:t>Emerging-country stock markets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Table 14.1 Seven Key Disputed Issues about the Role and Impact of Multinational Corporations in Developing Countries</a:t>
            </a:r>
          </a:p>
        </p:txBody>
      </p:sp>
      <p:pic>
        <p:nvPicPr>
          <p:cNvPr id="14341" name="Picture 5" descr="tbl14_0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44794"/>
          <a:stretch>
            <a:fillRect/>
          </a:stretch>
        </p:blipFill>
        <p:spPr>
          <a:xfrm>
            <a:off x="457200" y="1752600"/>
            <a:ext cx="8153400" cy="3321050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7543800" cy="11430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Table 14.1 Seven Key Disputed Issues about the Role and Impact of Multinational Corporations in Developing Countries (continued)</a:t>
            </a:r>
          </a:p>
        </p:txBody>
      </p:sp>
      <p:pic>
        <p:nvPicPr>
          <p:cNvPr id="15365" name="Picture 3" descr="tbl14_0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55191"/>
          <a:stretch>
            <a:fillRect/>
          </a:stretch>
        </p:blipFill>
        <p:spPr>
          <a:xfrm>
            <a:off x="304800" y="2133600"/>
            <a:ext cx="8153400" cy="2693988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Figure 14.3  </a:t>
            </a:r>
            <a:r>
              <a:rPr lang="en-US" sz="2400" b="0" dirty="0"/>
              <a:t>Net Capital Flows to Developing Countries, 2000–2009</a:t>
            </a:r>
            <a:endParaRPr lang="en-US" sz="2400" dirty="0"/>
          </a:p>
        </p:txBody>
      </p:sp>
      <p:pic>
        <p:nvPicPr>
          <p:cNvPr id="2" name="Picture 1" descr="fig14_03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1"/>
            <a:ext cx="6553200" cy="50740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14.3 The Role and Growth of Remittances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Wage differences</a:t>
            </a:r>
          </a:p>
          <a:p>
            <a:r>
              <a:rPr lang="ja-JP" altLang="en-US"/>
              <a:t>“</a:t>
            </a:r>
            <a:r>
              <a:rPr lang="en-US" dirty="0"/>
              <a:t>Brain Drain</a:t>
            </a:r>
            <a:r>
              <a:rPr lang="ja-JP" altLang="en-US"/>
              <a:t>”</a:t>
            </a:r>
            <a:endParaRPr lang="en-US" dirty="0"/>
          </a:p>
          <a:p>
            <a:r>
              <a:rPr lang="en-US" dirty="0"/>
              <a:t>Uneven flow of remittances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Figure 14.4 </a:t>
            </a:r>
            <a:r>
              <a:rPr lang="en-US" sz="2400" b="0" dirty="0" smtClean="0"/>
              <a:t>Sources </a:t>
            </a:r>
            <a:r>
              <a:rPr lang="en-US" sz="2400" b="0" dirty="0"/>
              <a:t>of External Financing for </a:t>
            </a:r>
            <a:r>
              <a:rPr lang="en-US" sz="2400" b="0" dirty="0" smtClean="0"/>
              <a:t>Developing Countries</a:t>
            </a:r>
            <a:r>
              <a:rPr lang="en-US" sz="2400" b="0" dirty="0"/>
              <a:t>, 1990–2008</a:t>
            </a:r>
            <a:endParaRPr lang="en-US" sz="2400" dirty="0"/>
          </a:p>
        </p:txBody>
      </p:sp>
      <p:pic>
        <p:nvPicPr>
          <p:cNvPr id="4" name="Picture 3" descr="fig14_04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143000"/>
            <a:ext cx="4876800" cy="510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42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0"/>
            <a:ext cx="3581400" cy="3276600"/>
          </a:xfrm>
        </p:spPr>
        <p:txBody>
          <a:bodyPr anchor="t"/>
          <a:lstStyle/>
          <a:p>
            <a:r>
              <a:rPr lang="en-US" sz="2400" dirty="0"/>
              <a:t>Table 14.1  </a:t>
            </a:r>
            <a:r>
              <a:rPr lang="en-US" sz="2400" b="0" dirty="0"/>
              <a:t>Major Remittance-Receiving Developing Countries, by Level and GDP Share, 2008</a:t>
            </a:r>
            <a:endParaRPr lang="en-US" sz="2400" dirty="0"/>
          </a:p>
        </p:txBody>
      </p:sp>
      <p:pic>
        <p:nvPicPr>
          <p:cNvPr id="2" name="Picture 1" descr="tbl14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5267263" cy="609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14.4 Foreign Aid: The Development Assistance Debate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Conceptual and measurement problems</a:t>
            </a:r>
          </a:p>
          <a:p>
            <a:r>
              <a:rPr lang="en-US" dirty="0"/>
              <a:t>Amounts and allocations: public aid</a:t>
            </a:r>
          </a:p>
          <a:p>
            <a:pPr lvl="1"/>
            <a:r>
              <a:rPr lang="en-US" dirty="0"/>
              <a:t>Official development assistance (ODA)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000" dirty="0"/>
              <a:t>Table 14.2  </a:t>
            </a:r>
            <a:r>
              <a:rPr lang="en-US" sz="2000" b="0" dirty="0"/>
              <a:t>Official Development Assistance Net Disbursements from Major Donor Countries, 1985, 2002, and 2008</a:t>
            </a:r>
            <a:endParaRPr lang="en-US" sz="2000" dirty="0"/>
          </a:p>
        </p:txBody>
      </p:sp>
      <p:pic>
        <p:nvPicPr>
          <p:cNvPr id="2" name="Picture 1" descr="tbl14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057400"/>
            <a:ext cx="8534400" cy="322793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Table 14.3  </a:t>
            </a:r>
            <a:r>
              <a:rPr lang="en-US" sz="2800" b="0" dirty="0"/>
              <a:t>Official Development Assistance (ODA) by Region, 2008</a:t>
            </a:r>
            <a:endParaRPr lang="en-US" sz="2800" dirty="0"/>
          </a:p>
        </p:txBody>
      </p:sp>
      <p:pic>
        <p:nvPicPr>
          <p:cNvPr id="2" name="Picture 1" descr="tbl14_0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667000"/>
            <a:ext cx="8534400" cy="19834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The International Flow of Financial Resources</a:t>
            </a:r>
          </a:p>
          <a:p>
            <a:r>
              <a:rPr lang="en-US" sz="2800" dirty="0" smtClean="0"/>
              <a:t>Private Foreign Direct Investment and the Multinational Corporation</a:t>
            </a:r>
          </a:p>
          <a:p>
            <a:r>
              <a:rPr lang="en-US" sz="2800" dirty="0" smtClean="0"/>
              <a:t>Private Foreign Investment: Pros and Cons for Development</a:t>
            </a:r>
          </a:p>
          <a:p>
            <a:r>
              <a:rPr lang="en-US" sz="2800" dirty="0" smtClean="0"/>
              <a:t>Foreign Aid: The Development Assistance Debate</a:t>
            </a:r>
          </a:p>
          <a:p>
            <a:r>
              <a:rPr lang="en-US" sz="2800" dirty="0" smtClean="0"/>
              <a:t>Conflict </a:t>
            </a:r>
            <a:r>
              <a:rPr lang="en-US" sz="2800" smtClean="0"/>
              <a:t>and </a:t>
            </a:r>
            <a:r>
              <a:rPr lang="en-US" sz="2800" smtClean="0"/>
              <a:t>Development</a:t>
            </a:r>
            <a:endParaRPr 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14.4 Foreign Aid: The Development Assistance </a:t>
            </a:r>
            <a:r>
              <a:rPr lang="en-US" sz="2800" dirty="0" smtClean="0"/>
              <a:t>Debate (cont’d)</a:t>
            </a:r>
            <a:endParaRPr lang="en-US" sz="28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donors give aid</a:t>
            </a:r>
          </a:p>
          <a:p>
            <a:pPr lvl="1"/>
            <a:r>
              <a:rPr lang="en-US" dirty="0"/>
              <a:t>Political motivations</a:t>
            </a:r>
          </a:p>
          <a:p>
            <a:pPr lvl="1"/>
            <a:r>
              <a:rPr lang="en-US" dirty="0"/>
              <a:t>Economic motivations: two-gap models and other criteria</a:t>
            </a:r>
          </a:p>
          <a:p>
            <a:pPr lvl="2"/>
            <a:r>
              <a:rPr lang="en-US" dirty="0"/>
              <a:t>Foreign exchange constraints </a:t>
            </a:r>
          </a:p>
          <a:p>
            <a:pPr lvl="2"/>
            <a:r>
              <a:rPr lang="en-US" dirty="0"/>
              <a:t>Growth and savings</a:t>
            </a:r>
          </a:p>
          <a:p>
            <a:pPr lvl="2"/>
            <a:r>
              <a:rPr lang="en-US" dirty="0"/>
              <a:t>Technical assistance</a:t>
            </a:r>
          </a:p>
          <a:p>
            <a:pPr lvl="2"/>
            <a:r>
              <a:rPr lang="en-US" dirty="0"/>
              <a:t>Absorptive capacity</a:t>
            </a:r>
          </a:p>
          <a:p>
            <a:pPr lvl="2"/>
            <a:r>
              <a:rPr lang="en-US" dirty="0"/>
              <a:t>Economic motivations and self-interest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14.4 Foreign Aid: The Development Assistance Debate (cont’d)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832100" y="1676400"/>
            <a:ext cx="347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charset="0"/>
              </a:rPr>
              <a:t>The two-gap model:</a:t>
            </a:r>
          </a:p>
          <a:p>
            <a:r>
              <a:rPr lang="en-US" sz="3200" i="1" dirty="0">
                <a:latin typeface="Times New Roman" charset="0"/>
              </a:rPr>
              <a:t>savings constraint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420050"/>
              </p:ext>
            </p:extLst>
          </p:nvPr>
        </p:nvGraphicFramePr>
        <p:xfrm>
          <a:off x="3176588" y="2921000"/>
          <a:ext cx="27336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Equation" r:id="rId4" imgW="649080" imgH="155160" progId="Equation.3">
                  <p:embed/>
                </p:oleObj>
              </mc:Choice>
              <mc:Fallback>
                <p:oleObj name="Equation" r:id="rId4" imgW="649080" imgH="15516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2921000"/>
                        <a:ext cx="2733675" cy="6778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822325" y="3733800"/>
            <a:ext cx="7497763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charset="0"/>
              </a:rPr>
              <a:t>Where	</a:t>
            </a:r>
          </a:p>
          <a:p>
            <a:r>
              <a:rPr lang="en-US" sz="3200" dirty="0">
                <a:latin typeface="Times New Roman" charset="0"/>
              </a:rPr>
              <a:t>		</a:t>
            </a:r>
            <a:r>
              <a:rPr lang="en-US" sz="3200" i="1" dirty="0">
                <a:latin typeface="Times New Roman" charset="0"/>
              </a:rPr>
              <a:t>I</a:t>
            </a:r>
            <a:r>
              <a:rPr lang="en-US" sz="3200" dirty="0">
                <a:latin typeface="Times New Roman" charset="0"/>
              </a:rPr>
              <a:t> is domestic investment</a:t>
            </a:r>
          </a:p>
          <a:p>
            <a:r>
              <a:rPr lang="en-US" sz="3200" dirty="0">
                <a:latin typeface="Times New Roman" charset="0"/>
              </a:rPr>
              <a:t>		</a:t>
            </a:r>
            <a:r>
              <a:rPr lang="en-US" sz="3200" i="1" dirty="0">
                <a:latin typeface="Times New Roman" charset="0"/>
              </a:rPr>
              <a:t>F</a:t>
            </a:r>
            <a:r>
              <a:rPr lang="en-US" sz="3200" dirty="0">
                <a:latin typeface="Times New Roman" charset="0"/>
              </a:rPr>
              <a:t> is the amount of capital inflows</a:t>
            </a:r>
          </a:p>
          <a:p>
            <a:r>
              <a:rPr lang="en-US" sz="3200" dirty="0">
                <a:latin typeface="Times New Roman" charset="0"/>
              </a:rPr>
              <a:t>		</a:t>
            </a:r>
            <a:r>
              <a:rPr lang="en-US" sz="3200" i="1" dirty="0">
                <a:latin typeface="Times New Roman" charset="0"/>
              </a:rPr>
              <a:t>s</a:t>
            </a:r>
            <a:r>
              <a:rPr lang="en-US" sz="3200" dirty="0">
                <a:latin typeface="Times New Roman" charset="0"/>
              </a:rPr>
              <a:t> is the savings rate</a:t>
            </a:r>
          </a:p>
          <a:p>
            <a:r>
              <a:rPr lang="en-US" sz="3200" dirty="0">
                <a:latin typeface="Times New Roman" charset="0"/>
              </a:rPr>
              <a:t>		</a:t>
            </a:r>
            <a:r>
              <a:rPr lang="en-US" sz="3200" i="1" dirty="0">
                <a:latin typeface="Times New Roman" charset="0"/>
              </a:rPr>
              <a:t>Y</a:t>
            </a:r>
            <a:r>
              <a:rPr lang="en-US" sz="3200" dirty="0">
                <a:latin typeface="Times New Roman" charset="0"/>
              </a:rPr>
              <a:t> is national income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477000" y="3062288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(14.1)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dirty="0"/>
              <a:t>14.4 Foreign Aid: The Development Assistance </a:t>
            </a:r>
            <a:r>
              <a:rPr lang="en-US" sz="2900" dirty="0" smtClean="0"/>
              <a:t>Debate (cont’d)</a:t>
            </a:r>
            <a:endParaRPr lang="en-US" sz="2900" dirty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473325" y="1752600"/>
            <a:ext cx="42037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charset="0"/>
              </a:rPr>
              <a:t>The two-gap model:</a:t>
            </a:r>
          </a:p>
          <a:p>
            <a:r>
              <a:rPr lang="en-US" sz="2800" i="1" dirty="0">
                <a:latin typeface="Times New Roman" charset="0"/>
              </a:rPr>
              <a:t>foreign-exchange constraint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168400" y="3657600"/>
            <a:ext cx="680720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100" dirty="0">
                <a:latin typeface="Times New Roman" charset="0"/>
              </a:rPr>
              <a:t>Where	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I</a:t>
            </a:r>
            <a:r>
              <a:rPr lang="en-US" sz="2100" dirty="0">
                <a:latin typeface="Times New Roman" charset="0"/>
              </a:rPr>
              <a:t> is domestic investment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F</a:t>
            </a:r>
            <a:r>
              <a:rPr lang="en-US" sz="2100" dirty="0">
                <a:latin typeface="Times New Roman" charset="0"/>
              </a:rPr>
              <a:t> is the amount of capital inflows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E</a:t>
            </a:r>
            <a:r>
              <a:rPr lang="en-US" sz="2100" dirty="0">
                <a:latin typeface="Times New Roman" charset="0"/>
              </a:rPr>
              <a:t> is the level of exports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Y</a:t>
            </a:r>
            <a:r>
              <a:rPr lang="en-US" sz="2100" dirty="0">
                <a:latin typeface="Times New Roman" charset="0"/>
              </a:rPr>
              <a:t> is national income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m</a:t>
            </a:r>
            <a:r>
              <a:rPr lang="en-US" sz="2100" i="1" baseline="-25000" dirty="0">
                <a:latin typeface="Times New Roman" charset="0"/>
              </a:rPr>
              <a:t>1</a:t>
            </a:r>
            <a:r>
              <a:rPr lang="en-US" sz="2100" dirty="0">
                <a:latin typeface="Times New Roman" charset="0"/>
              </a:rPr>
              <a:t> is the marginal import share</a:t>
            </a:r>
          </a:p>
          <a:p>
            <a:r>
              <a:rPr lang="en-US" sz="2100" dirty="0">
                <a:latin typeface="Times New Roman" charset="0"/>
              </a:rPr>
              <a:t>		</a:t>
            </a:r>
            <a:r>
              <a:rPr lang="en-US" sz="2100" i="1" dirty="0">
                <a:latin typeface="Times New Roman" charset="0"/>
              </a:rPr>
              <a:t>m</a:t>
            </a:r>
            <a:r>
              <a:rPr lang="en-US" sz="2100" i="1" baseline="-25000" dirty="0">
                <a:latin typeface="Times New Roman" charset="0"/>
              </a:rPr>
              <a:t>2</a:t>
            </a:r>
            <a:r>
              <a:rPr lang="en-US" sz="2100" dirty="0">
                <a:latin typeface="Times New Roman" charset="0"/>
              </a:rPr>
              <a:t> is the marginal propensity to </a:t>
            </a:r>
          </a:p>
          <a:p>
            <a:r>
              <a:rPr lang="en-US" sz="2100" dirty="0">
                <a:latin typeface="Times New Roman" charset="0"/>
              </a:rPr>
              <a:t>			import</a:t>
            </a: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443163" y="2767013"/>
          <a:ext cx="425767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Equation" r:id="rId4" imgW="1554120" imgH="200880" progId="Equation.3">
                  <p:embed/>
                </p:oleObj>
              </mc:Choice>
              <mc:Fallback>
                <p:oleObj name="Equation" r:id="rId4" imgW="1554120" imgH="2008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767013"/>
                        <a:ext cx="4257675" cy="5857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7010400" y="2819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(15.2)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recipient countries accept aid</a:t>
            </a:r>
          </a:p>
          <a:p>
            <a:r>
              <a:rPr lang="en-US" dirty="0"/>
              <a:t>The role of nongovernmental organizations in aid (NGOs)</a:t>
            </a:r>
          </a:p>
          <a:p>
            <a:r>
              <a:rPr lang="en-US" dirty="0"/>
              <a:t>The effects of aid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543800" cy="1143000"/>
          </a:xfrm>
        </p:spPr>
        <p:txBody>
          <a:bodyPr/>
          <a:lstStyle/>
          <a:p>
            <a:r>
              <a:rPr lang="en-US" sz="2900" dirty="0"/>
              <a:t>14.4 Foreign Aid: The Development Assistance </a:t>
            </a:r>
            <a:r>
              <a:rPr lang="en-US" sz="2900" dirty="0" smtClean="0"/>
              <a:t>Debate (cont’d)</a:t>
            </a:r>
            <a:endParaRPr lang="en-US" sz="2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14.5 Conflict and Development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scope of violent conflict and conflict risks</a:t>
            </a:r>
          </a:p>
          <a:p>
            <a:r>
              <a:rPr lang="en-US" dirty="0"/>
              <a:t>The consequences of armed conflict</a:t>
            </a:r>
          </a:p>
          <a:p>
            <a:pPr lvl="1"/>
            <a:r>
              <a:rPr lang="en-US" dirty="0"/>
              <a:t>Health</a:t>
            </a:r>
          </a:p>
          <a:p>
            <a:pPr lvl="1"/>
            <a:r>
              <a:rPr lang="en-US" dirty="0"/>
              <a:t>Destruction of wealth</a:t>
            </a:r>
          </a:p>
          <a:p>
            <a:pPr lvl="1"/>
            <a:r>
              <a:rPr lang="en-US" dirty="0"/>
              <a:t>Worsening hunger and poverty</a:t>
            </a:r>
          </a:p>
          <a:p>
            <a:pPr lvl="1"/>
            <a:r>
              <a:rPr lang="en-US" dirty="0"/>
              <a:t>Loss of education</a:t>
            </a:r>
          </a:p>
          <a:p>
            <a:pPr lvl="1"/>
            <a:r>
              <a:rPr lang="en-US" dirty="0"/>
              <a:t>A torn social fabric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Figure 14.5 </a:t>
            </a:r>
            <a:r>
              <a:rPr lang="en-US" sz="2800" b="0" dirty="0"/>
              <a:t>Global Trends in Armed Conflict, 1946–2008</a:t>
            </a:r>
            <a:endParaRPr lang="en-US" sz="2800" dirty="0"/>
          </a:p>
        </p:txBody>
      </p:sp>
      <p:pic>
        <p:nvPicPr>
          <p:cNvPr id="2" name="Picture 1" descr="fig14_05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371600"/>
            <a:ext cx="6895070" cy="4800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14.5 Conflict and Development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causes of armed conflict and risk factors for conflict</a:t>
            </a:r>
          </a:p>
          <a:p>
            <a:pPr lvl="1"/>
            <a:r>
              <a:rPr lang="en-US" dirty="0"/>
              <a:t>Horizontal inequalities </a:t>
            </a:r>
          </a:p>
          <a:p>
            <a:pPr lvl="1"/>
            <a:r>
              <a:rPr lang="en-US" dirty="0"/>
              <a:t>Natural resources for basic needs </a:t>
            </a:r>
          </a:p>
          <a:p>
            <a:pPr lvl="1"/>
            <a:r>
              <a:rPr lang="en-US" dirty="0"/>
              <a:t>Struggle to control exportable natural resources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14.5 Conflict and Development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resolution and prevention of armed conflict</a:t>
            </a:r>
          </a:p>
          <a:p>
            <a:pPr lvl="1"/>
            <a:r>
              <a:rPr lang="en-US" dirty="0"/>
              <a:t>Importance of institutions; e.g. addressing commitment problems</a:t>
            </a:r>
          </a:p>
          <a:p>
            <a:pPr lvl="1"/>
            <a:r>
              <a:rPr lang="en-US" dirty="0"/>
              <a:t>Global actors</a:t>
            </a:r>
          </a:p>
          <a:p>
            <a:pPr lvl="1"/>
            <a:r>
              <a:rPr lang="en-US" dirty="0"/>
              <a:t>Regional actors: an Africa-wide approach</a:t>
            </a:r>
          </a:p>
          <a:p>
            <a:pPr lvl="1"/>
            <a:r>
              <a:rPr lang="en-US" dirty="0"/>
              <a:t>National actors</a:t>
            </a:r>
          </a:p>
          <a:p>
            <a:pPr lvl="1"/>
            <a:r>
              <a:rPr lang="en-US" dirty="0"/>
              <a:t>Focus on education</a:t>
            </a:r>
          </a:p>
          <a:p>
            <a:pPr lvl="1"/>
            <a:r>
              <a:rPr lang="en-US" dirty="0"/>
              <a:t>Local, </a:t>
            </a:r>
            <a:r>
              <a:rPr lang="ja-JP" altLang="en-US"/>
              <a:t>“</a:t>
            </a:r>
            <a:r>
              <a:rPr lang="en-US" dirty="0"/>
              <a:t>community-driven</a:t>
            </a:r>
            <a:r>
              <a:rPr lang="ja-JP" altLang="en-US"/>
              <a:t>”</a:t>
            </a:r>
            <a:r>
              <a:rPr lang="en-US" dirty="0"/>
              <a:t> economic development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for Review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073525" cy="4572000"/>
          </a:xfrm>
        </p:spPr>
        <p:txBody>
          <a:bodyPr/>
          <a:lstStyle/>
          <a:p>
            <a:r>
              <a:rPr lang="en-US" sz="2000" dirty="0"/>
              <a:t>Absorptive capacity</a:t>
            </a:r>
          </a:p>
          <a:p>
            <a:r>
              <a:rPr lang="en-US" sz="2000" dirty="0"/>
              <a:t>Commitment problem</a:t>
            </a:r>
          </a:p>
          <a:p>
            <a:r>
              <a:rPr lang="en-US" sz="2000" dirty="0"/>
              <a:t>Concessional terms</a:t>
            </a:r>
          </a:p>
          <a:p>
            <a:r>
              <a:rPr lang="en-US" sz="2000" dirty="0"/>
              <a:t>Foreign aid</a:t>
            </a:r>
          </a:p>
          <a:p>
            <a:r>
              <a:rPr lang="en-US" sz="2000" dirty="0"/>
              <a:t>Foreign direct investment (FDI)</a:t>
            </a:r>
          </a:p>
          <a:p>
            <a:r>
              <a:rPr lang="en-US" sz="2000" dirty="0"/>
              <a:t>Foreign-exchange gap</a:t>
            </a:r>
          </a:p>
          <a:p>
            <a:r>
              <a:rPr lang="en-US" sz="2000" dirty="0"/>
              <a:t>Global factories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191000" cy="4419600"/>
          </a:xfrm>
        </p:spPr>
        <p:txBody>
          <a:bodyPr/>
          <a:lstStyle/>
          <a:p>
            <a:r>
              <a:rPr lang="en-US" sz="2000" dirty="0"/>
              <a:t>Multinational corporation (MNC)</a:t>
            </a:r>
          </a:p>
          <a:p>
            <a:r>
              <a:rPr lang="en-US" sz="2000" dirty="0"/>
              <a:t>Nongovernmental organizations (NGOs)</a:t>
            </a:r>
          </a:p>
          <a:p>
            <a:r>
              <a:rPr lang="en-US" sz="2000" dirty="0"/>
              <a:t>Official development assistance (ODA)</a:t>
            </a:r>
          </a:p>
          <a:p>
            <a:r>
              <a:rPr lang="en-US" sz="2000" dirty="0"/>
              <a:t>Portfolio investment</a:t>
            </a:r>
          </a:p>
          <a:p>
            <a:r>
              <a:rPr lang="en-US" sz="2000" dirty="0"/>
              <a:t>Savings gap</a:t>
            </a:r>
          </a:p>
          <a:p>
            <a:r>
              <a:rPr lang="en-US" sz="2000" dirty="0"/>
              <a:t>Technical assistance</a:t>
            </a:r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073525" cy="4572000"/>
          </a:xfrm>
        </p:spPr>
        <p:txBody>
          <a:bodyPr/>
          <a:lstStyle/>
          <a:p>
            <a:r>
              <a:rPr lang="en-US" sz="2000" dirty="0"/>
              <a:t>Tied aid</a:t>
            </a:r>
          </a:p>
          <a:p>
            <a:r>
              <a:rPr lang="en-US" sz="2000" dirty="0"/>
              <a:t>Transfer pricing</a:t>
            </a:r>
          </a:p>
          <a:p>
            <a:r>
              <a:rPr lang="en-US" sz="2000" dirty="0"/>
              <a:t>Two-gap model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14.1 The International Flow of Financial Resources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sources:</a:t>
            </a:r>
          </a:p>
          <a:p>
            <a:pPr lvl="1"/>
            <a:r>
              <a:rPr lang="en-US" dirty="0"/>
              <a:t>Private direct and portfolio investment</a:t>
            </a:r>
          </a:p>
          <a:p>
            <a:pPr lvl="1"/>
            <a:r>
              <a:rPr lang="en-US" dirty="0"/>
              <a:t>Remittances of earnings by international migrants</a:t>
            </a:r>
          </a:p>
          <a:p>
            <a:pPr lvl="1"/>
            <a:r>
              <a:rPr lang="en-US" dirty="0"/>
              <a:t>Public and private development assistance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7543800" cy="1143000"/>
          </a:xfrm>
        </p:spPr>
        <p:txBody>
          <a:bodyPr/>
          <a:lstStyle/>
          <a:p>
            <a:r>
              <a:rPr lang="en-US" sz="2800" dirty="0"/>
              <a:t>14.2 Private Foreign Direct Investment and the Multinational Corporation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Multinational Corporation (MNC)</a:t>
            </a:r>
          </a:p>
          <a:p>
            <a:pPr lvl="1"/>
            <a:r>
              <a:rPr lang="en-US" dirty="0"/>
              <a:t>Recent growth of foreign direct investment (FDI)</a:t>
            </a:r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Figure 14.1  </a:t>
            </a:r>
            <a:r>
              <a:rPr lang="en-US" sz="2400" b="0" dirty="0"/>
              <a:t>FDI inflows, Global and By Group of Economies, 1980–2012 (Billions of Dollars)</a:t>
            </a:r>
            <a:endParaRPr lang="en-US" sz="2400" dirty="0"/>
          </a:p>
        </p:txBody>
      </p:sp>
      <p:pic>
        <p:nvPicPr>
          <p:cNvPr id="2" name="Picture 1" descr="fig14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6400"/>
            <a:ext cx="8077200" cy="43743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Figure 14.2  </a:t>
            </a:r>
            <a:r>
              <a:rPr lang="en-US" sz="2400" b="0" dirty="0"/>
              <a:t>Trends in Annual Growth Rates of FDI Inflows, by Groups of Economies, 1970–2012 (Percent)</a:t>
            </a:r>
            <a:endParaRPr lang="en-US" sz="2400" dirty="0"/>
          </a:p>
        </p:txBody>
      </p:sp>
      <p:pic>
        <p:nvPicPr>
          <p:cNvPr id="2" name="Picture 1" descr="fig14_02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8229600" cy="31286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14.2 Private Foreign Direct Investment and the Multinational Corporation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Private Foreign Direct Investment and the Multinational Corporation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14.2 Private Foreign Direct Investment and the Multinational Corporation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Private Foreign Investment: Pros and Cons for Development</a:t>
            </a:r>
          </a:p>
          <a:p>
            <a:r>
              <a:rPr lang="en-US" dirty="0"/>
              <a:t>Traditional arguments in support of private investment: Filling savings, foreign exchange, revenue, and management gaps</a:t>
            </a:r>
          </a:p>
          <a:p>
            <a:pPr lvl="1"/>
            <a:r>
              <a:rPr lang="en-US" dirty="0"/>
              <a:t>Four main arguments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2400" dirty="0"/>
              <a:t>14.2 Private Foreign Direct Investment and the Multinational Corporation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Private Foreign Investment: Pros and Cons for Development</a:t>
            </a:r>
          </a:p>
          <a:p>
            <a:r>
              <a:rPr lang="en-US" dirty="0"/>
              <a:t>Traditional arguments against private foreign investment: Widening gaps</a:t>
            </a:r>
          </a:p>
          <a:p>
            <a:pPr lvl="1"/>
            <a:r>
              <a:rPr lang="en-US" dirty="0"/>
              <a:t>Two main perspectives of the arguments: Economic and ideological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ransfer pricing</a:t>
            </a:r>
          </a:p>
          <a:p>
            <a:pPr lvl="1"/>
            <a:r>
              <a:rPr lang="en-US" dirty="0" smtClean="0"/>
              <a:t>See Box 14.1</a:t>
            </a:r>
            <a:endParaRPr lang="en-US" dirty="0"/>
          </a:p>
          <a:p>
            <a:r>
              <a:rPr lang="en-US" dirty="0"/>
              <a:t>Reconciling pros and cons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505</TotalTime>
  <Words>724</Words>
  <Application>Microsoft Office PowerPoint</Application>
  <PresentationFormat>On-screen Show (4:3)</PresentationFormat>
  <Paragraphs>147</Paragraphs>
  <Slides>29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ＭＳ Ｐゴシック</vt:lpstr>
      <vt:lpstr>Adobe Jenson Italic</vt:lpstr>
      <vt:lpstr>Arial</vt:lpstr>
      <vt:lpstr>Calibri</vt:lpstr>
      <vt:lpstr>Times New Roman</vt:lpstr>
      <vt:lpstr>Verdana</vt:lpstr>
      <vt:lpstr>ヒラギノ角ゴ Pro W3</vt:lpstr>
      <vt:lpstr>Template_Todaro_Smith2</vt:lpstr>
      <vt:lpstr>Equation</vt:lpstr>
      <vt:lpstr>Chapter 14  Foreign Finance, Investment, Aid, and Conflict: Controversies and Opportunities</vt:lpstr>
      <vt:lpstr>Outline</vt:lpstr>
      <vt:lpstr>14.1 The International Flow of Financial Resources</vt:lpstr>
      <vt:lpstr>14.2 Private Foreign Direct Investment and the Multinational Corporation</vt:lpstr>
      <vt:lpstr>Figure 14.1  FDI inflows, Global and By Group of Economies, 1980–2012 (Billions of Dollars)</vt:lpstr>
      <vt:lpstr>Figure 14.2  Trends in Annual Growth Rates of FDI Inflows, by Groups of Economies, 1970–2012 (Percent)</vt:lpstr>
      <vt:lpstr>14.2 Private Foreign Direct Investment and the Multinational Corporation (cont’d)</vt:lpstr>
      <vt:lpstr>14.2 Private Foreign Direct Investment and the Multinational Corporation (cont’d)</vt:lpstr>
      <vt:lpstr>14.2 Private Foreign Direct Investment and the Multinational Corporation (cont’d)</vt:lpstr>
      <vt:lpstr>14.2 Private Foreign Direct Investment and the Multinational Corporation (cont’d)</vt:lpstr>
      <vt:lpstr>Table 14.1 Seven Key Disputed Issues about the Role and Impact of Multinational Corporations in Developing Countries</vt:lpstr>
      <vt:lpstr>Table 14.1 Seven Key Disputed Issues about the Role and Impact of Multinational Corporations in Developing Countries (continued)</vt:lpstr>
      <vt:lpstr>Figure 14.3  Net Capital Flows to Developing Countries, 2000–2009</vt:lpstr>
      <vt:lpstr>14.3 The Role and Growth of Remittances</vt:lpstr>
      <vt:lpstr>Figure 14.4 Sources of External Financing for Developing Countries, 1990–2008</vt:lpstr>
      <vt:lpstr>Table 14.1  Major Remittance-Receiving Developing Countries, by Level and GDP Share, 2008</vt:lpstr>
      <vt:lpstr>14.4 Foreign Aid: The Development Assistance Debate</vt:lpstr>
      <vt:lpstr>Table 14.2  Official Development Assistance Net Disbursements from Major Donor Countries, 1985, 2002, and 2008</vt:lpstr>
      <vt:lpstr>Table 14.3  Official Development Assistance (ODA) by Region, 2008</vt:lpstr>
      <vt:lpstr>14.4 Foreign Aid: The Development Assistance Debate (cont’d)</vt:lpstr>
      <vt:lpstr>14.4 Foreign Aid: The Development Assistance Debate (cont’d)</vt:lpstr>
      <vt:lpstr>14.4 Foreign Aid: The Development Assistance Debate (cont’d)</vt:lpstr>
      <vt:lpstr>14.4 Foreign Aid: The Development Assistance Debate (cont’d)</vt:lpstr>
      <vt:lpstr>14.5 Conflict and Development</vt:lpstr>
      <vt:lpstr>Figure 14.5 Global Trends in Armed Conflict, 1946–2008</vt:lpstr>
      <vt:lpstr>14.5 Conflict and Development (cont’d)</vt:lpstr>
      <vt:lpstr>14.5 Conflict and Development (cont’d)</vt:lpstr>
      <vt:lpstr>Concepts for Review</vt:lpstr>
      <vt:lpstr>Concepts for Review (cont’d)</vt:lpstr>
    </vt:vector>
  </TitlesOfParts>
  <Manager/>
  <Company>Copyright ©2015 Pearson Education, Inc. All rights reserved. 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</dc:title>
  <dc:subject>Economic Development, 12e </dc:subject>
  <dc:creator>Todaro / Smith </dc:creator>
  <cp:keywords/>
  <dc:description/>
  <cp:lastModifiedBy>Madumarov Eldar</cp:lastModifiedBy>
  <cp:revision>19</cp:revision>
  <dcterms:created xsi:type="dcterms:W3CDTF">2013-04-22T16:46:23Z</dcterms:created>
  <dcterms:modified xsi:type="dcterms:W3CDTF">2018-12-05T03:49:48Z</dcterms:modified>
  <cp:category/>
</cp:coreProperties>
</file>