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490" r:id="rId1"/>
    <p:sldMasterId id="2147487492" r:id="rId2"/>
    <p:sldMasterId id="2147487495" r:id="rId3"/>
    <p:sldMasterId id="2147487498" r:id="rId4"/>
  </p:sldMasterIdLst>
  <p:notesMasterIdLst>
    <p:notesMasterId r:id="rId77"/>
  </p:notesMasterIdLst>
  <p:handoutMasterIdLst>
    <p:handoutMasterId r:id="rId78"/>
  </p:handoutMasterIdLst>
  <p:sldIdLst>
    <p:sldId id="461" r:id="rId5"/>
    <p:sldId id="439" r:id="rId6"/>
    <p:sldId id="459" r:id="rId7"/>
    <p:sldId id="259" r:id="rId8"/>
    <p:sldId id="260" r:id="rId9"/>
    <p:sldId id="388" r:id="rId10"/>
    <p:sldId id="420" r:id="rId11"/>
    <p:sldId id="292" r:id="rId12"/>
    <p:sldId id="421" r:id="rId13"/>
    <p:sldId id="291" r:id="rId14"/>
    <p:sldId id="290" r:id="rId15"/>
    <p:sldId id="295" r:id="rId16"/>
    <p:sldId id="297" r:id="rId17"/>
    <p:sldId id="298" r:id="rId18"/>
    <p:sldId id="288" r:id="rId19"/>
    <p:sldId id="299" r:id="rId20"/>
    <p:sldId id="287" r:id="rId21"/>
    <p:sldId id="389" r:id="rId22"/>
    <p:sldId id="390" r:id="rId23"/>
    <p:sldId id="391" r:id="rId24"/>
    <p:sldId id="392" r:id="rId25"/>
    <p:sldId id="284" r:id="rId26"/>
    <p:sldId id="300" r:id="rId27"/>
    <p:sldId id="282" r:id="rId28"/>
    <p:sldId id="408" r:id="rId29"/>
    <p:sldId id="422" r:id="rId30"/>
    <p:sldId id="423" r:id="rId31"/>
    <p:sldId id="424" r:id="rId32"/>
    <p:sldId id="281" r:id="rId33"/>
    <p:sldId id="393" r:id="rId34"/>
    <p:sldId id="419" r:id="rId35"/>
    <p:sldId id="395" r:id="rId36"/>
    <p:sldId id="397" r:id="rId37"/>
    <p:sldId id="399" r:id="rId38"/>
    <p:sldId id="400" r:id="rId39"/>
    <p:sldId id="272" r:id="rId40"/>
    <p:sldId id="441" r:id="rId41"/>
    <p:sldId id="353" r:id="rId42"/>
    <p:sldId id="442" r:id="rId43"/>
    <p:sldId id="443" r:id="rId44"/>
    <p:sldId id="444" r:id="rId45"/>
    <p:sldId id="357" r:id="rId46"/>
    <p:sldId id="410" r:id="rId47"/>
    <p:sldId id="371" r:id="rId48"/>
    <p:sldId id="411" r:id="rId49"/>
    <p:sldId id="372" r:id="rId50"/>
    <p:sldId id="373" r:id="rId51"/>
    <p:sldId id="437" r:id="rId52"/>
    <p:sldId id="412" r:id="rId53"/>
    <p:sldId id="364" r:id="rId54"/>
    <p:sldId id="363" r:id="rId55"/>
    <p:sldId id="366" r:id="rId56"/>
    <p:sldId id="365" r:id="rId57"/>
    <p:sldId id="367" r:id="rId58"/>
    <p:sldId id="451" r:id="rId59"/>
    <p:sldId id="452" r:id="rId60"/>
    <p:sldId id="455" r:id="rId61"/>
    <p:sldId id="453" r:id="rId62"/>
    <p:sldId id="454" r:id="rId63"/>
    <p:sldId id="460" r:id="rId64"/>
    <p:sldId id="447" r:id="rId65"/>
    <p:sldId id="448" r:id="rId66"/>
    <p:sldId id="449" r:id="rId67"/>
    <p:sldId id="450" r:id="rId68"/>
    <p:sldId id="456" r:id="rId69"/>
    <p:sldId id="457" r:id="rId70"/>
    <p:sldId id="458" r:id="rId71"/>
    <p:sldId id="263" r:id="rId72"/>
    <p:sldId id="369" r:id="rId73"/>
    <p:sldId id="311" r:id="rId74"/>
    <p:sldId id="349" r:id="rId75"/>
    <p:sldId id="413" r:id="rId76"/>
  </p:sldIdLst>
  <p:sldSz cx="9144000" cy="6858000" type="screen4x3"/>
  <p:notesSz cx="6858000" cy="9144000"/>
  <p:custDataLst>
    <p:tags r:id="rId7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1B7"/>
    <a:srgbClr val="0081BC"/>
    <a:srgbClr val="F2615F"/>
    <a:srgbClr val="009CAF"/>
    <a:srgbClr val="DB8657"/>
    <a:srgbClr val="6054A1"/>
    <a:srgbClr val="E6AF00"/>
    <a:srgbClr val="000000"/>
    <a:srgbClr val="5E9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3408"/>
        <p:guide pos="3216"/>
      </p:guideLst>
    </p:cSldViewPr>
  </p:slideViewPr>
  <p:outlineViewPr>
    <p:cViewPr>
      <p:scale>
        <a:sx n="33" d="100"/>
        <a:sy n="33" d="100"/>
      </p:scale>
      <p:origin x="0" y="1641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6" d="100"/>
          <a:sy n="96"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2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592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592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592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00C363-6619-489A-8345-899D57E550CA}" type="slidenum">
              <a:rPr lang="en-US" altLang="en-US"/>
              <a:pPr>
                <a:defRPr/>
              </a:pPr>
              <a:t>‹#›</a:t>
            </a:fld>
            <a:endParaRPr lang="en-US" altLang="en-US"/>
          </a:p>
        </p:txBody>
      </p:sp>
    </p:spTree>
    <p:extLst>
      <p:ext uri="{BB962C8B-B14F-4D97-AF65-F5344CB8AC3E}">
        <p14:creationId xmlns:p14="http://schemas.microsoft.com/office/powerpoint/2010/main" val="80607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9D65A28-648B-4AB7-95E2-64598AC0806B}" type="slidenum">
              <a:rPr lang="en-US" altLang="en-US"/>
              <a:pPr>
                <a:defRPr/>
              </a:pPr>
              <a:t>‹#›</a:t>
            </a:fld>
            <a:endParaRPr lang="en-US" altLang="en-US"/>
          </a:p>
        </p:txBody>
      </p:sp>
    </p:spTree>
    <p:extLst>
      <p:ext uri="{BB962C8B-B14F-4D97-AF65-F5344CB8AC3E}">
        <p14:creationId xmlns:p14="http://schemas.microsoft.com/office/powerpoint/2010/main" val="869618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latin typeface="Arial" panose="020B0604020202020204" pitchFamily="34" charset="0"/>
              </a:rPr>
              <a:t>Notes and teaching tips: 4, 5, 16, 20, 36, 61, 62, 65, 66, and 68. </a:t>
            </a:r>
          </a:p>
          <a:p>
            <a:pPr eaLnBrk="1" hangingPunct="1">
              <a:spcBef>
                <a:spcPts val="100"/>
              </a:spcBef>
            </a:pPr>
            <a:r>
              <a:rPr lang="en-CA" altLang="en-US" dirty="0">
                <a:latin typeface="Arial" panose="020B0604020202020204" pitchFamily="34" charset="0"/>
              </a:rPr>
              <a:t>To view a full-screen figure during a class, click the expand button.</a:t>
            </a:r>
          </a:p>
          <a:p>
            <a:pPr eaLnBrk="1" hangingPunct="1">
              <a:spcBef>
                <a:spcPts val="100"/>
              </a:spcBef>
            </a:pPr>
            <a:r>
              <a:rPr lang="en-CA" altLang="en-US" dirty="0">
                <a:latin typeface="Arial" panose="020B0604020202020204" pitchFamily="34" charset="0"/>
              </a:rPr>
              <a:t>To return to the previous slide, click the shrink button.</a:t>
            </a:r>
          </a:p>
          <a:p>
            <a:pPr eaLnBrk="1" hangingPunct="1">
              <a:spcBef>
                <a:spcPts val="100"/>
              </a:spcBef>
            </a:pPr>
            <a:r>
              <a:rPr lang="en-CA" altLang="en-US" dirty="0">
                <a:latin typeface="Arial" panose="020B0604020202020204" pitchFamily="34" charset="0"/>
              </a:rPr>
              <a:t>To advance to the next slide, click anywhere on the full screen figure.</a:t>
            </a:r>
          </a:p>
          <a:p>
            <a:r>
              <a:rPr lang="en-AU" altLang="en-US" dirty="0">
                <a:latin typeface="Arial" panose="020B0604020202020204" pitchFamily="34" charset="0"/>
              </a:rPr>
              <a:t>Applying the principles of economics to interpret and understand the news is a major goal of the principles course. You can encourage your students in this activity by using the features called </a:t>
            </a:r>
            <a:r>
              <a:rPr lang="en-AU" altLang="en-US" i="1" dirty="0">
                <a:latin typeface="Arial" panose="020B0604020202020204" pitchFamily="34" charset="0"/>
              </a:rPr>
              <a:t>Economics in the News </a:t>
            </a:r>
            <a:r>
              <a:rPr lang="en-AU" altLang="en-US" dirty="0">
                <a:latin typeface="Arial" panose="020B0604020202020204" pitchFamily="34" charset="0"/>
              </a:rPr>
              <a:t>and</a:t>
            </a:r>
            <a:r>
              <a:rPr lang="en-AU" altLang="en-US" i="1" dirty="0">
                <a:latin typeface="Arial" panose="020B0604020202020204" pitchFamily="34" charset="0"/>
              </a:rPr>
              <a:t> Economics in Action</a:t>
            </a:r>
            <a:r>
              <a:rPr lang="en-AU" altLang="en-US" dirty="0">
                <a:latin typeface="Arial" panose="020B0604020202020204" pitchFamily="34" charset="0"/>
              </a:rPr>
              <a:t>.</a:t>
            </a:r>
            <a:endParaRPr lang="en-US" altLang="en-US" dirty="0">
              <a:latin typeface="Arial" panose="020B0604020202020204" pitchFamily="34" charset="0"/>
            </a:endParaRPr>
          </a:p>
          <a:p>
            <a:r>
              <a:rPr lang="en-AU" altLang="en-US" dirty="0">
                <a:latin typeface="Arial" panose="020B0604020202020204" pitchFamily="34" charset="0"/>
              </a:rPr>
              <a:t>(1) </a:t>
            </a:r>
            <a:r>
              <a:rPr lang="en-AU" altLang="en-US" i="1" dirty="0">
                <a:latin typeface="Arial" panose="020B0604020202020204" pitchFamily="34" charset="0"/>
              </a:rPr>
              <a:t>Before each class</a:t>
            </a:r>
            <a:r>
              <a:rPr lang="en-AU" altLang="en-US" dirty="0">
                <a:latin typeface="Arial" panose="020B0604020202020204" pitchFamily="34" charset="0"/>
              </a:rPr>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latin typeface="Arial" panose="020B0604020202020204" pitchFamily="34" charset="0"/>
            </a:endParaRPr>
          </a:p>
          <a:p>
            <a:r>
              <a:rPr lang="en-AU" altLang="en-US" dirty="0">
                <a:latin typeface="Arial" panose="020B0604020202020204" pitchFamily="34" charset="0"/>
              </a:rPr>
              <a:t>(2) </a:t>
            </a:r>
            <a:r>
              <a:rPr lang="en-AU" altLang="en-US" i="1" dirty="0">
                <a:latin typeface="Arial" panose="020B0604020202020204" pitchFamily="34" charset="0"/>
              </a:rPr>
              <a:t>Once or twice a semester</a:t>
            </a:r>
            <a:r>
              <a:rPr lang="en-AU" altLang="en-US" dirty="0">
                <a:latin typeface="Arial" panose="020B0604020202020204" pitchFamily="34" charset="0"/>
              </a:rPr>
              <a:t>, set an assignment, for credit, with the following instructions:</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(a) Find a news article about an economic topic that you find interesting.</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(b) Make a short bullet-list summary of the article.</a:t>
            </a:r>
            <a:endParaRPr lang="en-US" altLang="en-US" dirty="0">
              <a:latin typeface="Arial" panose="020B0604020202020204" pitchFamily="34" charset="0"/>
            </a:endParaRPr>
          </a:p>
          <a:p>
            <a:pPr>
              <a:spcBef>
                <a:spcPts val="100"/>
              </a:spcBef>
            </a:pPr>
            <a:r>
              <a:rPr lang="en-AU" altLang="en-US" dirty="0">
                <a:latin typeface="Arial" panose="020B0604020202020204" pitchFamily="34" charset="0"/>
              </a:rPr>
              <a:t>(c) Write and illustrate with appropriate graphs an economic analysis of the key points in the article.</a:t>
            </a:r>
            <a:endParaRPr lang="en-US" altLang="en-US" dirty="0">
              <a:latin typeface="Arial" panose="020B0604020202020204" pitchFamily="34" charset="0"/>
            </a:endParaRPr>
          </a:p>
          <a:p>
            <a:r>
              <a:rPr lang="en-AU" altLang="en-US" dirty="0">
                <a:latin typeface="Arial" panose="020B0604020202020204" pitchFamily="34" charset="0"/>
              </a:rPr>
              <a:t>Use the </a:t>
            </a:r>
            <a:r>
              <a:rPr lang="en-AU" altLang="en-US" i="1" dirty="0">
                <a:latin typeface="Arial" panose="020B0604020202020204" pitchFamily="34" charset="0"/>
              </a:rPr>
              <a:t>Economics in the News</a:t>
            </a:r>
            <a:r>
              <a:rPr lang="en-AU" altLang="en-US" dirty="0">
                <a:latin typeface="Arial" panose="020B0604020202020204" pitchFamily="34" charset="0"/>
              </a:rPr>
              <a:t> features in your textbook as models.</a:t>
            </a:r>
            <a:endParaRPr lang="en-US" altLang="en-US" dirty="0">
              <a:latin typeface="Arial" panose="020B0604020202020204" pitchFamily="34" charset="0"/>
            </a:endParaRPr>
          </a:p>
          <a:p>
            <a:pPr eaLnBrk="1" hangingPunct="1"/>
            <a:endParaRPr lang="en-CA" altLang="en-US" dirty="0">
              <a:latin typeface="Arial" panose="020B0604020202020204" pitchFamily="34" charset="0"/>
            </a:endParaRPr>
          </a:p>
          <a:p>
            <a:pPr eaLnBrk="1" hangingPunct="1"/>
            <a:endParaRPr lang="en-GB"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79792EF-686B-41BE-999B-9889E7518ED0}" type="slidenum">
              <a:rPr lang="en-US" altLang="en-US" smtClean="0">
                <a:solidFill>
                  <a:srgbClr val="000000"/>
                </a:solidFill>
                <a:cs typeface="Arial" panose="020B0604020202020204" pitchFamily="34" charset="0"/>
              </a:rPr>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72398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3289F2-3B37-4563-9C27-6B9C6F1F5FD9}" type="slidenum">
              <a:rPr lang="en-US" altLang="en-US" smtClean="0"/>
              <a:pPr/>
              <a:t>11</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62109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135A71-84B3-4EDE-A4C1-163FB4A09F9D}" type="slidenum">
              <a:rPr lang="en-US" altLang="en-US" smtClean="0"/>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51479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CD675F-0F2C-4956-A819-736980783956}" type="slidenum">
              <a:rPr lang="en-US" altLang="en-US" smtClean="0"/>
              <a:pPr/>
              <a:t>13</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04314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5FA8F76-E14A-49A0-A5F9-79AFE587E132}" type="slidenum">
              <a:rPr lang="en-US" altLang="en-US" smtClean="0"/>
              <a:pPr/>
              <a:t>14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78276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7B216EE-0880-432B-A165-0455C4A6D533}" type="slidenum">
              <a:rPr lang="en-US" altLang="en-US" smtClean="0"/>
              <a:pPr/>
              <a:t>15</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63501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7A9DF6-5E68-4281-A180-B3B4E100FD87}" type="slidenum">
              <a:rPr lang="en-US" altLang="en-US" smtClean="0"/>
              <a:pPr/>
              <a:t>16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latin typeface="Arial" panose="020B0604020202020204" pitchFamily="34" charset="0"/>
              </a:rPr>
              <a:t>Classroom activity</a:t>
            </a:r>
          </a:p>
          <a:p>
            <a:pPr eaLnBrk="1" hangingPunct="1"/>
            <a:r>
              <a:rPr lang="en-CA" altLang="en-US" dirty="0">
                <a:latin typeface="Arial" panose="020B0604020202020204" pitchFamily="34" charset="0"/>
              </a:rPr>
              <a:t>Check out </a:t>
            </a:r>
            <a:r>
              <a:rPr lang="en-CA" altLang="en-US" i="1" dirty="0">
                <a:latin typeface="Arial" panose="020B0604020202020204" pitchFamily="34" charset="0"/>
              </a:rPr>
              <a:t>Economics in the News</a:t>
            </a:r>
            <a:r>
              <a:rPr lang="en-CA" altLang="en-US" dirty="0">
                <a:latin typeface="Arial" panose="020B0604020202020204" pitchFamily="34" charset="0"/>
              </a:rPr>
              <a:t>: Opportunity Cost of Kale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2109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C0AAAA-3961-4F62-8438-626F6C9BCD8A}" type="slidenum">
              <a:rPr lang="en-US" altLang="en-US" smtClean="0"/>
              <a:pPr/>
              <a:t>17</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339149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0097A4-6181-4B8E-AFB8-33A1ACD3EA38}" type="slidenum">
              <a:rPr lang="en-US" altLang="en-US" smtClean="0"/>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3189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1269A3-EEEB-43C5-B406-4DCF17357FDE}" type="slidenum">
              <a:rPr lang="en-US" altLang="en-US" smtClean="0"/>
              <a:pPr/>
              <a:t>19</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429842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0675D4-86AC-47BD-AD9F-B16071E03FBA}" type="slidenum">
              <a:rPr lang="en-US" altLang="en-US" smtClean="0"/>
              <a:pPr/>
              <a:t>20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latin typeface="Arial" panose="020B0604020202020204" pitchFamily="34" charset="0"/>
              </a:rPr>
              <a:t>Students always wonder why </a:t>
            </a:r>
            <a:r>
              <a:rPr lang="en-CA" altLang="en-US" i="1">
                <a:latin typeface="Arial" panose="020B0604020202020204" pitchFamily="34" charset="0"/>
              </a:rPr>
              <a:t>MC</a:t>
            </a:r>
            <a:r>
              <a:rPr lang="en-CA" altLang="en-US">
                <a:latin typeface="Arial" panose="020B0604020202020204" pitchFamily="34" charset="0"/>
              </a:rPr>
              <a:t> passes through the middle point of the bars.</a:t>
            </a:r>
          </a:p>
          <a:p>
            <a:pPr eaLnBrk="1" hangingPunct="1"/>
            <a:r>
              <a:rPr lang="en-CA" altLang="en-US">
                <a:latin typeface="Arial" panose="020B0604020202020204" pitchFamily="34" charset="0"/>
              </a:rPr>
              <a:t>The height of each bar shows the cost of an average pizza in each of the 1 million pizza blocks. Focus on the 3</a:t>
            </a:r>
            <a:r>
              <a:rPr lang="en-CA" altLang="en-US" baseline="30000">
                <a:latin typeface="Arial" panose="020B0604020202020204" pitchFamily="34" charset="0"/>
              </a:rPr>
              <a:t>rd</a:t>
            </a:r>
            <a:r>
              <a:rPr lang="en-CA" altLang="en-US">
                <a:latin typeface="Arial" panose="020B0604020202020204" pitchFamily="34" charset="0"/>
              </a:rPr>
              <a:t> 1 million pizzas. The opportunity cost of producing that 1 million pizzas is 3 million cans of cola. So in this range, the cost of an average pizza is 3 cans of cola. </a:t>
            </a:r>
          </a:p>
          <a:p>
            <a:pPr eaLnBrk="1" hangingPunct="1"/>
            <a:r>
              <a:rPr lang="en-CA" altLang="en-US">
                <a:latin typeface="Arial" panose="020B0604020202020204" pitchFamily="34" charset="0"/>
              </a:rPr>
              <a:t>The dot indicates that 3 cans of cola is the cost of the average pizza, which over this range is the 2.5 millionth pizza. </a:t>
            </a:r>
          </a:p>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82611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1330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66E0D3-4BB6-4355-B7B8-40D7BD4DD4DB}" type="slidenum">
              <a:rPr lang="en-US" altLang="en-US" smtClean="0"/>
              <a:pPr/>
              <a:t>21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2293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62881AA-76B1-4C7E-9BDA-0702D129A782}" type="slidenum">
              <a:rPr lang="en-US" altLang="en-US" smtClean="0"/>
              <a:pPr/>
              <a:t>22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162815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0BA12AF-3B06-4059-B1BE-4B6084A995F9}" type="slidenum">
              <a:rPr lang="en-US" altLang="en-US" smtClean="0"/>
              <a:pPr/>
              <a:t>23</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00797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2CA6DC1-3579-408F-9D69-9C8F0287CB69}" type="slidenum">
              <a:rPr lang="en-US" altLang="en-US" smtClean="0"/>
              <a:pPr/>
              <a:t>24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505672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D084915-05ED-447D-B79B-5FDA3AC883E0}" type="slidenum">
              <a:rPr lang="en-US" altLang="en-US" smtClean="0"/>
              <a:pPr/>
              <a:t>25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856258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B31553C-A1C2-4979-8E26-0CBE855995E4}" type="slidenum">
              <a:rPr lang="en-US" altLang="en-US" smtClean="0"/>
              <a:pPr/>
              <a:t>26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264628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EAFFE28-B8B4-4387-B824-229F19DAF633}" type="slidenum">
              <a:rPr lang="en-US" altLang="en-US" smtClean="0"/>
              <a:pPr/>
              <a:t>27</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117827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47F7664-E185-49AD-8D9E-041CDF35590A}" type="slidenum">
              <a:rPr lang="en-US" altLang="en-US" smtClean="0"/>
              <a:pPr/>
              <a:t>28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595159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956F561-8E74-48C1-B377-C3BD395C0771}" type="slidenum">
              <a:rPr lang="en-US" altLang="en-US" smtClean="0"/>
              <a:pPr/>
              <a:t>29</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254650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319FB3-D6EE-4A39-AC0E-B73C9A43420A}" type="slidenum">
              <a:rPr lang="en-US" altLang="en-US" smtClean="0"/>
              <a:pPr/>
              <a:t>30</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74779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7CF3CF-CB35-4253-A3AF-0E6780B08340}" type="slidenum">
              <a:rPr lang="en-US" altLang="en-US" smtClean="0"/>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production possibility frontier (</a:t>
            </a:r>
            <a:r>
              <a:rPr lang="en-US" altLang="en-US" i="1" dirty="0">
                <a:latin typeface="Arial" panose="020B0604020202020204" pitchFamily="34" charset="0"/>
              </a:rPr>
              <a:t>PPF</a:t>
            </a:r>
            <a:r>
              <a:rPr lang="en-US" altLang="en-US" dirty="0">
                <a:latin typeface="Arial" panose="020B0604020202020204" pitchFamily="34" charset="0"/>
              </a:rPr>
              <a:t>) is the first economic model the students see. Your first challenge is to ensure that the students understand the mechanics of the model. You can provide some help in the classroom but your main goal must be to get the student working—to develop good work habits. Encourage them to work the end-of-chapter problems, study guide questions, and to work the Practice Problems in </a:t>
            </a:r>
            <a:r>
              <a:rPr lang="en-US" altLang="en-US" dirty="0" err="1">
                <a:latin typeface="Arial" panose="020B0604020202020204" pitchFamily="34" charset="0"/>
              </a:rPr>
              <a:t>MyLab</a:t>
            </a:r>
            <a:r>
              <a:rPr lang="en-US" altLang="en-US" dirty="0">
                <a:latin typeface="Arial" panose="020B0604020202020204" pitchFamily="34" charset="0"/>
              </a:rPr>
              <a:t> Economics so that they are comfortable with the mechanics of this chapter.</a:t>
            </a:r>
          </a:p>
        </p:txBody>
      </p:sp>
    </p:spTree>
    <p:extLst>
      <p:ext uri="{BB962C8B-B14F-4D97-AF65-F5344CB8AC3E}">
        <p14:creationId xmlns:p14="http://schemas.microsoft.com/office/powerpoint/2010/main" val="94780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A108D4E-13A3-4B57-B68B-FA526819F3DD}" type="slidenum">
              <a:rPr lang="en-US" altLang="en-US" smtClean="0"/>
              <a:pPr/>
              <a:t>31</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58851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537016A-E4CA-4025-8CE3-E0F848C3D570}" type="slidenum">
              <a:rPr lang="en-US" altLang="en-US" smtClean="0"/>
              <a:pPr/>
              <a:t>32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008029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F9B96D-2BA0-412A-A347-E9137C6CEAB6}" type="slidenum">
              <a:rPr lang="en-US" altLang="en-US" smtClean="0"/>
              <a:pPr/>
              <a:t>33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777542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DB96F11-C5B3-408A-8B8C-4A5C3D66DE1B}" type="slidenum">
              <a:rPr lang="en-US" altLang="en-US" smtClean="0"/>
              <a:pPr/>
              <a:t>34</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4063856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9CA34F-DB87-4845-80B8-E7BC475BB299}" type="slidenum">
              <a:rPr lang="en-US" altLang="en-US" smtClean="0"/>
              <a:pPr/>
              <a:t>35</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71030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9369EE-21D6-4252-A933-A58A3CC185C2}" type="slidenum">
              <a:rPr lang="en-US" altLang="en-US" smtClean="0"/>
              <a:pPr/>
              <a:t>36</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rPr>
              <a:t>The gain from trade is a real eye-opener for students. Their first reaction is one of skepticism. Convincing students of the power of trade to raise living standards and the costs of trade restriction is one of the most productive things we will ever do.</a:t>
            </a:r>
          </a:p>
          <a:p>
            <a:pPr eaLnBrk="1" hangingPunct="1">
              <a:lnSpc>
                <a:spcPct val="90000"/>
              </a:lnSpc>
            </a:pPr>
            <a:r>
              <a:rPr lang="en-US" altLang="en-US">
                <a:latin typeface="Arial" panose="020B0604020202020204" pitchFamily="34" charset="0"/>
              </a:rPr>
              <a:t>Here are some ideas to drive home the idea of comparative advantage:</a:t>
            </a:r>
            <a:endParaRPr lang="en-US" altLang="en-US" b="1" i="1">
              <a:latin typeface="Arial" panose="020B0604020202020204" pitchFamily="34" charset="0"/>
            </a:endParaRPr>
          </a:p>
          <a:p>
            <a:pPr eaLnBrk="1" hangingPunct="1">
              <a:lnSpc>
                <a:spcPct val="90000"/>
              </a:lnSpc>
            </a:pPr>
            <a:r>
              <a:rPr lang="en-US" altLang="en-US" b="1" i="1">
                <a:latin typeface="Arial" panose="020B0604020202020204" pitchFamily="34" charset="0"/>
              </a:rPr>
              <a:t>Why didn’t Billy Sunday do his own typing?</a:t>
            </a:r>
            <a:r>
              <a:rPr lang="en-US" altLang="en-US">
                <a:latin typeface="Arial" panose="020B0604020202020204" pitchFamily="34" charset="0"/>
              </a:rPr>
              <a:t> Billy Sunday, an evangelist in the 1930s, was reputed to be the world’s fastest typist. Nonetheless, he employed a secretary who was a slower typist than he. Why? Because in one hour of preaching, Billy could raise several times the revenue that he could raise by typing for an hour. So Billy plays to his comparative advantage.</a:t>
            </a:r>
            <a:endParaRPr lang="en-US" altLang="en-US" b="1" i="1">
              <a:latin typeface="Arial" panose="020B0604020202020204" pitchFamily="34" charset="0"/>
            </a:endParaRPr>
          </a:p>
          <a:p>
            <a:pPr eaLnBrk="1" hangingPunct="1">
              <a:lnSpc>
                <a:spcPct val="90000"/>
              </a:lnSpc>
            </a:pPr>
            <a:r>
              <a:rPr lang="en-US" altLang="en-US" b="1" i="1">
                <a:latin typeface="Arial" panose="020B0604020202020204" pitchFamily="34" charset="0"/>
              </a:rPr>
              <a:t>Why doesn’t Martha Stewart bake her own bread?</a:t>
            </a:r>
            <a:r>
              <a:rPr lang="en-US" altLang="en-US">
                <a:latin typeface="Arial" panose="020B0604020202020204" pitchFamily="34" charset="0"/>
              </a:rPr>
              <a:t> Martha Stewart is probably a better cook than most people, but she is an even better writer and TV performer on the subject of food. So Martha plays to her comparative advantage and writes about baking bread but buys her bread.</a:t>
            </a:r>
            <a:endParaRPr lang="en-US" altLang="en-US" b="1" i="1">
              <a:latin typeface="Arial" panose="020B0604020202020204" pitchFamily="34" charset="0"/>
            </a:endParaRPr>
          </a:p>
          <a:p>
            <a:pPr eaLnBrk="1" hangingPunct="1">
              <a:lnSpc>
                <a:spcPct val="90000"/>
              </a:lnSpc>
            </a:pPr>
            <a:r>
              <a:rPr lang="en-US" altLang="en-US" b="1" i="1">
                <a:latin typeface="Arial" panose="020B0604020202020204" pitchFamily="34" charset="0"/>
              </a:rPr>
              <a:t>Why doesn’t Vinnie Jones play soccer?</a:t>
            </a:r>
            <a:r>
              <a:rPr lang="en-US" altLang="en-US">
                <a:latin typeface="Arial" panose="020B0604020202020204" pitchFamily="34" charset="0"/>
              </a:rPr>
              <a:t> Vinnie Jones is one of the world’s best soccer players (although now getting a bit old). But he stopped playing soccer and started making movies some years ago. Why? Because, as he once said, “You go to the bank more often when you’re in movies.” Vinnie’s comparative advantage turned out to be in acting.</a:t>
            </a:r>
          </a:p>
          <a:p>
            <a:pPr eaLnBrk="1" hangingPunct="1">
              <a:lnSpc>
                <a:spcPct val="90000"/>
              </a:lnSpc>
            </a:pPr>
            <a:r>
              <a:rPr lang="en-US" altLang="en-US">
                <a:latin typeface="Arial" panose="020B0604020202020204" pitchFamily="34" charset="0"/>
              </a:rPr>
              <a:t>The costs of trade restrictions need to be driven home. The 2002 steel tariff increase and the EU response is a good story to use.</a:t>
            </a:r>
          </a:p>
          <a:p>
            <a:pPr eaLnBrk="1" hangingPunct="1">
              <a:lnSpc>
                <a:spcPct val="90000"/>
              </a:lnSpc>
            </a:pPr>
            <a:endParaRPr lang="en-US" altLang="en-US">
              <a:latin typeface="Arial" panose="020B0604020202020204" pitchFamily="34" charset="0"/>
            </a:endParaRPr>
          </a:p>
        </p:txBody>
      </p:sp>
    </p:spTree>
    <p:extLst>
      <p:ext uri="{BB962C8B-B14F-4D97-AF65-F5344CB8AC3E}">
        <p14:creationId xmlns:p14="http://schemas.microsoft.com/office/powerpoint/2010/main" val="1264607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C558122-7B1B-4057-ABD1-83A639620C95}" type="slidenum">
              <a:rPr lang="en-US" altLang="en-US" smtClean="0"/>
              <a:pPr/>
              <a:t>37</a:t>
            </a:fld>
            <a:endParaRPr lang="en-US" altLang="en-US"/>
          </a:p>
        </p:txBody>
      </p:sp>
      <p:sp>
        <p:nvSpPr>
          <p:cNvPr id="92163" name="Rectangle 2"/>
          <p:cNvSpPr>
            <a:spLocks noGrp="1" noRot="1" noChangeAspect="1" noChangeArrowheads="1" noTextEdit="1"/>
          </p:cNvSpPr>
          <p:nvPr>
            <p:ph type="sldImg"/>
          </p:nvPr>
        </p:nvSpPr>
        <p:spPr>
          <a:xfrm>
            <a:off x="465138" y="204788"/>
            <a:ext cx="5929312" cy="4446587"/>
          </a:xfrm>
          <a:ln/>
        </p:spPr>
      </p:sp>
      <p:sp>
        <p:nvSpPr>
          <p:cNvPr id="92164"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7" tIns="42264" rIns="84527" bIns="42264"/>
          <a:lstStyle/>
          <a:p>
            <a:pPr eaLnBrk="1" hangingPunct="1"/>
            <a:endParaRPr lang="en-CA" altLang="en-US" sz="1600" noProof="1">
              <a:latin typeface="GillSans" pitchFamily="34" charset="0"/>
            </a:endParaRPr>
          </a:p>
        </p:txBody>
      </p:sp>
    </p:spTree>
    <p:extLst>
      <p:ext uri="{BB962C8B-B14F-4D97-AF65-F5344CB8AC3E}">
        <p14:creationId xmlns:p14="http://schemas.microsoft.com/office/powerpoint/2010/main" val="2865927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65C3909-926D-4357-812D-515747FCF4A9}" type="slidenum">
              <a:rPr lang="en-US" altLang="en-US" smtClean="0"/>
              <a:pPr/>
              <a:t>38</a:t>
            </a:fld>
            <a:endParaRPr lang="en-US" altLang="en-US"/>
          </a:p>
        </p:txBody>
      </p:sp>
      <p:sp>
        <p:nvSpPr>
          <p:cNvPr id="94211" name="Rectangle 2"/>
          <p:cNvSpPr>
            <a:spLocks noGrp="1" noRot="1" noChangeAspect="1" noChangeArrowheads="1" noTextEdit="1"/>
          </p:cNvSpPr>
          <p:nvPr>
            <p:ph type="sldImg"/>
          </p:nvPr>
        </p:nvSpPr>
        <p:spPr>
          <a:xfrm>
            <a:off x="465138" y="204788"/>
            <a:ext cx="5929312" cy="4446587"/>
          </a:xfrm>
          <a:ln/>
        </p:spPr>
      </p:sp>
      <p:sp>
        <p:nvSpPr>
          <p:cNvPr id="94212"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27" tIns="42264" rIns="84527" bIns="42264"/>
          <a:lstStyle/>
          <a:p>
            <a:pPr eaLnBrk="1" hangingPunct="1"/>
            <a:endParaRPr lang="en-CA" altLang="en-US" sz="1600" noProof="1">
              <a:latin typeface="GillSans" pitchFamily="34" charset="0"/>
            </a:endParaRPr>
          </a:p>
        </p:txBody>
      </p:sp>
    </p:spTree>
    <p:extLst>
      <p:ext uri="{BB962C8B-B14F-4D97-AF65-F5344CB8AC3E}">
        <p14:creationId xmlns:p14="http://schemas.microsoft.com/office/powerpoint/2010/main" val="1980187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33C62E3-B9B2-4441-AF24-04C16CA637F3}" type="slidenum">
              <a:rPr lang="en-US" altLang="en-US" smtClean="0"/>
              <a:pPr/>
              <a:t>39</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8568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7A8CDC0-B871-41D8-8E87-48F674BD6284}" type="slidenum">
              <a:rPr lang="en-US" altLang="en-US" smtClean="0"/>
              <a:pPr/>
              <a:t>40</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2963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042503C-507C-4A7D-9B1F-C86DA2258BFA}" type="slidenum">
              <a:rPr lang="en-US" altLang="en-US" smtClean="0"/>
              <a:pPr/>
              <a:t>5</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rPr>
              <a:t>Your second challenge is to help the students begin to use the </a:t>
            </a:r>
            <a:r>
              <a:rPr lang="en-US" altLang="en-US" i="1">
                <a:latin typeface="Arial" panose="020B0604020202020204" pitchFamily="34" charset="0"/>
              </a:rPr>
              <a:t>PPF</a:t>
            </a:r>
            <a:r>
              <a:rPr lang="en-US" altLang="en-US">
                <a:latin typeface="Arial" panose="020B0604020202020204" pitchFamily="34" charset="0"/>
              </a:rPr>
              <a:t> model and to start thinking like economists. Thinking about everyday events in terms of graphs and tables of numbers is hard for most students. You can help them to appreciate </a:t>
            </a:r>
            <a:r>
              <a:rPr lang="en-US" altLang="en-US" i="1">
                <a:latin typeface="Arial" panose="020B0604020202020204" pitchFamily="34" charset="0"/>
              </a:rPr>
              <a:t>economic</a:t>
            </a:r>
            <a:r>
              <a:rPr lang="en-US" altLang="en-US">
                <a:latin typeface="Arial" panose="020B0604020202020204" pitchFamily="34" charset="0"/>
              </a:rPr>
              <a:t> </a:t>
            </a:r>
            <a:r>
              <a:rPr lang="en-US" altLang="en-US" i="1">
                <a:latin typeface="Arial" panose="020B0604020202020204" pitchFamily="34" charset="0"/>
              </a:rPr>
              <a:t>models</a:t>
            </a:r>
            <a:r>
              <a:rPr lang="en-US" altLang="en-US">
                <a:latin typeface="Arial" panose="020B0604020202020204" pitchFamily="34" charset="0"/>
              </a:rPr>
              <a:t> in general and the </a:t>
            </a:r>
            <a:r>
              <a:rPr lang="en-US" altLang="en-US" i="1">
                <a:latin typeface="Arial" panose="020B0604020202020204" pitchFamily="34" charset="0"/>
              </a:rPr>
              <a:t>PPF model</a:t>
            </a:r>
            <a:r>
              <a:rPr lang="en-US" altLang="en-US">
                <a:latin typeface="Arial" panose="020B0604020202020204" pitchFamily="34" charset="0"/>
              </a:rPr>
              <a:t> in particular by using the model to describe the tradeoff between studying and a social life faced every day by each student.</a:t>
            </a:r>
            <a:endParaRPr lang="en-US" altLang="en-US" b="1" i="1">
              <a:latin typeface="Arial" panose="020B0604020202020204" pitchFamily="34" charset="0"/>
            </a:endParaRPr>
          </a:p>
          <a:p>
            <a:pPr eaLnBrk="1" hangingPunct="1">
              <a:lnSpc>
                <a:spcPct val="90000"/>
              </a:lnSpc>
            </a:pPr>
            <a:r>
              <a:rPr lang="en-US" altLang="en-US" b="1" i="1">
                <a:latin typeface="Arial" panose="020B0604020202020204" pitchFamily="34" charset="0"/>
              </a:rPr>
              <a:t>Why do some of the brightest students not get a 4.0 GPA?</a:t>
            </a:r>
            <a:r>
              <a:rPr lang="en-US" altLang="en-US">
                <a:latin typeface="Arial" panose="020B0604020202020204" pitchFamily="34" charset="0"/>
              </a:rPr>
              <a:t> After sleeping, attending classes, and performing the mundane tasks of life, a student has 8 hours a day available for study and recreation. If the student spends all 8 hours studying, he/she will get a 4.0 GPA. But each hour of recreation lowers the GPA.</a:t>
            </a:r>
            <a:endParaRPr lang="en-US" altLang="en-US" b="1" i="1">
              <a:latin typeface="Arial" panose="020B0604020202020204" pitchFamily="34" charset="0"/>
            </a:endParaRPr>
          </a:p>
          <a:p>
            <a:pPr eaLnBrk="1" hangingPunct="1">
              <a:lnSpc>
                <a:spcPct val="90000"/>
              </a:lnSpc>
            </a:pPr>
            <a:r>
              <a:rPr lang="en-US" altLang="en-US" b="1" i="1">
                <a:latin typeface="Arial" panose="020B0604020202020204" pitchFamily="34" charset="0"/>
              </a:rPr>
              <a:t>The Economics of Campus Life 101.</a:t>
            </a:r>
            <a:r>
              <a:rPr lang="en-US" altLang="en-US">
                <a:latin typeface="Arial" panose="020B0604020202020204" pitchFamily="34" charset="0"/>
              </a:rPr>
              <a:t> First, assume a constant opportunity cost of recreation equal to a 0.333 drop in the GPA for each hour spent not studying. The highest GPA possible is 4.0, the lowest is 1.333, and the negatively sloped </a:t>
            </a:r>
            <a:r>
              <a:rPr lang="en-US" altLang="en-US" i="1">
                <a:latin typeface="Arial" panose="020B0604020202020204" pitchFamily="34" charset="0"/>
              </a:rPr>
              <a:t>PPF</a:t>
            </a:r>
            <a:r>
              <a:rPr lang="en-US" altLang="en-US">
                <a:latin typeface="Arial" panose="020B0604020202020204" pitchFamily="34" charset="0"/>
              </a:rPr>
              <a:t> curve is a straight line. Ask the students to draw the graph based on your description. Help them to interpret the </a:t>
            </a:r>
            <a:r>
              <a:rPr lang="en-US" altLang="en-US" i="1">
                <a:latin typeface="Arial" panose="020B0604020202020204" pitchFamily="34" charset="0"/>
              </a:rPr>
              <a:t>PPF</a:t>
            </a:r>
            <a:r>
              <a:rPr lang="en-US" altLang="en-US">
                <a:latin typeface="Arial" panose="020B0604020202020204" pitchFamily="34" charset="0"/>
              </a:rPr>
              <a:t> graph: the </a:t>
            </a:r>
            <a:r>
              <a:rPr lang="en-US" altLang="en-US" i="1">
                <a:latin typeface="Arial" panose="020B0604020202020204" pitchFamily="34" charset="0"/>
              </a:rPr>
              <a:t>intercept points</a:t>
            </a:r>
            <a:r>
              <a:rPr lang="en-US" altLang="en-US">
                <a:latin typeface="Arial" panose="020B0604020202020204" pitchFamily="34" charset="0"/>
              </a:rPr>
              <a:t> reveal the maximum GPA and the maximum recreation hours possible, and the </a:t>
            </a:r>
            <a:r>
              <a:rPr lang="en-US" altLang="en-US" i="1">
                <a:latin typeface="Arial" panose="020B0604020202020204" pitchFamily="34" charset="0"/>
              </a:rPr>
              <a:t>negative slope</a:t>
            </a:r>
            <a:r>
              <a:rPr lang="en-US" altLang="en-US">
                <a:latin typeface="Arial" panose="020B0604020202020204" pitchFamily="34" charset="0"/>
              </a:rPr>
              <a:t> quantifies the tradeoff the student faces. Points on the curve represent </a:t>
            </a:r>
            <a:r>
              <a:rPr lang="en-US" altLang="en-US" i="1">
                <a:latin typeface="Arial" panose="020B0604020202020204" pitchFamily="34" charset="0"/>
              </a:rPr>
              <a:t>production efficiency</a:t>
            </a:r>
            <a:r>
              <a:rPr lang="en-US" altLang="en-US">
                <a:latin typeface="Arial" panose="020B0604020202020204" pitchFamily="34" charset="0"/>
              </a:rPr>
              <a:t> and points inside the curve represent a misallocation of the student’s time where opportunities for increases in recreation and/or GPA points are wasted.</a:t>
            </a:r>
          </a:p>
          <a:p>
            <a:pPr eaLnBrk="1" hangingPunct="1">
              <a:lnSpc>
                <a:spcPct val="90000"/>
              </a:lnSpc>
            </a:pPr>
            <a:r>
              <a:rPr lang="en-US" altLang="en-US">
                <a:latin typeface="Arial" panose="020B0604020202020204" pitchFamily="34" charset="0"/>
              </a:rPr>
              <a:t>Then show that the opportunity cost of each additional hour of recreation (lost GPA points) is </a:t>
            </a:r>
            <a:r>
              <a:rPr lang="en-US" altLang="en-US" i="1">
                <a:latin typeface="Arial" panose="020B0604020202020204" pitchFamily="34" charset="0"/>
              </a:rPr>
              <a:t>constant</a:t>
            </a:r>
            <a:r>
              <a:rPr lang="en-US" altLang="en-US">
                <a:latin typeface="Arial" panose="020B0604020202020204" pitchFamily="34" charset="0"/>
              </a:rPr>
              <a:t>. Ask the students why.</a:t>
            </a:r>
          </a:p>
        </p:txBody>
      </p:sp>
    </p:spTree>
    <p:extLst>
      <p:ext uri="{BB962C8B-B14F-4D97-AF65-F5344CB8AC3E}">
        <p14:creationId xmlns:p14="http://schemas.microsoft.com/office/powerpoint/2010/main" val="2120936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C03D13-5861-4CC8-844C-C3921B6964D8}" type="slidenum">
              <a:rPr lang="en-US" altLang="en-US" smtClean="0"/>
              <a:pPr/>
              <a:t>41</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181699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E8BF42-B0CA-4BB1-AC7E-D63449B4FD6A}" type="slidenum">
              <a:rPr lang="en-US" altLang="en-US" smtClean="0"/>
              <a:pPr/>
              <a:t>42</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7697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5AA5788-9CC8-45F9-90CD-3EC5C8014238}" type="slidenum">
              <a:rPr lang="en-US" altLang="en-US" smtClean="0"/>
              <a:pPr/>
              <a:t>43</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10032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7F2082-CD46-4E4D-AE9D-DCF6E82A98A1}" type="slidenum">
              <a:rPr lang="en-US" altLang="en-US" smtClean="0"/>
              <a:pPr/>
              <a:t>44</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084958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DD013D-B4E7-4E55-BF30-2028DF31FD23}" type="slidenum">
              <a:rPr lang="en-US" altLang="en-US" smtClean="0"/>
              <a:pPr/>
              <a:t>45</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83886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0DB75D0-3EC1-4C8F-86FB-D3990B72D760}" type="slidenum">
              <a:rPr lang="en-US" altLang="en-US" smtClean="0"/>
              <a:pPr/>
              <a:t>46</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270372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491BC6E-9326-4DE6-9992-EF862EE92F43}" type="slidenum">
              <a:rPr lang="en-US" altLang="en-US" smtClean="0"/>
              <a:pPr/>
              <a:t>47</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9974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DFE25C2-F99D-4532-BF99-D050FF02FD0A}" type="slidenum">
              <a:rPr lang="en-US" altLang="en-US" smtClean="0"/>
              <a:pPr/>
              <a:t>48</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099458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11EE32F-1119-4A95-B6AE-61D424C1C839}" type="slidenum">
              <a:rPr lang="en-US" altLang="en-US" smtClean="0"/>
              <a:pPr/>
              <a:t>49</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04588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525845-4487-4D30-9BAC-049F23DFFFA7}" type="slidenum">
              <a:rPr lang="en-US" altLang="en-US" smtClean="0"/>
              <a:pPr/>
              <a:t>50</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40323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A73697-6804-4797-A756-AE116CBD7A11}" type="slidenum">
              <a:rPr lang="en-US" altLang="en-US" smtClean="0"/>
              <a:pPr/>
              <a:t>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23584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794B1A2-EEC5-469D-94BC-3D3496B6BFE2}" type="slidenum">
              <a:rPr lang="en-US" altLang="en-US" smtClean="0"/>
              <a:pPr/>
              <a:t>51</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6792369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52FE5B6-36B2-4A4A-975E-D5661EC1C298}" type="slidenum">
              <a:rPr lang="en-US" altLang="en-US" smtClean="0"/>
              <a:pPr/>
              <a:t>52</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304197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05ED9C-659F-4640-A906-DC52DC50DE73}" type="slidenum">
              <a:rPr lang="en-US" altLang="en-US" smtClean="0"/>
              <a:pPr/>
              <a:t>53</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2969847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C1C9A8C-22E4-41FC-88DF-B23546A7F60C}" type="slidenum">
              <a:rPr lang="en-US" altLang="en-US" smtClean="0"/>
              <a:pPr/>
              <a:t>54</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latin typeface="Arial" panose="020B0604020202020204" pitchFamily="34" charset="0"/>
            </a:endParaRPr>
          </a:p>
        </p:txBody>
      </p:sp>
    </p:spTree>
    <p:extLst>
      <p:ext uri="{BB962C8B-B14F-4D97-AF65-F5344CB8AC3E}">
        <p14:creationId xmlns:p14="http://schemas.microsoft.com/office/powerpoint/2010/main" val="2505085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F2082-CD46-4E4D-AE9D-DCF6E82A98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295460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F2082-CD46-4E4D-AE9D-DCF6E82A98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496594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9D65A28-648B-4AB7-95E2-64598AC0806B}" type="slidenum">
              <a:rPr lang="en-US" altLang="en-US" smtClean="0"/>
              <a:pPr>
                <a:defRPr/>
              </a:pPr>
              <a:t>57</a:t>
            </a:fld>
            <a:endParaRPr lang="en-US" altLang="en-US"/>
          </a:p>
        </p:txBody>
      </p:sp>
    </p:spTree>
    <p:extLst>
      <p:ext uri="{BB962C8B-B14F-4D97-AF65-F5344CB8AC3E}">
        <p14:creationId xmlns:p14="http://schemas.microsoft.com/office/powerpoint/2010/main" val="20248810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F2082-CD46-4E4D-AE9D-DCF6E82A98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340760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F2082-CD46-4E4D-AE9D-DCF6E82A98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49292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F2082-CD46-4E4D-AE9D-DCF6E82A98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8649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29D3D97-903C-4E4B-8A12-F5BA6AB1EBFC}" type="slidenum">
              <a:rPr lang="en-US" altLang="en-US" smtClean="0"/>
              <a:pPr/>
              <a:t>7</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3041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7E2024-A6E4-4B4D-B9C4-F3116B5973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have some fun and generate some discussion by getting the students to think about what life might be like after another 200 years of economic growth. Provide some numbers: In 2006, income per person in the United States was about $100 a day. In 1806 it was about 70¢ a day, and if the past growth rate prevails for another 200 years, in 2206 it will be $14,000 a day. Emphasize the magic of compound growth. If they think that $14,000 a day is a big income, get them to do a ballpark estimate of the daily income of Bill Gates (about $20 </a:t>
            </a:r>
            <a:r>
              <a:rPr lang="en-US" altLang="en-US" i="1">
                <a:latin typeface="Arial" panose="020B0604020202020204" pitchFamily="34" charset="0"/>
              </a:rPr>
              <a:t>million</a:t>
            </a:r>
            <a:r>
              <a:rPr lang="en-US" altLang="en-US">
                <a:latin typeface="Arial" panose="020B0604020202020204" pitchFamily="34" charset="0"/>
              </a:rPr>
              <a:t>!) Encourage a discussion of why scarcity is still present even at these large incomes.</a:t>
            </a:r>
          </a:p>
          <a:p>
            <a:pPr eaLnBrk="1" hangingPunct="1"/>
            <a:r>
              <a:rPr lang="en-US" altLang="en-US">
                <a:latin typeface="Arial" panose="020B0604020202020204" pitchFamily="34" charset="0"/>
              </a:rPr>
              <a:t>Be sure to cover the “Standard of Living Tradeoff” idea that the students met in Chapter 1 and that they can now think about with the more powerful tool of the </a:t>
            </a:r>
            <a:r>
              <a:rPr lang="en-US" altLang="en-US" i="1">
                <a:latin typeface="Arial" panose="020B0604020202020204" pitchFamily="34" charset="0"/>
              </a:rPr>
              <a:t>PPF</a:t>
            </a:r>
            <a:r>
              <a:rPr lang="en-US" altLang="en-US">
                <a:latin typeface="Arial" panose="020B0604020202020204" pitchFamily="34" charset="0"/>
              </a:rPr>
              <a:t>.</a:t>
            </a:r>
          </a:p>
          <a:p>
            <a:pPr eaLnBrk="1" hangingPunct="1"/>
            <a:r>
              <a:rPr lang="en-US" altLang="en-US">
                <a:latin typeface="Arial" panose="020B0604020202020204" pitchFamily="34" charset="0"/>
              </a:rPr>
              <a:t>If you wish, connect the discussion of efficiency with that of growth. Ask the students to explain what determines the efficient growth rate (not in text).</a:t>
            </a:r>
          </a:p>
        </p:txBody>
      </p:sp>
    </p:spTree>
    <p:extLst>
      <p:ext uri="{BB962C8B-B14F-4D97-AF65-F5344CB8AC3E}">
        <p14:creationId xmlns:p14="http://schemas.microsoft.com/office/powerpoint/2010/main" val="16572289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85AC26-D416-4A6D-A5AF-1A3A1BBF1A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latin typeface="Arial" panose="020B0604020202020204" pitchFamily="34" charset="0"/>
              </a:rPr>
              <a:t>Classroom activity</a:t>
            </a:r>
          </a:p>
          <a:p>
            <a:pPr eaLnBrk="1" hangingPunct="1"/>
            <a:r>
              <a:rPr lang="en-CA" altLang="en-US">
                <a:latin typeface="Arial" panose="020B0604020202020204" pitchFamily="34" charset="0"/>
              </a:rPr>
              <a:t>Check out </a:t>
            </a:r>
            <a:r>
              <a:rPr lang="en-CA" altLang="en-US" i="1">
                <a:latin typeface="Arial" panose="020B0604020202020204" pitchFamily="34" charset="0"/>
              </a:rPr>
              <a:t>Economics in Action:</a:t>
            </a:r>
            <a:r>
              <a:rPr lang="en-CA" altLang="en-US">
                <a:latin typeface="Arial" panose="020B0604020202020204" pitchFamily="34" charset="0"/>
              </a:rPr>
              <a:t> Hong Kong Catching Up to the United States</a:t>
            </a:r>
          </a:p>
          <a:p>
            <a:pPr eaLnBrk="1" hangingPunct="1"/>
            <a:endParaRPr lang="en-US" altLang="en-US">
              <a:latin typeface="Arial" panose="020B0604020202020204" pitchFamily="34" charset="0"/>
            </a:endParaRPr>
          </a:p>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6196087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A90AE0-5D4B-4753-AE0C-0046C2CB29F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294409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5A160A-1CA6-4FE4-BCD9-657E9B2F1C4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460558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85AC26-D416-4A6D-A5AF-1A3A1BBF1A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a:latin typeface="Arial" panose="020B0604020202020204" pitchFamily="34" charset="0"/>
              </a:rPr>
              <a:t>Refer back to Figure 1.1 in Chapter 1 as introduction to this slide. Recap the comparison of what the three countries in the figure produce.</a:t>
            </a:r>
          </a:p>
        </p:txBody>
      </p:sp>
    </p:spTree>
    <p:extLst>
      <p:ext uri="{BB962C8B-B14F-4D97-AF65-F5344CB8AC3E}">
        <p14:creationId xmlns:p14="http://schemas.microsoft.com/office/powerpoint/2010/main" val="2755472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3C62E3-B9B2-4441-AF24-04C16CA637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latin typeface="Arial" panose="020B0604020202020204" pitchFamily="34" charset="0"/>
              </a:rPr>
              <a:t>Classroom activity</a:t>
            </a:r>
          </a:p>
          <a:p>
            <a:pPr eaLnBrk="1" hangingPunct="1"/>
            <a:r>
              <a:rPr lang="en-CA" altLang="en-US" dirty="0">
                <a:latin typeface="Arial" panose="020B0604020202020204" pitchFamily="34" charset="0"/>
              </a:rPr>
              <a:t>Checkout </a:t>
            </a:r>
            <a:r>
              <a:rPr lang="en-CA" altLang="en-US" i="1" dirty="0">
                <a:latin typeface="Arial" panose="020B0604020202020204" pitchFamily="34" charset="0"/>
              </a:rPr>
              <a:t>Economics in the News</a:t>
            </a:r>
            <a:r>
              <a:rPr lang="en-CA" altLang="en-US" dirty="0">
                <a:latin typeface="Arial" panose="020B0604020202020204" pitchFamily="34" charset="0"/>
              </a:rPr>
              <a:t>: Production Possibilities in the Rust Belt</a:t>
            </a:r>
          </a:p>
          <a:p>
            <a:pPr eaLnBrk="1" hangingPunct="1"/>
            <a:endParaRPr lang="en-CA" altLang="en-US" dirty="0">
              <a:latin typeface="Arial" panose="020B0604020202020204" pitchFamily="34" charset="0"/>
            </a:endParaRPr>
          </a:p>
        </p:txBody>
      </p:sp>
    </p:spTree>
    <p:extLst>
      <p:ext uri="{BB962C8B-B14F-4D97-AF65-F5344CB8AC3E}">
        <p14:creationId xmlns:p14="http://schemas.microsoft.com/office/powerpoint/2010/main" val="40209661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5A160A-1CA6-4FE4-BCD9-657E9B2F1C4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33991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7B6C0D-6B14-4629-9D1C-EA1CC9B1AD0B}" type="slidenum">
              <a:rPr lang="en-US" altLang="en-US" smtClean="0"/>
              <a:pPr/>
              <a:t>68</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point of this short section is to lay the groundwork for the next chapter on demand and supply. You can cover it quickly or you can use it as a peg on which to hang a discussion of some of the big-picture of the underpinnings of our subject. Some examples follow:</a:t>
            </a:r>
            <a:endParaRPr lang="en-US" altLang="en-US" b="1" i="1">
              <a:latin typeface="Arial" panose="020B0604020202020204" pitchFamily="34" charset="0"/>
            </a:endParaRPr>
          </a:p>
          <a:p>
            <a:pPr eaLnBrk="1" hangingPunct="1"/>
            <a:r>
              <a:rPr lang="en-US" altLang="en-US" b="1" i="1">
                <a:latin typeface="Arial" panose="020B0604020202020204" pitchFamily="34" charset="0"/>
              </a:rPr>
              <a:t>The “Invisible Hand”: How self-interested individuals promote prosperity for all.</a:t>
            </a:r>
            <a:r>
              <a:rPr lang="en-US" altLang="en-US">
                <a:latin typeface="Arial" panose="020B0604020202020204" pitchFamily="34" charset="0"/>
              </a:rPr>
              <a:t> Explain that in economics, we take human nature as given (in contrast to political science, philosophy and some other fields) and assume that people are self-interested. Note if you wish that self-interest does not mean selfish.</a:t>
            </a:r>
          </a:p>
          <a:p>
            <a:pPr eaLnBrk="1" hangingPunct="1"/>
            <a:r>
              <a:rPr lang="en-US" altLang="en-US">
                <a:latin typeface="Arial" panose="020B0604020202020204" pitchFamily="34" charset="0"/>
              </a:rPr>
              <a:t>If everyone is self-interested, how are people encouraged to specialize and exchange to promote prosperity for all? Building on the Liz and Joe example in the chapter, you can explain how specialization and exchange achieves a higher standard of living that does self sufficiency. So self interest promotes specialization and exchange.</a:t>
            </a:r>
          </a:p>
          <a:p>
            <a:pPr eaLnBrk="1" hangingPunct="1"/>
            <a:r>
              <a:rPr lang="en-US" altLang="en-US">
                <a:latin typeface="Arial" panose="020B0604020202020204" pitchFamily="34" charset="0"/>
              </a:rPr>
              <a:t>But for specialization and exchange to work, people must be able to trade. That is why property rights and markets are so crucial.</a:t>
            </a:r>
            <a:endParaRPr lang="en-US" altLang="en-US" b="1" i="1">
              <a:latin typeface="Arial" panose="020B0604020202020204" pitchFamily="34" charset="0"/>
            </a:endParaRPr>
          </a:p>
          <a:p>
            <a:pPr eaLnBrk="1" hangingPunct="1"/>
            <a:r>
              <a:rPr lang="en-US" altLang="en-US" b="1" i="1">
                <a:latin typeface="Arial" panose="020B0604020202020204" pitchFamily="34" charset="0"/>
              </a:rPr>
              <a:t>Property Rights and Markets: The key to promoting socially beneficial activity.</a:t>
            </a:r>
            <a:r>
              <a:rPr lang="en-US" altLang="en-US">
                <a:latin typeface="Arial" panose="020B0604020202020204" pitchFamily="34" charset="0"/>
              </a:rPr>
              <a:t> To reap the gains from specialization, people need access to markets in which voluntary exchange can take place. Markets work only if property rights are established and enforced.</a:t>
            </a:r>
          </a:p>
        </p:txBody>
      </p:sp>
    </p:spTree>
    <p:extLst>
      <p:ext uri="{BB962C8B-B14F-4D97-AF65-F5344CB8AC3E}">
        <p14:creationId xmlns:p14="http://schemas.microsoft.com/office/powerpoint/2010/main" val="7597420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A032AF9-D77C-430B-A414-87FD471A4C9C}" type="slidenum">
              <a:rPr lang="en-US" altLang="en-US" smtClean="0"/>
              <a:pPr/>
              <a:t>69</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711493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18873BA-1E18-4B0C-BBB7-DAC41673E192}" type="slidenum">
              <a:rPr lang="en-US" altLang="en-US" smtClean="0"/>
              <a:pPr/>
              <a:t>70</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724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1777BD-488E-43C0-BB7B-7519CD2C5817}" type="slidenum">
              <a:rPr lang="en-US" altLang="en-US" smtClean="0"/>
              <a:pPr/>
              <a:t>8</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18204704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B7EC2-A6F8-4ACE-9914-B9774C2A7803}" type="slidenum">
              <a:rPr lang="en-US" altLang="en-US" smtClean="0"/>
              <a:pPr/>
              <a:t>71</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359813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4AD7776-A2FE-47E6-84CF-7B15AD60DE1D}" type="slidenum">
              <a:rPr lang="en-US" altLang="en-US" smtClean="0"/>
              <a:pPr/>
              <a:t>72</a:t>
            </a:fld>
            <a:endParaRPr lang="en-US" altLang="en-US"/>
          </a:p>
        </p:txBody>
      </p:sp>
      <p:sp>
        <p:nvSpPr>
          <p:cNvPr id="137219" name="Rectangle 2"/>
          <p:cNvSpPr>
            <a:spLocks noGrp="1" noRot="1" noChangeAspect="1" noChangeArrowheads="1" noTextEdit="1"/>
          </p:cNvSpPr>
          <p:nvPr>
            <p:ph type="sldImg"/>
          </p:nvPr>
        </p:nvSpPr>
        <p:spPr>
          <a:ln/>
        </p:spPr>
      </p:sp>
      <p:sp>
        <p:nvSpPr>
          <p:cNvPr id="137220" name="Notes Placeholder 1"/>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30000"/>
              </a:spcBef>
            </a:pPr>
            <a:endParaRPr lang="en-US" altLang="en-US" sz="1200"/>
          </a:p>
        </p:txBody>
      </p:sp>
    </p:spTree>
    <p:extLst>
      <p:ext uri="{BB962C8B-B14F-4D97-AF65-F5344CB8AC3E}">
        <p14:creationId xmlns:p14="http://schemas.microsoft.com/office/powerpoint/2010/main" val="241752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B15B0F4-6C25-445C-B17F-96EA8643D141}" type="slidenum">
              <a:rPr lang="en-US" altLang="en-US" smtClean="0"/>
              <a:pPr/>
              <a:t>9</a:t>
            </a:fld>
            <a:endParaRPr lang="en-US" altLang="en-US"/>
          </a:p>
        </p:txBody>
      </p:sp>
      <p:sp>
        <p:nvSpPr>
          <p:cNvPr id="26627" name="Rectangle 2"/>
          <p:cNvSpPr>
            <a:spLocks noGrp="1" noRot="1" noChangeAspect="1" noChangeArrowheads="1" noTextEdit="1"/>
          </p:cNvSpPr>
          <p:nvPr>
            <p:ph type="sldImg"/>
          </p:nvPr>
        </p:nvSpPr>
        <p:spPr>
          <a:xfrm>
            <a:off x="465138" y="204788"/>
            <a:ext cx="5927725" cy="4446587"/>
          </a:xfrm>
          <a:ln/>
        </p:spPr>
      </p:sp>
      <p:sp>
        <p:nvSpPr>
          <p:cNvPr id="26628"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373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491BA03-B57D-48B6-A1F4-149F0F266C5A}" type="slidenum">
              <a:rPr lang="en-US" altLang="en-US" smtClean="0"/>
              <a:pPr/>
              <a:t>10</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85471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570000"/>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4065749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40078111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810419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41318238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501594"/>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090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n-ea"/>
                <a:cs typeface="Arial" panose="020B0604020202020204" pitchFamily="34" charset="0"/>
              </a:rPr>
              <a:t>© 2019 Pearson Education</a:t>
            </a:r>
          </a:p>
        </p:txBody>
      </p:sp>
    </p:spTree>
    <p:extLst>
      <p:ext uri="{BB962C8B-B14F-4D97-AF65-F5344CB8AC3E}">
        <p14:creationId xmlns:p14="http://schemas.microsoft.com/office/powerpoint/2010/main" val="3682116068"/>
      </p:ext>
    </p:extLst>
  </p:cSld>
  <p:clrMap bg1="lt1" tx1="dk1" bg2="lt2" tx2="dk2" accent1="accent1" accent2="accent2" accent3="accent3" accent4="accent4" accent5="accent5" accent6="accent6" hlink="hlink" folHlink="folHlink"/>
  <p:sldLayoutIdLst>
    <p:sldLayoutId id="2147487491"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n-ea"/>
                <a:cs typeface="Arial" panose="020B0604020202020204" pitchFamily="34" charset="0"/>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1696036080"/>
      </p:ext>
    </p:extLst>
  </p:cSld>
  <p:clrMap bg1="lt1" tx1="dk1" bg2="lt2" tx2="dk2" accent1="accent1" accent2="accent2" accent3="accent3" accent4="accent4" accent5="accent5" accent6="accent6" hlink="hlink" folHlink="folHlink"/>
  <p:sldLayoutIdLst>
    <p:sldLayoutId id="2147487493" r:id="rId1"/>
    <p:sldLayoutId id="2147487494"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n-ea"/>
                <a:cs typeface="Arial" panose="020B0604020202020204" pitchFamily="34" charset="0"/>
              </a:rPr>
              <a:t>© 2019 Pearson Education</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651956059"/>
      </p:ext>
    </p:extLst>
  </p:cSld>
  <p:clrMap bg1="lt1" tx1="dk1" bg2="lt2" tx2="dk2" accent1="accent1" accent2="accent2" accent3="accent3" accent4="accent4" accent5="accent5" accent6="accent6" hlink="hlink" folHlink="folHlink"/>
  <p:sldLayoutIdLst>
    <p:sldLayoutId id="2147487496" r:id="rId1"/>
    <p:sldLayoutId id="2147487497"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n-ea"/>
                <a:cs typeface="Arial" panose="020B0604020202020204" pitchFamily="34" charset="0"/>
              </a:rPr>
              <a:t>© 2019 Pearson Education</a:t>
            </a:r>
          </a:p>
        </p:txBody>
      </p:sp>
    </p:spTree>
    <p:extLst>
      <p:ext uri="{BB962C8B-B14F-4D97-AF65-F5344CB8AC3E}">
        <p14:creationId xmlns:p14="http://schemas.microsoft.com/office/powerpoint/2010/main" val="1735417203"/>
      </p:ext>
    </p:extLst>
  </p:cSld>
  <p:clrMap bg1="lt1" tx1="dk1" bg2="lt2" tx2="dk2" accent1="accent1" accent2="accent2" accent3="accent3" accent4="accent4" accent5="accent5" accent6="accent6" hlink="hlink" folHlink="folHlink"/>
  <p:sldLayoutIdLst>
    <p:sldLayoutId id="2147487499" r:id="rId1"/>
    <p:sldLayoutId id="2147487500" r:id="rId2"/>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7.xml"/><Relationship Id="rId16"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slide" Target="slide21.xml"/><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25.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6.png"/><Relationship Id="rId7" Type="http://schemas.openxmlformats.org/officeDocument/2006/relationships/slide" Target="slide31.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33.xml"/><Relationship Id="rId16"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slide" Target="slide35.xml"/><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3.jpeg"/><Relationship Id="rId7" Type="http://schemas.openxmlformats.org/officeDocument/2006/relationships/slide" Target="slide4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92.jpe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slide" Target="slide45.xml"/><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image" Target="../media/image100.png"/><Relationship Id="rId4" Type="http://schemas.openxmlformats.org/officeDocument/2006/relationships/image" Target="../media/image99.png"/></Relationships>
</file>

<file path=ppt/slides/_rels/slide4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6.xm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100.png"/><Relationship Id="rId4" Type="http://schemas.openxmlformats.org/officeDocument/2006/relationships/image" Target="../media/image99.png"/></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11.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9.png"/></Relationships>
</file>

<file path=ppt/slides/_rels/slide53.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98.png"/><Relationship Id="rId7" Type="http://schemas.openxmlformats.org/officeDocument/2006/relationships/image" Target="../media/image111.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13.png"/></Relationships>
</file>

<file path=ppt/slides/_rels/slide5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98.png"/><Relationship Id="rId7" Type="http://schemas.openxmlformats.org/officeDocument/2006/relationships/image" Target="../media/image111.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0.png"/><Relationship Id="rId10"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1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16.gif"/><Relationship Id="rId7" Type="http://schemas.openxmlformats.org/officeDocument/2006/relationships/slide" Target="slide57.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19.gif"/><Relationship Id="rId5" Type="http://schemas.openxmlformats.org/officeDocument/2006/relationships/image" Target="../media/image118.gif"/><Relationship Id="rId4" Type="http://schemas.openxmlformats.org/officeDocument/2006/relationships/image" Target="../media/image117.gif"/></Relationships>
</file>

<file path=ppt/slides/_rels/slide57.xml.rels><?xml version="1.0" encoding="UTF-8" standalone="yes"?>
<Relationships xmlns="http://schemas.openxmlformats.org/package/2006/relationships"><Relationship Id="rId8" Type="http://schemas.openxmlformats.org/officeDocument/2006/relationships/image" Target="../media/image121.gif"/><Relationship Id="rId3" Type="http://schemas.openxmlformats.org/officeDocument/2006/relationships/image" Target="../media/image116.gif"/><Relationship Id="rId7" Type="http://schemas.openxmlformats.org/officeDocument/2006/relationships/image" Target="../media/image120.gif"/><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19.gif"/><Relationship Id="rId5" Type="http://schemas.openxmlformats.org/officeDocument/2006/relationships/image" Target="../media/image118.gif"/><Relationship Id="rId4" Type="http://schemas.openxmlformats.org/officeDocument/2006/relationships/image" Target="../media/image117.gif"/></Relationships>
</file>

<file path=ppt/slides/_rels/slide58.xml.rels><?xml version="1.0" encoding="UTF-8" standalone="yes"?>
<Relationships xmlns="http://schemas.openxmlformats.org/package/2006/relationships"><Relationship Id="rId3" Type="http://schemas.openxmlformats.org/officeDocument/2006/relationships/image" Target="../media/image116.gif"/><Relationship Id="rId7" Type="http://schemas.openxmlformats.org/officeDocument/2006/relationships/image" Target="../media/image120.gif"/><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119.gif"/><Relationship Id="rId5" Type="http://schemas.openxmlformats.org/officeDocument/2006/relationships/image" Target="../media/image118.gif"/><Relationship Id="rId4" Type="http://schemas.openxmlformats.org/officeDocument/2006/relationships/image" Target="../media/image117.gif"/></Relationships>
</file>

<file path=ppt/slides/_rels/slide59.xml.rels><?xml version="1.0" encoding="UTF-8" standalone="yes"?>
<Relationships xmlns="http://schemas.openxmlformats.org/package/2006/relationships"><Relationship Id="rId3" Type="http://schemas.openxmlformats.org/officeDocument/2006/relationships/image" Target="../media/image116.gif"/><Relationship Id="rId7" Type="http://schemas.openxmlformats.org/officeDocument/2006/relationships/image" Target="../media/image120.gif"/><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119.gif"/><Relationship Id="rId5" Type="http://schemas.openxmlformats.org/officeDocument/2006/relationships/image" Target="../media/image118.gif"/><Relationship Id="rId4" Type="http://schemas.openxmlformats.org/officeDocument/2006/relationships/image" Target="../media/image117.gi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121.gif"/><Relationship Id="rId3" Type="http://schemas.openxmlformats.org/officeDocument/2006/relationships/image" Target="../media/image116.gif"/><Relationship Id="rId7" Type="http://schemas.openxmlformats.org/officeDocument/2006/relationships/image" Target="../media/image120.gif"/><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119.gif"/><Relationship Id="rId5" Type="http://schemas.openxmlformats.org/officeDocument/2006/relationships/image" Target="../media/image118.gif"/><Relationship Id="rId4" Type="http://schemas.openxmlformats.org/officeDocument/2006/relationships/image" Target="../media/image117.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slide" Target="slide64.xml"/><Relationship Id="rId4" Type="http://schemas.openxmlformats.org/officeDocument/2006/relationships/image" Target="../media/image123.png"/></Relationships>
</file>

<file path=ppt/slides/_rels/slide6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2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129.gif"/><Relationship Id="rId13" Type="http://schemas.openxmlformats.org/officeDocument/2006/relationships/slide" Target="slide67.xml"/><Relationship Id="rId3" Type="http://schemas.openxmlformats.org/officeDocument/2006/relationships/image" Target="../media/image124.gif"/><Relationship Id="rId7" Type="http://schemas.openxmlformats.org/officeDocument/2006/relationships/image" Target="../media/image128.gif"/><Relationship Id="rId12" Type="http://schemas.openxmlformats.org/officeDocument/2006/relationships/image" Target="../media/image133.gif"/><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27.gif"/><Relationship Id="rId11" Type="http://schemas.openxmlformats.org/officeDocument/2006/relationships/image" Target="../media/image132.gif"/><Relationship Id="rId5" Type="http://schemas.openxmlformats.org/officeDocument/2006/relationships/image" Target="../media/image126.gif"/><Relationship Id="rId10" Type="http://schemas.openxmlformats.org/officeDocument/2006/relationships/image" Target="../media/image131.gif"/><Relationship Id="rId4" Type="http://schemas.openxmlformats.org/officeDocument/2006/relationships/image" Target="../media/image125.gif"/><Relationship Id="rId9" Type="http://schemas.openxmlformats.org/officeDocument/2006/relationships/image" Target="../media/image130.gif"/><Relationship Id="rId14" Type="http://schemas.openxmlformats.org/officeDocument/2006/relationships/image" Target="../media/image2.jpeg"/></Relationships>
</file>

<file path=ppt/slides/_rels/slide67.xml.rels><?xml version="1.0" encoding="UTF-8" standalone="yes"?>
<Relationships xmlns="http://schemas.openxmlformats.org/package/2006/relationships"><Relationship Id="rId8" Type="http://schemas.openxmlformats.org/officeDocument/2006/relationships/image" Target="../media/image129.gif"/><Relationship Id="rId3" Type="http://schemas.openxmlformats.org/officeDocument/2006/relationships/image" Target="../media/image124.gif"/><Relationship Id="rId7" Type="http://schemas.openxmlformats.org/officeDocument/2006/relationships/image" Target="../media/image128.gif"/><Relationship Id="rId12" Type="http://schemas.openxmlformats.org/officeDocument/2006/relationships/image" Target="../media/image133.gif"/><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27.gif"/><Relationship Id="rId11" Type="http://schemas.openxmlformats.org/officeDocument/2006/relationships/image" Target="../media/image132.gif"/><Relationship Id="rId5" Type="http://schemas.openxmlformats.org/officeDocument/2006/relationships/image" Target="../media/image126.gif"/><Relationship Id="rId10" Type="http://schemas.openxmlformats.org/officeDocument/2006/relationships/image" Target="../media/image131.gif"/><Relationship Id="rId4" Type="http://schemas.openxmlformats.org/officeDocument/2006/relationships/image" Target="../media/image125.gif"/><Relationship Id="rId9" Type="http://schemas.openxmlformats.org/officeDocument/2006/relationships/image" Target="../media/image130.gi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0.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72.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71.xml"/><Relationship Id="rId1" Type="http://schemas.openxmlformats.org/officeDocument/2006/relationships/slideLayout" Target="../slideLayouts/slideLayout5.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jpeg"/><Relationship Id="rId5" Type="http://schemas.openxmlformats.org/officeDocument/2006/relationships/image" Target="../media/image20.png"/><Relationship Id="rId10" Type="http://schemas.openxmlformats.org/officeDocument/2006/relationships/slide" Target="slide9.xml"/><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4187279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360363" y="1584325"/>
            <a:ext cx="3983037" cy="4525963"/>
          </a:xfrm>
        </p:spPr>
        <p:txBody>
          <a:bodyPr/>
          <a:lstStyle/>
          <a:p>
            <a:pPr lvl="1" indent="0" eaLnBrk="1" hangingPunct="1">
              <a:lnSpc>
                <a:spcPct val="90000"/>
              </a:lnSpc>
            </a:pPr>
            <a:r>
              <a:rPr lang="en-US" altLang="en-US" dirty="0"/>
              <a:t>Any point inside the frontier, such as </a:t>
            </a:r>
            <a:r>
              <a:rPr lang="en-US" altLang="en-US" i="1" dirty="0"/>
              <a:t>Z</a:t>
            </a:r>
            <a:r>
              <a:rPr lang="en-US" altLang="en-US" dirty="0"/>
              <a:t>, is </a:t>
            </a:r>
            <a:r>
              <a:rPr lang="en-US" altLang="en-US" i="1" dirty="0"/>
              <a:t>inefficient</a:t>
            </a:r>
            <a:r>
              <a:rPr lang="en-US" altLang="en-US" dirty="0"/>
              <a:t>.</a:t>
            </a:r>
          </a:p>
          <a:p>
            <a:pPr lvl="1" indent="0" eaLnBrk="1" hangingPunct="1">
              <a:lnSpc>
                <a:spcPct val="90000"/>
              </a:lnSpc>
            </a:pPr>
            <a:r>
              <a:rPr lang="en-US" altLang="en-US" dirty="0"/>
              <a:t>At such a point, it is possible to produce more of one good without producing less of the other good.</a:t>
            </a:r>
          </a:p>
          <a:p>
            <a:pPr lvl="1" indent="0" eaLnBrk="1" hangingPunct="1">
              <a:lnSpc>
                <a:spcPct val="90000"/>
              </a:lnSpc>
            </a:pPr>
            <a:r>
              <a:rPr lang="en-US" altLang="en-US" dirty="0"/>
              <a:t>At </a:t>
            </a:r>
            <a:r>
              <a:rPr lang="en-US" altLang="en-US" i="1" dirty="0"/>
              <a:t>Z</a:t>
            </a:r>
            <a:r>
              <a:rPr lang="en-US" altLang="en-US" dirty="0"/>
              <a:t>, resources are either unemployed or misallocated.</a:t>
            </a:r>
          </a:p>
        </p:txBody>
      </p:sp>
      <p:sp>
        <p:nvSpPr>
          <p:cNvPr id="27651"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27652"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3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3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5" name="Picture 35"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left)">
                                      <p:cBhvr>
                                        <p:cTn id="7" dur="1000"/>
                                        <p:tgtEl>
                                          <p:spTgt spid="81923">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55"/>
                                        </p:tgtEl>
                                        <p:attrNameLst>
                                          <p:attrName>style.visibility</p:attrName>
                                        </p:attrNameLst>
                                      </p:cBhvr>
                                      <p:to>
                                        <p:strVal val="visible"/>
                                      </p:to>
                                    </p:set>
                                    <p:animEffect transition="in" filter="fade">
                                      <p:cBhvr>
                                        <p:cTn id="11" dur="500"/>
                                        <p:tgtEl>
                                          <p:spTgt spid="819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923">
                                            <p:txEl>
                                              <p:pRg st="1" end="1"/>
                                            </p:txEl>
                                          </p:spTgt>
                                        </p:tgtEl>
                                        <p:attrNameLst>
                                          <p:attrName>style.visibility</p:attrName>
                                        </p:attrNameLst>
                                      </p:cBhvr>
                                      <p:to>
                                        <p:strVal val="visible"/>
                                      </p:to>
                                    </p:set>
                                    <p:animEffect transition="in" filter="wipe(left)">
                                      <p:cBhvr>
                                        <p:cTn id="16" dur="1000"/>
                                        <p:tgtEl>
                                          <p:spTgt spid="819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923">
                                            <p:txEl>
                                              <p:pRg st="2" end="2"/>
                                            </p:txEl>
                                          </p:spTgt>
                                        </p:tgtEl>
                                        <p:attrNameLst>
                                          <p:attrName>style.visibility</p:attrName>
                                        </p:attrNameLst>
                                      </p:cBhvr>
                                      <p:to>
                                        <p:strVal val="visible"/>
                                      </p:to>
                                    </p:set>
                                    <p:animEffect transition="in" filter="wipe(left)">
                                      <p:cBhvr>
                                        <p:cTn id="21" dur="10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60363" y="1584325"/>
            <a:ext cx="3906837" cy="4525963"/>
          </a:xfrm>
        </p:spPr>
        <p:txBody>
          <a:bodyPr/>
          <a:lstStyle/>
          <a:p>
            <a:pPr marL="114300" eaLnBrk="1" hangingPunct="1">
              <a:spcAft>
                <a:spcPts val="575"/>
              </a:spcAft>
            </a:pPr>
            <a:r>
              <a:rPr lang="en-US" altLang="en-US" dirty="0"/>
              <a:t>Tradeoff Along the </a:t>
            </a:r>
            <a:r>
              <a:rPr lang="en-US" altLang="en-US" i="1" dirty="0"/>
              <a:t>PPF</a:t>
            </a:r>
          </a:p>
          <a:p>
            <a:pPr lvl="1" indent="0" eaLnBrk="1" hangingPunct="1"/>
            <a:r>
              <a:rPr lang="en-US" altLang="en-US" dirty="0"/>
              <a:t>Every choice along the </a:t>
            </a:r>
            <a:r>
              <a:rPr lang="en-US" altLang="en-US" i="1" dirty="0"/>
              <a:t>PPF</a:t>
            </a:r>
            <a:r>
              <a:rPr lang="en-US" altLang="en-US" dirty="0"/>
              <a:t> involves a </a:t>
            </a:r>
            <a:r>
              <a:rPr lang="en-US" altLang="en-US" i="1" dirty="0"/>
              <a:t>tradeoff</a:t>
            </a:r>
            <a:r>
              <a:rPr lang="en-US" altLang="en-US" dirty="0"/>
              <a:t>.</a:t>
            </a:r>
          </a:p>
          <a:p>
            <a:pPr lvl="1" indent="0" eaLnBrk="1" hangingPunct="1"/>
            <a:r>
              <a:rPr lang="en-US" altLang="en-US" dirty="0"/>
              <a:t>On this </a:t>
            </a:r>
            <a:r>
              <a:rPr lang="en-US" altLang="en-US" i="1" dirty="0"/>
              <a:t>PPF, </a:t>
            </a:r>
            <a:r>
              <a:rPr lang="en-US" altLang="en-US" dirty="0"/>
              <a:t>we must give up some cola to get more pizzas or we must give up some pizzas to get more cola.</a:t>
            </a:r>
          </a:p>
        </p:txBody>
      </p:sp>
      <p:sp>
        <p:nvSpPr>
          <p:cNvPr id="29699"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29700"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wipe(left)">
                                      <p:cBhvr>
                                        <p:cTn id="7" dur="1000"/>
                                        <p:tgtEl>
                                          <p:spTgt spid="80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wipe(left)">
                                      <p:cBhvr>
                                        <p:cTn id="12" dur="10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360363" y="1584325"/>
            <a:ext cx="3830637" cy="4525963"/>
          </a:xfrm>
        </p:spPr>
        <p:txBody>
          <a:bodyPr/>
          <a:lstStyle/>
          <a:p>
            <a:pPr marL="0" eaLnBrk="1" hangingPunct="1">
              <a:spcAft>
                <a:spcPts val="575"/>
              </a:spcAft>
            </a:pPr>
            <a:r>
              <a:rPr lang="en-US" altLang="en-US" dirty="0"/>
              <a:t>Opportunity Cost</a:t>
            </a:r>
          </a:p>
          <a:p>
            <a:pPr lvl="1" indent="0" eaLnBrk="1" hangingPunct="1"/>
            <a:r>
              <a:rPr lang="en-US" altLang="en-US" dirty="0"/>
              <a:t>As we move down along the </a:t>
            </a:r>
            <a:r>
              <a:rPr lang="en-US" altLang="en-US" i="1" dirty="0"/>
              <a:t>PPF, </a:t>
            </a:r>
          </a:p>
          <a:p>
            <a:pPr lvl="1" indent="0" eaLnBrk="1" hangingPunct="1"/>
            <a:r>
              <a:rPr lang="en-US" altLang="en-US" i="1" dirty="0"/>
              <a:t>we</a:t>
            </a:r>
            <a:r>
              <a:rPr lang="en-US" altLang="en-US" dirty="0"/>
              <a:t> produce more pizzas, but the quantity of cola we can produce decreases.</a:t>
            </a:r>
          </a:p>
          <a:p>
            <a:pPr lvl="1" indent="0" eaLnBrk="1" hangingPunct="1"/>
            <a:r>
              <a:rPr lang="en-US" altLang="en-US" dirty="0"/>
              <a:t>The opportunity cost of a pizza is the cola forgone.</a:t>
            </a:r>
          </a:p>
        </p:txBody>
      </p:sp>
      <p:sp>
        <p:nvSpPr>
          <p:cNvPr id="31747"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31748"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3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3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3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animEffect transition="in" filter="wipe(left)">
                                      <p:cBhvr>
                                        <p:cTn id="7" dur="500"/>
                                        <p:tgtEl>
                                          <p:spTgt spid="1228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wipe(left)">
                                      <p:cBhvr>
                                        <p:cTn id="12" dur="1000"/>
                                        <p:tgtEl>
                                          <p:spTgt spid="122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883">
                                            <p:txEl>
                                              <p:pRg st="3" end="3"/>
                                            </p:txEl>
                                          </p:spTgt>
                                        </p:tgtEl>
                                        <p:attrNameLst>
                                          <p:attrName>style.visibility</p:attrName>
                                        </p:attrNameLst>
                                      </p:cBhvr>
                                      <p:to>
                                        <p:strVal val="visible"/>
                                      </p:to>
                                    </p:set>
                                    <p:animEffect transition="in" filter="wipe(left)">
                                      <p:cBhvr>
                                        <p:cTn id="17" dur="10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lvl="1" indent="0" eaLnBrk="1" hangingPunct="1"/>
            <a:r>
              <a:rPr lang="en-US" altLang="en-US" dirty="0"/>
              <a:t>In moving from </a:t>
            </a:r>
            <a:r>
              <a:rPr lang="en-US" altLang="en-US" i="1" dirty="0"/>
              <a:t>E</a:t>
            </a:r>
            <a:r>
              <a:rPr lang="en-US" altLang="en-US" dirty="0"/>
              <a:t> to </a:t>
            </a:r>
            <a:r>
              <a:rPr lang="en-US" altLang="en-US" i="1" dirty="0"/>
              <a:t>F</a:t>
            </a:r>
            <a:r>
              <a:rPr lang="en-US" altLang="en-US" dirty="0"/>
              <a:t>:</a:t>
            </a:r>
          </a:p>
          <a:p>
            <a:pPr lvl="1" indent="0" eaLnBrk="1" hangingPunct="1"/>
            <a:r>
              <a:rPr lang="en-US" altLang="en-US" dirty="0"/>
              <a:t>The quantity of pizzas increases by 1 million.</a:t>
            </a:r>
          </a:p>
          <a:p>
            <a:pPr lvl="1" indent="0" eaLnBrk="1" hangingPunct="1"/>
            <a:r>
              <a:rPr lang="en-US" altLang="en-US" dirty="0"/>
              <a:t>The quantity of cola decreases by 5 million cans.</a:t>
            </a:r>
          </a:p>
          <a:p>
            <a:pPr lvl="1" indent="0" eaLnBrk="1" hangingPunct="1"/>
            <a:r>
              <a:rPr lang="en-US" altLang="en-US" dirty="0"/>
              <a:t>The opportunity cost of the fifth 1 million pizzas is </a:t>
            </a:r>
            <a:br>
              <a:rPr lang="en-US" altLang="en-US" dirty="0"/>
            </a:br>
            <a:r>
              <a:rPr lang="en-US" altLang="en-US" dirty="0"/>
              <a:t>5 million cans of cola.</a:t>
            </a:r>
          </a:p>
          <a:p>
            <a:pPr lvl="1" indent="0" eaLnBrk="1" hangingPunct="1"/>
            <a:r>
              <a:rPr lang="en-US" altLang="en-US" dirty="0"/>
              <a:t>One of these pizzas costs </a:t>
            </a:r>
            <a:br>
              <a:rPr lang="en-US" altLang="en-US" dirty="0"/>
            </a:br>
            <a:r>
              <a:rPr lang="en-US" altLang="en-US" dirty="0"/>
              <a:t>5 cans of cola.</a:t>
            </a:r>
          </a:p>
        </p:txBody>
      </p:sp>
      <p:sp>
        <p:nvSpPr>
          <p:cNvPr id="33795"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33796"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3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Effect transition="in" filter="wipe(left)">
                                      <p:cBhvr>
                                        <p:cTn id="7" dur="1000"/>
                                        <p:tgtEl>
                                          <p:spTgt spid="235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wipe(left)">
                                      <p:cBhvr>
                                        <p:cTn id="12" dur="1000"/>
                                        <p:tgtEl>
                                          <p:spTgt spid="235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4">
                                            <p:txEl>
                                              <p:pRg st="3" end="3"/>
                                            </p:txEl>
                                          </p:spTgt>
                                        </p:tgtEl>
                                        <p:attrNameLst>
                                          <p:attrName>style.visibility</p:attrName>
                                        </p:attrNameLst>
                                      </p:cBhvr>
                                      <p:to>
                                        <p:strVal val="visible"/>
                                      </p:to>
                                    </p:set>
                                    <p:animEffect transition="in" filter="wipe(left)">
                                      <p:cBhvr>
                                        <p:cTn id="17" dur="1000"/>
                                        <p:tgtEl>
                                          <p:spTgt spid="235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4">
                                            <p:txEl>
                                              <p:pRg st="4" end="4"/>
                                            </p:txEl>
                                          </p:spTgt>
                                        </p:tgtEl>
                                        <p:attrNameLst>
                                          <p:attrName>style.visibility</p:attrName>
                                        </p:attrNameLst>
                                      </p:cBhvr>
                                      <p:to>
                                        <p:strVal val="visible"/>
                                      </p:to>
                                    </p:set>
                                    <p:animEffect transition="in" filter="wipe(left)">
                                      <p:cBhvr>
                                        <p:cTn id="22" dur="1000"/>
                                        <p:tgtEl>
                                          <p:spTgt spid="235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lvl="1" indent="0" eaLnBrk="1" hangingPunct="1"/>
            <a:r>
              <a:rPr lang="en-US" altLang="en-US"/>
              <a:t>In moving from </a:t>
            </a:r>
            <a:r>
              <a:rPr lang="en-US" altLang="en-US" i="1"/>
              <a:t>F</a:t>
            </a:r>
            <a:r>
              <a:rPr lang="en-US" altLang="en-US"/>
              <a:t> to </a:t>
            </a:r>
            <a:r>
              <a:rPr lang="en-US" altLang="en-US" i="1"/>
              <a:t>E</a:t>
            </a:r>
            <a:r>
              <a:rPr lang="en-US" altLang="en-US"/>
              <a:t>:</a:t>
            </a:r>
          </a:p>
          <a:p>
            <a:pPr lvl="1" indent="0" eaLnBrk="1" hangingPunct="1"/>
            <a:r>
              <a:rPr lang="en-US" altLang="en-US"/>
              <a:t>The quantity of cola increases by 5 million cans.</a:t>
            </a:r>
          </a:p>
          <a:p>
            <a:pPr lvl="1" indent="0" eaLnBrk="1" hangingPunct="1"/>
            <a:r>
              <a:rPr lang="en-US" altLang="en-US"/>
              <a:t>The quantity of pizzas decreases by 1 million.</a:t>
            </a:r>
          </a:p>
          <a:p>
            <a:pPr lvl="1" indent="0" eaLnBrk="1" hangingPunct="1"/>
            <a:r>
              <a:rPr lang="en-US" altLang="en-US"/>
              <a:t>The opportunity cost of the first 5 million cans of cola is 1 million pizzas.</a:t>
            </a:r>
          </a:p>
          <a:p>
            <a:pPr lvl="1" indent="0" eaLnBrk="1" hangingPunct="1"/>
            <a:r>
              <a:rPr lang="en-US" altLang="en-US"/>
              <a:t>One of these cans of cola costs 1/5 of a pizza.</a:t>
            </a:r>
          </a:p>
        </p:txBody>
      </p:sp>
      <p:sp>
        <p:nvSpPr>
          <p:cNvPr id="35843"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35844"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3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3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3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animEffect transition="in" filter="wipe(left)">
                                      <p:cBhvr>
                                        <p:cTn id="7" dur="1000"/>
                                        <p:tgtEl>
                                          <p:spTgt spid="2457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8">
                                            <p:txEl>
                                              <p:pRg st="2" end="2"/>
                                            </p:txEl>
                                          </p:spTgt>
                                        </p:tgtEl>
                                        <p:attrNameLst>
                                          <p:attrName>style.visibility</p:attrName>
                                        </p:attrNameLst>
                                      </p:cBhvr>
                                      <p:to>
                                        <p:strVal val="visible"/>
                                      </p:to>
                                    </p:set>
                                    <p:animEffect transition="in" filter="wipe(left)">
                                      <p:cBhvr>
                                        <p:cTn id="12" dur="1000"/>
                                        <p:tgtEl>
                                          <p:spTgt spid="2457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8">
                                            <p:txEl>
                                              <p:pRg st="3" end="3"/>
                                            </p:txEl>
                                          </p:spTgt>
                                        </p:tgtEl>
                                        <p:attrNameLst>
                                          <p:attrName>style.visibility</p:attrName>
                                        </p:attrNameLst>
                                      </p:cBhvr>
                                      <p:to>
                                        <p:strVal val="visible"/>
                                      </p:to>
                                    </p:set>
                                    <p:animEffect transition="in" filter="wipe(left)">
                                      <p:cBhvr>
                                        <p:cTn id="17" dur="1000"/>
                                        <p:tgtEl>
                                          <p:spTgt spid="2457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8">
                                            <p:txEl>
                                              <p:pRg st="4" end="4"/>
                                            </p:txEl>
                                          </p:spTgt>
                                        </p:tgtEl>
                                        <p:attrNameLst>
                                          <p:attrName>style.visibility</p:attrName>
                                        </p:attrNameLst>
                                      </p:cBhvr>
                                      <p:to>
                                        <p:strVal val="visible"/>
                                      </p:to>
                                    </p:set>
                                    <p:animEffect transition="in" filter="wipe(left)">
                                      <p:cBhvr>
                                        <p:cTn id="22" dur="1000"/>
                                        <p:tgtEl>
                                          <p:spTgt spid="24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60363" y="1584325"/>
            <a:ext cx="3906837" cy="4525963"/>
          </a:xfrm>
        </p:spPr>
        <p:txBody>
          <a:bodyPr/>
          <a:lstStyle/>
          <a:p>
            <a:pPr lvl="1" indent="0" eaLnBrk="1" hangingPunct="1">
              <a:lnSpc>
                <a:spcPct val="90000"/>
              </a:lnSpc>
            </a:pPr>
            <a:r>
              <a:rPr lang="en-US" altLang="en-US" b="1" dirty="0">
                <a:solidFill>
                  <a:srgbClr val="7030A0"/>
                </a:solidFill>
              </a:rPr>
              <a:t>Opportunity Cost Is a Ratio </a:t>
            </a:r>
          </a:p>
          <a:p>
            <a:pPr lvl="1" indent="0" eaLnBrk="1" hangingPunct="1">
              <a:lnSpc>
                <a:spcPct val="90000"/>
              </a:lnSpc>
            </a:pPr>
            <a:r>
              <a:rPr lang="en-US" altLang="en-US" dirty="0"/>
              <a:t>The opportunity cost of producing a can of cola is the </a:t>
            </a:r>
            <a:r>
              <a:rPr lang="en-US" altLang="en-US" i="1" dirty="0"/>
              <a:t>inverse</a:t>
            </a:r>
            <a:r>
              <a:rPr lang="en-US" altLang="en-US" dirty="0"/>
              <a:t> of the opportunity cost of producing a pizza.</a:t>
            </a:r>
          </a:p>
          <a:p>
            <a:pPr lvl="1" indent="0" eaLnBrk="1" hangingPunct="1">
              <a:lnSpc>
                <a:spcPct val="90000"/>
              </a:lnSpc>
            </a:pPr>
            <a:r>
              <a:rPr lang="en-US" altLang="en-US" dirty="0"/>
              <a:t>One pizza costs 5 cans of cola.</a:t>
            </a:r>
          </a:p>
          <a:p>
            <a:pPr lvl="1" indent="0" eaLnBrk="1" hangingPunct="1">
              <a:lnSpc>
                <a:spcPct val="90000"/>
              </a:lnSpc>
            </a:pPr>
            <a:r>
              <a:rPr lang="en-US" altLang="en-US" dirty="0"/>
              <a:t>One can of cola costs 1/5 of a pizza.</a:t>
            </a:r>
          </a:p>
        </p:txBody>
      </p:sp>
      <p:sp>
        <p:nvSpPr>
          <p:cNvPr id="37891"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37892"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3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3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wipe(left)">
                                      <p:cBhvr>
                                        <p:cTn id="7" dur="500"/>
                                        <p:tgtEl>
                                          <p:spTgt spid="25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wipe(left)">
                                      <p:cBhvr>
                                        <p:cTn id="12" dur="1000"/>
                                        <p:tgtEl>
                                          <p:spTgt spid="256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animEffect transition="in" filter="wipe(left)">
                                      <p:cBhvr>
                                        <p:cTn id="17" dur="1000"/>
                                        <p:tgtEl>
                                          <p:spTgt spid="25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360363" y="1584325"/>
            <a:ext cx="3983037" cy="4525963"/>
          </a:xfrm>
        </p:spPr>
        <p:txBody>
          <a:bodyPr/>
          <a:lstStyle/>
          <a:p>
            <a:pPr lvl="1" indent="0" eaLnBrk="1" hangingPunct="1"/>
            <a:r>
              <a:rPr lang="en-US" altLang="en-US" b="1" dirty="0">
                <a:solidFill>
                  <a:srgbClr val="7030A0"/>
                </a:solidFill>
              </a:rPr>
              <a:t>Increasing Opportunity Cost</a:t>
            </a:r>
          </a:p>
          <a:p>
            <a:pPr lvl="1" indent="0" eaLnBrk="1" hangingPunct="1"/>
            <a:r>
              <a:rPr lang="en-US" altLang="en-US" dirty="0"/>
              <a:t>Because resources are not equally productive in all activities, the </a:t>
            </a:r>
            <a:r>
              <a:rPr lang="en-US" altLang="en-US" i="1" dirty="0"/>
              <a:t>PPF</a:t>
            </a:r>
            <a:r>
              <a:rPr lang="en-US" altLang="en-US" dirty="0"/>
              <a:t> bows outward.</a:t>
            </a:r>
          </a:p>
          <a:p>
            <a:pPr lvl="1" indent="0" eaLnBrk="1" hangingPunct="1"/>
            <a:r>
              <a:rPr lang="en-US" altLang="en-US" dirty="0"/>
              <a:t>The outward bow of the </a:t>
            </a:r>
            <a:r>
              <a:rPr lang="en-US" altLang="en-US" i="1" dirty="0"/>
              <a:t>PPF</a:t>
            </a:r>
            <a:r>
              <a:rPr lang="en-US" altLang="en-US" dirty="0"/>
              <a:t> means that as the quantity produced of each good increases, so does its opportunity cost.</a:t>
            </a:r>
          </a:p>
        </p:txBody>
      </p:sp>
      <p:sp>
        <p:nvSpPr>
          <p:cNvPr id="39939"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39940"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10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wipe(left)">
                                      <p:cBhvr>
                                        <p:cTn id="12" dur="1000"/>
                                        <p:tgtEl>
                                          <p:spTgt spid="26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60363" y="1584325"/>
            <a:ext cx="7640637" cy="4525963"/>
          </a:xfrm>
        </p:spPr>
        <p:txBody>
          <a:bodyPr/>
          <a:lstStyle/>
          <a:p>
            <a:pPr marL="108000" lvl="1" eaLnBrk="1" hangingPunct="1"/>
            <a:r>
              <a:rPr dirty="0"/>
              <a:t>All the points along the </a:t>
            </a:r>
            <a:r>
              <a:rPr i="1" dirty="0"/>
              <a:t>PPF</a:t>
            </a:r>
            <a:r>
              <a:rPr dirty="0"/>
              <a:t> are efficient.</a:t>
            </a:r>
          </a:p>
          <a:p>
            <a:pPr marL="108000" lvl="1" eaLnBrk="1" hangingPunct="1"/>
            <a:r>
              <a:rPr dirty="0"/>
              <a:t>To determine which of the alternative efficient quantities to produce, we compare costs and benefits.</a:t>
            </a:r>
          </a:p>
          <a:p>
            <a:pPr marL="108000" eaLnBrk="1" hangingPunct="1"/>
            <a:r>
              <a:rPr lang="en-US" altLang="en-US" dirty="0"/>
              <a:t>The </a:t>
            </a:r>
            <a:r>
              <a:rPr lang="en-US" altLang="en-US" i="1" dirty="0"/>
              <a:t>PPF</a:t>
            </a:r>
            <a:r>
              <a:rPr lang="en-US" altLang="en-US" dirty="0"/>
              <a:t> and Marginal Cost</a:t>
            </a:r>
          </a:p>
          <a:p>
            <a:pPr marL="108000" lvl="1" eaLnBrk="1" hangingPunct="1"/>
            <a:r>
              <a:rPr dirty="0"/>
              <a:t>The </a:t>
            </a:r>
            <a:r>
              <a:rPr i="1" dirty="0"/>
              <a:t>PPF</a:t>
            </a:r>
            <a:r>
              <a:rPr dirty="0"/>
              <a:t> determines opportunity cost.</a:t>
            </a:r>
          </a:p>
          <a:p>
            <a:pPr marL="108000" lvl="1" eaLnBrk="1" hangingPunct="1"/>
            <a:r>
              <a:rPr dirty="0"/>
              <a:t>The </a:t>
            </a:r>
            <a:r>
              <a:rPr b="1" dirty="0"/>
              <a:t>marginal cost</a:t>
            </a:r>
            <a:r>
              <a:rPr dirty="0"/>
              <a:t> of a good or service is the opportunity cost of producing </a:t>
            </a:r>
            <a:r>
              <a:rPr i="1" dirty="0"/>
              <a:t>one more unit</a:t>
            </a:r>
            <a:r>
              <a:rPr dirty="0"/>
              <a:t> of it. </a:t>
            </a:r>
            <a:br>
              <a:rPr dirty="0"/>
            </a:br>
            <a:endParaRPr dirty="0"/>
          </a:p>
        </p:txBody>
      </p:sp>
      <p:sp>
        <p:nvSpPr>
          <p:cNvPr id="41986" name="Title 1"/>
          <p:cNvSpPr>
            <a:spLocks noGrp="1"/>
          </p:cNvSpPr>
          <p:nvPr>
            <p:ph type="title"/>
          </p:nvPr>
        </p:nvSpPr>
        <p:spPr/>
        <p:txBody>
          <a:bodyPr/>
          <a:lstStyle/>
          <a:p>
            <a:r>
              <a:rPr lang="en-US" altLang="en-US"/>
              <a:t>Using Resources Efficiently</a:t>
            </a:r>
            <a:endParaRPr lang="en-CA"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wipe(left)">
                                      <p:cBhvr>
                                        <p:cTn id="7" dur="10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wipe(left)">
                                      <p:cBhvr>
                                        <p:cTn id="12" dur="10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10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wipe(left)">
                                      <p:cBhvr>
                                        <p:cTn id="22" dur="1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1"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5" name="Rectangle 3"/>
          <p:cNvSpPr>
            <a:spLocks noGrp="1" noChangeArrowheads="1"/>
          </p:cNvSpPr>
          <p:nvPr>
            <p:ph idx="1"/>
          </p:nvPr>
        </p:nvSpPr>
        <p:spPr>
          <a:xfrm>
            <a:off x="360363" y="1584325"/>
            <a:ext cx="3906837" cy="4525963"/>
          </a:xfrm>
        </p:spPr>
        <p:txBody>
          <a:bodyPr/>
          <a:lstStyle/>
          <a:p>
            <a:pPr lvl="1" indent="0" eaLnBrk="1" hangingPunct="1">
              <a:lnSpc>
                <a:spcPct val="90000"/>
              </a:lnSpc>
            </a:pPr>
            <a:r>
              <a:rPr lang="en-US" altLang="en-US" dirty="0"/>
              <a:t>Figure 2.2 illustrates the marginal cost of a pizza.</a:t>
            </a:r>
          </a:p>
          <a:p>
            <a:pPr lvl="1" indent="0" eaLnBrk="1" hangingPunct="1">
              <a:lnSpc>
                <a:spcPct val="90000"/>
              </a:lnSpc>
            </a:pPr>
            <a:r>
              <a:rPr lang="en-US" altLang="en-US" dirty="0"/>
              <a:t>As we move along the </a:t>
            </a:r>
            <a:r>
              <a:rPr lang="en-US" altLang="en-US" i="1" dirty="0"/>
              <a:t>PPF</a:t>
            </a:r>
            <a:r>
              <a:rPr lang="en-US" altLang="en-US" dirty="0"/>
              <a:t>, the opportunity cost of a pizza increases.</a:t>
            </a:r>
          </a:p>
          <a:p>
            <a:pPr lvl="1" indent="0" eaLnBrk="1" hangingPunct="1">
              <a:lnSpc>
                <a:spcPct val="90000"/>
              </a:lnSpc>
            </a:pPr>
            <a:r>
              <a:rPr lang="en-US" altLang="en-US" dirty="0"/>
              <a:t>The opportunity cost of producing one more pizza is the marginal cost of a pizza.</a:t>
            </a:r>
          </a:p>
        </p:txBody>
      </p:sp>
      <p:sp>
        <p:nvSpPr>
          <p:cNvPr id="44035" name="Title 1"/>
          <p:cNvSpPr>
            <a:spLocks noGrp="1"/>
          </p:cNvSpPr>
          <p:nvPr>
            <p:ph type="title"/>
          </p:nvPr>
        </p:nvSpPr>
        <p:spPr>
          <a:ln/>
        </p:spPr>
        <p:txBody>
          <a:bodyPr/>
          <a:lstStyle/>
          <a:p>
            <a:r>
              <a:rPr lang="en-US" altLang="en-US"/>
              <a:t>Using Resources Efficiently</a:t>
            </a:r>
            <a:endParaRPr lang="en-CA" altLang="en-US"/>
          </a:p>
        </p:txBody>
      </p:sp>
      <p:pic>
        <p:nvPicPr>
          <p:cNvPr id="44036" name="Picture 1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1" name="Picture 1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2" name="Picture 2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3" name="Picture 2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4" name="Picture 2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5" name="Picture 2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6" name="Picture 2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7" name="Picture 25"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8" name="Picture 26" descr="Fig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79" name="Picture 27" descr="Fig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80" name="Picture 28" descr="Fig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1981200"/>
            <a:ext cx="449738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81" name="Picture 29" descr="Fig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1981200"/>
            <a:ext cx="44958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hlinkClick r:id="rId15" action="ppaction://hlinksldjump" tooltip="Click to expand the figure"/>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3155">
                                            <p:txEl>
                                              <p:pRg st="1" end="1"/>
                                            </p:txEl>
                                          </p:spTgt>
                                        </p:tgtEl>
                                        <p:attrNameLst>
                                          <p:attrName>style.visibility</p:attrName>
                                        </p:attrNameLst>
                                      </p:cBhvr>
                                      <p:to>
                                        <p:strVal val="visible"/>
                                      </p:to>
                                    </p:set>
                                    <p:animEffect transition="in" filter="wipe(left)">
                                      <p:cBhvr>
                                        <p:cTn id="7" dur="1000"/>
                                        <p:tgtEl>
                                          <p:spTgt spid="433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33171"/>
                                        </p:tgtEl>
                                        <p:attrNameLst>
                                          <p:attrName>style.visibility</p:attrName>
                                        </p:attrNameLst>
                                      </p:cBhvr>
                                      <p:to>
                                        <p:strVal val="visible"/>
                                      </p:to>
                                    </p:set>
                                    <p:animEffect transition="in" filter="wipe(left)">
                                      <p:cBhvr>
                                        <p:cTn id="12" dur="1000"/>
                                        <p:tgtEl>
                                          <p:spTgt spid="433171"/>
                                        </p:tgtEl>
                                      </p:cBhvr>
                                    </p:animEffect>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433172"/>
                                        </p:tgtEl>
                                        <p:attrNameLst>
                                          <p:attrName>style.visibility</p:attrName>
                                        </p:attrNameLst>
                                      </p:cBhvr>
                                      <p:to>
                                        <p:strVal val="visible"/>
                                      </p:to>
                                    </p:set>
                                    <p:animEffect transition="in" filter="wipe(up)">
                                      <p:cBhvr>
                                        <p:cTn id="16" dur="1000"/>
                                        <p:tgtEl>
                                          <p:spTgt spid="4331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33173"/>
                                        </p:tgtEl>
                                        <p:attrNameLst>
                                          <p:attrName>style.visibility</p:attrName>
                                        </p:attrNameLst>
                                      </p:cBhvr>
                                      <p:to>
                                        <p:strVal val="visible"/>
                                      </p:to>
                                    </p:set>
                                    <p:animEffect transition="in" filter="wipe(left)">
                                      <p:cBhvr>
                                        <p:cTn id="21" dur="1000"/>
                                        <p:tgtEl>
                                          <p:spTgt spid="433173"/>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433174"/>
                                        </p:tgtEl>
                                        <p:attrNameLst>
                                          <p:attrName>style.visibility</p:attrName>
                                        </p:attrNameLst>
                                      </p:cBhvr>
                                      <p:to>
                                        <p:strVal val="visible"/>
                                      </p:to>
                                    </p:set>
                                    <p:animEffect transition="in" filter="wipe(up)">
                                      <p:cBhvr>
                                        <p:cTn id="25" dur="1000"/>
                                        <p:tgtEl>
                                          <p:spTgt spid="4331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33175"/>
                                        </p:tgtEl>
                                        <p:attrNameLst>
                                          <p:attrName>style.visibility</p:attrName>
                                        </p:attrNameLst>
                                      </p:cBhvr>
                                      <p:to>
                                        <p:strVal val="visible"/>
                                      </p:to>
                                    </p:set>
                                    <p:animEffect transition="in" filter="wipe(left)">
                                      <p:cBhvr>
                                        <p:cTn id="30" dur="1000"/>
                                        <p:tgtEl>
                                          <p:spTgt spid="433175"/>
                                        </p:tgtEl>
                                      </p:cBhvr>
                                    </p:animEffect>
                                  </p:childTnLst>
                                </p:cTn>
                              </p:par>
                            </p:childTnLst>
                          </p:cTn>
                        </p:par>
                        <p:par>
                          <p:cTn id="31" fill="hold" nodeType="afterGroup">
                            <p:stCondLst>
                              <p:cond delay="1000"/>
                            </p:stCondLst>
                            <p:childTnLst>
                              <p:par>
                                <p:cTn id="32" presetID="22" presetClass="entr" presetSubtype="1" fill="hold" nodeType="afterEffect">
                                  <p:stCondLst>
                                    <p:cond delay="0"/>
                                  </p:stCondLst>
                                  <p:childTnLst>
                                    <p:set>
                                      <p:cBhvr>
                                        <p:cTn id="33" dur="1" fill="hold">
                                          <p:stCondLst>
                                            <p:cond delay="0"/>
                                          </p:stCondLst>
                                        </p:cTn>
                                        <p:tgtEl>
                                          <p:spTgt spid="433176"/>
                                        </p:tgtEl>
                                        <p:attrNameLst>
                                          <p:attrName>style.visibility</p:attrName>
                                        </p:attrNameLst>
                                      </p:cBhvr>
                                      <p:to>
                                        <p:strVal val="visible"/>
                                      </p:to>
                                    </p:set>
                                    <p:animEffect transition="in" filter="wipe(up)">
                                      <p:cBhvr>
                                        <p:cTn id="34" dur="1000"/>
                                        <p:tgtEl>
                                          <p:spTgt spid="4331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33177"/>
                                        </p:tgtEl>
                                        <p:attrNameLst>
                                          <p:attrName>style.visibility</p:attrName>
                                        </p:attrNameLst>
                                      </p:cBhvr>
                                      <p:to>
                                        <p:strVal val="visible"/>
                                      </p:to>
                                    </p:set>
                                    <p:animEffect transition="in" filter="wipe(left)">
                                      <p:cBhvr>
                                        <p:cTn id="39" dur="1000"/>
                                        <p:tgtEl>
                                          <p:spTgt spid="433177"/>
                                        </p:tgtEl>
                                      </p:cBhvr>
                                    </p:animEffect>
                                  </p:childTnLst>
                                </p:cTn>
                              </p:par>
                            </p:childTnLst>
                          </p:cTn>
                        </p:par>
                        <p:par>
                          <p:cTn id="40" fill="hold" nodeType="afterGroup">
                            <p:stCondLst>
                              <p:cond delay="1000"/>
                            </p:stCondLst>
                            <p:childTnLst>
                              <p:par>
                                <p:cTn id="41" presetID="22" presetClass="entr" presetSubtype="1" fill="hold" nodeType="afterEffect">
                                  <p:stCondLst>
                                    <p:cond delay="0"/>
                                  </p:stCondLst>
                                  <p:childTnLst>
                                    <p:set>
                                      <p:cBhvr>
                                        <p:cTn id="42" dur="1" fill="hold">
                                          <p:stCondLst>
                                            <p:cond delay="0"/>
                                          </p:stCondLst>
                                        </p:cTn>
                                        <p:tgtEl>
                                          <p:spTgt spid="433178"/>
                                        </p:tgtEl>
                                        <p:attrNameLst>
                                          <p:attrName>style.visibility</p:attrName>
                                        </p:attrNameLst>
                                      </p:cBhvr>
                                      <p:to>
                                        <p:strVal val="visible"/>
                                      </p:to>
                                    </p:set>
                                    <p:animEffect transition="in" filter="wipe(up)">
                                      <p:cBhvr>
                                        <p:cTn id="43" dur="1000"/>
                                        <p:tgtEl>
                                          <p:spTgt spid="4331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433179"/>
                                        </p:tgtEl>
                                        <p:attrNameLst>
                                          <p:attrName>style.visibility</p:attrName>
                                        </p:attrNameLst>
                                      </p:cBhvr>
                                      <p:to>
                                        <p:strVal val="visible"/>
                                      </p:to>
                                    </p:set>
                                    <p:animEffect transition="in" filter="wipe(left)">
                                      <p:cBhvr>
                                        <p:cTn id="48" dur="1000"/>
                                        <p:tgtEl>
                                          <p:spTgt spid="433179"/>
                                        </p:tgtEl>
                                      </p:cBhvr>
                                    </p:animEffect>
                                  </p:childTnLst>
                                </p:cTn>
                              </p:par>
                            </p:childTnLst>
                          </p:cTn>
                        </p:par>
                        <p:par>
                          <p:cTn id="49" fill="hold" nodeType="afterGroup">
                            <p:stCondLst>
                              <p:cond delay="1000"/>
                            </p:stCondLst>
                            <p:childTnLst>
                              <p:par>
                                <p:cTn id="50" presetID="22" presetClass="entr" presetSubtype="1" fill="hold" nodeType="afterEffect">
                                  <p:stCondLst>
                                    <p:cond delay="0"/>
                                  </p:stCondLst>
                                  <p:childTnLst>
                                    <p:set>
                                      <p:cBhvr>
                                        <p:cTn id="51" dur="1" fill="hold">
                                          <p:stCondLst>
                                            <p:cond delay="0"/>
                                          </p:stCondLst>
                                        </p:cTn>
                                        <p:tgtEl>
                                          <p:spTgt spid="433180"/>
                                        </p:tgtEl>
                                        <p:attrNameLst>
                                          <p:attrName>style.visibility</p:attrName>
                                        </p:attrNameLst>
                                      </p:cBhvr>
                                      <p:to>
                                        <p:strVal val="visible"/>
                                      </p:to>
                                    </p:set>
                                    <p:animEffect transition="in" filter="wipe(up)">
                                      <p:cBhvr>
                                        <p:cTn id="52" dur="1000"/>
                                        <p:tgtEl>
                                          <p:spTgt spid="4331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33181"/>
                                        </p:tgtEl>
                                        <p:attrNameLst>
                                          <p:attrName>style.visibility</p:attrName>
                                        </p:attrNameLst>
                                      </p:cBhvr>
                                      <p:to>
                                        <p:strVal val="visible"/>
                                      </p:to>
                                    </p:set>
                                    <p:animEffect transition="in" filter="fade">
                                      <p:cBhvr>
                                        <p:cTn id="57" dur="500"/>
                                        <p:tgtEl>
                                          <p:spTgt spid="4331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33155">
                                            <p:txEl>
                                              <p:pRg st="2" end="2"/>
                                            </p:txEl>
                                          </p:spTgt>
                                        </p:tgtEl>
                                        <p:attrNameLst>
                                          <p:attrName>style.visibility</p:attrName>
                                        </p:attrNameLst>
                                      </p:cBhvr>
                                      <p:to>
                                        <p:strVal val="visible"/>
                                      </p:to>
                                    </p:set>
                                    <p:animEffect transition="in" filter="wipe(left)">
                                      <p:cBhvr>
                                        <p:cTn id="62" dur="1000"/>
                                        <p:tgtEl>
                                          <p:spTgt spid="433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14"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15" name="Picture 15"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16" name="Picture 16"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17" name="Picture 17"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18" name="Picture 18"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19" name="Picture 19"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20" name="Picture 20"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21" name="Picture 21"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22" name="Picture 22" descr="Fig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23" name="Picture 23" descr="Fig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24" name="Picture 24" descr="Fig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225" name="Picture 25" descr="Fig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1213" y="1081088"/>
            <a:ext cx="49815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5215"/>
                                        </p:tgtEl>
                                        <p:attrNameLst>
                                          <p:attrName>style.visibility</p:attrName>
                                        </p:attrNameLst>
                                      </p:cBhvr>
                                      <p:to>
                                        <p:strVal val="visible"/>
                                      </p:to>
                                    </p:set>
                                    <p:animEffect transition="in" filter="wipe(left)">
                                      <p:cBhvr>
                                        <p:cTn id="7" dur="1000"/>
                                        <p:tgtEl>
                                          <p:spTgt spid="435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35216"/>
                                        </p:tgtEl>
                                        <p:attrNameLst>
                                          <p:attrName>style.visibility</p:attrName>
                                        </p:attrNameLst>
                                      </p:cBhvr>
                                      <p:to>
                                        <p:strVal val="visible"/>
                                      </p:to>
                                    </p:set>
                                    <p:animEffect transition="in" filter="wipe(up)">
                                      <p:cBhvr>
                                        <p:cTn id="12" dur="1000"/>
                                        <p:tgtEl>
                                          <p:spTgt spid="435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35217"/>
                                        </p:tgtEl>
                                        <p:attrNameLst>
                                          <p:attrName>style.visibility</p:attrName>
                                        </p:attrNameLst>
                                      </p:cBhvr>
                                      <p:to>
                                        <p:strVal val="visible"/>
                                      </p:to>
                                    </p:set>
                                    <p:animEffect transition="in" filter="wipe(left)">
                                      <p:cBhvr>
                                        <p:cTn id="17" dur="1000"/>
                                        <p:tgtEl>
                                          <p:spTgt spid="4352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35218"/>
                                        </p:tgtEl>
                                        <p:attrNameLst>
                                          <p:attrName>style.visibility</p:attrName>
                                        </p:attrNameLst>
                                      </p:cBhvr>
                                      <p:to>
                                        <p:strVal val="visible"/>
                                      </p:to>
                                    </p:set>
                                    <p:animEffect transition="in" filter="wipe(up)">
                                      <p:cBhvr>
                                        <p:cTn id="22" dur="1000"/>
                                        <p:tgtEl>
                                          <p:spTgt spid="4352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35219"/>
                                        </p:tgtEl>
                                        <p:attrNameLst>
                                          <p:attrName>style.visibility</p:attrName>
                                        </p:attrNameLst>
                                      </p:cBhvr>
                                      <p:to>
                                        <p:strVal val="visible"/>
                                      </p:to>
                                    </p:set>
                                    <p:animEffect transition="in" filter="wipe(left)">
                                      <p:cBhvr>
                                        <p:cTn id="27" dur="1000"/>
                                        <p:tgtEl>
                                          <p:spTgt spid="4352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35220"/>
                                        </p:tgtEl>
                                        <p:attrNameLst>
                                          <p:attrName>style.visibility</p:attrName>
                                        </p:attrNameLst>
                                      </p:cBhvr>
                                      <p:to>
                                        <p:strVal val="visible"/>
                                      </p:to>
                                    </p:set>
                                    <p:animEffect transition="in" filter="wipe(up)">
                                      <p:cBhvr>
                                        <p:cTn id="32" dur="1000"/>
                                        <p:tgtEl>
                                          <p:spTgt spid="4352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35221"/>
                                        </p:tgtEl>
                                        <p:attrNameLst>
                                          <p:attrName>style.visibility</p:attrName>
                                        </p:attrNameLst>
                                      </p:cBhvr>
                                      <p:to>
                                        <p:strVal val="visible"/>
                                      </p:to>
                                    </p:set>
                                    <p:animEffect transition="in" filter="wipe(left)">
                                      <p:cBhvr>
                                        <p:cTn id="37" dur="1000"/>
                                        <p:tgtEl>
                                          <p:spTgt spid="4352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435222"/>
                                        </p:tgtEl>
                                        <p:attrNameLst>
                                          <p:attrName>style.visibility</p:attrName>
                                        </p:attrNameLst>
                                      </p:cBhvr>
                                      <p:to>
                                        <p:strVal val="visible"/>
                                      </p:to>
                                    </p:set>
                                    <p:animEffect transition="in" filter="wipe(up)">
                                      <p:cBhvr>
                                        <p:cTn id="42" dur="1000"/>
                                        <p:tgtEl>
                                          <p:spTgt spid="4352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35223"/>
                                        </p:tgtEl>
                                        <p:attrNameLst>
                                          <p:attrName>style.visibility</p:attrName>
                                        </p:attrNameLst>
                                      </p:cBhvr>
                                      <p:to>
                                        <p:strVal val="visible"/>
                                      </p:to>
                                    </p:set>
                                    <p:animEffect transition="in" filter="wipe(left)">
                                      <p:cBhvr>
                                        <p:cTn id="47" dur="1000"/>
                                        <p:tgtEl>
                                          <p:spTgt spid="4352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435224"/>
                                        </p:tgtEl>
                                        <p:attrNameLst>
                                          <p:attrName>style.visibility</p:attrName>
                                        </p:attrNameLst>
                                      </p:cBhvr>
                                      <p:to>
                                        <p:strVal val="visible"/>
                                      </p:to>
                                    </p:set>
                                    <p:animEffect transition="in" filter="wipe(up)">
                                      <p:cBhvr>
                                        <p:cTn id="52" dur="1000"/>
                                        <p:tgtEl>
                                          <p:spTgt spid="4352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35225"/>
                                        </p:tgtEl>
                                        <p:attrNameLst>
                                          <p:attrName>style.visibility</p:attrName>
                                        </p:attrNameLst>
                                      </p:cBhvr>
                                      <p:to>
                                        <p:strVal val="visible"/>
                                      </p:to>
                                    </p:set>
                                    <p:animEffect transition="in" filter="fade">
                                      <p:cBhvr>
                                        <p:cTn id="57" dur="500"/>
                                        <p:tgtEl>
                                          <p:spTgt spid="435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609600" y="4364038"/>
            <a:ext cx="2159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endParaRPr lang="en-CA" altLang="en-US" sz="13600" dirty="0">
              <a:solidFill>
                <a:srgbClr val="254A8E"/>
              </a:solidFill>
              <a:latin typeface="Futura Std Light" panose="020B0402020204020303" pitchFamily="34" charset="0"/>
              <a:cs typeface="Arial" panose="020B060402020202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005011190"/>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047" name="Image" r:id="rId4" imgW="14603040" imgH="799920" progId="Photoshop.Image.11">
                  <p:embed/>
                </p:oleObj>
              </mc:Choice>
              <mc:Fallback>
                <p:oleObj name="Image" r:id="rId4" imgW="14603040" imgH="799920" progId="Photoshop.Image.11">
                  <p:embed/>
                  <p:pic>
                    <p:nvPicPr>
                      <p:cNvPr id="4" name="Object 3"/>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8" name="Subtitle 2"/>
          <p:cNvSpPr txBox="1">
            <a:spLocks/>
          </p:cNvSpPr>
          <p:nvPr/>
        </p:nvSpPr>
        <p:spPr bwMode="auto">
          <a:xfrm>
            <a:off x="2160000" y="4644000"/>
            <a:ext cx="3876388" cy="108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600" b="1" dirty="0">
                <a:solidFill>
                  <a:srgbClr val="009A82"/>
                </a:solidFill>
                <a:latin typeface="Futura Condensed" pitchFamily="34" charset="0"/>
              </a:rPr>
              <a:t>THE </a:t>
            </a:r>
            <a:r>
              <a:rPr lang="en-CA" altLang="en-US" sz="3200" b="1" dirty="0">
                <a:solidFill>
                  <a:srgbClr val="009A82"/>
                </a:solidFill>
                <a:latin typeface="Futura Condensed" pitchFamily="34" charset="0"/>
              </a:rPr>
              <a:t>ECONOMIC</a:t>
            </a:r>
            <a:r>
              <a:rPr lang="en-CA" altLang="en-US" sz="3600" b="1" dirty="0">
                <a:solidFill>
                  <a:srgbClr val="009A82"/>
                </a:solidFill>
                <a:latin typeface="Futura Condensed" pitchFamily="34" charset="0"/>
              </a:rPr>
              <a:t> </a:t>
            </a:r>
            <a:r>
              <a:rPr lang="en-CA" altLang="en-US" sz="3200" b="1" dirty="0">
                <a:solidFill>
                  <a:srgbClr val="009A82"/>
                </a:solidFill>
                <a:latin typeface="Futura Condensed" pitchFamily="34" charset="0"/>
              </a:rPr>
              <a:t>PROBLEM</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0" y="0"/>
            <a:ext cx="7189470" cy="4503420"/>
          </a:xfrm>
          <a:prstGeom prst="rect">
            <a:avLst/>
          </a:prstGeom>
        </p:spPr>
      </p:pic>
      <p:sp>
        <p:nvSpPr>
          <p:cNvPr id="10" name="Title 1"/>
          <p:cNvSpPr txBox="1">
            <a:spLocks/>
          </p:cNvSpPr>
          <p:nvPr/>
        </p:nvSpPr>
        <p:spPr bwMode="auto">
          <a:xfrm>
            <a:off x="216000" y="44958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9800" dirty="0">
                <a:solidFill>
                  <a:srgbClr val="9B2590"/>
                </a:solidFill>
                <a:latin typeface="Mundo Sans Std Light" panose="02000302020104020303" pitchFamily="50" charset="0"/>
              </a:rPr>
              <a:t>2</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360363" y="1584325"/>
            <a:ext cx="3906837" cy="4525963"/>
          </a:xfrm>
        </p:spPr>
        <p:txBody>
          <a:bodyPr/>
          <a:lstStyle/>
          <a:p>
            <a:pPr lvl="1" indent="0" eaLnBrk="1" hangingPunct="1">
              <a:lnSpc>
                <a:spcPct val="90000"/>
              </a:lnSpc>
            </a:pPr>
            <a:r>
              <a:rPr lang="en-US" altLang="en-US" dirty="0"/>
              <a:t>In part (b) of Fig. 2.2, the bars illustrate the increasing opportunity cost of a pizza.</a:t>
            </a:r>
          </a:p>
          <a:p>
            <a:pPr lvl="1" indent="0" eaLnBrk="1" hangingPunct="1">
              <a:lnSpc>
                <a:spcPct val="90000"/>
              </a:lnSpc>
            </a:pPr>
            <a:r>
              <a:rPr lang="en-US" altLang="en-US" dirty="0"/>
              <a:t>The black dots and the line </a:t>
            </a:r>
            <a:r>
              <a:rPr lang="en-US" altLang="en-US" i="1" dirty="0"/>
              <a:t>MC </a:t>
            </a:r>
            <a:r>
              <a:rPr lang="en-US" altLang="en-US" dirty="0"/>
              <a:t>show the marginal cost of producing a pizza.</a:t>
            </a:r>
          </a:p>
          <a:p>
            <a:pPr lvl="1" indent="0" eaLnBrk="1" hangingPunct="1">
              <a:lnSpc>
                <a:spcPct val="90000"/>
              </a:lnSpc>
            </a:pPr>
            <a:r>
              <a:rPr lang="en-US" altLang="en-US" dirty="0"/>
              <a:t>The </a:t>
            </a:r>
            <a:r>
              <a:rPr lang="en-US" altLang="en-US" i="1" dirty="0"/>
              <a:t>MC </a:t>
            </a:r>
            <a:r>
              <a:rPr lang="en-US" altLang="en-US" dirty="0"/>
              <a:t>curve passes through the middle point of each bar.</a:t>
            </a:r>
          </a:p>
          <a:p>
            <a:pPr lvl="1" indent="0" eaLnBrk="1" hangingPunct="1">
              <a:lnSpc>
                <a:spcPct val="90000"/>
              </a:lnSpc>
            </a:pPr>
            <a:endParaRPr lang="en-US" altLang="en-US" dirty="0"/>
          </a:p>
        </p:txBody>
      </p:sp>
      <p:sp>
        <p:nvSpPr>
          <p:cNvPr id="48131" name="Title 1"/>
          <p:cNvSpPr>
            <a:spLocks noGrp="1"/>
          </p:cNvSpPr>
          <p:nvPr>
            <p:ph type="title"/>
          </p:nvPr>
        </p:nvSpPr>
        <p:spPr>
          <a:ln/>
        </p:spPr>
        <p:txBody>
          <a:bodyPr/>
          <a:lstStyle/>
          <a:p>
            <a:r>
              <a:rPr lang="en-US" altLang="en-US"/>
              <a:t>Using Resources Efficiently</a:t>
            </a:r>
            <a:endParaRPr lang="en-CA" altLang="en-US"/>
          </a:p>
        </p:txBody>
      </p:sp>
      <p:sp>
        <p:nvSpPr>
          <p:cNvPr id="48132" name="Rectangle 4"/>
          <p:cNvSpPr>
            <a:spLocks noChangeArrowheads="1"/>
          </p:cNvSpPr>
          <p:nvPr/>
        </p:nvSpPr>
        <p:spPr bwMode="auto">
          <a:xfrm>
            <a:off x="457200" y="3429000"/>
            <a:ext cx="388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11430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eaLnBrk="1" hangingPunct="1">
              <a:lnSpc>
                <a:spcPct val="90000"/>
              </a:lnSpc>
              <a:spcBef>
                <a:spcPct val="20000"/>
              </a:spcBef>
              <a:spcAft>
                <a:spcPct val="50000"/>
              </a:spcAft>
              <a:buClr>
                <a:srgbClr val="FF0000"/>
              </a:buClr>
              <a:buFont typeface="Wingdings" panose="05000000000000000000" pitchFamily="2" charset="2"/>
              <a:buNone/>
            </a:pPr>
            <a:endParaRPr lang="en-US" altLang="en-US" sz="2400"/>
          </a:p>
        </p:txBody>
      </p:sp>
      <p:pic>
        <p:nvPicPr>
          <p:cNvPr id="48133" name="Picture 1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67" name="Picture 1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68" name="Picture 2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69" name="Picture 2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70" name="Picture 2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71" name="Picture 2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72" name="Picture 2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73" name="Picture 25"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125663"/>
            <a:ext cx="42291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37267"/>
                                        </p:tgtEl>
                                        <p:attrNameLst>
                                          <p:attrName>style.visibility</p:attrName>
                                        </p:attrNameLst>
                                      </p:cBhvr>
                                      <p:to>
                                        <p:strVal val="visible"/>
                                      </p:to>
                                    </p:set>
                                    <p:animEffect transition="in" filter="wipe(down)">
                                      <p:cBhvr>
                                        <p:cTn id="7" dur="1000"/>
                                        <p:tgtEl>
                                          <p:spTgt spid="437267"/>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437268"/>
                                        </p:tgtEl>
                                        <p:attrNameLst>
                                          <p:attrName>style.visibility</p:attrName>
                                        </p:attrNameLst>
                                      </p:cBhvr>
                                      <p:to>
                                        <p:strVal val="visible"/>
                                      </p:to>
                                    </p:set>
                                    <p:animEffect transition="in" filter="wipe(down)">
                                      <p:cBhvr>
                                        <p:cTn id="11" dur="1000"/>
                                        <p:tgtEl>
                                          <p:spTgt spid="437268"/>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437269"/>
                                        </p:tgtEl>
                                        <p:attrNameLst>
                                          <p:attrName>style.visibility</p:attrName>
                                        </p:attrNameLst>
                                      </p:cBhvr>
                                      <p:to>
                                        <p:strVal val="visible"/>
                                      </p:to>
                                    </p:set>
                                    <p:animEffect transition="in" filter="wipe(down)">
                                      <p:cBhvr>
                                        <p:cTn id="15" dur="1000"/>
                                        <p:tgtEl>
                                          <p:spTgt spid="437269"/>
                                        </p:tgtEl>
                                      </p:cBhvr>
                                    </p:animEffect>
                                  </p:childTnLst>
                                </p:cTn>
                              </p:par>
                            </p:childTnLst>
                          </p:cTn>
                        </p:par>
                        <p:par>
                          <p:cTn id="16" fill="hold" nodeType="afterGroup">
                            <p:stCondLst>
                              <p:cond delay="3000"/>
                            </p:stCondLst>
                            <p:childTnLst>
                              <p:par>
                                <p:cTn id="17" presetID="22" presetClass="entr" presetSubtype="4" fill="hold" nodeType="afterEffect">
                                  <p:stCondLst>
                                    <p:cond delay="0"/>
                                  </p:stCondLst>
                                  <p:childTnLst>
                                    <p:set>
                                      <p:cBhvr>
                                        <p:cTn id="18" dur="1" fill="hold">
                                          <p:stCondLst>
                                            <p:cond delay="0"/>
                                          </p:stCondLst>
                                        </p:cTn>
                                        <p:tgtEl>
                                          <p:spTgt spid="437270"/>
                                        </p:tgtEl>
                                        <p:attrNameLst>
                                          <p:attrName>style.visibility</p:attrName>
                                        </p:attrNameLst>
                                      </p:cBhvr>
                                      <p:to>
                                        <p:strVal val="visible"/>
                                      </p:to>
                                    </p:set>
                                    <p:animEffect transition="in" filter="wipe(down)">
                                      <p:cBhvr>
                                        <p:cTn id="19" dur="1000"/>
                                        <p:tgtEl>
                                          <p:spTgt spid="437270"/>
                                        </p:tgtEl>
                                      </p:cBhvr>
                                    </p:animEffect>
                                  </p:childTnLst>
                                </p:cTn>
                              </p:par>
                            </p:childTnLst>
                          </p:cTn>
                        </p:par>
                        <p:par>
                          <p:cTn id="20" fill="hold" nodeType="afterGroup">
                            <p:stCondLst>
                              <p:cond delay="4000"/>
                            </p:stCondLst>
                            <p:childTnLst>
                              <p:par>
                                <p:cTn id="21" presetID="22" presetClass="entr" presetSubtype="4" fill="hold" nodeType="afterEffect">
                                  <p:stCondLst>
                                    <p:cond delay="0"/>
                                  </p:stCondLst>
                                  <p:childTnLst>
                                    <p:set>
                                      <p:cBhvr>
                                        <p:cTn id="22" dur="1" fill="hold">
                                          <p:stCondLst>
                                            <p:cond delay="0"/>
                                          </p:stCondLst>
                                        </p:cTn>
                                        <p:tgtEl>
                                          <p:spTgt spid="437271"/>
                                        </p:tgtEl>
                                        <p:attrNameLst>
                                          <p:attrName>style.visibility</p:attrName>
                                        </p:attrNameLst>
                                      </p:cBhvr>
                                      <p:to>
                                        <p:strVal val="visible"/>
                                      </p:to>
                                    </p:set>
                                    <p:animEffect transition="in" filter="wipe(down)">
                                      <p:cBhvr>
                                        <p:cTn id="23" dur="1000"/>
                                        <p:tgtEl>
                                          <p:spTgt spid="4372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6626">
                                            <p:txEl>
                                              <p:pRg st="1" end="1"/>
                                            </p:txEl>
                                          </p:spTgt>
                                        </p:tgtEl>
                                        <p:attrNameLst>
                                          <p:attrName>style.visibility</p:attrName>
                                        </p:attrNameLst>
                                      </p:cBhvr>
                                      <p:to>
                                        <p:strVal val="visible"/>
                                      </p:to>
                                    </p:set>
                                    <p:animEffect transition="in" filter="wipe(left)">
                                      <p:cBhvr>
                                        <p:cTn id="28" dur="500"/>
                                        <p:tgtEl>
                                          <p:spTgt spid="26626">
                                            <p:txEl>
                                              <p:pRg st="1" end="1"/>
                                            </p:txEl>
                                          </p:spTgt>
                                        </p:tgtEl>
                                      </p:cBhvr>
                                    </p:animEffect>
                                  </p:childTnLst>
                                </p:cTn>
                              </p:par>
                            </p:childTnLst>
                          </p:cTn>
                        </p:par>
                        <p:par>
                          <p:cTn id="29" fill="hold" nodeType="afterGroup">
                            <p:stCondLst>
                              <p:cond delay="500"/>
                            </p:stCondLst>
                            <p:childTnLst>
                              <p:par>
                                <p:cTn id="30" presetID="22" presetClass="entr" presetSubtype="4" fill="hold" nodeType="afterEffect">
                                  <p:stCondLst>
                                    <p:cond delay="0"/>
                                  </p:stCondLst>
                                  <p:childTnLst>
                                    <p:set>
                                      <p:cBhvr>
                                        <p:cTn id="31" dur="1" fill="hold">
                                          <p:stCondLst>
                                            <p:cond delay="0"/>
                                          </p:stCondLst>
                                        </p:cTn>
                                        <p:tgtEl>
                                          <p:spTgt spid="437272"/>
                                        </p:tgtEl>
                                        <p:attrNameLst>
                                          <p:attrName>style.visibility</p:attrName>
                                        </p:attrNameLst>
                                      </p:cBhvr>
                                      <p:to>
                                        <p:strVal val="visible"/>
                                      </p:to>
                                    </p:set>
                                    <p:animEffect transition="in" filter="wipe(down)">
                                      <p:cBhvr>
                                        <p:cTn id="32" dur="1000"/>
                                        <p:tgtEl>
                                          <p:spTgt spid="437272"/>
                                        </p:tgtEl>
                                      </p:cBhvr>
                                    </p:animEffect>
                                  </p:childTnLst>
                                </p:cTn>
                              </p:par>
                            </p:childTnLst>
                          </p:cTn>
                        </p:par>
                        <p:par>
                          <p:cTn id="33" fill="hold" nodeType="afterGroup">
                            <p:stCondLst>
                              <p:cond delay="1500"/>
                            </p:stCondLst>
                            <p:childTnLst>
                              <p:par>
                                <p:cTn id="34" presetID="22" presetClass="entr" presetSubtype="4" fill="hold" nodeType="afterEffect">
                                  <p:stCondLst>
                                    <p:cond delay="0"/>
                                  </p:stCondLst>
                                  <p:childTnLst>
                                    <p:set>
                                      <p:cBhvr>
                                        <p:cTn id="35" dur="1" fill="hold">
                                          <p:stCondLst>
                                            <p:cond delay="0"/>
                                          </p:stCondLst>
                                        </p:cTn>
                                        <p:tgtEl>
                                          <p:spTgt spid="437273"/>
                                        </p:tgtEl>
                                        <p:attrNameLst>
                                          <p:attrName>style.visibility</p:attrName>
                                        </p:attrNameLst>
                                      </p:cBhvr>
                                      <p:to>
                                        <p:strVal val="visible"/>
                                      </p:to>
                                    </p:set>
                                    <p:animEffect transition="in" filter="wipe(down)">
                                      <p:cBhvr>
                                        <p:cTn id="36" dur="1000"/>
                                        <p:tgtEl>
                                          <p:spTgt spid="4372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6626">
                                            <p:txEl>
                                              <p:pRg st="2" end="2"/>
                                            </p:txEl>
                                          </p:spTgt>
                                        </p:tgtEl>
                                        <p:attrNameLst>
                                          <p:attrName>style.visibility</p:attrName>
                                        </p:attrNameLst>
                                      </p:cBhvr>
                                      <p:to>
                                        <p:strVal val="visible"/>
                                      </p:to>
                                    </p:set>
                                    <p:animEffect transition="in" filter="wipe(left)">
                                      <p:cBhvr>
                                        <p:cTn id="41" dur="500"/>
                                        <p:tgtEl>
                                          <p:spTgt spid="266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12"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09" name="Picture 13"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10" name="Picture 14"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11" name="Picture 15"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12" name="Picture 16"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13" name="Picture 17"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14" name="Picture 18"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315" name="Picture 19"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6450" y="1023938"/>
            <a:ext cx="49911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39309"/>
                                        </p:tgtEl>
                                        <p:attrNameLst>
                                          <p:attrName>style.visibility</p:attrName>
                                        </p:attrNameLst>
                                      </p:cBhvr>
                                      <p:to>
                                        <p:strVal val="visible"/>
                                      </p:to>
                                    </p:set>
                                    <p:animEffect transition="in" filter="wipe(down)">
                                      <p:cBhvr>
                                        <p:cTn id="7" dur="1000"/>
                                        <p:tgtEl>
                                          <p:spTgt spid="439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9310"/>
                                        </p:tgtEl>
                                        <p:attrNameLst>
                                          <p:attrName>style.visibility</p:attrName>
                                        </p:attrNameLst>
                                      </p:cBhvr>
                                      <p:to>
                                        <p:strVal val="visible"/>
                                      </p:to>
                                    </p:set>
                                    <p:animEffect transition="in" filter="wipe(down)">
                                      <p:cBhvr>
                                        <p:cTn id="12" dur="1000"/>
                                        <p:tgtEl>
                                          <p:spTgt spid="439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39311"/>
                                        </p:tgtEl>
                                        <p:attrNameLst>
                                          <p:attrName>style.visibility</p:attrName>
                                        </p:attrNameLst>
                                      </p:cBhvr>
                                      <p:to>
                                        <p:strVal val="visible"/>
                                      </p:to>
                                    </p:set>
                                    <p:animEffect transition="in" filter="wipe(down)">
                                      <p:cBhvr>
                                        <p:cTn id="17" dur="1000"/>
                                        <p:tgtEl>
                                          <p:spTgt spid="439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39312"/>
                                        </p:tgtEl>
                                        <p:attrNameLst>
                                          <p:attrName>style.visibility</p:attrName>
                                        </p:attrNameLst>
                                      </p:cBhvr>
                                      <p:to>
                                        <p:strVal val="visible"/>
                                      </p:to>
                                    </p:set>
                                    <p:animEffect transition="in" filter="wipe(down)">
                                      <p:cBhvr>
                                        <p:cTn id="22" dur="1000"/>
                                        <p:tgtEl>
                                          <p:spTgt spid="4393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39313"/>
                                        </p:tgtEl>
                                        <p:attrNameLst>
                                          <p:attrName>style.visibility</p:attrName>
                                        </p:attrNameLst>
                                      </p:cBhvr>
                                      <p:to>
                                        <p:strVal val="visible"/>
                                      </p:to>
                                    </p:set>
                                    <p:animEffect transition="in" filter="wipe(down)">
                                      <p:cBhvr>
                                        <p:cTn id="27" dur="1000"/>
                                        <p:tgtEl>
                                          <p:spTgt spid="4393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39314"/>
                                        </p:tgtEl>
                                        <p:attrNameLst>
                                          <p:attrName>style.visibility</p:attrName>
                                        </p:attrNameLst>
                                      </p:cBhvr>
                                      <p:to>
                                        <p:strVal val="visible"/>
                                      </p:to>
                                    </p:set>
                                    <p:animEffect transition="in" filter="wipe(down)">
                                      <p:cBhvr>
                                        <p:cTn id="32" dur="1000"/>
                                        <p:tgtEl>
                                          <p:spTgt spid="4393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39315"/>
                                        </p:tgtEl>
                                        <p:attrNameLst>
                                          <p:attrName>style.visibility</p:attrName>
                                        </p:attrNameLst>
                                      </p:cBhvr>
                                      <p:to>
                                        <p:strVal val="visible"/>
                                      </p:to>
                                    </p:set>
                                    <p:animEffect transition="in" filter="wipe(down)">
                                      <p:cBhvr>
                                        <p:cTn id="37" dur="1000"/>
                                        <p:tgtEl>
                                          <p:spTgt spid="439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360363" y="1584325"/>
            <a:ext cx="7716837" cy="4525963"/>
          </a:xfrm>
        </p:spPr>
        <p:txBody>
          <a:bodyPr/>
          <a:lstStyle/>
          <a:p>
            <a:pPr marL="108000" eaLnBrk="1" hangingPunct="1"/>
            <a:r>
              <a:rPr lang="en-US" altLang="en-US" dirty="0"/>
              <a:t>Preferences and Marginal Benefit</a:t>
            </a:r>
          </a:p>
          <a:p>
            <a:pPr marL="108000" lvl="1" eaLnBrk="1" hangingPunct="1"/>
            <a:r>
              <a:rPr b="1" dirty="0"/>
              <a:t>Preferences</a:t>
            </a:r>
            <a:r>
              <a:rPr dirty="0"/>
              <a:t> are a description of a person’s likes and dislikes.</a:t>
            </a:r>
          </a:p>
          <a:p>
            <a:pPr marL="108000" lvl="1" eaLnBrk="1" hangingPunct="1"/>
            <a:r>
              <a:rPr dirty="0"/>
              <a:t>To describe preferences, economists use the concepts of marginal benefit and the marginal benefit curve.</a:t>
            </a:r>
          </a:p>
          <a:p>
            <a:pPr marL="108000" lvl="1" eaLnBrk="1" hangingPunct="1"/>
            <a:r>
              <a:rPr dirty="0"/>
              <a:t>The </a:t>
            </a:r>
            <a:r>
              <a:rPr b="1" dirty="0"/>
              <a:t>marginal benefit</a:t>
            </a:r>
            <a:r>
              <a:rPr dirty="0"/>
              <a:t> of a good or service is the benefit received from consuming one more unit of it.</a:t>
            </a:r>
          </a:p>
          <a:p>
            <a:pPr marL="108000" lvl="1" eaLnBrk="1" hangingPunct="1"/>
            <a:r>
              <a:rPr dirty="0"/>
              <a:t>We measure marginal benefit by the amount that a person is </a:t>
            </a:r>
            <a:r>
              <a:rPr i="1" dirty="0"/>
              <a:t>willing to pay</a:t>
            </a:r>
            <a:r>
              <a:rPr dirty="0"/>
              <a:t> for an additional unit of a good or service.</a:t>
            </a:r>
          </a:p>
        </p:txBody>
      </p:sp>
      <p:sp>
        <p:nvSpPr>
          <p:cNvPr id="52226" name="Title 1"/>
          <p:cNvSpPr>
            <a:spLocks noGrp="1"/>
          </p:cNvSpPr>
          <p:nvPr>
            <p:ph type="title"/>
          </p:nvPr>
        </p:nvSpPr>
        <p:spPr/>
        <p:txBody>
          <a:bodyPr/>
          <a:lstStyle/>
          <a:p>
            <a:r>
              <a:rPr lang="en-US" altLang="en-US"/>
              <a:t>Using Resources Efficiently</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wipe(left)">
                                      <p:cBhvr>
                                        <p:cTn id="7" dur="1000"/>
                                        <p:tgtEl>
                                          <p:spTgt spid="74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wipe(left)">
                                      <p:cBhvr>
                                        <p:cTn id="12" dur="1000"/>
                                        <p:tgtEl>
                                          <p:spTgt spid="74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pRg st="3" end="3"/>
                                            </p:txEl>
                                          </p:spTgt>
                                        </p:tgtEl>
                                        <p:attrNameLst>
                                          <p:attrName>style.visibility</p:attrName>
                                        </p:attrNameLst>
                                      </p:cBhvr>
                                      <p:to>
                                        <p:strVal val="visible"/>
                                      </p:to>
                                    </p:set>
                                    <p:animEffect transition="in" filter="wipe(left)">
                                      <p:cBhvr>
                                        <p:cTn id="17" dur="1000"/>
                                        <p:tgtEl>
                                          <p:spTgt spid="747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5">
                                            <p:txEl>
                                              <p:pRg st="4" end="4"/>
                                            </p:txEl>
                                          </p:spTgt>
                                        </p:tgtEl>
                                        <p:attrNameLst>
                                          <p:attrName>style.visibility</p:attrName>
                                        </p:attrNameLst>
                                      </p:cBhvr>
                                      <p:to>
                                        <p:strVal val="visible"/>
                                      </p:to>
                                    </p:set>
                                    <p:animEffect transition="in" filter="wipe(left)">
                                      <p:cBhvr>
                                        <p:cTn id="22" dur="10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360363" y="1584325"/>
            <a:ext cx="7954437" cy="4525963"/>
          </a:xfrm>
        </p:spPr>
        <p:txBody>
          <a:bodyPr/>
          <a:lstStyle/>
          <a:p>
            <a:pPr marL="114300" lvl="1" eaLnBrk="1" hangingPunct="1"/>
            <a:r>
              <a:rPr dirty="0"/>
              <a:t>It is a general principle that:</a:t>
            </a:r>
          </a:p>
          <a:p>
            <a:pPr marL="114300" lvl="1" eaLnBrk="1" hangingPunct="1"/>
            <a:r>
              <a:rPr dirty="0"/>
              <a:t>The more we have of any good, the smaller is its marginal benefit and …</a:t>
            </a:r>
          </a:p>
          <a:p>
            <a:pPr marL="114300" lvl="1" eaLnBrk="1" hangingPunct="1">
              <a:spcBef>
                <a:spcPct val="0"/>
              </a:spcBef>
            </a:pPr>
            <a:r>
              <a:rPr dirty="0"/>
              <a:t>the less we are willing to pay for an additional unit of it.</a:t>
            </a:r>
          </a:p>
          <a:p>
            <a:pPr marL="114300" lvl="1" eaLnBrk="1" hangingPunct="1"/>
            <a:r>
              <a:rPr dirty="0"/>
              <a:t>We call this general principle the </a:t>
            </a:r>
            <a:r>
              <a:rPr i="1" dirty="0"/>
              <a:t>principle of decreasing marginal benefit</a:t>
            </a:r>
            <a:r>
              <a:rPr dirty="0"/>
              <a:t>. </a:t>
            </a:r>
          </a:p>
          <a:p>
            <a:pPr marL="114300" lvl="1" eaLnBrk="1" hangingPunct="1"/>
            <a:r>
              <a:rPr dirty="0"/>
              <a:t>The </a:t>
            </a:r>
            <a:r>
              <a:rPr b="1" dirty="0"/>
              <a:t>marginal benefit curve</a:t>
            </a:r>
            <a:r>
              <a:rPr dirty="0"/>
              <a:t> shows the relationship between the marginal benefit of a good and the quantity of that good consumed.</a:t>
            </a:r>
          </a:p>
        </p:txBody>
      </p:sp>
      <p:sp>
        <p:nvSpPr>
          <p:cNvPr id="54274" name="Title 1"/>
          <p:cNvSpPr>
            <a:spLocks noGrp="1"/>
          </p:cNvSpPr>
          <p:nvPr>
            <p:ph type="title"/>
          </p:nvPr>
        </p:nvSpPr>
        <p:spPr/>
        <p:txBody>
          <a:bodyPr/>
          <a:lstStyle/>
          <a:p>
            <a:r>
              <a:rPr lang="en-US" altLang="en-US"/>
              <a:t>Using Resources Efficiently</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8003">
                                            <p:txEl>
                                              <p:pRg st="1" end="1"/>
                                            </p:txEl>
                                          </p:spTgt>
                                        </p:tgtEl>
                                        <p:attrNameLst>
                                          <p:attrName>style.visibility</p:attrName>
                                        </p:attrNameLst>
                                      </p:cBhvr>
                                      <p:to>
                                        <p:strVal val="visible"/>
                                      </p:to>
                                    </p:set>
                                    <p:animEffect transition="in" filter="wipe(left)">
                                      <p:cBhvr>
                                        <p:cTn id="7" dur="500"/>
                                        <p:tgtEl>
                                          <p:spTgt spid="1280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8003">
                                            <p:txEl>
                                              <p:pRg st="2" end="2"/>
                                            </p:txEl>
                                          </p:spTgt>
                                        </p:tgtEl>
                                        <p:attrNameLst>
                                          <p:attrName>style.visibility</p:attrName>
                                        </p:attrNameLst>
                                      </p:cBhvr>
                                      <p:to>
                                        <p:strVal val="visible"/>
                                      </p:to>
                                    </p:set>
                                    <p:animEffect transition="in" filter="wipe(left)">
                                      <p:cBhvr>
                                        <p:cTn id="12" dur="500"/>
                                        <p:tgtEl>
                                          <p:spTgt spid="1280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8003">
                                            <p:txEl>
                                              <p:pRg st="3" end="3"/>
                                            </p:txEl>
                                          </p:spTgt>
                                        </p:tgtEl>
                                        <p:attrNameLst>
                                          <p:attrName>style.visibility</p:attrName>
                                        </p:attrNameLst>
                                      </p:cBhvr>
                                      <p:to>
                                        <p:strVal val="visible"/>
                                      </p:to>
                                    </p:set>
                                    <p:animEffect transition="in" filter="wipe(left)">
                                      <p:cBhvr>
                                        <p:cTn id="17" dur="1000"/>
                                        <p:tgtEl>
                                          <p:spTgt spid="1280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8003">
                                            <p:txEl>
                                              <p:pRg st="4" end="4"/>
                                            </p:txEl>
                                          </p:spTgt>
                                        </p:tgtEl>
                                        <p:attrNameLst>
                                          <p:attrName>style.visibility</p:attrName>
                                        </p:attrNameLst>
                                      </p:cBhvr>
                                      <p:to>
                                        <p:strVal val="visible"/>
                                      </p:to>
                                    </p:set>
                                    <p:animEffect transition="in" filter="wipe(left)">
                                      <p:cBhvr>
                                        <p:cTn id="22" dur="1000"/>
                                        <p:tgtEl>
                                          <p:spTgt spid="128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marL="114300" lvl="1" eaLnBrk="1" hangingPunct="1"/>
            <a:r>
              <a:t>At point </a:t>
            </a:r>
            <a:r>
              <a:rPr i="1"/>
              <a:t>A</a:t>
            </a:r>
            <a:r>
              <a:t>, with 0.5 million pizzas available, people are willing to pay 5 cans of cola for a pizza.</a:t>
            </a:r>
          </a:p>
          <a:p>
            <a:pPr marL="114300" lvl="1" eaLnBrk="1" hangingPunct="1"/>
            <a:r>
              <a:t>.</a:t>
            </a:r>
          </a:p>
        </p:txBody>
      </p:sp>
      <p:sp>
        <p:nvSpPr>
          <p:cNvPr id="56322" name="Title 1"/>
          <p:cNvSpPr>
            <a:spLocks noGrp="1"/>
          </p:cNvSpPr>
          <p:nvPr>
            <p:ph type="title"/>
          </p:nvPr>
        </p:nvSpPr>
        <p:spPr/>
        <p:txBody>
          <a:bodyPr/>
          <a:lstStyle/>
          <a:p>
            <a:r>
              <a:rPr lang="en-US" altLang="en-US"/>
              <a:t>Using Resources Efficiently</a:t>
            </a:r>
            <a:endParaRPr lang="en-CA" altLang="en-US"/>
          </a:p>
        </p:txBody>
      </p:sp>
      <p:pic>
        <p:nvPicPr>
          <p:cNvPr id="56324" name="Picture 18" descr="Fig02.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ig02.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70" name="Picture 18" descr="Fig02.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ig02.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02.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ig02.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ig02.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Fig02.03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ig02.03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ig02.03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676400"/>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1000"/>
                                        <p:tgtEl>
                                          <p:spTgt spid="30"/>
                                        </p:tgtEl>
                                      </p:cBhvr>
                                    </p:animEffect>
                                  </p:childTnLst>
                                </p:cTn>
                              </p:par>
                            </p:childTnLst>
                          </p:cTn>
                        </p:par>
                        <p:par>
                          <p:cTn id="33" fill="hold" nodeType="afterGroup">
                            <p:stCondLst>
                              <p:cond delay="1000"/>
                            </p:stCondLst>
                            <p:childTnLst>
                              <p:par>
                                <p:cTn id="34" presetID="10"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idx="1"/>
          </p:nvPr>
        </p:nvSpPr>
        <p:spPr/>
        <p:txBody>
          <a:bodyPr/>
          <a:lstStyle/>
          <a:p>
            <a:pPr marL="114300" lvl="1" eaLnBrk="1" hangingPunct="1"/>
            <a:r>
              <a:t>At point </a:t>
            </a:r>
            <a:r>
              <a:rPr i="1"/>
              <a:t>B</a:t>
            </a:r>
            <a:r>
              <a:t>, with 1.5 million pizzas available, people are willing to pay 4 cans of cola for a pizza</a:t>
            </a:r>
          </a:p>
        </p:txBody>
      </p:sp>
      <p:sp>
        <p:nvSpPr>
          <p:cNvPr id="60418" name="Title 1"/>
          <p:cNvSpPr>
            <a:spLocks noGrp="1"/>
          </p:cNvSpPr>
          <p:nvPr>
            <p:ph type="title"/>
          </p:nvPr>
        </p:nvSpPr>
        <p:spPr/>
        <p:txBody>
          <a:bodyPr/>
          <a:lstStyle/>
          <a:p>
            <a:r>
              <a:rPr lang="en-US" altLang="en-US"/>
              <a:t>Using Resources Efficiently</a:t>
            </a:r>
            <a:endParaRPr lang="en-CA" altLang="en-US"/>
          </a:p>
        </p:txBody>
      </p:sp>
      <p:pic>
        <p:nvPicPr>
          <p:cNvPr id="60420" name="Picture 18" descr="Fig02.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4" descr="Fig02.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02.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2"/>
          <p:cNvSpPr>
            <a:spLocks noGrp="1" noChangeArrowheads="1"/>
          </p:cNvSpPr>
          <p:nvPr>
            <p:ph idx="1"/>
          </p:nvPr>
        </p:nvSpPr>
        <p:spPr/>
        <p:txBody>
          <a:bodyPr/>
          <a:lstStyle/>
          <a:p>
            <a:pPr marL="114300" lvl="1" eaLnBrk="1" hangingPunct="1"/>
            <a:r>
              <a:t>At point </a:t>
            </a:r>
            <a:r>
              <a:rPr i="1"/>
              <a:t>E</a:t>
            </a:r>
            <a:r>
              <a:t>, with 4.5 million pizzas available, people are willing to pay 1 can of cola for a pizza.</a:t>
            </a:r>
          </a:p>
        </p:txBody>
      </p:sp>
      <p:sp>
        <p:nvSpPr>
          <p:cNvPr id="62466" name="Title 1"/>
          <p:cNvSpPr>
            <a:spLocks noGrp="1"/>
          </p:cNvSpPr>
          <p:nvPr>
            <p:ph type="title"/>
          </p:nvPr>
        </p:nvSpPr>
        <p:spPr/>
        <p:txBody>
          <a:bodyPr/>
          <a:lstStyle/>
          <a:p>
            <a:r>
              <a:rPr lang="en-US" altLang="en-US"/>
              <a:t>Using Resources Efficiently</a:t>
            </a:r>
            <a:endParaRPr lang="en-CA" altLang="en-US"/>
          </a:p>
        </p:txBody>
      </p:sp>
      <p:pic>
        <p:nvPicPr>
          <p:cNvPr id="62468" name="Picture 18" descr="Fig02.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4" descr="Fig02.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25" descr="Fig02.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26" descr="Fig02.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27" descr="Fig02.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Fig02.03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2"/>
          <p:cNvSpPr>
            <a:spLocks noGrp="1" noChangeArrowheads="1"/>
          </p:cNvSpPr>
          <p:nvPr>
            <p:ph idx="1"/>
          </p:nvPr>
        </p:nvSpPr>
        <p:spPr/>
        <p:txBody>
          <a:bodyPr/>
          <a:lstStyle/>
          <a:p>
            <a:pPr marL="114300" lvl="1" eaLnBrk="1" hangingPunct="1"/>
            <a:r>
              <a:t>The line through the points shows the marginal benefit from a pizza.</a:t>
            </a:r>
          </a:p>
        </p:txBody>
      </p:sp>
      <p:sp>
        <p:nvSpPr>
          <p:cNvPr id="64514" name="Title 1"/>
          <p:cNvSpPr>
            <a:spLocks noGrp="1"/>
          </p:cNvSpPr>
          <p:nvPr>
            <p:ph type="title"/>
          </p:nvPr>
        </p:nvSpPr>
        <p:spPr/>
        <p:txBody>
          <a:bodyPr/>
          <a:lstStyle/>
          <a:p>
            <a:r>
              <a:rPr lang="en-US" altLang="en-US"/>
              <a:t>Using Resources Efficiently</a:t>
            </a:r>
            <a:endParaRPr lang="en-CA" altLang="en-US"/>
          </a:p>
        </p:txBody>
      </p:sp>
      <p:pic>
        <p:nvPicPr>
          <p:cNvPr id="64516" name="Picture 18" descr="Fig02.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4" descr="Fig02.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5" descr="Fig02.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26" descr="Fig02.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7" descr="Fig02.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28" descr="Fig02.03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Fig02.03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Fig02.03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7338" y="2447925"/>
            <a:ext cx="8308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360363" y="1584325"/>
            <a:ext cx="7793037" cy="4525963"/>
          </a:xfrm>
        </p:spPr>
        <p:txBody>
          <a:bodyPr/>
          <a:lstStyle/>
          <a:p>
            <a:pPr marL="108000" eaLnBrk="1" hangingPunct="1"/>
            <a:r>
              <a:rPr lang="en-US" altLang="en-US" dirty="0"/>
              <a:t>Allocative Efficiency</a:t>
            </a:r>
          </a:p>
          <a:p>
            <a:pPr marL="108000" lvl="1" eaLnBrk="1" hangingPunct="1"/>
            <a:r>
              <a:rPr dirty="0"/>
              <a:t>When we cannot produce more of any one good without giving up some other good, we have achieved </a:t>
            </a:r>
            <a:r>
              <a:rPr i="1" dirty="0"/>
              <a:t>production efficiency.</a:t>
            </a:r>
          </a:p>
          <a:p>
            <a:pPr marL="108000" lvl="1" eaLnBrk="1" hangingPunct="1"/>
            <a:r>
              <a:rPr dirty="0"/>
              <a:t>We are producing at a point </a:t>
            </a:r>
            <a:r>
              <a:rPr i="1" dirty="0"/>
              <a:t>on</a:t>
            </a:r>
            <a:r>
              <a:rPr dirty="0"/>
              <a:t> the </a:t>
            </a:r>
            <a:r>
              <a:rPr i="1" dirty="0"/>
              <a:t>PPF</a:t>
            </a:r>
            <a:r>
              <a:rPr dirty="0"/>
              <a:t>.</a:t>
            </a:r>
          </a:p>
          <a:p>
            <a:pPr marL="108000" lvl="1" eaLnBrk="1" hangingPunct="1"/>
            <a:r>
              <a:rPr dirty="0"/>
              <a:t>When we cannot produce more of any one good without giving up some other good </a:t>
            </a:r>
            <a:r>
              <a:rPr i="1" dirty="0"/>
              <a:t>that we value more highly</a:t>
            </a:r>
            <a:r>
              <a:rPr dirty="0"/>
              <a:t>, we have achieved </a:t>
            </a:r>
            <a:r>
              <a:rPr b="1" dirty="0"/>
              <a:t>allocative efficiency</a:t>
            </a:r>
            <a:r>
              <a:rPr dirty="0"/>
              <a:t>. </a:t>
            </a:r>
          </a:p>
          <a:p>
            <a:pPr marL="108000" lvl="1" eaLnBrk="1" hangingPunct="1"/>
            <a:r>
              <a:rPr dirty="0"/>
              <a:t>We are producing at </a:t>
            </a:r>
            <a:r>
              <a:rPr i="1" dirty="0"/>
              <a:t>the</a:t>
            </a:r>
            <a:r>
              <a:rPr dirty="0"/>
              <a:t> point on the </a:t>
            </a:r>
            <a:r>
              <a:rPr i="1" dirty="0"/>
              <a:t>PPF </a:t>
            </a:r>
            <a:r>
              <a:rPr dirty="0"/>
              <a:t>that we prefer above all other points.</a:t>
            </a:r>
          </a:p>
        </p:txBody>
      </p:sp>
      <p:sp>
        <p:nvSpPr>
          <p:cNvPr id="66562" name="Title 1"/>
          <p:cNvSpPr>
            <a:spLocks noGrp="1"/>
          </p:cNvSpPr>
          <p:nvPr>
            <p:ph type="title"/>
          </p:nvPr>
        </p:nvSpPr>
        <p:spPr/>
        <p:txBody>
          <a:bodyPr/>
          <a:lstStyle/>
          <a:p>
            <a:r>
              <a:rPr lang="en-US" altLang="en-US"/>
              <a:t>Using Resources Efficiently</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wipe(left)">
                                      <p:cBhvr>
                                        <p:cTn id="7" dur="10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wipe(left)">
                                      <p:cBhvr>
                                        <p:cTn id="12" dur="1000"/>
                                        <p:tgtEl>
                                          <p:spTgt spid="716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animEffect transition="in" filter="wipe(left)">
                                      <p:cBhvr>
                                        <p:cTn id="17" dur="1000"/>
                                        <p:tgtEl>
                                          <p:spTgt spid="716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683">
                                            <p:txEl>
                                              <p:pRg st="4" end="4"/>
                                            </p:txEl>
                                          </p:spTgt>
                                        </p:tgtEl>
                                        <p:attrNameLst>
                                          <p:attrName>style.visibility</p:attrName>
                                        </p:attrNameLst>
                                      </p:cBhvr>
                                      <p:to>
                                        <p:strVal val="visible"/>
                                      </p:to>
                                    </p:set>
                                    <p:animEffect transition="in" filter="wipe(left)">
                                      <p:cBhvr>
                                        <p:cTn id="22" dur="10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6858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447800"/>
            <a:ext cx="7621587"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smtClean="0">
                <a:cs typeface="Arial" panose="020B0604020202020204" pitchFamily="34" charset="0"/>
              </a:rPr>
              <a:t>Define </a:t>
            </a:r>
            <a:r>
              <a:rPr lang="en-CA" altLang="en-US" sz="2400" dirty="0">
                <a:cs typeface="Arial" panose="020B0604020202020204" pitchFamily="34" charset="0"/>
              </a:rPr>
              <a:t>the production possibilities frontier and use it to calculate opportunity cost</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Define preferences and marginal benefit and describe an efficient allocation of resources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specialization and trade make resource use more efficient</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current production choices expand future production possibilities, but change what we produce, and destroy and create jobs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the economic institutions that coordinate decisions</a:t>
            </a:r>
            <a:endParaRPr lang="en-US" altLang="en-US" sz="2400" dirty="0">
              <a:cs typeface="Arial" panose="020B0604020202020204" pitchFamily="34" charset="0"/>
            </a:endParaRPr>
          </a:p>
          <a:p>
            <a:pPr>
              <a:spcBef>
                <a:spcPts val="1400"/>
              </a:spcBef>
              <a:spcAft>
                <a:spcPts val="600"/>
              </a:spcAft>
              <a:buClr>
                <a:srgbClr val="F04B22"/>
              </a:buClr>
              <a:buSzPct val="80000"/>
              <a:buFont typeface="Wingdings" panose="05000000000000000000" pitchFamily="2" charset="2"/>
              <a:buChar char="u"/>
            </a:pPr>
            <a:endParaRPr lang="en-CA" altLang="en-US" sz="2400" dirty="0">
              <a:cs typeface="Arial" panose="020B0604020202020204" pitchFamily="34" charset="0"/>
            </a:endParaRPr>
          </a:p>
        </p:txBody>
      </p:sp>
    </p:spTree>
    <p:extLst>
      <p:ext uri="{BB962C8B-B14F-4D97-AF65-F5344CB8AC3E}">
        <p14:creationId xmlns:p14="http://schemas.microsoft.com/office/powerpoint/2010/main" val="20709527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6051">
                                            <p:txEl>
                                              <p:pRg st="4" end="4"/>
                                            </p:txEl>
                                          </p:spTgt>
                                        </p:tgtEl>
                                        <p:attrNameLst>
                                          <p:attrName>style.visibility</p:attrName>
                                        </p:attrNameLst>
                                      </p:cBhvr>
                                      <p:to>
                                        <p:strVal val="visible"/>
                                      </p:to>
                                    </p:set>
                                    <p:animEffect transition="in" filter="wipe(left)">
                                      <p:cBhvr>
                                        <p:cTn id="27" dur="750"/>
                                        <p:tgtEl>
                                          <p:spTgt spid="386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7" name="Rectangle 3"/>
          <p:cNvSpPr>
            <a:spLocks noGrp="1" noChangeArrowheads="1"/>
          </p:cNvSpPr>
          <p:nvPr>
            <p:ph idx="1"/>
          </p:nvPr>
        </p:nvSpPr>
        <p:spPr>
          <a:xfrm>
            <a:off x="360363" y="1584325"/>
            <a:ext cx="4211637" cy="4816475"/>
          </a:xfrm>
        </p:spPr>
        <p:txBody>
          <a:bodyPr/>
          <a:lstStyle/>
          <a:p>
            <a:pPr lvl="1" indent="0" eaLnBrk="1" hangingPunct="1">
              <a:lnSpc>
                <a:spcPct val="90000"/>
              </a:lnSpc>
            </a:pPr>
            <a:r>
              <a:rPr lang="en-US" altLang="en-US" dirty="0"/>
              <a:t>Figure 2.4 illustrates allocative efficiency.</a:t>
            </a:r>
          </a:p>
          <a:p>
            <a:pPr lvl="1" indent="0" eaLnBrk="1" hangingPunct="1">
              <a:lnSpc>
                <a:spcPct val="90000"/>
              </a:lnSpc>
            </a:pPr>
            <a:r>
              <a:rPr lang="en-US" altLang="en-US" dirty="0"/>
              <a:t>The point of allocative efficiency is the point on the </a:t>
            </a:r>
            <a:r>
              <a:rPr lang="en-US" altLang="en-US" i="1" dirty="0"/>
              <a:t>PPF</a:t>
            </a:r>
            <a:r>
              <a:rPr lang="en-US" altLang="en-US" dirty="0"/>
              <a:t> at which marginal benefit equals marginal cost.</a:t>
            </a:r>
          </a:p>
          <a:p>
            <a:pPr lvl="1" indent="0" eaLnBrk="1" hangingPunct="1">
              <a:lnSpc>
                <a:spcPct val="90000"/>
              </a:lnSpc>
            </a:pPr>
            <a:r>
              <a:rPr lang="en-US" altLang="en-US" dirty="0"/>
              <a:t>This point is determined by the quantity at which the marginal benefit curve intersects the marginal cost curve.</a:t>
            </a:r>
          </a:p>
          <a:p>
            <a:pPr lvl="1" indent="0" eaLnBrk="1" hangingPunct="1">
              <a:lnSpc>
                <a:spcPct val="90000"/>
              </a:lnSpc>
            </a:pPr>
            <a:r>
              <a:rPr lang="en-US" altLang="en-US" dirty="0"/>
              <a:t>The efficient quantity is </a:t>
            </a:r>
            <a:br>
              <a:rPr lang="en-US" altLang="en-US" dirty="0"/>
            </a:br>
            <a:r>
              <a:rPr lang="en-US" altLang="en-US" dirty="0"/>
              <a:t>2.5 million pizzas.</a:t>
            </a:r>
          </a:p>
          <a:p>
            <a:pPr lvl="1" indent="0" eaLnBrk="1" hangingPunct="1">
              <a:lnSpc>
                <a:spcPct val="90000"/>
              </a:lnSpc>
            </a:pPr>
            <a:endParaRPr lang="en-US" altLang="en-US" dirty="0"/>
          </a:p>
        </p:txBody>
      </p:sp>
      <p:sp>
        <p:nvSpPr>
          <p:cNvPr id="68611" name="Title 1"/>
          <p:cNvSpPr>
            <a:spLocks noGrp="1"/>
          </p:cNvSpPr>
          <p:nvPr>
            <p:ph type="title"/>
          </p:nvPr>
        </p:nvSpPr>
        <p:spPr>
          <a:ln/>
        </p:spPr>
        <p:txBody>
          <a:bodyPr/>
          <a:lstStyle/>
          <a:p>
            <a:r>
              <a:rPr lang="en-US" altLang="en-US"/>
              <a:t>Using Resources Efficiently</a:t>
            </a:r>
            <a:endParaRPr lang="en-CA" altLang="en-US"/>
          </a:p>
        </p:txBody>
      </p:sp>
      <p:pic>
        <p:nvPicPr>
          <p:cNvPr id="68612" name="Picture 18" descr="Fig02.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2.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2.04d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02.04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347">
                                            <p:txEl>
                                              <p:pRg st="1" end="1"/>
                                            </p:txEl>
                                          </p:spTgt>
                                        </p:tgtEl>
                                        <p:attrNameLst>
                                          <p:attrName>style.visibility</p:attrName>
                                        </p:attrNameLst>
                                      </p:cBhvr>
                                      <p:to>
                                        <p:strVal val="visible"/>
                                      </p:to>
                                    </p:set>
                                    <p:animEffect transition="in" filter="wipe(left)">
                                      <p:cBhvr>
                                        <p:cTn id="7" dur="1000"/>
                                        <p:tgtEl>
                                          <p:spTgt spid="441347">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1347">
                                            <p:txEl>
                                              <p:pRg st="2" end="2"/>
                                            </p:txEl>
                                          </p:spTgt>
                                        </p:tgtEl>
                                        <p:attrNameLst>
                                          <p:attrName>style.visibility</p:attrName>
                                        </p:attrNameLst>
                                      </p:cBhvr>
                                      <p:to>
                                        <p:strVal val="visible"/>
                                      </p:to>
                                    </p:set>
                                    <p:animEffect transition="in" filter="wipe(left)">
                                      <p:cBhvr>
                                        <p:cTn id="16" dur="1000"/>
                                        <p:tgtEl>
                                          <p:spTgt spid="44134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1347">
                                            <p:txEl>
                                              <p:pRg st="3" end="3"/>
                                            </p:txEl>
                                          </p:spTgt>
                                        </p:tgtEl>
                                        <p:attrNameLst>
                                          <p:attrName>style.visibility</p:attrName>
                                        </p:attrNameLst>
                                      </p:cBhvr>
                                      <p:to>
                                        <p:strVal val="visible"/>
                                      </p:to>
                                    </p:set>
                                    <p:animEffect transition="in" filter="wipe(left)">
                                      <p:cBhvr>
                                        <p:cTn id="21" dur="1000"/>
                                        <p:tgtEl>
                                          <p:spTgt spid="441347">
                                            <p:txEl>
                                              <p:pRg st="3" end="3"/>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58" name="Picture 18" descr="Fig02.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2.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2.04d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02.04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Fig02.04d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ig02.04l.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Fig02.04k.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Fig02.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Fig02.04f.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Fig02.04g.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Fig02.04m.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Fig02.04o.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Fig02.04n.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Fig02.04j.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Fig02.04i.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Fig02.04h.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95463" y="685800"/>
            <a:ext cx="5553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1000"/>
                                        <p:tgtEl>
                                          <p:spTgt spid="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1000"/>
                                        <p:tgtEl>
                                          <p:spTgt spid="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right)">
                                      <p:cBhvr>
                                        <p:cTn id="62" dur="1000"/>
                                        <p:tgtEl>
                                          <p:spTgt spid="4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right)">
                                      <p:cBhvr>
                                        <p:cTn id="7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6" name="Picture 18" descr="Fig02.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19" descr="Fig02.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20" descr="Fig02.04d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21" descr="Fig02.04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2" descr="Fig02.04d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Fig02.04l.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Fig02.04k.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Fig02.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Fig02.04f.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Fig02.04g.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Content Placeholder 2"/>
          <p:cNvSpPr>
            <a:spLocks noGrp="1"/>
          </p:cNvSpPr>
          <p:nvPr>
            <p:ph idx="1"/>
          </p:nvPr>
        </p:nvSpPr>
        <p:spPr>
          <a:xfrm>
            <a:off x="360363" y="1584325"/>
            <a:ext cx="4059237" cy="4968875"/>
          </a:xfrm>
        </p:spPr>
        <p:txBody>
          <a:bodyPr/>
          <a:lstStyle/>
          <a:p>
            <a:pPr lvl="1" indent="0" eaLnBrk="1" hangingPunct="1"/>
            <a:r>
              <a:rPr lang="en-US" altLang="en-US" dirty="0"/>
              <a:t>If we produce 1.5 million pizzas, marginal benefit exceeds marginal cost.</a:t>
            </a:r>
          </a:p>
          <a:p>
            <a:pPr lvl="1" indent="0" eaLnBrk="1" hangingPunct="1"/>
            <a:r>
              <a:rPr lang="en-US" altLang="en-US" dirty="0"/>
              <a:t>We get more value from our resources by producing more pizzas.</a:t>
            </a:r>
          </a:p>
          <a:p>
            <a:pPr lvl="1" indent="0" eaLnBrk="1" hangingPunct="1"/>
            <a:r>
              <a:rPr lang="en-US" altLang="en-US" dirty="0"/>
              <a:t>On the </a:t>
            </a:r>
            <a:r>
              <a:rPr lang="en-US" altLang="en-US" i="1" dirty="0"/>
              <a:t>PPF</a:t>
            </a:r>
            <a:r>
              <a:rPr lang="en-US" altLang="en-US" dirty="0"/>
              <a:t> at point </a:t>
            </a:r>
            <a:r>
              <a:rPr lang="en-US" altLang="en-US" i="1" dirty="0"/>
              <a:t>A</a:t>
            </a:r>
            <a:r>
              <a:rPr lang="en-US" altLang="en-US" dirty="0"/>
              <a:t>, we produce too few pizzas</a:t>
            </a:r>
          </a:p>
          <a:p>
            <a:pPr lvl="1" indent="0" eaLnBrk="1" hangingPunct="1"/>
            <a:r>
              <a:rPr lang="en-US" altLang="en-US" dirty="0"/>
              <a:t>We are better off moving along the </a:t>
            </a:r>
            <a:r>
              <a:rPr lang="en-US" altLang="en-US" i="1" dirty="0"/>
              <a:t>PPF</a:t>
            </a:r>
            <a:r>
              <a:rPr lang="en-US" altLang="en-US" dirty="0"/>
              <a:t> to produce more pizzas.</a:t>
            </a:r>
          </a:p>
          <a:p>
            <a:pPr lvl="1" indent="0" eaLnBrk="1" hangingPunct="1">
              <a:spcBef>
                <a:spcPts val="1200"/>
              </a:spcBef>
              <a:spcAft>
                <a:spcPts val="500"/>
              </a:spcAft>
            </a:pPr>
            <a:endParaRPr lang="en-US" altLang="en-US" dirty="0"/>
          </a:p>
          <a:p>
            <a:pPr marL="114300">
              <a:spcAft>
                <a:spcPts val="575"/>
              </a:spcAft>
            </a:pPr>
            <a:endParaRPr lang="en-CA" altLang="en-US" b="0" dirty="0"/>
          </a:p>
        </p:txBody>
      </p:sp>
      <p:sp>
        <p:nvSpPr>
          <p:cNvPr id="72716" name="Title 1"/>
          <p:cNvSpPr>
            <a:spLocks noGrp="1"/>
          </p:cNvSpPr>
          <p:nvPr>
            <p:ph type="title"/>
          </p:nvPr>
        </p:nvSpPr>
        <p:spPr>
          <a:ln/>
        </p:spPr>
        <p:txBody>
          <a:bodyPr/>
          <a:lstStyle/>
          <a:p>
            <a:r>
              <a:rPr lang="en-US" altLang="en-US"/>
              <a:t>Using Resources Efficiently</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25">
                                            <p:txEl>
                                              <p:pRg st="1" end="1"/>
                                            </p:txEl>
                                          </p:spTgt>
                                        </p:tgtEl>
                                        <p:attrNameLst>
                                          <p:attrName>style.visibility</p:attrName>
                                        </p:attrNameLst>
                                      </p:cBhvr>
                                      <p:to>
                                        <p:strVal val="visible"/>
                                      </p:to>
                                    </p:set>
                                    <p:animEffect transition="in" filter="wipe(left)">
                                      <p:cBhvr>
                                        <p:cTn id="12" dur="1000"/>
                                        <p:tgtEl>
                                          <p:spTgt spid="38925">
                                            <p:txEl>
                                              <p:pRg st="1" end="1"/>
                                            </p:txEl>
                                          </p:spTgt>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1000"/>
                                        <p:tgtEl>
                                          <p:spTgt spid="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925">
                                            <p:txEl>
                                              <p:pRg st="2" end="2"/>
                                            </p:txEl>
                                          </p:spTgt>
                                        </p:tgtEl>
                                        <p:attrNameLst>
                                          <p:attrName>style.visibility</p:attrName>
                                        </p:attrNameLst>
                                      </p:cBhvr>
                                      <p:to>
                                        <p:strVal val="visible"/>
                                      </p:to>
                                    </p:set>
                                    <p:animEffect transition="in" filter="wipe(left)">
                                      <p:cBhvr>
                                        <p:cTn id="21" dur="1000"/>
                                        <p:tgtEl>
                                          <p:spTgt spid="38925">
                                            <p:txEl>
                                              <p:pRg st="2" end="2"/>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925">
                                            <p:txEl>
                                              <p:pRg st="3" end="3"/>
                                            </p:txEl>
                                          </p:spTgt>
                                        </p:tgtEl>
                                        <p:attrNameLst>
                                          <p:attrName>style.visibility</p:attrName>
                                        </p:attrNameLst>
                                      </p:cBhvr>
                                      <p:to>
                                        <p:strVal val="visible"/>
                                      </p:to>
                                    </p:set>
                                    <p:animEffect transition="in" filter="wipe(left)">
                                      <p:cBhvr>
                                        <p:cTn id="33" dur="1000"/>
                                        <p:tgtEl>
                                          <p:spTgt spid="38925">
                                            <p:txEl>
                                              <p:pRg st="3" end="3"/>
                                            </p:txEl>
                                          </p:spTgt>
                                        </p:tgtEl>
                                      </p:cBhvr>
                                    </p:animEffect>
                                  </p:childTnLst>
                                </p:cTn>
                              </p:par>
                            </p:childTnLst>
                          </p:cTn>
                        </p:par>
                        <p:par>
                          <p:cTn id="34" fill="hold" nodeType="afterGroup">
                            <p:stCondLst>
                              <p:cond delay="1000"/>
                            </p:stCondLst>
                            <p:childTnLst>
                              <p:par>
                                <p:cTn id="35" presetID="22"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4" name="Picture 18" descr="Fig02.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19" descr="Fig02.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0" descr="Fig02.04d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21" descr="Fig02.04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22" descr="Fig02.04d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23" descr="Fig02.04l.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39" descr="Fig02.04k.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40" descr="Fig02.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41" descr="Fig02.04f.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42" descr="Fig02.04g.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4" name="Picture 43" descr="Fig02.04m.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Fig02.04o.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Fig02.04n.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Fig02.04j.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Fig02.04i.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Fig02.04h.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1828800"/>
            <a:ext cx="44973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Content Placeholder 2"/>
          <p:cNvSpPr>
            <a:spLocks noGrp="1"/>
          </p:cNvSpPr>
          <p:nvPr>
            <p:ph idx="1"/>
          </p:nvPr>
        </p:nvSpPr>
        <p:spPr/>
        <p:txBody>
          <a:bodyPr/>
          <a:lstStyle/>
          <a:p>
            <a:pPr lvl="1" indent="0">
              <a:buClrTx/>
            </a:pPr>
            <a:r>
              <a:rPr lang="en-US" altLang="en-US" dirty="0"/>
              <a:t>If we produce 3.5 million pizzas, marginal cost exceeds marginal benefit.</a:t>
            </a:r>
          </a:p>
          <a:p>
            <a:pPr lvl="1" indent="0">
              <a:buClrTx/>
            </a:pPr>
            <a:r>
              <a:rPr lang="en-US" altLang="en-US" dirty="0"/>
              <a:t>We get more value from our resources by producing fewer pizzas.</a:t>
            </a:r>
          </a:p>
          <a:p>
            <a:pPr lvl="1" indent="0" eaLnBrk="1" hangingPunct="1"/>
            <a:r>
              <a:rPr lang="en-US" altLang="en-US" dirty="0"/>
              <a:t>On the </a:t>
            </a:r>
            <a:r>
              <a:rPr lang="en-US" altLang="en-US" i="1" dirty="0"/>
              <a:t>PPF</a:t>
            </a:r>
            <a:r>
              <a:rPr lang="en-US" altLang="en-US" dirty="0"/>
              <a:t> at point </a:t>
            </a:r>
            <a:r>
              <a:rPr lang="en-US" altLang="en-US" i="1" dirty="0"/>
              <a:t>C</a:t>
            </a:r>
            <a:r>
              <a:rPr lang="en-US" altLang="en-US" dirty="0"/>
              <a:t>, we produce too many pizzas.</a:t>
            </a:r>
          </a:p>
          <a:p>
            <a:pPr lvl="1" indent="0" eaLnBrk="1" hangingPunct="1"/>
            <a:r>
              <a:rPr lang="en-US" altLang="en-US" dirty="0"/>
              <a:t>We are better off moving along the </a:t>
            </a:r>
            <a:r>
              <a:rPr lang="en-US" altLang="en-US" i="1" dirty="0"/>
              <a:t>PPF</a:t>
            </a:r>
            <a:r>
              <a:rPr lang="en-US" altLang="en-US" dirty="0"/>
              <a:t> to produce fewer pizzas.</a:t>
            </a:r>
          </a:p>
          <a:p>
            <a:pPr lvl="1" indent="0">
              <a:spcBef>
                <a:spcPct val="20000"/>
              </a:spcBef>
              <a:spcAft>
                <a:spcPts val="575"/>
              </a:spcAft>
              <a:buClrTx/>
            </a:pPr>
            <a:endParaRPr lang="en-US" altLang="en-US" dirty="0"/>
          </a:p>
          <a:p>
            <a:pPr marL="114300">
              <a:spcAft>
                <a:spcPts val="575"/>
              </a:spcAft>
            </a:pPr>
            <a:endParaRPr lang="en-CA" altLang="en-US" dirty="0"/>
          </a:p>
        </p:txBody>
      </p:sp>
      <p:sp>
        <p:nvSpPr>
          <p:cNvPr id="74770" name="Title 1"/>
          <p:cNvSpPr>
            <a:spLocks noGrp="1"/>
          </p:cNvSpPr>
          <p:nvPr>
            <p:ph type="title"/>
          </p:nvPr>
        </p:nvSpPr>
        <p:spPr>
          <a:ln/>
        </p:spPr>
        <p:txBody>
          <a:bodyPr/>
          <a:lstStyle/>
          <a:p>
            <a:r>
              <a:rPr lang="en-US" altLang="en-US"/>
              <a:t>Using Resources Efficiently</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55">
                                            <p:txEl>
                                              <p:pRg st="1" end="1"/>
                                            </p:txEl>
                                          </p:spTgt>
                                        </p:tgtEl>
                                        <p:attrNameLst>
                                          <p:attrName>style.visibility</p:attrName>
                                        </p:attrNameLst>
                                      </p:cBhvr>
                                      <p:to>
                                        <p:strVal val="visible"/>
                                      </p:to>
                                    </p:set>
                                    <p:animEffect transition="in" filter="wipe(left)">
                                      <p:cBhvr>
                                        <p:cTn id="12" dur="1000"/>
                                        <p:tgtEl>
                                          <p:spTgt spid="39955">
                                            <p:txEl>
                                              <p:pRg st="1" end="1"/>
                                            </p:txEl>
                                          </p:spTgt>
                                        </p:tgtEl>
                                      </p:cBhvr>
                                    </p:animEffect>
                                  </p:childTnLst>
                                </p:cTn>
                              </p:par>
                            </p:childTnLst>
                          </p:cTn>
                        </p:par>
                        <p:par>
                          <p:cTn id="13" fill="hold" nodeType="afterGroup">
                            <p:stCondLst>
                              <p:cond delay="1000"/>
                            </p:stCondLst>
                            <p:childTnLst>
                              <p:par>
                                <p:cTn id="14" presetID="22" presetClass="entr" presetSubtype="2"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right)">
                                      <p:cBhvr>
                                        <p:cTn id="16" dur="1000"/>
                                        <p:tgtEl>
                                          <p:spTgt spid="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955">
                                            <p:txEl>
                                              <p:pRg st="2" end="2"/>
                                            </p:txEl>
                                          </p:spTgt>
                                        </p:tgtEl>
                                        <p:attrNameLst>
                                          <p:attrName>style.visibility</p:attrName>
                                        </p:attrNameLst>
                                      </p:cBhvr>
                                      <p:to>
                                        <p:strVal val="visible"/>
                                      </p:to>
                                    </p:set>
                                    <p:animEffect transition="in" filter="wipe(left)">
                                      <p:cBhvr>
                                        <p:cTn id="21" dur="1000"/>
                                        <p:tgtEl>
                                          <p:spTgt spid="39955">
                                            <p:txEl>
                                              <p:pRg st="2" end="2"/>
                                            </p:txEl>
                                          </p:spTgt>
                                        </p:tgtEl>
                                      </p:cBhvr>
                                    </p:animEffect>
                                  </p:childTnLst>
                                </p:cTn>
                              </p:par>
                            </p:childTnLst>
                          </p:cTn>
                        </p:par>
                        <p:par>
                          <p:cTn id="22" fill="hold" nodeType="afterGroup">
                            <p:stCondLst>
                              <p:cond delay="10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955">
                                            <p:txEl>
                                              <p:pRg st="3" end="3"/>
                                            </p:txEl>
                                          </p:spTgt>
                                        </p:tgtEl>
                                        <p:attrNameLst>
                                          <p:attrName>style.visibility</p:attrName>
                                        </p:attrNameLst>
                                      </p:cBhvr>
                                      <p:to>
                                        <p:strVal val="visible"/>
                                      </p:to>
                                    </p:set>
                                    <p:animEffect transition="in" filter="wipe(left)">
                                      <p:cBhvr>
                                        <p:cTn id="33" dur="1000"/>
                                        <p:tgtEl>
                                          <p:spTgt spid="39955">
                                            <p:txEl>
                                              <p:pRg st="3" end="3"/>
                                            </p:txEl>
                                          </p:spTgt>
                                        </p:tgtEl>
                                      </p:cBhvr>
                                    </p:animEffect>
                                  </p:childTnLst>
                                </p:cTn>
                              </p:par>
                            </p:childTnLst>
                          </p:cTn>
                        </p:par>
                        <p:par>
                          <p:cTn id="34" fill="hold" nodeType="afterGroup">
                            <p:stCondLst>
                              <p:cond delay="1000"/>
                            </p:stCondLst>
                            <p:childTnLst>
                              <p:par>
                                <p:cTn id="35" presetID="22" presetClass="entr" presetSubtype="2"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5"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2" name="Picture 22"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3"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24"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25"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6"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27"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28"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29"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30"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31"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Picture 32"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Picture 33" descr="Fig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34" descr="Fig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Picture 35"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6" name="Picture 36" descr="Fig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Picture 37" descr="Fig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8" name="Picture 38"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2089150"/>
            <a:ext cx="4360863"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671" name="Picture 39"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89150"/>
            <a:ext cx="43529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Content Placeholder 2"/>
          <p:cNvSpPr>
            <a:spLocks noGrp="1"/>
          </p:cNvSpPr>
          <p:nvPr>
            <p:ph idx="1"/>
          </p:nvPr>
        </p:nvSpPr>
        <p:spPr>
          <a:xfrm>
            <a:off x="360363" y="1584325"/>
            <a:ext cx="3830637" cy="4525963"/>
          </a:xfrm>
        </p:spPr>
        <p:txBody>
          <a:bodyPr/>
          <a:lstStyle/>
          <a:p>
            <a:pPr lvl="1" indent="0">
              <a:spcBef>
                <a:spcPct val="20000"/>
              </a:spcBef>
              <a:spcAft>
                <a:spcPts val="575"/>
              </a:spcAft>
              <a:buClrTx/>
            </a:pPr>
            <a:r>
              <a:rPr lang="en-US" altLang="en-US" dirty="0"/>
              <a:t>On the </a:t>
            </a:r>
            <a:r>
              <a:rPr lang="en-US" altLang="en-US" i="1" dirty="0"/>
              <a:t>PPF</a:t>
            </a:r>
            <a:r>
              <a:rPr lang="en-US" altLang="en-US" dirty="0"/>
              <a:t> at point </a:t>
            </a:r>
            <a:r>
              <a:rPr lang="en-US" altLang="en-US" i="1" dirty="0"/>
              <a:t>B</a:t>
            </a:r>
            <a:r>
              <a:rPr lang="en-US" altLang="en-US" dirty="0"/>
              <a:t>, we are producing the efficient quantities of pizzas and cola.</a:t>
            </a:r>
          </a:p>
          <a:p>
            <a:pPr lvl="1" indent="0">
              <a:spcBef>
                <a:spcPct val="20000"/>
              </a:spcBef>
              <a:spcAft>
                <a:spcPts val="575"/>
              </a:spcAft>
              <a:buClrTx/>
            </a:pPr>
            <a:r>
              <a:rPr lang="en-US" altLang="en-US" dirty="0"/>
              <a:t>If we produce exactly </a:t>
            </a:r>
            <a:br>
              <a:rPr lang="en-US" altLang="en-US" dirty="0"/>
            </a:br>
            <a:r>
              <a:rPr lang="en-US" altLang="en-US" dirty="0"/>
              <a:t>2.5 million pizzas, marginal cost equals marginal benefit.</a:t>
            </a:r>
          </a:p>
          <a:p>
            <a:pPr lvl="1" indent="0">
              <a:spcBef>
                <a:spcPct val="20000"/>
              </a:spcBef>
              <a:spcAft>
                <a:spcPts val="575"/>
              </a:spcAft>
              <a:buClrTx/>
            </a:pPr>
            <a:r>
              <a:rPr lang="en-US" altLang="en-US" dirty="0"/>
              <a:t>We cannot get more value from our resources.</a:t>
            </a:r>
          </a:p>
          <a:p>
            <a:pPr lvl="1" indent="0">
              <a:spcBef>
                <a:spcPct val="20000"/>
              </a:spcBef>
              <a:spcAft>
                <a:spcPts val="575"/>
              </a:spcAft>
              <a:buClrTx/>
            </a:pPr>
            <a:endParaRPr lang="en-US" altLang="en-US" dirty="0"/>
          </a:p>
          <a:p>
            <a:pPr marL="114300">
              <a:spcAft>
                <a:spcPts val="575"/>
              </a:spcAft>
            </a:pPr>
            <a:endParaRPr lang="en-CA" altLang="en-US" dirty="0"/>
          </a:p>
        </p:txBody>
      </p:sp>
      <p:sp>
        <p:nvSpPr>
          <p:cNvPr id="76821" name="Title 1"/>
          <p:cNvSpPr>
            <a:spLocks noGrp="1"/>
          </p:cNvSpPr>
          <p:nvPr>
            <p:ph type="title"/>
          </p:nvPr>
        </p:nvSpPr>
        <p:spPr>
          <a:ln/>
        </p:spPr>
        <p:txBody>
          <a:bodyPr/>
          <a:lstStyle/>
          <a:p>
            <a:r>
              <a:rPr lang="en-US" altLang="en-US"/>
              <a:t>Using Resources Efficiently</a:t>
            </a:r>
            <a:endParaRPr lang="en-CA" altLang="en-US"/>
          </a:p>
        </p:txBody>
      </p:sp>
      <p:pic>
        <p:nvPicPr>
          <p:cNvPr id="22" name="Picture 7">
            <a:hlinkClick r:id="rId15" action="ppaction://hlinksldjump" tooltip="Click to expand the figure"/>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80">
                                            <p:txEl>
                                              <p:pRg st="1" end="1"/>
                                            </p:txEl>
                                          </p:spTgt>
                                        </p:tgtEl>
                                        <p:attrNameLst>
                                          <p:attrName>style.visibility</p:attrName>
                                        </p:attrNameLst>
                                      </p:cBhvr>
                                      <p:to>
                                        <p:strVal val="visible"/>
                                      </p:to>
                                    </p:set>
                                    <p:animEffect transition="in" filter="wipe(left)">
                                      <p:cBhvr>
                                        <p:cTn id="7" dur="1000"/>
                                        <p:tgtEl>
                                          <p:spTgt spid="40980">
                                            <p:txEl>
                                              <p:pRg st="1" end="1"/>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53671"/>
                                        </p:tgtEl>
                                        <p:attrNameLst>
                                          <p:attrName>style.visibility</p:attrName>
                                        </p:attrNameLst>
                                      </p:cBhvr>
                                      <p:to>
                                        <p:strVal val="visible"/>
                                      </p:to>
                                    </p:set>
                                    <p:animEffect transition="in" filter="fade">
                                      <p:cBhvr>
                                        <p:cTn id="11" dur="500"/>
                                        <p:tgtEl>
                                          <p:spTgt spid="453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80">
                                            <p:txEl>
                                              <p:pRg st="2" end="2"/>
                                            </p:txEl>
                                          </p:spTgt>
                                        </p:tgtEl>
                                        <p:attrNameLst>
                                          <p:attrName>style.visibility</p:attrName>
                                        </p:attrNameLst>
                                      </p:cBhvr>
                                      <p:to>
                                        <p:strVal val="visible"/>
                                      </p:to>
                                    </p:set>
                                    <p:animEffect transition="in" filter="wipe(left)">
                                      <p:cBhvr>
                                        <p:cTn id="16" dur="1000"/>
                                        <p:tgtEl>
                                          <p:spTgt spid="40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0"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8850" name="Picture 16"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17"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18"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9"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20"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21"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22"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23"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2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25"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26"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Picture 27" descr="Fig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Picture 28" descr="Fig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Picture 29"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4" name="Picture 30" descr="Fig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Picture 31" descr="Fig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6" name="Picture 32"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923925"/>
            <a:ext cx="52768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713" name="Picture 33"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338" y="923925"/>
            <a:ext cx="5267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5713"/>
                                        </p:tgtEl>
                                        <p:attrNameLst>
                                          <p:attrName>style.visibility</p:attrName>
                                        </p:attrNameLst>
                                      </p:cBhvr>
                                      <p:to>
                                        <p:strVal val="visible"/>
                                      </p:to>
                                    </p:set>
                                    <p:animEffect transition="in" filter="fade">
                                      <p:cBhvr>
                                        <p:cTn id="7" dur="500"/>
                                        <p:tgtEl>
                                          <p:spTgt spid="455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pPr marL="108000" eaLnBrk="1" hangingPunct="1"/>
            <a:r>
              <a:rPr lang="en-US" altLang="en-US" dirty="0"/>
              <a:t>Comparative Advantage and Absolute Advantage</a:t>
            </a:r>
          </a:p>
          <a:p>
            <a:pPr marL="108000" lvl="1" eaLnBrk="1" hangingPunct="1"/>
            <a:r>
              <a:rPr dirty="0"/>
              <a:t>A person has a </a:t>
            </a:r>
            <a:r>
              <a:rPr b="1" dirty="0"/>
              <a:t>comparative advantage</a:t>
            </a:r>
            <a:r>
              <a:rPr dirty="0"/>
              <a:t> in an activity if that person can perform the activity at a lower opportunity cost than anyone else.</a:t>
            </a:r>
          </a:p>
          <a:p>
            <a:pPr marL="108000" lvl="1" eaLnBrk="1" hangingPunct="1"/>
            <a:r>
              <a:rPr dirty="0"/>
              <a:t>A person has an </a:t>
            </a:r>
            <a:r>
              <a:rPr b="1" dirty="0"/>
              <a:t>absolute advantage</a:t>
            </a:r>
            <a:r>
              <a:rPr dirty="0"/>
              <a:t> if that person is more productive than others.</a:t>
            </a:r>
          </a:p>
          <a:p>
            <a:pPr marL="108000" lvl="1" eaLnBrk="1" hangingPunct="1"/>
            <a:r>
              <a:rPr dirty="0"/>
              <a:t>Absolute advantage involves comparing productivities while comparative advantage involves comparing opportunity costs.</a:t>
            </a:r>
          </a:p>
          <a:p>
            <a:pPr marL="108000" lvl="1" eaLnBrk="1" hangingPunct="1"/>
            <a:r>
              <a:rPr dirty="0"/>
              <a:t>Let’s look at Joe and Liz who operate smoothie bars.</a:t>
            </a:r>
          </a:p>
        </p:txBody>
      </p:sp>
      <p:sp>
        <p:nvSpPr>
          <p:cNvPr id="89090"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wipe(left)">
                                      <p:cBhvr>
                                        <p:cTn id="7" dur="1000"/>
                                        <p:tgtEl>
                                          <p:spTgt spid="624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10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wipe(left)">
                                      <p:cBhvr>
                                        <p:cTn id="17" dur="1000"/>
                                        <p:tgtEl>
                                          <p:spTgt spid="62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wipe(left)">
                                      <p:cBhvr>
                                        <p:cTn id="22" dur="10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0363" y="1584000"/>
            <a:ext cx="3906837" cy="2990295"/>
          </a:xfrm>
        </p:spPr>
        <p:txBody>
          <a:bodyPr/>
          <a:lstStyle/>
          <a:p>
            <a:pPr marL="108000"/>
            <a:r>
              <a:rPr lang="en-CA" altLang="en-US" dirty="0">
                <a:solidFill>
                  <a:srgbClr val="7030A0"/>
                </a:solidFill>
              </a:rPr>
              <a:t>Joe’s Smoothie Bar</a:t>
            </a:r>
          </a:p>
          <a:p>
            <a:pPr marL="108000"/>
            <a:r>
              <a:rPr lang="en-US" altLang="en-US" b="0" dirty="0">
                <a:solidFill>
                  <a:schemeClr val="tx1"/>
                </a:solidFill>
              </a:rPr>
              <a:t>In an hour, Joe can produce 6 smoothies or  30 salads.</a:t>
            </a:r>
          </a:p>
          <a:p>
            <a:pPr marL="108000" eaLnBrk="1" hangingPunct="1"/>
            <a:r>
              <a:rPr lang="en-US" altLang="en-US" b="0" dirty="0">
                <a:solidFill>
                  <a:schemeClr val="tx1"/>
                </a:solidFill>
              </a:rPr>
              <a:t>Joe's opportunity cost of producing 1 smoothie is </a:t>
            </a:r>
            <a:br>
              <a:rPr lang="en-US" altLang="en-US" b="0" dirty="0">
                <a:solidFill>
                  <a:schemeClr val="tx1"/>
                </a:solidFill>
              </a:rPr>
            </a:br>
            <a:r>
              <a:rPr lang="en-US" altLang="en-US" b="0" dirty="0">
                <a:solidFill>
                  <a:schemeClr val="tx1"/>
                </a:solidFill>
              </a:rPr>
              <a:t>5 salads.</a:t>
            </a:r>
          </a:p>
          <a:p>
            <a:pPr marL="108000" eaLnBrk="1" hangingPunct="1"/>
            <a:r>
              <a:rPr lang="en-US" altLang="en-US" b="0" dirty="0">
                <a:solidFill>
                  <a:schemeClr val="tx1"/>
                </a:solidFill>
              </a:rPr>
              <a:t>  </a:t>
            </a:r>
          </a:p>
          <a:p>
            <a:pPr marL="114300"/>
            <a:endParaRPr lang="en-US" altLang="en-US" b="0" dirty="0">
              <a:solidFill>
                <a:schemeClr val="tx1"/>
              </a:solidFill>
            </a:endParaRPr>
          </a:p>
          <a:p>
            <a:pPr marL="114300"/>
            <a:endParaRPr lang="en-CA" altLang="en-US" dirty="0"/>
          </a:p>
        </p:txBody>
      </p:sp>
      <p:sp>
        <p:nvSpPr>
          <p:cNvPr id="91138" name="Title 3"/>
          <p:cNvSpPr>
            <a:spLocks noGrp="1"/>
          </p:cNvSpPr>
          <p:nvPr>
            <p:ph type="title"/>
          </p:nvPr>
        </p:nvSpPr>
        <p:spPr/>
        <p:txBody>
          <a:bodyPr/>
          <a:lstStyle/>
          <a:p>
            <a:r>
              <a:rPr lang="en-US" altLang="en-US"/>
              <a:t>Gains from Trade</a:t>
            </a:r>
            <a:endParaRPr lang="en-CA" altLang="en-US"/>
          </a:p>
        </p:txBody>
      </p:sp>
      <p:pic>
        <p:nvPicPr>
          <p:cNvPr id="911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000" y="2016000"/>
            <a:ext cx="42862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360000" y="4572000"/>
            <a:ext cx="838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a:lstStyle>
          <a:p>
            <a:pPr marL="108000" eaLnBrk="1" hangingPunct="1"/>
            <a:r>
              <a:rPr lang="en-US" altLang="en-US" b="0" dirty="0">
                <a:solidFill>
                  <a:schemeClr val="tx1"/>
                </a:solidFill>
              </a:rPr>
              <a:t>Joe's opportunity cost of producing 1 salad is 1/5 smoothie.</a:t>
            </a:r>
            <a:endParaRPr lang="en-US" altLang="en-US" b="0" kern="0" dirty="0">
              <a:solidFill>
                <a:schemeClr val="tx1"/>
              </a:solidFill>
            </a:endParaRPr>
          </a:p>
          <a:p>
            <a:pPr marL="108000" eaLnBrk="1" hangingPunct="1"/>
            <a:r>
              <a:rPr lang="en-US" altLang="en-US" b="0" kern="0" dirty="0">
                <a:solidFill>
                  <a:schemeClr val="tx1"/>
                </a:solidFill>
              </a:rPr>
              <a:t>Joe spends 10 minutes making salads and 50 minutes making smoothies, so he produces 5 smoothies and </a:t>
            </a:r>
            <a:br>
              <a:rPr lang="en-US" altLang="en-US" b="0" kern="0" dirty="0">
                <a:solidFill>
                  <a:schemeClr val="tx1"/>
                </a:solidFill>
              </a:rPr>
            </a:br>
            <a:r>
              <a:rPr lang="en-US" altLang="en-US" b="0" kern="0" dirty="0">
                <a:solidFill>
                  <a:schemeClr val="tx1"/>
                </a:solidFill>
              </a:rPr>
              <a:t>5 salads an hour.  </a:t>
            </a:r>
          </a:p>
          <a:p>
            <a:pPr marL="114300"/>
            <a:endParaRPr lang="en-US" altLang="en-US" b="0" kern="0" dirty="0">
              <a:solidFill>
                <a:schemeClr val="tx1"/>
              </a:solidFill>
            </a:endParaRPr>
          </a:p>
          <a:p>
            <a:pPr marL="114300"/>
            <a:endParaRPr lang="en-CA" altLang="en-US" kern="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3"/>
      <p:bldP spid="6" grpId="0" uiExpand="1"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Text Box 3"/>
          <p:cNvSpPr txBox="1">
            <a:spLocks noChangeArrowheads="1"/>
          </p:cNvSpPr>
          <p:nvPr/>
        </p:nvSpPr>
        <p:spPr bwMode="auto">
          <a:xfrm>
            <a:off x="360363" y="4572000"/>
            <a:ext cx="85344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108000" eaLnBrk="1" hangingPunct="1">
              <a:spcBef>
                <a:spcPts val="600"/>
              </a:spcBef>
              <a:spcAft>
                <a:spcPts val="600"/>
              </a:spcAft>
            </a:pPr>
            <a:r>
              <a:rPr lang="en-US" altLang="en-US" sz="2400" dirty="0"/>
              <a:t>Liz's opportunity cost of producing 1 salad is 1 smoothie. </a:t>
            </a:r>
          </a:p>
          <a:p>
            <a:pPr marL="108000" eaLnBrk="1" hangingPunct="1">
              <a:spcBef>
                <a:spcPts val="600"/>
              </a:spcBef>
              <a:spcAft>
                <a:spcPts val="600"/>
              </a:spcAft>
            </a:pPr>
            <a:r>
              <a:rPr lang="en-US" altLang="en-US" sz="2400" dirty="0"/>
              <a:t>Liz’s customers buy salads and smoothies in equal number, so she produces 15 smoothies and 15 salads an hour. </a:t>
            </a:r>
          </a:p>
        </p:txBody>
      </p:sp>
      <p:sp>
        <p:nvSpPr>
          <p:cNvPr id="49157" name="Content Placeholder 2"/>
          <p:cNvSpPr>
            <a:spLocks noGrp="1"/>
          </p:cNvSpPr>
          <p:nvPr>
            <p:ph idx="1"/>
          </p:nvPr>
        </p:nvSpPr>
        <p:spPr>
          <a:xfrm>
            <a:off x="360363" y="1584326"/>
            <a:ext cx="3906837" cy="2820988"/>
          </a:xfrm>
        </p:spPr>
        <p:txBody>
          <a:bodyPr/>
          <a:lstStyle/>
          <a:p>
            <a:pPr marL="108000" eaLnBrk="1" hangingPunct="1"/>
            <a:r>
              <a:rPr lang="en-US" altLang="en-US" dirty="0">
                <a:solidFill>
                  <a:srgbClr val="7030A0"/>
                </a:solidFill>
              </a:rPr>
              <a:t>Liz's Smoothie Bar</a:t>
            </a:r>
          </a:p>
          <a:p>
            <a:pPr marL="108000" eaLnBrk="1" hangingPunct="1"/>
            <a:r>
              <a:rPr lang="en-US" altLang="en-US" b="0" dirty="0">
                <a:solidFill>
                  <a:schemeClr val="tx1"/>
                </a:solidFill>
              </a:rPr>
              <a:t>In an hour, Liz can produce 30 smoothies or 30 salads.</a:t>
            </a:r>
          </a:p>
          <a:p>
            <a:pPr marL="108000" eaLnBrk="1" hangingPunct="1"/>
            <a:r>
              <a:rPr lang="en-US" altLang="en-US" b="0" dirty="0">
                <a:solidFill>
                  <a:schemeClr val="tx1"/>
                </a:solidFill>
              </a:rPr>
              <a:t>Liz's opportunity cost of producing 1 smoothie is </a:t>
            </a:r>
            <a:br>
              <a:rPr lang="en-US" altLang="en-US" b="0" dirty="0">
                <a:solidFill>
                  <a:schemeClr val="tx1"/>
                </a:solidFill>
              </a:rPr>
            </a:br>
            <a:r>
              <a:rPr lang="en-US" altLang="en-US" b="0" dirty="0">
                <a:solidFill>
                  <a:schemeClr val="tx1"/>
                </a:solidFill>
              </a:rPr>
              <a:t>1 salad.</a:t>
            </a:r>
          </a:p>
          <a:p>
            <a:pPr marL="114300">
              <a:spcAft>
                <a:spcPts val="575"/>
              </a:spcAft>
            </a:pPr>
            <a:endParaRPr lang="en-CA" altLang="en-US" dirty="0"/>
          </a:p>
        </p:txBody>
      </p:sp>
      <p:sp>
        <p:nvSpPr>
          <p:cNvPr id="93187" name="Title 1"/>
          <p:cNvSpPr>
            <a:spLocks noGrp="1"/>
          </p:cNvSpPr>
          <p:nvPr>
            <p:ph type="title"/>
          </p:nvPr>
        </p:nvSpPr>
        <p:spPr>
          <a:ln/>
        </p:spPr>
        <p:txBody>
          <a:bodyPr/>
          <a:lstStyle/>
          <a:p>
            <a:r>
              <a:rPr lang="en-US" altLang="en-US"/>
              <a:t>Gains from Trade</a:t>
            </a:r>
            <a:endParaRPr lang="en-CA" altLang="en-US"/>
          </a:p>
        </p:txBody>
      </p:sp>
      <p:pic>
        <p:nvPicPr>
          <p:cNvPr id="931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000" y="2016000"/>
            <a:ext cx="42862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7">
                                            <p:txEl>
                                              <p:pRg st="1" end="1"/>
                                            </p:txEl>
                                          </p:spTgt>
                                        </p:tgtEl>
                                        <p:attrNameLst>
                                          <p:attrName>style.visibility</p:attrName>
                                        </p:attrNameLst>
                                      </p:cBhvr>
                                      <p:to>
                                        <p:strVal val="visible"/>
                                      </p:to>
                                    </p:set>
                                    <p:animEffect transition="in" filter="wipe(left)">
                                      <p:cBhvr>
                                        <p:cTn id="7" dur="1000"/>
                                        <p:tgtEl>
                                          <p:spTgt spid="4915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7">
                                            <p:txEl>
                                              <p:pRg st="2" end="2"/>
                                            </p:txEl>
                                          </p:spTgt>
                                        </p:tgtEl>
                                        <p:attrNameLst>
                                          <p:attrName>style.visibility</p:attrName>
                                        </p:attrNameLst>
                                      </p:cBhvr>
                                      <p:to>
                                        <p:strVal val="visible"/>
                                      </p:to>
                                    </p:set>
                                    <p:animEffect transition="in" filter="wipe(left)">
                                      <p:cBhvr>
                                        <p:cTn id="12" dur="1000"/>
                                        <p:tgtEl>
                                          <p:spTgt spid="4915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7987">
                                            <p:txEl>
                                              <p:pRg st="0" end="0"/>
                                            </p:txEl>
                                          </p:spTgt>
                                        </p:tgtEl>
                                        <p:attrNameLst>
                                          <p:attrName>style.visibility</p:attrName>
                                        </p:attrNameLst>
                                      </p:cBhvr>
                                      <p:to>
                                        <p:strVal val="visible"/>
                                      </p:to>
                                    </p:set>
                                    <p:animEffect transition="in" filter="wipe(left)">
                                      <p:cBhvr>
                                        <p:cTn id="17" dur="500"/>
                                        <p:tgtEl>
                                          <p:spTgt spid="29798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987">
                                            <p:txEl>
                                              <p:pRg st="1" end="1"/>
                                            </p:txEl>
                                          </p:spTgt>
                                        </p:tgtEl>
                                        <p:attrNameLst>
                                          <p:attrName>style.visibility</p:attrName>
                                        </p:attrNameLst>
                                      </p:cBhvr>
                                      <p:to>
                                        <p:strVal val="visible"/>
                                      </p:to>
                                    </p:set>
                                    <p:animEffect transition="in" filter="wipe(left)">
                                      <p:cBhvr>
                                        <p:cTn id="22" dur="500"/>
                                        <p:tgtEl>
                                          <p:spTgt spid="297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autoUpdateAnimBg="0"/>
      <p:bldP spid="49157"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Content Placeholder 2"/>
          <p:cNvSpPr>
            <a:spLocks noGrp="1"/>
          </p:cNvSpPr>
          <p:nvPr>
            <p:ph idx="1"/>
          </p:nvPr>
        </p:nvSpPr>
        <p:spPr/>
        <p:txBody>
          <a:bodyPr/>
          <a:lstStyle/>
          <a:p>
            <a:pPr marL="114300" lvl="1" eaLnBrk="1" hangingPunct="1">
              <a:spcBef>
                <a:spcPct val="20000"/>
              </a:spcBef>
            </a:pPr>
            <a:r>
              <a:rPr dirty="0"/>
              <a:t>Figure 2.5 shows the production possibility frontiers.</a:t>
            </a:r>
          </a:p>
          <a:p>
            <a:pPr marL="114300" lvl="1" eaLnBrk="1" hangingPunct="1">
              <a:spcBef>
                <a:spcPct val="20000"/>
              </a:spcBef>
            </a:pPr>
            <a:r>
              <a:rPr dirty="0"/>
              <a:t>In part (a), Joe’s opportunity cost of a smoothie is </a:t>
            </a:r>
            <a:br>
              <a:rPr dirty="0"/>
            </a:br>
            <a:r>
              <a:rPr dirty="0"/>
              <a:t>5 salads. Joe produces at point </a:t>
            </a:r>
            <a:r>
              <a:rPr i="1" dirty="0"/>
              <a:t>A </a:t>
            </a:r>
            <a:r>
              <a:rPr dirty="0"/>
              <a:t>on his</a:t>
            </a:r>
            <a:r>
              <a:rPr i="1" dirty="0"/>
              <a:t> PPF.</a:t>
            </a:r>
            <a:endParaRPr dirty="0"/>
          </a:p>
        </p:txBody>
      </p:sp>
      <p:sp>
        <p:nvSpPr>
          <p:cNvPr id="95238" name="Title 1"/>
          <p:cNvSpPr>
            <a:spLocks noGrp="1"/>
          </p:cNvSpPr>
          <p:nvPr>
            <p:ph type="title"/>
          </p:nvPr>
        </p:nvSpPr>
        <p:spPr/>
        <p:txBody>
          <a:bodyPr/>
          <a:lstStyle/>
          <a:p>
            <a:r>
              <a:rPr lang="en-US" altLang="en-US"/>
              <a:t>Gains from Trade</a:t>
            </a:r>
            <a:endParaRPr lang="en-CA" altLang="en-US"/>
          </a:p>
        </p:txBody>
      </p:sp>
      <p:pic>
        <p:nvPicPr>
          <p:cNvPr id="9"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83">
                                            <p:txEl>
                                              <p:pRg st="1" end="1"/>
                                            </p:txEl>
                                          </p:spTgt>
                                        </p:tgtEl>
                                        <p:attrNameLst>
                                          <p:attrName>style.visibility</p:attrName>
                                        </p:attrNameLst>
                                      </p:cBhvr>
                                      <p:to>
                                        <p:strVal val="visible"/>
                                      </p:to>
                                    </p:set>
                                    <p:animEffect transition="in" filter="wipe(left)">
                                      <p:cBhvr>
                                        <p:cTn id="17" dur="1000"/>
                                        <p:tgtEl>
                                          <p:spTgt spid="501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marL="114300" lvl="1" eaLnBrk="1" hangingPunct="1"/>
            <a:r>
              <a:t>The </a:t>
            </a:r>
            <a:r>
              <a:rPr b="1"/>
              <a:t>production possibilities frontier</a:t>
            </a:r>
            <a:r>
              <a:t> (</a:t>
            </a:r>
            <a:r>
              <a:rPr i="1"/>
              <a:t>PPF</a:t>
            </a:r>
            <a:r>
              <a:t>) is the boundary between those combinations of goods and services that can be produced and those that cannot.</a:t>
            </a:r>
          </a:p>
          <a:p>
            <a:pPr marL="114300" lvl="1" eaLnBrk="1" hangingPunct="1"/>
            <a:r>
              <a:t>To illustrate the </a:t>
            </a:r>
            <a:r>
              <a:rPr i="1"/>
              <a:t>PPF</a:t>
            </a:r>
            <a:r>
              <a:t>, we focus on two goods at a time and hold the quantities of all other goods and services constant.</a:t>
            </a:r>
          </a:p>
          <a:p>
            <a:pPr marL="114300" lvl="1" eaLnBrk="1" hangingPunct="1"/>
            <a:r>
              <a:t>That is, we look at a model economy in which everything remains the same (</a:t>
            </a:r>
            <a:r>
              <a:rPr i="1"/>
              <a:t>ceteris paribus</a:t>
            </a:r>
            <a:r>
              <a:t>) except the two goods we’re considering.</a:t>
            </a:r>
          </a:p>
        </p:txBody>
      </p:sp>
      <p:sp>
        <p:nvSpPr>
          <p:cNvPr id="15362" name="Title 2"/>
          <p:cNvSpPr>
            <a:spLocks noGrp="1"/>
          </p:cNvSpPr>
          <p:nvPr>
            <p:ph type="title"/>
          </p:nvPr>
        </p:nvSpPr>
        <p:spPr/>
        <p:txBody>
          <a:bodyPr/>
          <a:lstStyle/>
          <a:p>
            <a:r>
              <a:rPr lang="en-US" altLang="en-US" dirty="0"/>
              <a:t>Production Possibilities and </a:t>
            </a:r>
            <a:br>
              <a:rPr lang="en-US" altLang="en-US" dirty="0"/>
            </a:br>
            <a:r>
              <a:rPr lang="en-US" altLang="en-US" dirty="0"/>
              <a:t>Opportunity Cost</a:t>
            </a:r>
            <a:endParaRPr lang="en-CA" alt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1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1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7282"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789113"/>
            <a:ext cx="8412162"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438" y="1789113"/>
            <a:ext cx="8412162"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438" y="1789113"/>
            <a:ext cx="8412162"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438" y="1789113"/>
            <a:ext cx="8412162"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9438" y="1789113"/>
            <a:ext cx="8412162"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75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5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7" name="Rectangle 11"/>
          <p:cNvSpPr>
            <a:spLocks noChangeArrowheads="1"/>
          </p:cNvSpPr>
          <p:nvPr/>
        </p:nvSpPr>
        <p:spPr bwMode="auto">
          <a:xfrm>
            <a:off x="304800" y="1219200"/>
            <a:ext cx="8001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11430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1" eaLnBrk="1" hangingPunct="1">
              <a:spcBef>
                <a:spcPct val="20000"/>
              </a:spcBef>
              <a:spcAft>
                <a:spcPct val="50000"/>
              </a:spcAft>
              <a:buClr>
                <a:srgbClr val="FF0000"/>
              </a:buClr>
              <a:buFont typeface="Wingdings" panose="05000000000000000000" pitchFamily="2" charset="2"/>
              <a:buNone/>
            </a:pPr>
            <a:endParaRPr lang="en-US" altLang="en-US" sz="2400"/>
          </a:p>
        </p:txBody>
      </p:sp>
      <p:pic>
        <p:nvPicPr>
          <p:cNvPr id="993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3155950"/>
            <a:ext cx="67294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7" name="Content Placeholder 2"/>
          <p:cNvSpPr>
            <a:spLocks noGrp="1"/>
          </p:cNvSpPr>
          <p:nvPr>
            <p:ph idx="1"/>
          </p:nvPr>
        </p:nvSpPr>
        <p:spPr/>
        <p:txBody>
          <a:bodyPr/>
          <a:lstStyle/>
          <a:p>
            <a:pPr marL="114300" lvl="1">
              <a:buClrTx/>
            </a:pPr>
            <a:r>
              <a:t>In part (b), Liz’s opportunity cost of a smoothie is 1 salad. Liz produces at point </a:t>
            </a:r>
            <a:r>
              <a:rPr i="1"/>
              <a:t>A </a:t>
            </a:r>
            <a:r>
              <a:t>on her</a:t>
            </a:r>
            <a:r>
              <a:rPr i="1"/>
              <a:t> PPF.</a:t>
            </a:r>
            <a:endParaRPr/>
          </a:p>
        </p:txBody>
      </p:sp>
      <p:sp>
        <p:nvSpPr>
          <p:cNvPr id="99336"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6507">
                                            <p:txEl>
                                              <p:pRg st="0" end="0"/>
                                            </p:txEl>
                                          </p:spTgt>
                                        </p:tgtEl>
                                        <p:attrNameLst>
                                          <p:attrName>style.visibility</p:attrName>
                                        </p:attrNameLst>
                                      </p:cBhvr>
                                      <p:to>
                                        <p:strVal val="visible"/>
                                      </p:to>
                                    </p:set>
                                    <p:animEffect transition="in" filter="wipe(left)">
                                      <p:cBhvr>
                                        <p:cTn id="7" dur="500"/>
                                        <p:tgtEl>
                                          <p:spTgt spid="106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9" name="Rectangle 3"/>
          <p:cNvSpPr>
            <a:spLocks noGrp="1" noChangeArrowheads="1"/>
          </p:cNvSpPr>
          <p:nvPr>
            <p:ph idx="1"/>
          </p:nvPr>
        </p:nvSpPr>
        <p:spPr/>
        <p:txBody>
          <a:bodyPr/>
          <a:lstStyle/>
          <a:p>
            <a:pPr marL="108000" eaLnBrk="1" hangingPunct="1"/>
            <a:r>
              <a:rPr lang="en-US" altLang="en-US" dirty="0">
                <a:solidFill>
                  <a:srgbClr val="7030A0"/>
                </a:solidFill>
              </a:rPr>
              <a:t>Joe’s Comparative Advantage</a:t>
            </a:r>
          </a:p>
          <a:p>
            <a:pPr marL="108000" lvl="1" eaLnBrk="1" hangingPunct="1"/>
            <a:r>
              <a:rPr dirty="0"/>
              <a:t>Joe’s opportunity cost of a salad is 1/5 smoothie.</a:t>
            </a:r>
          </a:p>
          <a:p>
            <a:pPr marL="108000" lvl="1" eaLnBrk="1" hangingPunct="1"/>
            <a:r>
              <a:rPr dirty="0"/>
              <a:t>Liz’s opportunity cost of a salad is 1 smoothie.</a:t>
            </a:r>
          </a:p>
          <a:p>
            <a:pPr marL="108000" lvl="1" eaLnBrk="1" hangingPunct="1"/>
            <a:r>
              <a:rPr dirty="0"/>
              <a:t>Joe’s opportunity cost of a salad is less than Liz’s.</a:t>
            </a:r>
          </a:p>
          <a:p>
            <a:pPr marL="108000" lvl="1" eaLnBrk="1" hangingPunct="1"/>
            <a:r>
              <a:rPr dirty="0"/>
              <a:t>So Joe has a comparative advantage in producing salads.</a:t>
            </a:r>
          </a:p>
          <a:p>
            <a:pPr marL="114300" eaLnBrk="1" hangingPunct="1">
              <a:lnSpc>
                <a:spcPct val="90000"/>
              </a:lnSpc>
            </a:pPr>
            <a:endParaRPr lang="en-CA" altLang="en-US" dirty="0"/>
          </a:p>
        </p:txBody>
      </p:sp>
      <p:sp>
        <p:nvSpPr>
          <p:cNvPr id="101378"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6179">
                                            <p:txEl>
                                              <p:pRg st="1" end="1"/>
                                            </p:txEl>
                                          </p:spTgt>
                                        </p:tgtEl>
                                        <p:attrNameLst>
                                          <p:attrName>style.visibility</p:attrName>
                                        </p:attrNameLst>
                                      </p:cBhvr>
                                      <p:to>
                                        <p:strVal val="visible"/>
                                      </p:to>
                                    </p:set>
                                    <p:animEffect transition="in" filter="wipe(left)">
                                      <p:cBhvr>
                                        <p:cTn id="7" dur="1000"/>
                                        <p:tgtEl>
                                          <p:spTgt spid="3061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6179">
                                            <p:txEl>
                                              <p:pRg st="2" end="2"/>
                                            </p:txEl>
                                          </p:spTgt>
                                        </p:tgtEl>
                                        <p:attrNameLst>
                                          <p:attrName>style.visibility</p:attrName>
                                        </p:attrNameLst>
                                      </p:cBhvr>
                                      <p:to>
                                        <p:strVal val="visible"/>
                                      </p:to>
                                    </p:set>
                                    <p:animEffect transition="in" filter="wipe(left)">
                                      <p:cBhvr>
                                        <p:cTn id="12" dur="1000"/>
                                        <p:tgtEl>
                                          <p:spTgt spid="306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6179">
                                            <p:txEl>
                                              <p:pRg st="3" end="3"/>
                                            </p:txEl>
                                          </p:spTgt>
                                        </p:tgtEl>
                                        <p:attrNameLst>
                                          <p:attrName>style.visibility</p:attrName>
                                        </p:attrNameLst>
                                      </p:cBhvr>
                                      <p:to>
                                        <p:strVal val="visible"/>
                                      </p:to>
                                    </p:set>
                                    <p:animEffect transition="in" filter="wipe(left)">
                                      <p:cBhvr>
                                        <p:cTn id="17" dur="1000"/>
                                        <p:tgtEl>
                                          <p:spTgt spid="3061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6179">
                                            <p:txEl>
                                              <p:pRg st="4" end="4"/>
                                            </p:txEl>
                                          </p:spTgt>
                                        </p:tgtEl>
                                        <p:attrNameLst>
                                          <p:attrName>style.visibility</p:attrName>
                                        </p:attrNameLst>
                                      </p:cBhvr>
                                      <p:to>
                                        <p:strVal val="visible"/>
                                      </p:to>
                                    </p:set>
                                    <p:animEffect transition="in" filter="wipe(left)">
                                      <p:cBhvr>
                                        <p:cTn id="22" dur="1000"/>
                                        <p:tgtEl>
                                          <p:spTgt spid="306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7" name="Rectangle 3"/>
          <p:cNvSpPr>
            <a:spLocks noGrp="1" noChangeArrowheads="1"/>
          </p:cNvSpPr>
          <p:nvPr>
            <p:ph idx="1"/>
          </p:nvPr>
        </p:nvSpPr>
        <p:spPr/>
        <p:txBody>
          <a:bodyPr/>
          <a:lstStyle/>
          <a:p>
            <a:pPr marL="108000" lvl="1" eaLnBrk="1" hangingPunct="1"/>
            <a:r>
              <a:rPr b="1" dirty="0">
                <a:solidFill>
                  <a:srgbClr val="7030A0"/>
                </a:solidFill>
              </a:rPr>
              <a:t>Liz’s Comparative Advantage</a:t>
            </a:r>
          </a:p>
          <a:p>
            <a:pPr marL="108000" lvl="1" eaLnBrk="1" hangingPunct="1"/>
            <a:r>
              <a:rPr dirty="0"/>
              <a:t>Liz’s opportunity cost of a smoothie is 1 salad.</a:t>
            </a:r>
          </a:p>
          <a:p>
            <a:pPr marL="108000" lvl="1" eaLnBrk="1" hangingPunct="1"/>
            <a:r>
              <a:rPr dirty="0"/>
              <a:t>Joe’s opportunity cost of a smoothie is 5 salads.</a:t>
            </a:r>
          </a:p>
          <a:p>
            <a:pPr marL="108000" lvl="1" eaLnBrk="1" hangingPunct="1"/>
            <a:r>
              <a:rPr dirty="0"/>
              <a:t>Liz’s opportunity cost of a smoothie is less than Joe’s.</a:t>
            </a:r>
          </a:p>
          <a:p>
            <a:pPr marL="108000" lvl="1" eaLnBrk="1" hangingPunct="1"/>
            <a:r>
              <a:rPr dirty="0"/>
              <a:t>So Liz has a comparative advantage in producing smoothies.</a:t>
            </a:r>
          </a:p>
          <a:p>
            <a:pPr marL="0" eaLnBrk="1" hangingPunct="1">
              <a:lnSpc>
                <a:spcPct val="90000"/>
              </a:lnSpc>
            </a:pPr>
            <a:endParaRPr lang="en-CA" altLang="en-US" dirty="0"/>
          </a:p>
        </p:txBody>
      </p:sp>
      <p:sp>
        <p:nvSpPr>
          <p:cNvPr id="103426"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2547">
                                            <p:txEl>
                                              <p:pRg st="1" end="1"/>
                                            </p:txEl>
                                          </p:spTgt>
                                        </p:tgtEl>
                                        <p:attrNameLst>
                                          <p:attrName>style.visibility</p:attrName>
                                        </p:attrNameLst>
                                      </p:cBhvr>
                                      <p:to>
                                        <p:strVal val="visible"/>
                                      </p:to>
                                    </p:set>
                                    <p:animEffect transition="in" filter="wipe(left)">
                                      <p:cBhvr>
                                        <p:cTn id="7" dur="1000"/>
                                        <p:tgtEl>
                                          <p:spTgt spid="4925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2547">
                                            <p:txEl>
                                              <p:pRg st="2" end="2"/>
                                            </p:txEl>
                                          </p:spTgt>
                                        </p:tgtEl>
                                        <p:attrNameLst>
                                          <p:attrName>style.visibility</p:attrName>
                                        </p:attrNameLst>
                                      </p:cBhvr>
                                      <p:to>
                                        <p:strVal val="visible"/>
                                      </p:to>
                                    </p:set>
                                    <p:animEffect transition="in" filter="wipe(left)">
                                      <p:cBhvr>
                                        <p:cTn id="12" dur="1000"/>
                                        <p:tgtEl>
                                          <p:spTgt spid="492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2547">
                                            <p:txEl>
                                              <p:pRg st="3" end="3"/>
                                            </p:txEl>
                                          </p:spTgt>
                                        </p:tgtEl>
                                        <p:attrNameLst>
                                          <p:attrName>style.visibility</p:attrName>
                                        </p:attrNameLst>
                                      </p:cBhvr>
                                      <p:to>
                                        <p:strVal val="visible"/>
                                      </p:to>
                                    </p:set>
                                    <p:animEffect transition="in" filter="wipe(left)">
                                      <p:cBhvr>
                                        <p:cTn id="17" dur="1000"/>
                                        <p:tgtEl>
                                          <p:spTgt spid="4925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2547">
                                            <p:txEl>
                                              <p:pRg st="4" end="4"/>
                                            </p:txEl>
                                          </p:spTgt>
                                        </p:tgtEl>
                                        <p:attrNameLst>
                                          <p:attrName>style.visibility</p:attrName>
                                        </p:attrNameLst>
                                      </p:cBhvr>
                                      <p:to>
                                        <p:strVal val="visible"/>
                                      </p:to>
                                    </p:set>
                                    <p:animEffect transition="in" filter="wipe(left)">
                                      <p:cBhvr>
                                        <p:cTn id="22" dur="1000"/>
                                        <p:tgtEl>
                                          <p:spTgt spid="492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Content Placeholder 2"/>
          <p:cNvSpPr>
            <a:spLocks noGrp="1"/>
          </p:cNvSpPr>
          <p:nvPr>
            <p:ph idx="1"/>
          </p:nvPr>
        </p:nvSpPr>
        <p:spPr/>
        <p:txBody>
          <a:bodyPr/>
          <a:lstStyle/>
          <a:p>
            <a:pPr marL="114300">
              <a:spcBef>
                <a:spcPts val="600"/>
              </a:spcBef>
              <a:spcAft>
                <a:spcPts val="600"/>
              </a:spcAft>
              <a:defRPr/>
            </a:pPr>
            <a:r>
              <a:rPr lang="en-US" altLang="en-US" dirty="0">
                <a:ea typeface="+mn-ea"/>
              </a:rPr>
              <a:t>Achieving the Gains from Trade</a:t>
            </a:r>
          </a:p>
          <a:p>
            <a:pPr lvl="1" indent="0" eaLnBrk="1" hangingPunct="1">
              <a:spcBef>
                <a:spcPts val="600"/>
              </a:spcBef>
              <a:spcAft>
                <a:spcPts val="600"/>
              </a:spcAft>
              <a:defRPr/>
            </a:pPr>
            <a:r>
              <a:rPr lang="en-US" altLang="en-US" dirty="0">
                <a:ea typeface="ＭＳ Ｐゴシック" charset="0"/>
              </a:rPr>
              <a:t>Liz and Joe produce the good in which they have a comparative advantage: </a:t>
            </a:r>
          </a:p>
          <a:p>
            <a:pPr marL="288000" lvl="2" indent="-288000" eaLnBrk="1" hangingPunct="1">
              <a:spcBef>
                <a:spcPts val="600"/>
              </a:spcBef>
              <a:spcAft>
                <a:spcPts val="600"/>
              </a:spcAft>
              <a:buSzPct val="75000"/>
              <a:buFont typeface="Webdings" panose="05030102010509060703" pitchFamily="18" charset="2"/>
              <a:buChar char="&lt;"/>
              <a:defRPr/>
            </a:pPr>
            <a:r>
              <a:rPr lang="en-US" altLang="en-US" sz="2400" dirty="0">
                <a:ea typeface="ＭＳ Ｐゴシック" charset="0"/>
              </a:rPr>
              <a:t>Liz produces 30 smoothies and 0 salads.</a:t>
            </a:r>
          </a:p>
          <a:p>
            <a:pPr marL="288000" lvl="2" indent="-288000" eaLnBrk="1" hangingPunct="1">
              <a:spcBef>
                <a:spcPts val="600"/>
              </a:spcBef>
              <a:spcAft>
                <a:spcPts val="600"/>
              </a:spcAft>
              <a:buSzPct val="75000"/>
              <a:buFont typeface="Webdings" panose="05030102010509060703" pitchFamily="18" charset="2"/>
              <a:buChar char="&lt;"/>
              <a:defRPr/>
            </a:pPr>
            <a:r>
              <a:rPr lang="en-US" altLang="en-US" sz="2400" dirty="0">
                <a:ea typeface="ＭＳ Ｐゴシック" charset="0"/>
              </a:rPr>
              <a:t>Joe produces 30 salads and 0 smoothies.</a:t>
            </a:r>
            <a:endParaRPr lang="en-US" altLang="en-US" dirty="0">
              <a:ea typeface="ＭＳ Ｐゴシック" charset="0"/>
            </a:endParaRPr>
          </a:p>
          <a:p>
            <a:pPr marL="114300" indent="-216000">
              <a:spcBef>
                <a:spcPts val="600"/>
              </a:spcBef>
              <a:spcAft>
                <a:spcPts val="600"/>
              </a:spcAft>
              <a:defRPr/>
            </a:pPr>
            <a:endParaRPr lang="en-CA" altLang="en-US" dirty="0">
              <a:ea typeface="+mn-ea"/>
            </a:endParaRPr>
          </a:p>
        </p:txBody>
      </p:sp>
      <p:sp>
        <p:nvSpPr>
          <p:cNvPr id="105475" name="Title 1"/>
          <p:cNvSpPr>
            <a:spLocks noGrp="1"/>
          </p:cNvSpPr>
          <p:nvPr>
            <p:ph type="title"/>
          </p:nvPr>
        </p:nvSpPr>
        <p:spPr>
          <a:ln/>
        </p:spPr>
        <p:txBody>
          <a:bodyPr/>
          <a:lstStyle/>
          <a:p>
            <a:r>
              <a:rPr lang="en-US" altLang="en-US"/>
              <a:t>Gains from Trade</a:t>
            </a:r>
            <a:endParaRPr lang="en-CA" altLang="en-US"/>
          </a:p>
        </p:txBody>
      </p:sp>
      <p:pic>
        <p:nvPicPr>
          <p:cNvPr id="1054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Effect transition="in" filter="wipe(left)">
                                      <p:cBhvr>
                                        <p:cTn id="7" dur="1000"/>
                                        <p:tgtEl>
                                          <p:spTgt spid="10035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6">
                                            <p:txEl>
                                              <p:pRg st="2" end="2"/>
                                            </p:txEl>
                                          </p:spTgt>
                                        </p:tgtEl>
                                        <p:attrNameLst>
                                          <p:attrName>style.visibility</p:attrName>
                                        </p:attrNameLst>
                                      </p:cBhvr>
                                      <p:to>
                                        <p:strVal val="visible"/>
                                      </p:to>
                                    </p:set>
                                    <p:animEffect transition="in" filter="wipe(left)">
                                      <p:cBhvr>
                                        <p:cTn id="12" dur="1000"/>
                                        <p:tgtEl>
                                          <p:spTgt spid="100356">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0356">
                                            <p:txEl>
                                              <p:pRg st="3" end="3"/>
                                            </p:txEl>
                                          </p:spTgt>
                                        </p:tgtEl>
                                        <p:attrNameLst>
                                          <p:attrName>style.visibility</p:attrName>
                                        </p:attrNameLst>
                                      </p:cBhvr>
                                      <p:to>
                                        <p:strVal val="visible"/>
                                      </p:to>
                                    </p:set>
                                    <p:animEffect transition="in" filter="wipe(left)">
                                      <p:cBhvr>
                                        <p:cTn id="20" dur="1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75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4267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1000"/>
            <a:ext cx="4267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81000"/>
            <a:ext cx="4267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81000"/>
            <a:ext cx="4267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81000"/>
            <a:ext cx="42672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5200" lvl="1" indent="0" eaLnBrk="1" hangingPunct="1">
              <a:spcBef>
                <a:spcPct val="20000"/>
              </a:spcBef>
              <a:spcAft>
                <a:spcPts val="600"/>
              </a:spcAft>
              <a:defRPr/>
            </a:pPr>
            <a:r>
              <a:rPr lang="en-US" altLang="en-US" dirty="0">
                <a:ea typeface="ＭＳ Ｐゴシック" charset="0"/>
              </a:rPr>
              <a:t>Liz and Joe trade:</a:t>
            </a:r>
          </a:p>
          <a:p>
            <a:pPr marL="288000" lvl="2" indent="-288000" eaLnBrk="1" hangingPunct="1">
              <a:spcBef>
                <a:spcPts val="600"/>
              </a:spcBef>
              <a:spcAft>
                <a:spcPts val="600"/>
              </a:spcAft>
              <a:buSzPct val="75000"/>
              <a:buFont typeface="Webdings" panose="05030102010509060703" pitchFamily="18" charset="2"/>
              <a:buChar char="&lt;"/>
              <a:defRPr/>
            </a:pPr>
            <a:r>
              <a:rPr lang="en-US" altLang="en-US" sz="2400" dirty="0">
                <a:ea typeface="ＭＳ Ｐゴシック" charset="0"/>
              </a:rPr>
              <a:t>Liz sells Joe 10 smoothies and buys 20 salads.</a:t>
            </a:r>
          </a:p>
          <a:p>
            <a:pPr marL="288000" lvl="2" indent="-288000" eaLnBrk="1" hangingPunct="1">
              <a:spcBef>
                <a:spcPts val="600"/>
              </a:spcBef>
              <a:spcAft>
                <a:spcPts val="600"/>
              </a:spcAft>
              <a:buSzPct val="75000"/>
              <a:buFont typeface="Webdings" panose="05030102010509060703" pitchFamily="18" charset="2"/>
              <a:buChar char="&lt;"/>
              <a:defRPr/>
            </a:pPr>
            <a:r>
              <a:rPr lang="en-US" altLang="en-US" sz="2400" dirty="0">
                <a:ea typeface="ＭＳ Ｐゴシック" charset="0"/>
              </a:rPr>
              <a:t>Joe sells Liz 20 salads and buys 10 smoothies.</a:t>
            </a:r>
          </a:p>
          <a:p>
            <a:pPr marL="115200" lvl="1" indent="0" eaLnBrk="1" hangingPunct="1">
              <a:spcBef>
                <a:spcPct val="20000"/>
              </a:spcBef>
              <a:spcAft>
                <a:spcPts val="600"/>
              </a:spcAft>
              <a:defRPr/>
            </a:pPr>
            <a:r>
              <a:rPr lang="en-US" altLang="en-US" dirty="0">
                <a:ea typeface="ＭＳ Ｐゴシック" charset="0"/>
              </a:rPr>
              <a:t>After trade:</a:t>
            </a:r>
          </a:p>
          <a:p>
            <a:pPr marL="288000" lvl="2" indent="-288000" eaLnBrk="1" hangingPunct="1">
              <a:spcBef>
                <a:spcPts val="600"/>
              </a:spcBef>
              <a:spcAft>
                <a:spcPts val="600"/>
              </a:spcAft>
              <a:buSzPct val="75000"/>
              <a:buFont typeface="Webdings" panose="05030102010509060703" pitchFamily="18" charset="2"/>
              <a:buChar char="&lt;"/>
              <a:defRPr/>
            </a:pPr>
            <a:r>
              <a:rPr lang="en-US" altLang="en-US" sz="2400" dirty="0">
                <a:ea typeface="ＭＳ Ｐゴシック" charset="0"/>
              </a:rPr>
              <a:t>Liz has 20 smoothies and 20 salads.</a:t>
            </a:r>
          </a:p>
          <a:p>
            <a:pPr marL="288000" lvl="2" indent="-288000" eaLnBrk="1" hangingPunct="1">
              <a:spcBef>
                <a:spcPts val="600"/>
              </a:spcBef>
              <a:spcAft>
                <a:spcPts val="600"/>
              </a:spcAft>
              <a:buSzPct val="75000"/>
              <a:buFont typeface="Webdings" panose="05030102010509060703" pitchFamily="18" charset="2"/>
              <a:buChar char="&lt;"/>
              <a:defRPr/>
            </a:pPr>
            <a:r>
              <a:rPr lang="en-US" altLang="en-US" sz="2400" dirty="0">
                <a:ea typeface="ＭＳ Ｐゴシック" charset="0"/>
              </a:rPr>
              <a:t>Joe has 10 smoothies and 10 salads.</a:t>
            </a:r>
            <a:endParaRPr lang="en-CA" altLang="en-US" sz="2400" dirty="0">
              <a:ea typeface="ＭＳ Ｐゴシック" charset="0"/>
            </a:endParaRPr>
          </a:p>
          <a:p>
            <a:pPr lvl="2" indent="0" eaLnBrk="1" hangingPunct="1">
              <a:spcAft>
                <a:spcPct val="50000"/>
              </a:spcAft>
              <a:buSzPct val="75000"/>
              <a:buFontTx/>
              <a:buNone/>
              <a:defRPr/>
            </a:pPr>
            <a:endParaRPr lang="en-US" altLang="en-US" sz="2400" dirty="0">
              <a:ea typeface="ＭＳ Ｐゴシック" charset="0"/>
            </a:endParaRPr>
          </a:p>
          <a:p>
            <a:pPr>
              <a:defRPr/>
            </a:pPr>
            <a:endParaRPr lang="en-CA" dirty="0">
              <a:ea typeface="+mn-ea"/>
            </a:endParaRPr>
          </a:p>
        </p:txBody>
      </p:sp>
      <p:sp>
        <p:nvSpPr>
          <p:cNvPr id="109570" name="Title 1"/>
          <p:cNvSpPr>
            <a:spLocks noGrp="1"/>
          </p:cNvSpPr>
          <p:nvPr>
            <p:ph type="title"/>
          </p:nvPr>
        </p:nvSpPr>
        <p:spPr>
          <a:ln/>
        </p:spPr>
        <p:txBody>
          <a:bodyPr/>
          <a:lstStyle/>
          <a:p>
            <a:r>
              <a:rPr lang="en-US" altLang="en-US"/>
              <a:t>Gains from Trade</a:t>
            </a:r>
            <a:endParaRPr lang="en-CA" altLang="en-US"/>
          </a:p>
        </p:txBody>
      </p:sp>
      <p:pic>
        <p:nvPicPr>
          <p:cNvPr id="1095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6" name="Content Placeholder 2"/>
          <p:cNvSpPr>
            <a:spLocks noGrp="1"/>
          </p:cNvSpPr>
          <p:nvPr>
            <p:ph idx="1"/>
          </p:nvPr>
        </p:nvSpPr>
        <p:spPr/>
        <p:txBody>
          <a:bodyPr/>
          <a:lstStyle/>
          <a:p>
            <a:pPr lvl="1" indent="0" eaLnBrk="1" hangingPunct="1">
              <a:spcBef>
                <a:spcPct val="20000"/>
              </a:spcBef>
              <a:spcAft>
                <a:spcPts val="600"/>
              </a:spcAft>
            </a:pPr>
            <a:r>
              <a:rPr lang="en-US" altLang="en-US"/>
              <a:t>Gains from trade:</a:t>
            </a:r>
          </a:p>
          <a:p>
            <a:pPr marL="287338" lvl="2" indent="-287338" eaLnBrk="1" hangingPunct="1">
              <a:spcBef>
                <a:spcPts val="600"/>
              </a:spcBef>
              <a:spcAft>
                <a:spcPts val="600"/>
              </a:spcAft>
              <a:buSzPct val="75000"/>
              <a:buFont typeface="Webdings" panose="05030102010509060703" pitchFamily="18" charset="2"/>
              <a:buChar char="&lt;"/>
            </a:pPr>
            <a:r>
              <a:rPr lang="en-US" altLang="en-US" sz="2400"/>
              <a:t>Liz gains 5 smoothies and </a:t>
            </a:r>
            <a:br>
              <a:rPr lang="en-US" altLang="en-US" sz="2400"/>
            </a:br>
            <a:r>
              <a:rPr lang="en-US" altLang="en-US" sz="2400"/>
              <a:t>5 salads an hour</a:t>
            </a:r>
          </a:p>
          <a:p>
            <a:pPr marL="287338" lvl="2" indent="-287338" eaLnBrk="1" hangingPunct="1">
              <a:spcBef>
                <a:spcPts val="600"/>
              </a:spcBef>
              <a:spcAft>
                <a:spcPts val="600"/>
              </a:spcAft>
              <a:buSzPct val="75000"/>
              <a:buFont typeface="Webdings" panose="05030102010509060703" pitchFamily="18" charset="2"/>
              <a:buChar char="&lt;"/>
            </a:pPr>
            <a:r>
              <a:rPr lang="en-US" altLang="en-US" sz="2400"/>
              <a:t>Joe gains 5 smoothies and 5 salads an hour</a:t>
            </a:r>
            <a:endParaRPr lang="en-CA" altLang="en-US" sz="2400"/>
          </a:p>
        </p:txBody>
      </p:sp>
      <p:sp>
        <p:nvSpPr>
          <p:cNvPr id="111618" name="Title 1"/>
          <p:cNvSpPr>
            <a:spLocks noGrp="1"/>
          </p:cNvSpPr>
          <p:nvPr>
            <p:ph type="title"/>
          </p:nvPr>
        </p:nvSpPr>
        <p:spPr>
          <a:ln/>
        </p:spPr>
        <p:txBody>
          <a:bodyPr/>
          <a:lstStyle/>
          <a:p>
            <a:r>
              <a:rPr lang="en-US" altLang="en-US"/>
              <a:t>Gains from Trade</a:t>
            </a:r>
            <a:endParaRPr lang="en-CA" altLang="en-US"/>
          </a:p>
        </p:txBody>
      </p:sp>
      <p:pic>
        <p:nvPicPr>
          <p:cNvPr id="1116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381125"/>
            <a:ext cx="3413125"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6">
                                            <p:txEl>
                                              <p:pRg st="1" end="1"/>
                                            </p:txEl>
                                          </p:spTgt>
                                        </p:tgtEl>
                                        <p:attrNameLst>
                                          <p:attrName>style.visibility</p:attrName>
                                        </p:attrNameLst>
                                      </p:cBhvr>
                                      <p:to>
                                        <p:strVal val="visible"/>
                                      </p:to>
                                    </p:set>
                                    <p:animEffect transition="in" filter="wipe(left)">
                                      <p:cBhvr>
                                        <p:cTn id="7" dur="1000"/>
                                        <p:tgtEl>
                                          <p:spTgt spid="58376">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8376">
                                            <p:txEl>
                                              <p:pRg st="2" end="2"/>
                                            </p:txEl>
                                          </p:spTgt>
                                        </p:tgtEl>
                                        <p:attrNameLst>
                                          <p:attrName>style.visibility</p:attrName>
                                        </p:attrNameLst>
                                      </p:cBhvr>
                                      <p:to>
                                        <p:strVal val="visible"/>
                                      </p:to>
                                    </p:set>
                                    <p:animEffect transition="in" filter="wipe(left)">
                                      <p:cBhvr>
                                        <p:cTn id="15" dur="1000"/>
                                        <p:tgtEl>
                                          <p:spTgt spid="583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3666" name="Picture 9" descr="Fig02.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10" descr="Fig02.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11" descr="Fig02.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Content Placeholder 2"/>
          <p:cNvSpPr>
            <a:spLocks noGrp="1"/>
          </p:cNvSpPr>
          <p:nvPr>
            <p:ph idx="1"/>
          </p:nvPr>
        </p:nvSpPr>
        <p:spPr>
          <a:xfrm>
            <a:off x="360362" y="1584000"/>
            <a:ext cx="8478837" cy="1768475"/>
          </a:xfrm>
        </p:spPr>
        <p:txBody>
          <a:bodyPr/>
          <a:lstStyle/>
          <a:p>
            <a:pPr marL="108000" lvl="1" eaLnBrk="1" hangingPunct="1"/>
            <a:r>
              <a:rPr dirty="0"/>
              <a:t>Figure 2.6 shows the gains from trade.</a:t>
            </a:r>
          </a:p>
          <a:p>
            <a:pPr marL="108000" lvl="1" eaLnBrk="1" hangingPunct="1"/>
            <a:r>
              <a:rPr dirty="0"/>
              <a:t>Joe’s opportunity cost of producing a salad is less than Liz’s</a:t>
            </a:r>
            <a:r>
              <a:rPr i="1" dirty="0"/>
              <a:t>.</a:t>
            </a:r>
          </a:p>
          <a:p>
            <a:pPr marL="108000" lvl="1" eaLnBrk="1" hangingPunct="1"/>
            <a:r>
              <a:rPr dirty="0"/>
              <a:t>So Joe has a comparative advantage in producing salad</a:t>
            </a:r>
            <a:r>
              <a:rPr i="1" dirty="0"/>
              <a:t>.</a:t>
            </a:r>
            <a:endParaRPr dirty="0"/>
          </a:p>
        </p:txBody>
      </p:sp>
      <p:sp>
        <p:nvSpPr>
          <p:cNvPr id="113669" name="Title 1"/>
          <p:cNvSpPr>
            <a:spLocks noGrp="1"/>
          </p:cNvSpPr>
          <p:nvPr>
            <p:ph type="title"/>
          </p:nvPr>
        </p:nvSpPr>
        <p:spPr/>
        <p:txBody>
          <a:bodyPr/>
          <a:lstStyle/>
          <a:p>
            <a:r>
              <a:rPr lang="en-US" altLang="en-US"/>
              <a:t>Gains from Trade</a:t>
            </a:r>
            <a:endParaRPr lang="en-CA" altLang="en-US"/>
          </a:p>
        </p:txBody>
      </p:sp>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8">
                                            <p:txEl>
                                              <p:pRg st="1" end="1"/>
                                            </p:txEl>
                                          </p:spTgt>
                                        </p:tgtEl>
                                        <p:attrNameLst>
                                          <p:attrName>style.visibility</p:attrName>
                                        </p:attrNameLst>
                                      </p:cBhvr>
                                      <p:to>
                                        <p:strVal val="visible"/>
                                      </p:to>
                                    </p:set>
                                    <p:animEffect transition="in" filter="wipe(left)">
                                      <p:cBhvr>
                                        <p:cTn id="7" dur="1000"/>
                                        <p:tgtEl>
                                          <p:spTgt spid="593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8">
                                            <p:txEl>
                                              <p:pRg st="2" end="2"/>
                                            </p:txEl>
                                          </p:spTgt>
                                        </p:tgtEl>
                                        <p:attrNameLst>
                                          <p:attrName>style.visibility</p:attrName>
                                        </p:attrNameLst>
                                      </p:cBhvr>
                                      <p:to>
                                        <p:strVal val="visible"/>
                                      </p:to>
                                    </p:set>
                                    <p:animEffect transition="in" filter="wipe(left)">
                                      <p:cBhvr>
                                        <p:cTn id="12" dur="1000"/>
                                        <p:tgtEl>
                                          <p:spTgt spid="593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5714" name="Picture 10" descr="Fig02.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2.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2.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02.06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Fig02.06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Fig02.06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ig02.06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02.06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Fig02.06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1676400"/>
            <a:ext cx="83343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10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10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10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10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10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marL="114300" eaLnBrk="1" hangingPunct="1"/>
            <a:r>
              <a:rPr lang="en-US" altLang="en-US" dirty="0"/>
              <a:t>Production Possibilities Frontier</a:t>
            </a:r>
          </a:p>
          <a:p>
            <a:pPr marL="114300" lvl="1" eaLnBrk="1" hangingPunct="1"/>
            <a:r>
              <a:rPr dirty="0"/>
              <a:t>Figure 2.1 shows the </a:t>
            </a:r>
            <a:r>
              <a:rPr i="1" dirty="0"/>
              <a:t>PPF</a:t>
            </a:r>
            <a:r>
              <a:rPr dirty="0"/>
              <a:t> for two goods: cola and pizzas.</a:t>
            </a:r>
          </a:p>
        </p:txBody>
      </p:sp>
      <p:sp>
        <p:nvSpPr>
          <p:cNvPr id="17410" name="Title 2"/>
          <p:cNvSpPr>
            <a:spLocks noGrp="1"/>
          </p:cNvSpPr>
          <p:nvPr>
            <p:ph type="title"/>
          </p:nvPr>
        </p:nvSpPr>
        <p:spPr/>
        <p:txBody>
          <a:bodyPr/>
          <a:lstStyle/>
          <a:p>
            <a:r>
              <a:rPr lang="en-US" altLang="en-US"/>
              <a:t>Production Possibilities and </a:t>
            </a:r>
            <a:br>
              <a:rPr lang="en-US" altLang="en-US"/>
            </a:br>
            <a:r>
              <a:rPr lang="en-US" altLang="en-US"/>
              <a:t>Opportunity Cost</a:t>
            </a:r>
            <a:endParaRPr lang="en-CA" altLang="en-US"/>
          </a:p>
        </p:txBody>
      </p:sp>
      <p:pic>
        <p:nvPicPr>
          <p:cNvPr id="17412" name="Picture 15" descr="Fig02.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2.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2.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2.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2.0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2.0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02.0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Fig02.01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wipe(left)">
                                      <p:cBhvr>
                                        <p:cTn id="7" dur="10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7762" name="Picture 9" descr="Fig02.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10" descr="Fig02.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11" descr="Fig02.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Content Placeholder 2"/>
          <p:cNvSpPr>
            <a:spLocks noGrp="1"/>
          </p:cNvSpPr>
          <p:nvPr>
            <p:ph idx="1"/>
          </p:nvPr>
        </p:nvSpPr>
        <p:spPr>
          <a:xfrm>
            <a:off x="360363" y="1584000"/>
            <a:ext cx="8555037" cy="1768475"/>
          </a:xfrm>
        </p:spPr>
        <p:txBody>
          <a:bodyPr/>
          <a:lstStyle/>
          <a:p>
            <a:pPr marL="108000" lvl="1" eaLnBrk="1" hangingPunct="1"/>
            <a:r>
              <a:rPr dirty="0"/>
              <a:t>Liz’s opportunity cost of producing a smoothie is less than Joe’s</a:t>
            </a:r>
            <a:r>
              <a:rPr i="1" dirty="0"/>
              <a:t>.</a:t>
            </a:r>
          </a:p>
          <a:p>
            <a:pPr marL="108000" lvl="1" eaLnBrk="1" hangingPunct="1"/>
            <a:r>
              <a:rPr dirty="0"/>
              <a:t>So Liz has a comparative advantage in producing smoothies.</a:t>
            </a:r>
          </a:p>
        </p:txBody>
      </p:sp>
      <p:sp>
        <p:nvSpPr>
          <p:cNvPr id="117765"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6">
                                            <p:txEl>
                                              <p:pRg st="1" end="1"/>
                                            </p:txEl>
                                          </p:spTgt>
                                        </p:tgtEl>
                                        <p:attrNameLst>
                                          <p:attrName>style.visibility</p:attrName>
                                        </p:attrNameLst>
                                      </p:cBhvr>
                                      <p:to>
                                        <p:strVal val="visible"/>
                                      </p:to>
                                    </p:set>
                                    <p:animEffect transition="in" filter="wipe(left)">
                                      <p:cBhvr>
                                        <p:cTn id="7" dur="1000"/>
                                        <p:tgtEl>
                                          <p:spTgt spid="614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10" name="Picture 10" descr="Fig02.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11" descr="Fig02.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12" descr="Fig02.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2.06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Content Placeholder 2"/>
          <p:cNvSpPr>
            <a:spLocks noGrp="1"/>
          </p:cNvSpPr>
          <p:nvPr>
            <p:ph idx="1"/>
          </p:nvPr>
        </p:nvSpPr>
        <p:spPr>
          <a:xfrm>
            <a:off x="360363" y="1584325"/>
            <a:ext cx="8229600" cy="1082675"/>
          </a:xfrm>
        </p:spPr>
        <p:txBody>
          <a:bodyPr/>
          <a:lstStyle/>
          <a:p>
            <a:pPr marL="114300" lvl="1">
              <a:buClrTx/>
            </a:pPr>
            <a:r>
              <a:rPr dirty="0"/>
              <a:t>Joe specializes in producing salad and he produces </a:t>
            </a:r>
            <a:br>
              <a:rPr dirty="0"/>
            </a:br>
            <a:r>
              <a:rPr dirty="0"/>
              <a:t>30 salads an hour at point </a:t>
            </a:r>
            <a:r>
              <a:rPr i="1" dirty="0"/>
              <a:t>B </a:t>
            </a:r>
            <a:r>
              <a:rPr dirty="0"/>
              <a:t>on his</a:t>
            </a:r>
            <a:r>
              <a:rPr i="1" dirty="0"/>
              <a:t> PPF.</a:t>
            </a:r>
            <a:endParaRPr dirty="0"/>
          </a:p>
        </p:txBody>
      </p:sp>
      <p:sp>
        <p:nvSpPr>
          <p:cNvPr id="119814"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8" name="Picture 11" descr="Fig02.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12" descr="Fig02.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13" descr="Fig02.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14" descr="Fig02.06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2.06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4" name="Content Placeholder 2"/>
          <p:cNvSpPr>
            <a:spLocks noGrp="1"/>
          </p:cNvSpPr>
          <p:nvPr>
            <p:ph idx="1"/>
          </p:nvPr>
        </p:nvSpPr>
        <p:spPr>
          <a:xfrm>
            <a:off x="360363" y="1584325"/>
            <a:ext cx="8229600" cy="854075"/>
          </a:xfrm>
        </p:spPr>
        <p:txBody>
          <a:bodyPr/>
          <a:lstStyle/>
          <a:p>
            <a:pPr marL="114300" lvl="1">
              <a:buClrTx/>
            </a:pPr>
            <a:r>
              <a:rPr dirty="0"/>
              <a:t>Liz specializes in producing smoothies and produces </a:t>
            </a:r>
            <a:br>
              <a:rPr dirty="0"/>
            </a:br>
            <a:r>
              <a:rPr dirty="0"/>
              <a:t>30 smoothies an hour at point </a:t>
            </a:r>
            <a:r>
              <a:rPr i="1" dirty="0"/>
              <a:t>B </a:t>
            </a:r>
            <a:r>
              <a:rPr dirty="0"/>
              <a:t>on her</a:t>
            </a:r>
            <a:r>
              <a:rPr i="1" dirty="0"/>
              <a:t> PPF.</a:t>
            </a:r>
            <a:endParaRPr dirty="0"/>
          </a:p>
        </p:txBody>
      </p:sp>
      <p:sp>
        <p:nvSpPr>
          <p:cNvPr id="121863"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3906" name="Picture 22" descr="Fig02.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23" descr="Fig02.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24" descr="Fig02.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5" descr="Fig02.06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26" descr="Fig02.06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Fig02.06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Fig02.06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Content Placeholder 2"/>
          <p:cNvSpPr>
            <a:spLocks noGrp="1"/>
          </p:cNvSpPr>
          <p:nvPr>
            <p:ph idx="1"/>
          </p:nvPr>
        </p:nvSpPr>
        <p:spPr>
          <a:xfrm>
            <a:off x="360363" y="1584000"/>
            <a:ext cx="8229600" cy="1676400"/>
          </a:xfrm>
        </p:spPr>
        <p:txBody>
          <a:bodyPr/>
          <a:lstStyle/>
          <a:p>
            <a:pPr marL="108000" lvl="1" eaLnBrk="1" hangingPunct="1"/>
            <a:r>
              <a:rPr dirty="0"/>
              <a:t>They trade salads for smoothies along the red “Trade line.” </a:t>
            </a:r>
          </a:p>
          <a:p>
            <a:pPr marL="108000" lvl="1" eaLnBrk="1" hangingPunct="1"/>
            <a:r>
              <a:rPr lang="en-GB" dirty="0"/>
              <a:t>On the trade line, t</a:t>
            </a:r>
            <a:r>
              <a:rPr dirty="0"/>
              <a:t>he price of a salad is 2 smoothies or the price of a smoothie is ½ of a salad.</a:t>
            </a:r>
          </a:p>
        </p:txBody>
      </p:sp>
      <p:sp>
        <p:nvSpPr>
          <p:cNvPr id="123913"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22">
                                            <p:txEl>
                                              <p:pRg st="1" end="1"/>
                                            </p:txEl>
                                          </p:spTgt>
                                        </p:tgtEl>
                                        <p:attrNameLst>
                                          <p:attrName>style.visibility</p:attrName>
                                        </p:attrNameLst>
                                      </p:cBhvr>
                                      <p:to>
                                        <p:strVal val="visible"/>
                                      </p:to>
                                    </p:set>
                                    <p:animEffect transition="in" filter="wipe(left)">
                                      <p:cBhvr>
                                        <p:cTn id="7" dur="1000"/>
                                        <p:tgtEl>
                                          <p:spTgt spid="64522">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10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54" name="Picture 24" descr="Fig02.06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25" descr="Fig02.06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26" descr="Fig02.06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27" descr="Fig02.06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28" descr="Fig02.06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29" descr="Fig02.06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30" descr="Fig02.06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Fig02.06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Fig02.06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3200400"/>
            <a:ext cx="6934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Content Placeholder 2"/>
          <p:cNvSpPr>
            <a:spLocks noGrp="1"/>
          </p:cNvSpPr>
          <p:nvPr>
            <p:ph idx="1"/>
          </p:nvPr>
        </p:nvSpPr>
        <p:spPr>
          <a:xfrm>
            <a:off x="360363" y="1295400"/>
            <a:ext cx="8229600" cy="1676400"/>
          </a:xfrm>
        </p:spPr>
        <p:txBody>
          <a:bodyPr/>
          <a:lstStyle/>
          <a:p>
            <a:pPr marL="114300" lvl="1" eaLnBrk="1" hangingPunct="1">
              <a:spcBef>
                <a:spcPct val="20000"/>
              </a:spcBef>
            </a:pPr>
            <a:r>
              <a:rPr dirty="0"/>
              <a:t>Joe buys smoothies from Liz and moves to point </a:t>
            </a:r>
            <a:r>
              <a:rPr i="1" dirty="0"/>
              <a:t>C</a:t>
            </a:r>
            <a:r>
              <a:rPr dirty="0"/>
              <a:t>—a point </a:t>
            </a:r>
            <a:r>
              <a:rPr i="1" dirty="0"/>
              <a:t>outside</a:t>
            </a:r>
            <a:r>
              <a:rPr dirty="0"/>
              <a:t> his </a:t>
            </a:r>
            <a:r>
              <a:rPr i="1" dirty="0"/>
              <a:t>PPF</a:t>
            </a:r>
            <a:r>
              <a:rPr dirty="0"/>
              <a:t>.</a:t>
            </a:r>
          </a:p>
          <a:p>
            <a:pPr marL="114300" lvl="1" eaLnBrk="1" hangingPunct="1">
              <a:spcBef>
                <a:spcPct val="20000"/>
              </a:spcBef>
            </a:pPr>
            <a:r>
              <a:rPr dirty="0"/>
              <a:t>Liz buys salads from Joe and moves to point </a:t>
            </a:r>
            <a:r>
              <a:rPr i="1" dirty="0"/>
              <a:t>C</a:t>
            </a:r>
            <a:r>
              <a:rPr dirty="0"/>
              <a:t>—a point </a:t>
            </a:r>
            <a:r>
              <a:rPr i="1" dirty="0"/>
              <a:t>outside</a:t>
            </a:r>
            <a:r>
              <a:rPr dirty="0"/>
              <a:t> her </a:t>
            </a:r>
            <a:r>
              <a:rPr i="1" dirty="0"/>
              <a:t>PPF</a:t>
            </a:r>
            <a:r>
              <a:rPr dirty="0"/>
              <a:t>.</a:t>
            </a:r>
          </a:p>
        </p:txBody>
      </p:sp>
      <p:sp>
        <p:nvSpPr>
          <p:cNvPr id="125963" name="Title 1"/>
          <p:cNvSpPr>
            <a:spLocks noGrp="1"/>
          </p:cNvSpPr>
          <p:nvPr>
            <p:ph type="title"/>
          </p:nvPr>
        </p:nvSpPr>
        <p:spPr/>
        <p:txBody>
          <a:bodyPr/>
          <a:lstStyle/>
          <a:p>
            <a:r>
              <a:rPr lang="en-US" altLang="en-US"/>
              <a:t>Gains from Trade</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0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5548">
                                            <p:txEl>
                                              <p:pRg st="1" end="1"/>
                                            </p:txEl>
                                          </p:spTgt>
                                        </p:tgtEl>
                                        <p:attrNameLst>
                                          <p:attrName>style.visibility</p:attrName>
                                        </p:attrNameLst>
                                      </p:cBhvr>
                                      <p:to>
                                        <p:strVal val="visible"/>
                                      </p:to>
                                    </p:set>
                                    <p:animEffect transition="in" filter="wipe(left)">
                                      <p:cBhvr>
                                        <p:cTn id="12" dur="500"/>
                                        <p:tgtEl>
                                          <p:spTgt spid="65548">
                                            <p:txEl>
                                              <p:pRg st="1" end="1"/>
                                            </p:txEl>
                                          </p:spTgt>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Content Placeholder 2"/>
          <p:cNvSpPr>
            <a:spLocks noGrp="1"/>
          </p:cNvSpPr>
          <p:nvPr>
            <p:ph idx="1"/>
          </p:nvPr>
        </p:nvSpPr>
        <p:spPr>
          <a:xfrm>
            <a:off x="360363" y="1584325"/>
            <a:ext cx="7564437" cy="4525963"/>
          </a:xfrm>
        </p:spPr>
        <p:txBody>
          <a:bodyPr/>
          <a:lstStyle/>
          <a:p>
            <a:pPr marL="108000">
              <a:spcBef>
                <a:spcPts val="600"/>
              </a:spcBef>
              <a:spcAft>
                <a:spcPts val="600"/>
              </a:spcAft>
              <a:defRPr/>
            </a:pPr>
            <a:r>
              <a:rPr lang="en-US" altLang="en-US" dirty="0">
                <a:ea typeface="+mn-ea"/>
              </a:rPr>
              <a:t>The Liz-Joe Economy and its </a:t>
            </a:r>
            <a:r>
              <a:rPr lang="en-US" altLang="en-US" i="1" dirty="0">
                <a:ea typeface="+mn-ea"/>
              </a:rPr>
              <a:t>PPF</a:t>
            </a:r>
          </a:p>
          <a:p>
            <a:pPr marL="108000" lvl="1" eaLnBrk="1" hangingPunct="1">
              <a:spcBef>
                <a:spcPts val="600"/>
              </a:spcBef>
              <a:spcAft>
                <a:spcPts val="600"/>
              </a:spcAft>
              <a:defRPr/>
            </a:pPr>
            <a:r>
              <a:rPr lang="en-US" altLang="en-US" dirty="0">
                <a:ea typeface="ＭＳ Ｐゴシック" charset="0"/>
              </a:rPr>
              <a:t>With specialization and trade both Liz and Joe get outside their </a:t>
            </a:r>
            <a:r>
              <a:rPr lang="en-US" altLang="en-US" i="1" dirty="0">
                <a:ea typeface="ＭＳ Ｐゴシック" charset="0"/>
              </a:rPr>
              <a:t>PPF</a:t>
            </a:r>
            <a:r>
              <a:rPr lang="en-US" altLang="en-US" dirty="0">
                <a:ea typeface="ＭＳ Ｐゴシック" charset="0"/>
              </a:rPr>
              <a:t>s.</a:t>
            </a:r>
          </a:p>
          <a:p>
            <a:pPr marL="108000" lvl="1" eaLnBrk="1" hangingPunct="1">
              <a:spcBef>
                <a:spcPts val="600"/>
              </a:spcBef>
              <a:spcAft>
                <a:spcPts val="600"/>
              </a:spcAft>
              <a:defRPr/>
            </a:pPr>
            <a:r>
              <a:rPr lang="en-US" altLang="en-US" dirty="0">
                <a:ea typeface="ＭＳ Ｐゴシック" charset="0"/>
              </a:rPr>
              <a:t>If Liz and Joe are the only producers in the economy, what does the economy’s </a:t>
            </a:r>
            <a:r>
              <a:rPr lang="en-US" altLang="en-US" i="1" dirty="0">
                <a:ea typeface="ＭＳ Ｐゴシック" charset="0"/>
              </a:rPr>
              <a:t>PPF </a:t>
            </a:r>
            <a:r>
              <a:rPr lang="en-US" altLang="en-US" dirty="0">
                <a:ea typeface="ＭＳ Ｐゴシック" charset="0"/>
              </a:rPr>
              <a:t>look like? </a:t>
            </a:r>
          </a:p>
          <a:p>
            <a:pPr marL="108000" lvl="2" indent="0" eaLnBrk="1" hangingPunct="1">
              <a:spcBef>
                <a:spcPts val="600"/>
              </a:spcBef>
              <a:spcAft>
                <a:spcPts val="600"/>
              </a:spcAft>
              <a:buSzPct val="75000"/>
              <a:buNone/>
              <a:defRPr/>
            </a:pPr>
            <a:r>
              <a:rPr lang="en-US" altLang="en-US" sz="2400" dirty="0">
                <a:ea typeface="ＭＳ Ｐゴシック" charset="0"/>
              </a:rPr>
              <a:t>Figure 2.7 on the next slide shows the construction of the economy’s </a:t>
            </a:r>
            <a:r>
              <a:rPr lang="en-US" altLang="en-US" sz="2400" i="1" dirty="0">
                <a:ea typeface="ＭＳ Ｐゴシック" charset="0"/>
              </a:rPr>
              <a:t>PPF</a:t>
            </a:r>
            <a:r>
              <a:rPr lang="en-US" altLang="en-US" sz="2400" dirty="0">
                <a:ea typeface="ＭＳ Ｐゴシック" charset="0"/>
              </a:rPr>
              <a:t>.</a:t>
            </a:r>
            <a:endParaRPr lang="en-US" altLang="en-US" dirty="0">
              <a:ea typeface="ＭＳ Ｐゴシック" charset="0"/>
            </a:endParaRPr>
          </a:p>
          <a:p>
            <a:pPr marL="114300" indent="-216000">
              <a:spcBef>
                <a:spcPts val="600"/>
              </a:spcBef>
              <a:spcAft>
                <a:spcPts val="600"/>
              </a:spcAft>
              <a:defRPr/>
            </a:pPr>
            <a:endParaRPr lang="en-CA" altLang="en-US" dirty="0">
              <a:ea typeface="+mn-ea"/>
            </a:endParaRPr>
          </a:p>
        </p:txBody>
      </p:sp>
      <p:sp>
        <p:nvSpPr>
          <p:cNvPr id="105475" name="Title 1"/>
          <p:cNvSpPr>
            <a:spLocks noGrp="1"/>
          </p:cNvSpPr>
          <p:nvPr>
            <p:ph type="title"/>
          </p:nvPr>
        </p:nvSpPr>
        <p:spPr>
          <a:ln/>
        </p:spPr>
        <p:txBody>
          <a:bodyPr/>
          <a:lstStyle/>
          <a:p>
            <a:r>
              <a:rPr lang="en-US" altLang="en-US"/>
              <a:t>Gains from Trade</a:t>
            </a:r>
            <a:endParaRPr lang="en-CA" altLang="en-US"/>
          </a:p>
        </p:txBody>
      </p:sp>
    </p:spTree>
    <p:extLst>
      <p:ext uri="{BB962C8B-B14F-4D97-AF65-F5344CB8AC3E}">
        <p14:creationId xmlns:p14="http://schemas.microsoft.com/office/powerpoint/2010/main" val="39999869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Effect transition="in" filter="wipe(left)">
                                      <p:cBhvr>
                                        <p:cTn id="7" dur="1000"/>
                                        <p:tgtEl>
                                          <p:spTgt spid="1003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6">
                                            <p:txEl>
                                              <p:pRg st="2" end="2"/>
                                            </p:txEl>
                                          </p:spTgt>
                                        </p:tgtEl>
                                        <p:attrNameLst>
                                          <p:attrName>style.visibility</p:attrName>
                                        </p:attrNameLst>
                                      </p:cBhvr>
                                      <p:to>
                                        <p:strVal val="visible"/>
                                      </p:to>
                                    </p:set>
                                    <p:animEffect transition="in" filter="wipe(left)">
                                      <p:cBhvr>
                                        <p:cTn id="12" dur="1000"/>
                                        <p:tgtEl>
                                          <p:spTgt spid="1003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6">
                                            <p:txEl>
                                              <p:pRg st="3" end="3"/>
                                            </p:txEl>
                                          </p:spTgt>
                                        </p:tgtEl>
                                        <p:attrNameLst>
                                          <p:attrName>style.visibility</p:attrName>
                                        </p:attrNameLst>
                                      </p:cBhvr>
                                      <p:to>
                                        <p:strVal val="visible"/>
                                      </p:to>
                                    </p:set>
                                    <p:animEffect transition="in" filter="wipe(left)">
                                      <p:cBhvr>
                                        <p:cTn id="17" dur="1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Content Placeholder 2"/>
          <p:cNvSpPr>
            <a:spLocks noGrp="1"/>
          </p:cNvSpPr>
          <p:nvPr>
            <p:ph idx="1"/>
          </p:nvPr>
        </p:nvSpPr>
        <p:spPr/>
        <p:txBody>
          <a:bodyPr/>
          <a:lstStyle/>
          <a:p>
            <a:pPr marL="0" lvl="2" indent="0" eaLnBrk="1" hangingPunct="1">
              <a:spcBef>
                <a:spcPts val="600"/>
              </a:spcBef>
              <a:spcAft>
                <a:spcPts val="600"/>
              </a:spcAft>
              <a:buSzPct val="75000"/>
              <a:buNone/>
              <a:defRPr/>
            </a:pPr>
            <a:r>
              <a:rPr lang="en-US" altLang="en-US" sz="2400" dirty="0">
                <a:ea typeface="ＭＳ Ｐゴシック" charset="0"/>
              </a:rPr>
              <a:t>If both produce only salads, the economy produces 60 salads at point </a:t>
            </a:r>
            <a:r>
              <a:rPr lang="en-US" altLang="en-US" sz="2400" i="1" dirty="0">
                <a:ea typeface="ＭＳ Ｐゴシック" charset="0"/>
              </a:rPr>
              <a:t>A</a:t>
            </a:r>
            <a:r>
              <a:rPr lang="en-US" altLang="en-US" sz="2400" dirty="0">
                <a:ea typeface="ＭＳ Ｐゴシック" charset="0"/>
              </a:rPr>
              <a:t>.</a:t>
            </a:r>
          </a:p>
          <a:p>
            <a:pPr marL="0" lvl="2" indent="0" eaLnBrk="1" hangingPunct="1">
              <a:spcBef>
                <a:spcPts val="600"/>
              </a:spcBef>
              <a:spcAft>
                <a:spcPts val="600"/>
              </a:spcAft>
              <a:buSzPct val="75000"/>
              <a:buNone/>
              <a:defRPr/>
            </a:pPr>
            <a:r>
              <a:rPr lang="en-US" altLang="en-US" sz="2400" dirty="0">
                <a:ea typeface="ＭＳ Ｐゴシック" charset="0"/>
              </a:rPr>
              <a:t>If the economy starts to produce smoothies, Liz has the comparative advantage in smoothies and produces the first 30 smoothies at a cost of 1 salad per smoothie.</a:t>
            </a:r>
          </a:p>
          <a:p>
            <a:pPr marL="0" lvl="2" indent="0" eaLnBrk="1" hangingPunct="1">
              <a:spcBef>
                <a:spcPts val="600"/>
              </a:spcBef>
              <a:spcAft>
                <a:spcPts val="600"/>
              </a:spcAft>
              <a:buSzPct val="75000"/>
              <a:buNone/>
              <a:defRPr/>
            </a:pPr>
            <a:r>
              <a:rPr lang="en-US" altLang="en-US" sz="2400" dirty="0">
                <a:ea typeface="ＭＳ Ｐゴシック" charset="0"/>
              </a:rPr>
              <a:t>At point </a:t>
            </a:r>
            <a:r>
              <a:rPr lang="en-US" altLang="en-US" sz="2400" i="1" dirty="0">
                <a:ea typeface="ＭＳ Ｐゴシック" charset="0"/>
              </a:rPr>
              <a:t>B</a:t>
            </a:r>
            <a:r>
              <a:rPr lang="en-US" altLang="en-US" sz="2400" dirty="0">
                <a:ea typeface="ＭＳ Ｐゴシック" charset="0"/>
              </a:rPr>
              <a:t>, Liz produces </a:t>
            </a:r>
            <a:br>
              <a:rPr lang="en-US" altLang="en-US" sz="2400" dirty="0">
                <a:ea typeface="ＭＳ Ｐゴシック" charset="0"/>
              </a:rPr>
            </a:br>
            <a:r>
              <a:rPr lang="en-US" altLang="en-US" sz="2400" dirty="0">
                <a:ea typeface="ＭＳ Ｐゴシック" charset="0"/>
              </a:rPr>
              <a:t>30 smoothies and Joe produces 30 salads.</a:t>
            </a:r>
            <a:endParaRPr lang="en-US" altLang="en-US" dirty="0">
              <a:ea typeface="ＭＳ Ｐゴシック" charset="0"/>
            </a:endParaRPr>
          </a:p>
          <a:p>
            <a:pPr marL="114300" indent="-216000">
              <a:spcBef>
                <a:spcPts val="600"/>
              </a:spcBef>
              <a:spcAft>
                <a:spcPts val="600"/>
              </a:spcAft>
              <a:defRPr/>
            </a:pPr>
            <a:endParaRPr lang="en-CA" altLang="en-US" dirty="0">
              <a:ea typeface="+mn-ea"/>
            </a:endParaRPr>
          </a:p>
        </p:txBody>
      </p:sp>
      <p:sp>
        <p:nvSpPr>
          <p:cNvPr id="105475" name="Title 1"/>
          <p:cNvSpPr>
            <a:spLocks noGrp="1"/>
          </p:cNvSpPr>
          <p:nvPr>
            <p:ph type="title"/>
          </p:nvPr>
        </p:nvSpPr>
        <p:spPr>
          <a:ln/>
        </p:spPr>
        <p:txBody>
          <a:bodyPr/>
          <a:lstStyle/>
          <a:p>
            <a:r>
              <a:rPr lang="en-US" altLang="en-US"/>
              <a:t>Gains from Trade</a:t>
            </a:r>
            <a:endParaRPr lang="en-CA"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5608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Effect transition="in" filter="wipe(left)">
                                      <p:cBhvr>
                                        <p:cTn id="7" dur="1000"/>
                                        <p:tgtEl>
                                          <p:spTgt spid="10035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0356">
                                            <p:txEl>
                                              <p:pRg st="1" end="1"/>
                                            </p:txEl>
                                          </p:spTgt>
                                        </p:tgtEl>
                                        <p:attrNameLst>
                                          <p:attrName>style.visibility</p:attrName>
                                        </p:attrNameLst>
                                      </p:cBhvr>
                                      <p:to>
                                        <p:strVal val="visible"/>
                                      </p:to>
                                    </p:set>
                                    <p:animEffect transition="in" filter="wipe(left)">
                                      <p:cBhvr>
                                        <p:cTn id="15" dur="1000"/>
                                        <p:tgtEl>
                                          <p:spTgt spid="100356">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0356">
                                            <p:txEl>
                                              <p:pRg st="2" end="2"/>
                                            </p:txEl>
                                          </p:spTgt>
                                        </p:tgtEl>
                                        <p:attrNameLst>
                                          <p:attrName>style.visibility</p:attrName>
                                        </p:attrNameLst>
                                      </p:cBhvr>
                                      <p:to>
                                        <p:strVal val="visible"/>
                                      </p:to>
                                    </p:set>
                                    <p:animEffect transition="in" filter="wipe(left)">
                                      <p:cBhvr>
                                        <p:cTn id="23" dur="1000"/>
                                        <p:tgtEl>
                                          <p:spTgt spid="10035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62000"/>
            <a:ext cx="5181600" cy="5029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762000"/>
            <a:ext cx="5181600" cy="5029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762000"/>
            <a:ext cx="5181600" cy="50292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762000"/>
            <a:ext cx="5181600" cy="50292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762000"/>
            <a:ext cx="5181600" cy="5029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762000"/>
            <a:ext cx="5181600" cy="5029200"/>
          </a:xfrm>
          <a:prstGeom prst="rect">
            <a:avLst/>
          </a:prstGeom>
        </p:spPr>
      </p:pic>
    </p:spTree>
    <p:extLst>
      <p:ext uri="{BB962C8B-B14F-4D97-AF65-F5344CB8AC3E}">
        <p14:creationId xmlns:p14="http://schemas.microsoft.com/office/powerpoint/2010/main" val="330738161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Content Placeholder 2"/>
          <p:cNvSpPr>
            <a:spLocks noGrp="1"/>
          </p:cNvSpPr>
          <p:nvPr>
            <p:ph idx="1"/>
          </p:nvPr>
        </p:nvSpPr>
        <p:spPr>
          <a:xfrm>
            <a:off x="360363" y="1584325"/>
            <a:ext cx="4211637" cy="4463675"/>
          </a:xfrm>
        </p:spPr>
        <p:txBody>
          <a:bodyPr/>
          <a:lstStyle/>
          <a:p>
            <a:pPr marL="0" lvl="2" indent="0" eaLnBrk="1" hangingPunct="1">
              <a:spcBef>
                <a:spcPts val="600"/>
              </a:spcBef>
              <a:spcAft>
                <a:spcPts val="600"/>
              </a:spcAft>
              <a:buSzPct val="75000"/>
              <a:buNone/>
              <a:defRPr/>
            </a:pPr>
            <a:r>
              <a:rPr lang="en-US" altLang="en-US" sz="2400" dirty="0">
                <a:ea typeface="ＭＳ Ｐゴシック" charset="0"/>
              </a:rPr>
              <a:t>For the economy to produce more than 30 smoothies,    Joe will have to produce  fewer salads and start producing smoothies.</a:t>
            </a:r>
          </a:p>
          <a:p>
            <a:pPr marL="0" lvl="2" indent="0" eaLnBrk="1" hangingPunct="1">
              <a:spcBef>
                <a:spcPts val="600"/>
              </a:spcBef>
              <a:spcAft>
                <a:spcPts val="600"/>
              </a:spcAft>
              <a:buSzPct val="75000"/>
              <a:buNone/>
              <a:defRPr/>
            </a:pPr>
            <a:r>
              <a:rPr lang="en-US" altLang="en-US" sz="2400" dirty="0">
                <a:ea typeface="ＭＳ Ｐゴシック" charset="0"/>
              </a:rPr>
              <a:t>Joe’s cost of producing a smoothie is 5 salads.</a:t>
            </a:r>
          </a:p>
          <a:p>
            <a:pPr marL="0" lvl="2" indent="0" eaLnBrk="1" hangingPunct="1">
              <a:spcBef>
                <a:spcPts val="600"/>
              </a:spcBef>
              <a:spcAft>
                <a:spcPts val="600"/>
              </a:spcAft>
              <a:buSzPct val="75000"/>
              <a:buNone/>
              <a:defRPr/>
            </a:pPr>
            <a:r>
              <a:rPr lang="en-US" altLang="en-US" sz="2400" dirty="0">
                <a:ea typeface="ＭＳ Ｐゴシック" charset="0"/>
              </a:rPr>
              <a:t>If all the economy’s  resources are used to make smoothies, the economy produces at point </a:t>
            </a:r>
            <a:r>
              <a:rPr lang="en-US" altLang="en-US" sz="2400" i="1" dirty="0">
                <a:ea typeface="ＭＳ Ｐゴシック" charset="0"/>
              </a:rPr>
              <a:t>C</a:t>
            </a:r>
            <a:r>
              <a:rPr lang="en-US" altLang="en-US" sz="2400" dirty="0">
                <a:ea typeface="ＭＳ Ｐゴシック" charset="0"/>
              </a:rPr>
              <a:t>.</a:t>
            </a:r>
          </a:p>
        </p:txBody>
      </p:sp>
      <p:sp>
        <p:nvSpPr>
          <p:cNvPr id="105475" name="Title 1"/>
          <p:cNvSpPr>
            <a:spLocks noGrp="1"/>
          </p:cNvSpPr>
          <p:nvPr>
            <p:ph type="title"/>
          </p:nvPr>
        </p:nvSpPr>
        <p:spPr>
          <a:ln/>
        </p:spPr>
        <p:txBody>
          <a:bodyPr/>
          <a:lstStyle/>
          <a:p>
            <a:r>
              <a:rPr lang="en-US" altLang="en-US"/>
              <a:t>Gains from Trade</a:t>
            </a:r>
            <a:endParaRPr lang="en-CA" alt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sp>
        <p:nvSpPr>
          <p:cNvPr id="2" name="TextBox 1"/>
          <p:cNvSpPr txBox="1"/>
          <p:nvPr/>
        </p:nvSpPr>
        <p:spPr>
          <a:xfrm>
            <a:off x="360000" y="6048000"/>
            <a:ext cx="8458200" cy="461665"/>
          </a:xfrm>
          <a:prstGeom prst="rect">
            <a:avLst/>
          </a:prstGeom>
          <a:noFill/>
        </p:spPr>
        <p:txBody>
          <a:bodyPr wrap="square" rtlCol="0">
            <a:spAutoFit/>
          </a:bodyPr>
          <a:lstStyle/>
          <a:p>
            <a:pPr marL="0" lvl="2" eaLnBrk="1" hangingPunct="1">
              <a:spcBef>
                <a:spcPts val="600"/>
              </a:spcBef>
              <a:spcAft>
                <a:spcPts val="600"/>
              </a:spcAft>
              <a:buSzPct val="75000"/>
              <a:defRPr/>
            </a:pPr>
            <a:r>
              <a:rPr lang="en-US" altLang="en-US" sz="2400" kern="0" dirty="0">
                <a:solidFill>
                  <a:srgbClr val="000000"/>
                </a:solidFill>
                <a:latin typeface="Arial"/>
                <a:ea typeface="ＭＳ Ｐゴシック" charset="0"/>
              </a:rPr>
              <a:t>The outward-kinked curve</a:t>
            </a:r>
            <a:r>
              <a:rPr lang="en-US" altLang="en-US" sz="2400" i="1" kern="0" dirty="0">
                <a:solidFill>
                  <a:srgbClr val="000000"/>
                </a:solidFill>
                <a:latin typeface="Arial"/>
                <a:ea typeface="ＭＳ Ｐゴシック" charset="0"/>
              </a:rPr>
              <a:t> </a:t>
            </a:r>
            <a:r>
              <a:rPr lang="en-US" altLang="en-US" sz="2400" kern="0" dirty="0">
                <a:solidFill>
                  <a:srgbClr val="000000"/>
                </a:solidFill>
                <a:latin typeface="Arial"/>
                <a:ea typeface="ＭＳ Ｐゴシック" charset="0"/>
              </a:rPr>
              <a:t>is the Liz-Joe economy </a:t>
            </a:r>
            <a:r>
              <a:rPr lang="en-US" altLang="en-US" sz="2400" i="1" kern="0" dirty="0">
                <a:solidFill>
                  <a:srgbClr val="000000"/>
                </a:solidFill>
                <a:latin typeface="Arial"/>
                <a:ea typeface="ＭＳ Ｐゴシック" charset="0"/>
              </a:rPr>
              <a:t>PPF</a:t>
            </a:r>
            <a:r>
              <a:rPr lang="en-US" altLang="en-US" sz="2400" kern="0" dirty="0">
                <a:solidFill>
                  <a:srgbClr val="000000"/>
                </a:solidFill>
                <a:latin typeface="Arial"/>
                <a:ea typeface="ＭＳ Ｐゴシック" charset="0"/>
              </a:rPr>
              <a:t>.</a:t>
            </a:r>
            <a:endParaRPr lang="en-US" altLang="en-US" sz="2000" kern="0" dirty="0">
              <a:solidFill>
                <a:srgbClr val="000000"/>
              </a:solidFill>
              <a:latin typeface="Arial"/>
              <a:ea typeface="ＭＳ Ｐゴシック" charset="0"/>
            </a:endParaRPr>
          </a:p>
        </p:txBody>
      </p:sp>
    </p:spTree>
    <p:extLst>
      <p:ext uri="{BB962C8B-B14F-4D97-AF65-F5344CB8AC3E}">
        <p14:creationId xmlns:p14="http://schemas.microsoft.com/office/powerpoint/2010/main" val="6152711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Effect transition="in" filter="wipe(left)">
                                      <p:cBhvr>
                                        <p:cTn id="7" dur="1000"/>
                                        <p:tgtEl>
                                          <p:spTgt spid="1003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6">
                                            <p:txEl>
                                              <p:pRg st="2" end="2"/>
                                            </p:txEl>
                                          </p:spTgt>
                                        </p:tgtEl>
                                        <p:attrNameLst>
                                          <p:attrName>style.visibility</p:attrName>
                                        </p:attrNameLst>
                                      </p:cBhvr>
                                      <p:to>
                                        <p:strVal val="visible"/>
                                      </p:to>
                                    </p:set>
                                    <p:animEffect transition="in" filter="wipe(left)">
                                      <p:cBhvr>
                                        <p:cTn id="12" dur="1000"/>
                                        <p:tgtEl>
                                          <p:spTgt spid="100356">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uiExpand="1"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Content Placeholder 2"/>
          <p:cNvSpPr>
            <a:spLocks noGrp="1"/>
          </p:cNvSpPr>
          <p:nvPr>
            <p:ph idx="1"/>
          </p:nvPr>
        </p:nvSpPr>
        <p:spPr/>
        <p:txBody>
          <a:bodyPr/>
          <a:lstStyle/>
          <a:p>
            <a:pPr marL="0" lvl="2" indent="0" eaLnBrk="1" hangingPunct="1">
              <a:spcBef>
                <a:spcPts val="600"/>
              </a:spcBef>
              <a:spcAft>
                <a:spcPts val="600"/>
              </a:spcAft>
              <a:buSzPct val="75000"/>
              <a:buNone/>
              <a:defRPr/>
            </a:pPr>
            <a:r>
              <a:rPr lang="en-US" altLang="en-US" sz="2400" b="1" dirty="0">
                <a:solidFill>
                  <a:srgbClr val="7030A0"/>
                </a:solidFill>
              </a:rPr>
              <a:t>Efficiency and Inefficiency</a:t>
            </a:r>
          </a:p>
          <a:p>
            <a:pPr marL="0" lvl="2" indent="0" eaLnBrk="1" hangingPunct="1">
              <a:spcBef>
                <a:spcPts val="600"/>
              </a:spcBef>
              <a:spcAft>
                <a:spcPts val="600"/>
              </a:spcAft>
              <a:buSzPct val="75000"/>
              <a:buNone/>
              <a:defRPr/>
            </a:pPr>
            <a:r>
              <a:rPr lang="en-US" altLang="en-US" sz="2400" dirty="0">
                <a:ea typeface="ＭＳ Ｐゴシック" charset="0"/>
              </a:rPr>
              <a:t>When both Liz and Joe specialize, they produce efficiently at point </a:t>
            </a:r>
            <a:r>
              <a:rPr lang="en-US" altLang="en-US" sz="2400" i="1" dirty="0">
                <a:ea typeface="ＭＳ Ｐゴシック" charset="0"/>
              </a:rPr>
              <a:t>B</a:t>
            </a:r>
            <a:r>
              <a:rPr lang="en-US" altLang="en-US" sz="2400" dirty="0">
                <a:ea typeface="ＭＳ Ｐゴシック" charset="0"/>
              </a:rPr>
              <a:t> on the economy’s </a:t>
            </a:r>
            <a:r>
              <a:rPr lang="en-US" altLang="en-US" sz="2400" i="1" dirty="0">
                <a:ea typeface="ＭＳ Ｐゴシック" charset="0"/>
              </a:rPr>
              <a:t>PPF</a:t>
            </a:r>
            <a:r>
              <a:rPr lang="en-US" altLang="en-US" sz="2400" dirty="0">
                <a:ea typeface="ＭＳ Ｐゴシック" charset="0"/>
              </a:rPr>
              <a:t>.</a:t>
            </a:r>
          </a:p>
          <a:p>
            <a:pPr marL="0" lvl="2" indent="0" eaLnBrk="1" hangingPunct="1">
              <a:spcBef>
                <a:spcPts val="600"/>
              </a:spcBef>
              <a:spcAft>
                <a:spcPts val="600"/>
              </a:spcAft>
              <a:buSzPct val="75000"/>
              <a:buNone/>
              <a:defRPr/>
            </a:pPr>
            <a:r>
              <a:rPr lang="en-US" altLang="en-US" sz="2400" dirty="0">
                <a:ea typeface="ＭＳ Ｐゴシック" charset="0"/>
              </a:rPr>
              <a:t>At all other points on the    economy’s </a:t>
            </a:r>
            <a:r>
              <a:rPr lang="en-US" altLang="en-US" sz="2400" i="1" dirty="0">
                <a:ea typeface="ＭＳ Ｐゴシック" charset="0"/>
              </a:rPr>
              <a:t>PPF</a:t>
            </a:r>
            <a:r>
              <a:rPr lang="en-US" altLang="en-US" sz="2400" dirty="0">
                <a:ea typeface="ＭＳ Ｐゴシック" charset="0"/>
              </a:rPr>
              <a:t>, one person specializes and production          is efficient.</a:t>
            </a:r>
          </a:p>
          <a:p>
            <a:pPr marL="0" lvl="2" indent="0" eaLnBrk="1" hangingPunct="1">
              <a:spcBef>
                <a:spcPts val="600"/>
              </a:spcBef>
              <a:spcAft>
                <a:spcPts val="600"/>
              </a:spcAft>
              <a:buSzPct val="75000"/>
              <a:buNone/>
              <a:defRPr/>
            </a:pPr>
            <a:r>
              <a:rPr lang="en-US" altLang="en-US" sz="2400" dirty="0">
                <a:ea typeface="ＭＳ Ｐゴシック" charset="0"/>
              </a:rPr>
              <a:t>Production at any point on the </a:t>
            </a:r>
            <a:r>
              <a:rPr lang="en-US" altLang="en-US" sz="2400" i="1" dirty="0">
                <a:ea typeface="ＭＳ Ｐゴシック" charset="0"/>
              </a:rPr>
              <a:t>PPF</a:t>
            </a:r>
            <a:r>
              <a:rPr lang="en-US" altLang="en-US" sz="2400" dirty="0">
                <a:ea typeface="ＭＳ Ｐゴシック" charset="0"/>
              </a:rPr>
              <a:t> is efficient.</a:t>
            </a:r>
          </a:p>
          <a:p>
            <a:pPr marL="114300" indent="-216000">
              <a:spcBef>
                <a:spcPts val="600"/>
              </a:spcBef>
              <a:spcAft>
                <a:spcPts val="600"/>
              </a:spcAft>
              <a:defRPr/>
            </a:pPr>
            <a:endParaRPr lang="en-CA" altLang="en-US" dirty="0">
              <a:ea typeface="+mn-ea"/>
            </a:endParaRPr>
          </a:p>
        </p:txBody>
      </p:sp>
      <p:sp>
        <p:nvSpPr>
          <p:cNvPr id="105475" name="Title 1"/>
          <p:cNvSpPr>
            <a:spLocks noGrp="1"/>
          </p:cNvSpPr>
          <p:nvPr>
            <p:ph type="title"/>
          </p:nvPr>
        </p:nvSpPr>
        <p:spPr>
          <a:ln/>
        </p:spPr>
        <p:txBody>
          <a:bodyPr/>
          <a:lstStyle/>
          <a:p>
            <a:r>
              <a:rPr lang="en-US" altLang="en-US"/>
              <a:t>Gains from Trade</a:t>
            </a:r>
            <a:endParaRPr lang="en-CA" alt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spTree>
    <p:extLst>
      <p:ext uri="{BB962C8B-B14F-4D97-AF65-F5344CB8AC3E}">
        <p14:creationId xmlns:p14="http://schemas.microsoft.com/office/powerpoint/2010/main" val="39234789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Effect transition="in" filter="wipe(left)">
                                      <p:cBhvr>
                                        <p:cTn id="7" dur="1000"/>
                                        <p:tgtEl>
                                          <p:spTgt spid="1003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6">
                                            <p:txEl>
                                              <p:pRg st="2" end="2"/>
                                            </p:txEl>
                                          </p:spTgt>
                                        </p:tgtEl>
                                        <p:attrNameLst>
                                          <p:attrName>style.visibility</p:attrName>
                                        </p:attrNameLst>
                                      </p:cBhvr>
                                      <p:to>
                                        <p:strVal val="visible"/>
                                      </p:to>
                                    </p:set>
                                    <p:animEffect transition="in" filter="wipe(left)">
                                      <p:cBhvr>
                                        <p:cTn id="12" dur="1000"/>
                                        <p:tgtEl>
                                          <p:spTgt spid="1003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356">
                                            <p:txEl>
                                              <p:pRg st="3" end="3"/>
                                            </p:txEl>
                                          </p:spTgt>
                                        </p:tgtEl>
                                        <p:attrNameLst>
                                          <p:attrName>style.visibility</p:attrName>
                                        </p:attrNameLst>
                                      </p:cBhvr>
                                      <p:to>
                                        <p:strVal val="visible"/>
                                      </p:to>
                                    </p:set>
                                    <p:animEffect transition="in" filter="wipe(left)">
                                      <p:cBhvr>
                                        <p:cTn id="17" dur="1000"/>
                                        <p:tgtEl>
                                          <p:spTgt spid="100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11" descr="Fig02.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2.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2.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2.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2.0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2.0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2.0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2.01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2.01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2.01j.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Fig02.01k.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1676400"/>
            <a:ext cx="8188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Content Placeholder 2"/>
          <p:cNvSpPr>
            <a:spLocks noGrp="1"/>
          </p:cNvSpPr>
          <p:nvPr>
            <p:ph idx="1"/>
          </p:nvPr>
        </p:nvSpPr>
        <p:spPr>
          <a:xfrm>
            <a:off x="360363" y="1584325"/>
            <a:ext cx="3830637" cy="4525963"/>
          </a:xfrm>
        </p:spPr>
        <p:txBody>
          <a:bodyPr/>
          <a:lstStyle/>
          <a:p>
            <a:pPr marL="0" lvl="2" indent="0" eaLnBrk="1" hangingPunct="1">
              <a:spcBef>
                <a:spcPts val="600"/>
              </a:spcBef>
              <a:spcAft>
                <a:spcPts val="600"/>
              </a:spcAft>
              <a:buSzPct val="75000"/>
              <a:buNone/>
              <a:defRPr/>
            </a:pPr>
            <a:r>
              <a:rPr lang="en-US" altLang="en-US" sz="2400" dirty="0">
                <a:ea typeface="ＭＳ Ｐゴシック" charset="0"/>
              </a:rPr>
              <a:t>But with no specialization, Joe and Liz produce at a point  inside the economy’s </a:t>
            </a:r>
            <a:r>
              <a:rPr lang="en-US" altLang="en-US" sz="2400" i="1" dirty="0">
                <a:ea typeface="ＭＳ Ｐゴシック" charset="0"/>
              </a:rPr>
              <a:t>PPF</a:t>
            </a:r>
            <a:r>
              <a:rPr lang="en-US" altLang="en-US" sz="2400" dirty="0">
                <a:ea typeface="ＭＳ Ｐゴシック" charset="0"/>
              </a:rPr>
              <a:t>.</a:t>
            </a:r>
          </a:p>
          <a:p>
            <a:pPr marL="0" lvl="2" indent="0" eaLnBrk="1" hangingPunct="1">
              <a:spcBef>
                <a:spcPts val="600"/>
              </a:spcBef>
              <a:spcAft>
                <a:spcPts val="600"/>
              </a:spcAft>
              <a:buSzPct val="75000"/>
              <a:buNone/>
              <a:defRPr/>
            </a:pPr>
            <a:r>
              <a:rPr lang="en-US" altLang="en-US" sz="2400" dirty="0">
                <a:ea typeface="ＭＳ Ｐゴシック" charset="0"/>
              </a:rPr>
              <a:t>Production at point </a:t>
            </a:r>
            <a:r>
              <a:rPr lang="en-US" altLang="en-US" sz="2400" i="1" dirty="0">
                <a:ea typeface="ＭＳ Ｐゴシック" charset="0"/>
              </a:rPr>
              <a:t>D</a:t>
            </a:r>
            <a:r>
              <a:rPr lang="en-US" altLang="en-US" sz="2400" dirty="0">
                <a:ea typeface="ＭＳ Ｐゴシック" charset="0"/>
              </a:rPr>
              <a:t> is inefficient.</a:t>
            </a:r>
            <a:endParaRPr lang="en-US" altLang="en-US" dirty="0">
              <a:ea typeface="ＭＳ Ｐゴシック" charset="0"/>
            </a:endParaRPr>
          </a:p>
          <a:p>
            <a:pPr marL="114300" indent="-216000">
              <a:spcBef>
                <a:spcPts val="600"/>
              </a:spcBef>
              <a:spcAft>
                <a:spcPts val="600"/>
              </a:spcAft>
              <a:defRPr/>
            </a:pPr>
            <a:endParaRPr lang="en-CA" altLang="en-US" dirty="0">
              <a:ea typeface="+mn-ea"/>
            </a:endParaRPr>
          </a:p>
        </p:txBody>
      </p:sp>
      <p:sp>
        <p:nvSpPr>
          <p:cNvPr id="105475" name="Title 1"/>
          <p:cNvSpPr>
            <a:spLocks noGrp="1"/>
          </p:cNvSpPr>
          <p:nvPr>
            <p:ph type="title"/>
          </p:nvPr>
        </p:nvSpPr>
        <p:spPr>
          <a:ln/>
        </p:spPr>
        <p:txBody>
          <a:bodyPr/>
          <a:lstStyle/>
          <a:p>
            <a:r>
              <a:rPr lang="en-US" altLang="en-US"/>
              <a:t>Gains from Trade</a:t>
            </a:r>
            <a:endParaRPr lang="en-CA" alt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0" y="1656000"/>
            <a:ext cx="4145280" cy="4023360"/>
          </a:xfrm>
          <a:prstGeom prst="rect">
            <a:avLst/>
          </a:prstGeom>
        </p:spPr>
      </p:pic>
    </p:spTree>
    <p:extLst>
      <p:ext uri="{BB962C8B-B14F-4D97-AF65-F5344CB8AC3E}">
        <p14:creationId xmlns:p14="http://schemas.microsoft.com/office/powerpoint/2010/main" val="19046882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animEffect transition="in" filter="wipe(left)">
                                      <p:cBhvr>
                                        <p:cTn id="7" dur="1000"/>
                                        <p:tgtEl>
                                          <p:spTgt spid="10035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uiExpand="1"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marL="108000" lvl="1" eaLnBrk="1" hangingPunct="1"/>
            <a:r>
              <a:rPr dirty="0"/>
              <a:t>The expansion of production possibilities—an increase in the standard of living—is called </a:t>
            </a:r>
            <a:r>
              <a:rPr b="1" dirty="0"/>
              <a:t>economic growth</a:t>
            </a:r>
            <a:r>
              <a:rPr dirty="0"/>
              <a:t>.</a:t>
            </a:r>
          </a:p>
          <a:p>
            <a:pPr marL="108000" lvl="1" eaLnBrk="1" hangingPunct="1"/>
            <a:r>
              <a:rPr dirty="0"/>
              <a:t>Two key factors influence economic growth:</a:t>
            </a:r>
          </a:p>
          <a:p>
            <a:pPr marL="114300" lvl="1" eaLnBrk="1" hangingPunct="1">
              <a:buClr>
                <a:schemeClr val="tx1"/>
              </a:buClr>
              <a:buSzPct val="120000"/>
              <a:buFont typeface="Wingdings" panose="05000000000000000000" pitchFamily="2" charset="2"/>
              <a:buChar char="§"/>
            </a:pPr>
            <a:r>
              <a:rPr dirty="0"/>
              <a:t> Technological change</a:t>
            </a:r>
          </a:p>
          <a:p>
            <a:pPr marL="114300" lvl="1" eaLnBrk="1" hangingPunct="1">
              <a:buClr>
                <a:schemeClr val="tx1"/>
              </a:buClr>
              <a:buSzPct val="120000"/>
              <a:buFont typeface="Wingdings" panose="05000000000000000000" pitchFamily="2" charset="2"/>
              <a:buChar char="§"/>
            </a:pPr>
            <a:r>
              <a:rPr dirty="0"/>
              <a:t> Capital accumulation</a:t>
            </a:r>
          </a:p>
          <a:p>
            <a:pPr marL="114300" lvl="1" eaLnBrk="1" hangingPunct="1"/>
            <a:r>
              <a:rPr b="1" dirty="0"/>
              <a:t>Technological change</a:t>
            </a:r>
            <a:r>
              <a:rPr dirty="0"/>
              <a:t> is the development of new goods and of better ways of producing goods and services.</a:t>
            </a:r>
          </a:p>
          <a:p>
            <a:pPr marL="114300" lvl="1" eaLnBrk="1" hangingPunct="1"/>
            <a:r>
              <a:rPr b="1" dirty="0"/>
              <a:t>Capital accumulation</a:t>
            </a:r>
            <a:r>
              <a:rPr dirty="0"/>
              <a:t> is the growth of capital resources, which includes </a:t>
            </a:r>
            <a:r>
              <a:rPr i="1" dirty="0"/>
              <a:t>human capital</a:t>
            </a:r>
            <a:r>
              <a:rPr dirty="0"/>
              <a:t>.</a:t>
            </a:r>
          </a:p>
        </p:txBody>
      </p:sp>
      <p:sp>
        <p:nvSpPr>
          <p:cNvPr id="80898" name="Title 1"/>
          <p:cNvSpPr>
            <a:spLocks noGrp="1"/>
          </p:cNvSpPr>
          <p:nvPr>
            <p:ph type="title"/>
          </p:nvPr>
        </p:nvSpPr>
        <p:spPr/>
        <p:txBody>
          <a:bodyPr/>
          <a:lstStyle/>
          <a:p>
            <a:r>
              <a:rPr lang="en-US" altLang="en-US"/>
              <a:t>Economic Growth</a:t>
            </a:r>
            <a:endParaRPr lang="en-CA" altLang="en-US"/>
          </a:p>
        </p:txBody>
      </p:sp>
    </p:spTree>
    <p:extLst>
      <p:ext uri="{BB962C8B-B14F-4D97-AF65-F5344CB8AC3E}">
        <p14:creationId xmlns:p14="http://schemas.microsoft.com/office/powerpoint/2010/main" val="6223080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10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left)">
                                      <p:cBhvr>
                                        <p:cTn id="12" dur="10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wipe(left)">
                                      <p:cBhvr>
                                        <p:cTn id="17" dur="1000"/>
                                        <p:tgtEl>
                                          <p:spTgt spid="67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wipe(left)">
                                      <p:cBhvr>
                                        <p:cTn id="22" dur="1000"/>
                                        <p:tgtEl>
                                          <p:spTgt spid="675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wipe(left)">
                                      <p:cBhvr>
                                        <p:cTn id="27" dur="1000"/>
                                        <p:tgtEl>
                                          <p:spTgt spid="675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587">
                                            <p:txEl>
                                              <p:pRg st="5" end="5"/>
                                            </p:txEl>
                                          </p:spTgt>
                                        </p:tgtEl>
                                        <p:attrNameLst>
                                          <p:attrName>style.visibility</p:attrName>
                                        </p:attrNameLst>
                                      </p:cBhvr>
                                      <p:to>
                                        <p:strVal val="visible"/>
                                      </p:to>
                                    </p:set>
                                    <p:animEffect transition="in" filter="wipe(left)">
                                      <p:cBhvr>
                                        <p:cTn id="32" dur="10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60363" y="1584325"/>
            <a:ext cx="7793037" cy="4525963"/>
          </a:xfrm>
        </p:spPr>
        <p:txBody>
          <a:bodyPr/>
          <a:lstStyle/>
          <a:p>
            <a:pPr marL="114300" lvl="1" eaLnBrk="1" hangingPunct="1"/>
            <a:r>
              <a:rPr b="1" dirty="0">
                <a:solidFill>
                  <a:srgbClr val="1A71B7"/>
                </a:solidFill>
              </a:rPr>
              <a:t>The Cost of Economic Growth</a:t>
            </a:r>
          </a:p>
          <a:p>
            <a:pPr marL="114300" lvl="1" eaLnBrk="1" hangingPunct="1"/>
            <a:r>
              <a:rPr dirty="0"/>
              <a:t>To use resources in research and development and to produce new capital, we must decrease our production of consumption goods and services.</a:t>
            </a:r>
          </a:p>
          <a:p>
            <a:pPr marL="114300" lvl="1" eaLnBrk="1" hangingPunct="1"/>
            <a:r>
              <a:rPr dirty="0"/>
              <a:t>So economic growth is not free.</a:t>
            </a:r>
          </a:p>
          <a:p>
            <a:pPr marL="114300" lvl="1" eaLnBrk="1" hangingPunct="1"/>
            <a:r>
              <a:rPr dirty="0"/>
              <a:t>The opportunity cost of economic growth is less current consumption.</a:t>
            </a:r>
          </a:p>
          <a:p>
            <a:pPr marL="114300" lvl="1" eaLnBrk="1" hangingPunct="1"/>
            <a:endParaRPr dirty="0"/>
          </a:p>
        </p:txBody>
      </p:sp>
      <p:sp>
        <p:nvSpPr>
          <p:cNvPr id="82946" name="Title 1"/>
          <p:cNvSpPr>
            <a:spLocks noGrp="1"/>
          </p:cNvSpPr>
          <p:nvPr>
            <p:ph type="title"/>
          </p:nvPr>
        </p:nvSpPr>
        <p:spPr/>
        <p:txBody>
          <a:bodyPr/>
          <a:lstStyle/>
          <a:p>
            <a:r>
              <a:rPr lang="en-US" altLang="en-US"/>
              <a:t>Economic Growth</a:t>
            </a:r>
            <a:endParaRPr lang="en-CA" altLang="en-US"/>
          </a:p>
        </p:txBody>
      </p:sp>
    </p:spTree>
    <p:extLst>
      <p:ext uri="{BB962C8B-B14F-4D97-AF65-F5344CB8AC3E}">
        <p14:creationId xmlns:p14="http://schemas.microsoft.com/office/powerpoint/2010/main" val="7978138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wipe(left)">
                                      <p:cBhvr>
                                        <p:cTn id="7" dur="10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wipe(left)">
                                      <p:cBhvr>
                                        <p:cTn id="12" dur="1000"/>
                                        <p:tgtEl>
                                          <p:spTgt spid="65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wipe(left)">
                                      <p:cBhvr>
                                        <p:cTn id="17" dur="10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lstStyle/>
          <a:p>
            <a:pPr lvl="1" indent="0" eaLnBrk="1" hangingPunct="1"/>
            <a:r>
              <a:rPr lang="en-US" altLang="en-US" dirty="0"/>
              <a:t>Figure 2.8 illustrates the tradeoff we face.</a:t>
            </a:r>
          </a:p>
          <a:p>
            <a:pPr lvl="1" indent="0" eaLnBrk="1" hangingPunct="1"/>
            <a:r>
              <a:rPr lang="en-US" altLang="en-US" dirty="0"/>
              <a:t>We can produce pizzas or pizza ovens along </a:t>
            </a:r>
            <a:r>
              <a:rPr lang="en-US" altLang="en-US" i="1" dirty="0"/>
              <a:t>PPF</a:t>
            </a:r>
            <a:r>
              <a:rPr lang="en-US" altLang="en-US" baseline="-25000" dirty="0"/>
              <a:t>0</a:t>
            </a:r>
            <a:r>
              <a:rPr lang="en-US" altLang="en-US" dirty="0"/>
              <a:t>.</a:t>
            </a:r>
          </a:p>
          <a:p>
            <a:pPr lvl="1" indent="0" eaLnBrk="1" hangingPunct="1"/>
            <a:r>
              <a:rPr lang="en-US" altLang="en-US" dirty="0"/>
              <a:t>By using some resources to produce pizza ovens today, the </a:t>
            </a:r>
            <a:r>
              <a:rPr lang="en-US" altLang="en-US" i="1" dirty="0"/>
              <a:t>PPF</a:t>
            </a:r>
            <a:r>
              <a:rPr lang="en-US" altLang="en-US" dirty="0"/>
              <a:t> shifts outward in the future.</a:t>
            </a:r>
          </a:p>
        </p:txBody>
      </p:sp>
      <p:sp>
        <p:nvSpPr>
          <p:cNvPr id="84995" name="Title 1"/>
          <p:cNvSpPr>
            <a:spLocks noGrp="1"/>
          </p:cNvSpPr>
          <p:nvPr>
            <p:ph type="title"/>
          </p:nvPr>
        </p:nvSpPr>
        <p:spPr>
          <a:ln/>
        </p:spPr>
        <p:txBody>
          <a:bodyPr/>
          <a:lstStyle/>
          <a:p>
            <a:r>
              <a:rPr lang="en-US" altLang="en-US"/>
              <a:t>Economic Growth</a:t>
            </a:r>
            <a:endParaRPr lang="en-CA" altLang="en-US"/>
          </a:p>
        </p:txBody>
      </p:sp>
      <p:pic>
        <p:nvPicPr>
          <p:cNvPr id="84996" name="Picture 12"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1981200"/>
            <a:ext cx="4341812"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3"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43434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81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wipe(left)">
                                      <p:cBhvr>
                                        <p:cTn id="7" dur="1000"/>
                                        <p:tgtEl>
                                          <p:spTgt spid="64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wipe(left)">
                                      <p:cBhvr>
                                        <p:cTn id="12" dur="1000"/>
                                        <p:tgtEl>
                                          <p:spTgt spid="64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4525"/>
                                        </p:tgtEl>
                                        <p:attrNameLst>
                                          <p:attrName>style.visibility</p:attrName>
                                        </p:attrNameLst>
                                      </p:cBhvr>
                                      <p:to>
                                        <p:strVal val="visible"/>
                                      </p:to>
                                    </p:set>
                                    <p:animEffect transition="in" filter="wipe(left)">
                                      <p:cBhvr>
                                        <p:cTn id="17" dur="500"/>
                                        <p:tgtEl>
                                          <p:spTgt spid="64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042" name="Picture 4"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071563"/>
            <a:ext cx="53054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71563"/>
            <a:ext cx="53054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2503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285"/>
                                        </p:tgtEl>
                                        <p:attrNameLst>
                                          <p:attrName>style.visibility</p:attrName>
                                        </p:attrNameLst>
                                      </p:cBhvr>
                                      <p:to>
                                        <p:strVal val="visible"/>
                                      </p:to>
                                    </p:set>
                                    <p:animEffect transition="in" filter="wipe(left)">
                                      <p:cBhvr>
                                        <p:cTn id="7" dur="500"/>
                                        <p:tgtEl>
                                          <p:spTgt spid="22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p:txBody>
          <a:bodyPr/>
          <a:lstStyle/>
          <a:p>
            <a:pPr marL="114300" lvl="1" eaLnBrk="1" hangingPunct="1"/>
            <a:r>
              <a:rPr b="1" dirty="0">
                <a:solidFill>
                  <a:srgbClr val="1A71B7"/>
                </a:solidFill>
              </a:rPr>
              <a:t>Changes in What We Produce</a:t>
            </a:r>
          </a:p>
          <a:p>
            <a:pPr marL="114300" lvl="1" eaLnBrk="1" hangingPunct="1"/>
            <a:r>
              <a:rPr dirty="0"/>
              <a:t>Investment in capital and technology creates economic growth and increases income.</a:t>
            </a:r>
          </a:p>
          <a:p>
            <a:pPr marL="114300" lvl="1" eaLnBrk="1" hangingPunct="1"/>
            <a:r>
              <a:rPr lang="en-US" dirty="0"/>
              <a:t>T</a:t>
            </a:r>
            <a:r>
              <a:rPr dirty="0"/>
              <a:t>he model of specialization and trade explains the different patterns of production across countries.</a:t>
            </a:r>
          </a:p>
          <a:p>
            <a:pPr marL="114300" lvl="1" eaLnBrk="1" hangingPunct="1"/>
            <a:r>
              <a:rPr lang="en-US" dirty="0"/>
              <a:t>Figure 2.9 illustrates how economic growth influences the pattern of production.</a:t>
            </a:r>
            <a:endParaRPr dirty="0"/>
          </a:p>
        </p:txBody>
      </p:sp>
      <p:sp>
        <p:nvSpPr>
          <p:cNvPr id="82946" name="Title 1"/>
          <p:cNvSpPr>
            <a:spLocks noGrp="1"/>
          </p:cNvSpPr>
          <p:nvPr>
            <p:ph type="title"/>
          </p:nvPr>
        </p:nvSpPr>
        <p:spPr/>
        <p:txBody>
          <a:bodyPr/>
          <a:lstStyle/>
          <a:p>
            <a:r>
              <a:rPr lang="en-US" altLang="en-US"/>
              <a:t>Economic Growth</a:t>
            </a:r>
            <a:endParaRPr lang="en-CA" altLang="en-US"/>
          </a:p>
        </p:txBody>
      </p:sp>
    </p:spTree>
    <p:extLst>
      <p:ext uri="{BB962C8B-B14F-4D97-AF65-F5344CB8AC3E}">
        <p14:creationId xmlns:p14="http://schemas.microsoft.com/office/powerpoint/2010/main" val="14714881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wipe(left)">
                                      <p:cBhvr>
                                        <p:cTn id="7" dur="1000"/>
                                        <p:tgtEl>
                                          <p:spTgt spid="655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wipe(left)">
                                      <p:cBhvr>
                                        <p:cTn id="12" dur="1000"/>
                                        <p:tgtEl>
                                          <p:spTgt spid="655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wipe(left)">
                                      <p:cBhvr>
                                        <p:cTn id="17" dur="10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3" name="Content Placeholder 2"/>
          <p:cNvSpPr>
            <a:spLocks noGrp="1"/>
          </p:cNvSpPr>
          <p:nvPr>
            <p:ph idx="1"/>
          </p:nvPr>
        </p:nvSpPr>
        <p:spPr/>
        <p:txBody>
          <a:bodyPr/>
          <a:lstStyle/>
          <a:p>
            <a:pPr marL="114300" lvl="1" eaLnBrk="1" hangingPunct="1">
              <a:spcBef>
                <a:spcPct val="20000"/>
              </a:spcBef>
            </a:pPr>
            <a:r>
              <a:rPr dirty="0"/>
              <a:t>Figure 2.9(a) compares low-income Ethiopia and China.</a:t>
            </a:r>
          </a:p>
          <a:p>
            <a:pPr marL="114300" lvl="1" eaLnBrk="1" hangingPunct="1">
              <a:spcBef>
                <a:spcPct val="20000"/>
              </a:spcBef>
            </a:pPr>
            <a:r>
              <a:rPr lang="en-AU" dirty="0"/>
              <a:t>Figure 2.9(b) compares China and the rich United States.</a:t>
            </a:r>
          </a:p>
          <a:p>
            <a:pPr marL="114300" lvl="1" eaLnBrk="1" hangingPunct="1">
              <a:spcBef>
                <a:spcPct val="20000"/>
              </a:spcBef>
            </a:pPr>
            <a:endParaRPr dirty="0"/>
          </a:p>
        </p:txBody>
      </p:sp>
      <p:sp>
        <p:nvSpPr>
          <p:cNvPr id="95238" name="Title 1"/>
          <p:cNvSpPr>
            <a:spLocks noGrp="1"/>
          </p:cNvSpPr>
          <p:nvPr>
            <p:ph type="title"/>
          </p:nvPr>
        </p:nvSpPr>
        <p:spPr/>
        <p:txBody>
          <a:bodyPr/>
          <a:lstStyle/>
          <a:p>
            <a:r>
              <a:rPr lang="en-US" altLang="en-US" dirty="0"/>
              <a:t>Economic Growth</a:t>
            </a:r>
            <a:endParaRPr lang="en-CA" alt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44" y="2743200"/>
            <a:ext cx="3836194" cy="37218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44" y="2743200"/>
            <a:ext cx="3836194" cy="37218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44" y="2743200"/>
            <a:ext cx="3836194" cy="37218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544" y="2743200"/>
            <a:ext cx="3836194" cy="372189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544" y="2743200"/>
            <a:ext cx="3836194" cy="372189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200" y="2743200"/>
            <a:ext cx="3836194" cy="3721894"/>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8200" y="2743200"/>
            <a:ext cx="3836194" cy="372189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48200" y="2743200"/>
            <a:ext cx="3836194" cy="3721894"/>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200" y="2743200"/>
            <a:ext cx="3836194" cy="3721894"/>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8200" y="2743200"/>
            <a:ext cx="3836194" cy="3721894"/>
          </a:xfrm>
          <a:prstGeom prst="rect">
            <a:avLst/>
          </a:prstGeom>
        </p:spPr>
      </p:pic>
      <p:pic>
        <p:nvPicPr>
          <p:cNvPr id="14" name="Picture 7">
            <a:hlinkClick r:id="rId13" action="ppaction://hlinksldjump" tooltip="Click to expand the figure"/>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7093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183">
                                            <p:txEl>
                                              <p:pRg st="0" end="0"/>
                                            </p:txEl>
                                          </p:spTgt>
                                        </p:tgtEl>
                                        <p:attrNameLst>
                                          <p:attrName>style.visibility</p:attrName>
                                        </p:attrNameLst>
                                      </p:cBhvr>
                                      <p:to>
                                        <p:strVal val="visible"/>
                                      </p:to>
                                    </p:set>
                                    <p:animEffect transition="in" filter="wipe(left)">
                                      <p:cBhvr>
                                        <p:cTn id="7" dur="500"/>
                                        <p:tgtEl>
                                          <p:spTgt spid="50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10" presetClass="entr" presetSubtype="0" fill="hold"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1000"/>
                            </p:stCondLst>
                            <p:childTnLst>
                              <p:par>
                                <p:cTn id="23" presetID="10" presetClass="entr" presetSubtype="0" fill="hold" nodeType="afterEffect">
                                  <p:stCondLst>
                                    <p:cond delay="2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0183">
                                            <p:txEl>
                                              <p:pRg st="1" end="1"/>
                                            </p:txEl>
                                          </p:spTgt>
                                        </p:tgtEl>
                                        <p:attrNameLst>
                                          <p:attrName>style.visibility</p:attrName>
                                        </p:attrNameLst>
                                      </p:cBhvr>
                                      <p:to>
                                        <p:strVal val="visible"/>
                                      </p:to>
                                    </p:set>
                                    <p:animEffect transition="in" filter="wipe(left)">
                                      <p:cBhvr>
                                        <p:cTn id="30" dur="500"/>
                                        <p:tgtEl>
                                          <p:spTgt spid="5018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p:stCondLst>
                              <p:cond delay="1000"/>
                            </p:stCondLst>
                            <p:childTnLst>
                              <p:par>
                                <p:cTn id="37" presetID="10" presetClass="entr" presetSubtype="0" fill="hold"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000"/>
                                        <p:tgtEl>
                                          <p:spTgt spid="12"/>
                                        </p:tgtEl>
                                      </p:cBhvr>
                                    </p:animEffect>
                                  </p:childTnLst>
                                </p:cTn>
                              </p:par>
                            </p:childTnLst>
                          </p:cTn>
                        </p:par>
                        <p:par>
                          <p:cTn id="45" fill="hold">
                            <p:stCondLst>
                              <p:cond delay="1000"/>
                            </p:stCondLst>
                            <p:childTnLst>
                              <p:par>
                                <p:cTn id="46" presetID="10" presetClass="entr" presetSubtype="0" fill="hold" nodeType="afterEffect">
                                  <p:stCondLst>
                                    <p:cond delay="25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38" y="1447800"/>
            <a:ext cx="4347686" cy="42181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38" y="1447800"/>
            <a:ext cx="4347686" cy="42181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938" y="1447800"/>
            <a:ext cx="4347686" cy="42181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938" y="1447800"/>
            <a:ext cx="4347686" cy="421814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938" y="1447800"/>
            <a:ext cx="4347686" cy="421814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447800"/>
            <a:ext cx="4347686" cy="4218146"/>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1447800"/>
            <a:ext cx="4347686" cy="4218146"/>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0" y="1447800"/>
            <a:ext cx="4347686" cy="421814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0" y="1447800"/>
            <a:ext cx="4347686" cy="4218146"/>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2000" y="1447800"/>
            <a:ext cx="4347686" cy="4218146"/>
          </a:xfrm>
          <a:prstGeom prst="rect">
            <a:avLst/>
          </a:prstGeom>
        </p:spPr>
      </p:pic>
    </p:spTree>
    <p:extLst>
      <p:ext uri="{BB962C8B-B14F-4D97-AF65-F5344CB8AC3E}">
        <p14:creationId xmlns:p14="http://schemas.microsoft.com/office/powerpoint/2010/main" val="24488437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1000"/>
                            </p:stCondLst>
                            <p:childTnLst>
                              <p:par>
                                <p:cTn id="18" presetID="10" presetClass="entr" presetSubtype="0" fill="hold"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1000"/>
                            </p:stCondLst>
                            <p:childTnLst>
                              <p:par>
                                <p:cTn id="27" presetID="10" presetClass="entr" presetSubtype="0" fill="hold" nodeType="after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par>
                          <p:cTn id="35" fill="hold">
                            <p:stCondLst>
                              <p:cond delay="1000"/>
                            </p:stCondLst>
                            <p:childTnLst>
                              <p:par>
                                <p:cTn id="36" presetID="10" presetClass="entr" presetSubtype="0" fill="hold" nodeType="after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marL="114300" lvl="1" eaLnBrk="1" hangingPunct="1"/>
            <a:r>
              <a:rPr dirty="0"/>
              <a:t>To reap the gains from trade, the choices of individuals must be coordinated.</a:t>
            </a:r>
          </a:p>
          <a:p>
            <a:pPr marL="114300" lvl="1" eaLnBrk="1" hangingPunct="1"/>
            <a:r>
              <a:rPr dirty="0"/>
              <a:t>To make coordination work, four complimentary social institutions have evolved over the centuries:</a:t>
            </a:r>
          </a:p>
          <a:p>
            <a:pPr marL="114300" lvl="1" eaLnBrk="1" hangingPunct="1">
              <a:buClr>
                <a:srgbClr val="1A71B7"/>
              </a:buClr>
              <a:buSzPct val="120000"/>
              <a:buFont typeface="Wingdings" panose="05000000000000000000" pitchFamily="2" charset="2"/>
              <a:buChar char="§"/>
            </a:pPr>
            <a:r>
              <a:rPr dirty="0"/>
              <a:t> Firms </a:t>
            </a:r>
          </a:p>
          <a:p>
            <a:pPr marL="114300" lvl="1" eaLnBrk="1" hangingPunct="1">
              <a:buClr>
                <a:srgbClr val="1A71B7"/>
              </a:buClr>
              <a:buSzPct val="120000"/>
              <a:buFont typeface="Wingdings" panose="05000000000000000000" pitchFamily="2" charset="2"/>
              <a:buChar char="§"/>
            </a:pPr>
            <a:r>
              <a:rPr dirty="0"/>
              <a:t> Markets</a:t>
            </a:r>
          </a:p>
          <a:p>
            <a:pPr marL="114300" lvl="1" eaLnBrk="1" hangingPunct="1">
              <a:buClr>
                <a:srgbClr val="1A71B7"/>
              </a:buClr>
              <a:buSzPct val="120000"/>
              <a:buFont typeface="Wingdings" panose="05000000000000000000" pitchFamily="2" charset="2"/>
              <a:buChar char="§"/>
            </a:pPr>
            <a:r>
              <a:rPr dirty="0"/>
              <a:t> Property rights</a:t>
            </a:r>
          </a:p>
          <a:p>
            <a:pPr marL="114300" lvl="1" eaLnBrk="1" hangingPunct="1">
              <a:buClr>
                <a:srgbClr val="1A71B7"/>
              </a:buClr>
              <a:buSzPct val="120000"/>
              <a:buFont typeface="Wingdings" panose="05000000000000000000" pitchFamily="2" charset="2"/>
              <a:buChar char="§"/>
            </a:pPr>
            <a:r>
              <a:rPr dirty="0"/>
              <a:t> Money</a:t>
            </a:r>
          </a:p>
        </p:txBody>
      </p:sp>
      <p:sp>
        <p:nvSpPr>
          <p:cNvPr id="128002" name="Title 1"/>
          <p:cNvSpPr>
            <a:spLocks noGrp="1"/>
          </p:cNvSpPr>
          <p:nvPr>
            <p:ph type="title"/>
          </p:nvPr>
        </p:nvSpPr>
        <p:spPr/>
        <p:txBody>
          <a:bodyPr/>
          <a:lstStyle/>
          <a:p>
            <a:r>
              <a:rPr lang="en-US" altLang="en-US"/>
              <a:t>Economic Coordination</a:t>
            </a:r>
            <a:endParaRPr lang="en-CA"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10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left)">
                                      <p:cBhvr>
                                        <p:cTn id="12" dur="10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left)">
                                      <p:cBhvr>
                                        <p:cTn id="17" dur="10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wipe(left)">
                                      <p:cBhvr>
                                        <p:cTn id="22" dur="10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wipe(left)">
                                      <p:cBhvr>
                                        <p:cTn id="27" dur="1000"/>
                                        <p:tgtEl>
                                          <p:spTgt spid="532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wipe(left)">
                                      <p:cBhvr>
                                        <p:cTn id="32" dur="10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5" name="Rectangle 3"/>
          <p:cNvSpPr>
            <a:spLocks noGrp="1" noChangeArrowheads="1"/>
          </p:cNvSpPr>
          <p:nvPr>
            <p:ph idx="1"/>
          </p:nvPr>
        </p:nvSpPr>
        <p:spPr>
          <a:xfrm>
            <a:off x="360363" y="1584325"/>
            <a:ext cx="8174037" cy="4525963"/>
          </a:xfrm>
        </p:spPr>
        <p:txBody>
          <a:bodyPr/>
          <a:lstStyle/>
          <a:p>
            <a:pPr marL="114300" lvl="1" eaLnBrk="1" hangingPunct="1">
              <a:lnSpc>
                <a:spcPct val="90000"/>
              </a:lnSpc>
            </a:pPr>
            <a:r>
              <a:rPr dirty="0"/>
              <a:t>A</a:t>
            </a:r>
            <a:r>
              <a:rPr b="1" dirty="0">
                <a:solidFill>
                  <a:srgbClr val="FF0000"/>
                </a:solidFill>
              </a:rPr>
              <a:t> </a:t>
            </a:r>
            <a:r>
              <a:rPr b="1" dirty="0"/>
              <a:t>firm</a:t>
            </a:r>
            <a:r>
              <a:rPr dirty="0"/>
              <a:t> is an economic unit that hires factors of production and organizes those factors to produce and sell goods and services.</a:t>
            </a:r>
          </a:p>
          <a:p>
            <a:pPr marL="114300" lvl="1" eaLnBrk="1" hangingPunct="1">
              <a:lnSpc>
                <a:spcPct val="90000"/>
              </a:lnSpc>
            </a:pPr>
            <a:r>
              <a:rPr dirty="0"/>
              <a:t>A </a:t>
            </a:r>
            <a:r>
              <a:rPr b="1" dirty="0"/>
              <a:t>market</a:t>
            </a:r>
            <a:r>
              <a:rPr dirty="0"/>
              <a:t> is any arrangement that enables buyers and sellers to get information and do business with each other.</a:t>
            </a:r>
          </a:p>
          <a:p>
            <a:pPr marL="114300" lvl="1" eaLnBrk="1" hangingPunct="1">
              <a:lnSpc>
                <a:spcPct val="90000"/>
              </a:lnSpc>
            </a:pPr>
            <a:r>
              <a:rPr b="1" dirty="0"/>
              <a:t>Property rights</a:t>
            </a:r>
            <a:r>
              <a:rPr dirty="0"/>
              <a:t> are the social arrangements that govern ownership, use, and disposal of resources, goods</a:t>
            </a:r>
            <a:r>
              <a:rPr lang="en-GB" dirty="0"/>
              <a:t>,</a:t>
            </a:r>
            <a:r>
              <a:rPr dirty="0"/>
              <a:t> or services.</a:t>
            </a:r>
          </a:p>
          <a:p>
            <a:pPr marL="114300" lvl="1" eaLnBrk="1" hangingPunct="1">
              <a:lnSpc>
                <a:spcPct val="90000"/>
              </a:lnSpc>
            </a:pPr>
            <a:r>
              <a:rPr b="1" dirty="0"/>
              <a:t>Money</a:t>
            </a:r>
            <a:r>
              <a:rPr dirty="0"/>
              <a:t> is any commodity or token that is generally acceptable as a means of payment.</a:t>
            </a:r>
            <a:br>
              <a:rPr dirty="0"/>
            </a:br>
            <a:r>
              <a:rPr dirty="0"/>
              <a:t/>
            </a:r>
            <a:br>
              <a:rPr dirty="0"/>
            </a:br>
            <a:endParaRPr dirty="0"/>
          </a:p>
        </p:txBody>
      </p:sp>
      <p:sp>
        <p:nvSpPr>
          <p:cNvPr id="130050" name="Title 1"/>
          <p:cNvSpPr>
            <a:spLocks noGrp="1"/>
          </p:cNvSpPr>
          <p:nvPr>
            <p:ph type="title"/>
          </p:nvPr>
        </p:nvSpPr>
        <p:spPr/>
        <p:txBody>
          <a:bodyPr/>
          <a:lstStyle/>
          <a:p>
            <a:r>
              <a:rPr lang="en-US" altLang="en-US"/>
              <a:t>Economic Coordination</a:t>
            </a:r>
            <a:endParaRPr lang="en-CA"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5">
                                            <p:txEl>
                                              <p:pRg st="1" end="1"/>
                                            </p:txEl>
                                          </p:spTgt>
                                        </p:tgtEl>
                                        <p:attrNameLst>
                                          <p:attrName>style.visibility</p:attrName>
                                        </p:attrNameLst>
                                      </p:cBhvr>
                                      <p:to>
                                        <p:strVal val="visible"/>
                                      </p:to>
                                    </p:set>
                                    <p:animEffect transition="in" filter="wipe(left)">
                                      <p:cBhvr>
                                        <p:cTn id="7" dur="1000"/>
                                        <p:tgtEl>
                                          <p:spTgt spid="330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5">
                                            <p:txEl>
                                              <p:pRg st="2" end="2"/>
                                            </p:txEl>
                                          </p:spTgt>
                                        </p:tgtEl>
                                        <p:attrNameLst>
                                          <p:attrName>style.visibility</p:attrName>
                                        </p:attrNameLst>
                                      </p:cBhvr>
                                      <p:to>
                                        <p:strVal val="visible"/>
                                      </p:to>
                                    </p:set>
                                    <p:animEffect transition="in" filter="wipe(left)">
                                      <p:cBhvr>
                                        <p:cTn id="12" dur="1000"/>
                                        <p:tgtEl>
                                          <p:spTgt spid="330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0755">
                                            <p:txEl>
                                              <p:pRg st="3" end="3"/>
                                            </p:txEl>
                                          </p:spTgt>
                                        </p:tgtEl>
                                        <p:attrNameLst>
                                          <p:attrName>style.visibility</p:attrName>
                                        </p:attrNameLst>
                                      </p:cBhvr>
                                      <p:to>
                                        <p:strVal val="visible"/>
                                      </p:to>
                                    </p:set>
                                    <p:animEffect transition="in" filter="wipe(left)">
                                      <p:cBhvr>
                                        <p:cTn id="17" dur="1000"/>
                                        <p:tgtEl>
                                          <p:spTgt spid="330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9" name="Rectangle 3"/>
          <p:cNvSpPr>
            <a:spLocks noGrp="1" noChangeArrowheads="1"/>
          </p:cNvSpPr>
          <p:nvPr>
            <p:ph idx="1"/>
          </p:nvPr>
        </p:nvSpPr>
        <p:spPr/>
        <p:txBody>
          <a:bodyPr/>
          <a:lstStyle/>
          <a:p>
            <a:pPr marL="114300" lvl="1" eaLnBrk="1" hangingPunct="1"/>
            <a:r>
              <a:t>Any point </a:t>
            </a:r>
            <a:r>
              <a:rPr i="1"/>
              <a:t>on</a:t>
            </a:r>
            <a:r>
              <a:t> the frontier such as </a:t>
            </a:r>
            <a:r>
              <a:rPr i="1"/>
              <a:t>E</a:t>
            </a:r>
            <a:r>
              <a:t> and any point </a:t>
            </a:r>
            <a:r>
              <a:rPr i="1"/>
              <a:t>inside </a:t>
            </a:r>
            <a:r>
              <a:t>the </a:t>
            </a:r>
            <a:r>
              <a:rPr i="1"/>
              <a:t>PPF</a:t>
            </a:r>
            <a:r>
              <a:t> such as </a:t>
            </a:r>
            <a:r>
              <a:rPr i="1"/>
              <a:t>Z</a:t>
            </a:r>
            <a:r>
              <a:t> are attainable.</a:t>
            </a:r>
          </a:p>
          <a:p>
            <a:pPr marL="114300" lvl="1" eaLnBrk="1" hangingPunct="1"/>
            <a:r>
              <a:t>Points outside the </a:t>
            </a:r>
            <a:r>
              <a:rPr i="1"/>
              <a:t>PPF</a:t>
            </a:r>
            <a:r>
              <a:t> are unattainable.</a:t>
            </a:r>
          </a:p>
        </p:txBody>
      </p:sp>
      <p:sp>
        <p:nvSpPr>
          <p:cNvPr id="21506" name="Title 2"/>
          <p:cNvSpPr>
            <a:spLocks noGrp="1"/>
          </p:cNvSpPr>
          <p:nvPr>
            <p:ph type="title"/>
          </p:nvPr>
        </p:nvSpPr>
        <p:spPr/>
        <p:txBody>
          <a:bodyPr/>
          <a:lstStyle/>
          <a:p>
            <a:r>
              <a:rPr lang="en-US" altLang="en-US"/>
              <a:t>Production Possibilities and </a:t>
            </a:r>
            <a:br>
              <a:rPr lang="en-US" altLang="en-US"/>
            </a:br>
            <a:r>
              <a:rPr lang="en-US" altLang="en-US"/>
              <a:t>Opportunity Cost</a:t>
            </a:r>
            <a:endParaRPr lang="en-CA" altLang="en-US"/>
          </a:p>
        </p:txBody>
      </p:sp>
      <p:pic>
        <p:nvPicPr>
          <p:cNvPr id="21508" name="Picture 15" descr="Fig02.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6" descr="Fig02.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7" descr="Fig02.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8" descr="Fig02.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9" descr="Fig02.01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0" descr="Fig02.01f.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1" descr="Fig02.01g.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2" descr="Fig02.01h.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Fig02.01i.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Fig02.01j.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Fig02.01k.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276600"/>
            <a:ext cx="63531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8499">
                                            <p:txEl>
                                              <p:pRg st="1" end="1"/>
                                            </p:txEl>
                                          </p:spTgt>
                                        </p:tgtEl>
                                        <p:attrNameLst>
                                          <p:attrName>style.visibility</p:attrName>
                                        </p:attrNameLst>
                                      </p:cBhvr>
                                      <p:to>
                                        <p:strVal val="visible"/>
                                      </p:to>
                                    </p:set>
                                    <p:animEffect transition="in" filter="wipe(left)">
                                      <p:cBhvr>
                                        <p:cTn id="16" dur="1000"/>
                                        <p:tgtEl>
                                          <p:spTgt spid="618499">
                                            <p:txEl>
                                              <p:pRg st="1" end="1"/>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Title 1"/>
          <p:cNvSpPr>
            <a:spLocks noGrp="1"/>
          </p:cNvSpPr>
          <p:nvPr>
            <p:ph type="title"/>
          </p:nvPr>
        </p:nvSpPr>
        <p:spPr>
          <a:ln/>
        </p:spPr>
        <p:txBody>
          <a:bodyPr/>
          <a:lstStyle/>
          <a:p>
            <a:r>
              <a:rPr lang="en-US" altLang="en-US"/>
              <a:t>Economic Coordination</a:t>
            </a:r>
            <a:endParaRPr lang="en-CA" altLang="en-US"/>
          </a:p>
        </p:txBody>
      </p:sp>
      <p:pic>
        <p:nvPicPr>
          <p:cNvPr id="132099" name="Picture 22"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2"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59" name="Picture 23"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002"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0" name="Picture 24"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002"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1" name="Picture 25"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002"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62" name="Picture 26"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002"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Rectangle 3"/>
          <p:cNvSpPr>
            <a:spLocks noGrp="1" noChangeArrowheads="1"/>
          </p:cNvSpPr>
          <p:nvPr>
            <p:ph idx="1"/>
          </p:nvPr>
        </p:nvSpPr>
        <p:spPr>
          <a:xfrm>
            <a:off x="360363" y="1584000"/>
            <a:ext cx="3754437" cy="5181600"/>
          </a:xfrm>
        </p:spPr>
        <p:txBody>
          <a:bodyPr/>
          <a:lstStyle/>
          <a:p>
            <a:pPr marL="108000">
              <a:spcBef>
                <a:spcPts val="600"/>
              </a:spcBef>
              <a:spcAft>
                <a:spcPts val="600"/>
              </a:spcAft>
            </a:pPr>
            <a:r>
              <a:rPr lang="en-US" altLang="en-US" dirty="0"/>
              <a:t>Circular Flows </a:t>
            </a:r>
            <a:br>
              <a:rPr lang="en-US" altLang="en-US" dirty="0"/>
            </a:br>
            <a:r>
              <a:rPr lang="en-US" altLang="en-US" dirty="0"/>
              <a:t>Through Markets</a:t>
            </a:r>
          </a:p>
          <a:p>
            <a:pPr marL="108000" lvl="1" eaLnBrk="1" hangingPunct="1">
              <a:spcBef>
                <a:spcPts val="600"/>
              </a:spcBef>
              <a:spcAft>
                <a:spcPts val="600"/>
              </a:spcAft>
            </a:pPr>
            <a:r>
              <a:rPr lang="en-US" altLang="en-US" dirty="0"/>
              <a:t>Figure 2.8 illustrates how households and firms interact in the market economy.</a:t>
            </a:r>
          </a:p>
          <a:p>
            <a:pPr marL="108000" lvl="1" eaLnBrk="1" hangingPunct="1">
              <a:spcBef>
                <a:spcPts val="600"/>
              </a:spcBef>
              <a:spcAft>
                <a:spcPts val="600"/>
              </a:spcAft>
            </a:pPr>
            <a:r>
              <a:rPr lang="en-US" altLang="en-US" dirty="0"/>
              <a:t>Factors of production, and …</a:t>
            </a:r>
          </a:p>
          <a:p>
            <a:pPr marL="108000" lvl="1" eaLnBrk="1" hangingPunct="1">
              <a:spcBef>
                <a:spcPts val="600"/>
              </a:spcBef>
              <a:spcAft>
                <a:spcPts val="600"/>
              </a:spcAft>
            </a:pPr>
            <a:r>
              <a:rPr lang="en-US" altLang="en-US" dirty="0"/>
              <a:t>goods and services flow in one direction.</a:t>
            </a:r>
          </a:p>
          <a:p>
            <a:pPr marL="108000" lvl="1" eaLnBrk="1" hangingPunct="1">
              <a:spcBef>
                <a:spcPts val="600"/>
              </a:spcBef>
              <a:spcAft>
                <a:spcPts val="600"/>
              </a:spcAft>
            </a:pPr>
            <a:r>
              <a:rPr lang="en-US" altLang="en-US" dirty="0"/>
              <a:t>Money flows in the opposite direction.</a:t>
            </a:r>
          </a:p>
        </p:txBody>
      </p:sp>
      <p:pic>
        <p:nvPicPr>
          <p:cNvPr id="9"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animEffect transition="in" filter="wipe(left)">
                                      <p:cBhvr>
                                        <p:cTn id="7" dur="1000"/>
                                        <p:tgtEl>
                                          <p:spTgt spid="142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339">
                                            <p:txEl>
                                              <p:pRg st="2" end="2"/>
                                            </p:txEl>
                                          </p:spTgt>
                                        </p:tgtEl>
                                        <p:attrNameLst>
                                          <p:attrName>style.visibility</p:attrName>
                                        </p:attrNameLst>
                                      </p:cBhvr>
                                      <p:to>
                                        <p:strVal val="visible"/>
                                      </p:to>
                                    </p:set>
                                    <p:animEffect transition="in" filter="wipe(left)">
                                      <p:cBhvr>
                                        <p:cTn id="12" dur="1000"/>
                                        <p:tgtEl>
                                          <p:spTgt spid="142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2359"/>
                                        </p:tgtEl>
                                        <p:attrNameLst>
                                          <p:attrName>style.visibility</p:attrName>
                                        </p:attrNameLst>
                                      </p:cBhvr>
                                      <p:to>
                                        <p:strVal val="visible"/>
                                      </p:to>
                                    </p:set>
                                    <p:animEffect transition="in" filter="wipe(up)">
                                      <p:cBhvr>
                                        <p:cTn id="17" dur="1000"/>
                                        <p:tgtEl>
                                          <p:spTgt spid="1423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wipe(left)">
                                      <p:cBhvr>
                                        <p:cTn id="22" dur="1000"/>
                                        <p:tgtEl>
                                          <p:spTgt spid="142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2360"/>
                                        </p:tgtEl>
                                        <p:attrNameLst>
                                          <p:attrName>style.visibility</p:attrName>
                                        </p:attrNameLst>
                                      </p:cBhvr>
                                      <p:to>
                                        <p:strVal val="visible"/>
                                      </p:to>
                                    </p:set>
                                    <p:animEffect transition="in" filter="wipe(down)">
                                      <p:cBhvr>
                                        <p:cTn id="27" dur="1000"/>
                                        <p:tgtEl>
                                          <p:spTgt spid="1423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2339">
                                            <p:txEl>
                                              <p:pRg st="4" end="4"/>
                                            </p:txEl>
                                          </p:spTgt>
                                        </p:tgtEl>
                                        <p:attrNameLst>
                                          <p:attrName>style.visibility</p:attrName>
                                        </p:attrNameLst>
                                      </p:cBhvr>
                                      <p:to>
                                        <p:strVal val="visible"/>
                                      </p:to>
                                    </p:set>
                                    <p:animEffect transition="in" filter="wipe(left)">
                                      <p:cBhvr>
                                        <p:cTn id="32" dur="1000"/>
                                        <p:tgtEl>
                                          <p:spTgt spid="1423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42361"/>
                                        </p:tgtEl>
                                        <p:attrNameLst>
                                          <p:attrName>style.visibility</p:attrName>
                                        </p:attrNameLst>
                                      </p:cBhvr>
                                      <p:to>
                                        <p:strVal val="visible"/>
                                      </p:to>
                                    </p:set>
                                    <p:animEffect transition="in" filter="wipe(up)">
                                      <p:cBhvr>
                                        <p:cTn id="37" dur="1000"/>
                                        <p:tgtEl>
                                          <p:spTgt spid="1423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42362"/>
                                        </p:tgtEl>
                                        <p:attrNameLst>
                                          <p:attrName>style.visibility</p:attrName>
                                        </p:attrNameLst>
                                      </p:cBhvr>
                                      <p:to>
                                        <p:strVal val="visible"/>
                                      </p:to>
                                    </p:set>
                                    <p:animEffect transition="in" filter="wipe(down)">
                                      <p:cBhvr>
                                        <p:cTn id="42" dur="1000"/>
                                        <p:tgtEl>
                                          <p:spTgt spid="142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4146" name="Picture 9"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823913"/>
            <a:ext cx="59340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0" name="Picture 10"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963" y="823913"/>
            <a:ext cx="59340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1" name="Picture 11"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823913"/>
            <a:ext cx="59340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2" name="Picture 12"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4963" y="823913"/>
            <a:ext cx="59340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3" name="Picture 13"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4963" y="823913"/>
            <a:ext cx="593407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5050"/>
                                        </p:tgtEl>
                                        <p:attrNameLst>
                                          <p:attrName>style.visibility</p:attrName>
                                        </p:attrNameLst>
                                      </p:cBhvr>
                                      <p:to>
                                        <p:strVal val="visible"/>
                                      </p:to>
                                    </p:set>
                                    <p:animEffect transition="in" filter="wipe(up)">
                                      <p:cBhvr>
                                        <p:cTn id="7" dur="1000"/>
                                        <p:tgtEl>
                                          <p:spTgt spid="215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5051"/>
                                        </p:tgtEl>
                                        <p:attrNameLst>
                                          <p:attrName>style.visibility</p:attrName>
                                        </p:attrNameLst>
                                      </p:cBhvr>
                                      <p:to>
                                        <p:strVal val="visible"/>
                                      </p:to>
                                    </p:set>
                                    <p:animEffect transition="in" filter="wipe(down)">
                                      <p:cBhvr>
                                        <p:cTn id="12" dur="1000"/>
                                        <p:tgtEl>
                                          <p:spTgt spid="215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15052"/>
                                        </p:tgtEl>
                                        <p:attrNameLst>
                                          <p:attrName>style.visibility</p:attrName>
                                        </p:attrNameLst>
                                      </p:cBhvr>
                                      <p:to>
                                        <p:strVal val="visible"/>
                                      </p:to>
                                    </p:set>
                                    <p:animEffect transition="in" filter="wipe(up)">
                                      <p:cBhvr>
                                        <p:cTn id="17" dur="1000"/>
                                        <p:tgtEl>
                                          <p:spTgt spid="2150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15053"/>
                                        </p:tgtEl>
                                        <p:attrNameLst>
                                          <p:attrName>style.visibility</p:attrName>
                                        </p:attrNameLst>
                                      </p:cBhvr>
                                      <p:to>
                                        <p:strVal val="visible"/>
                                      </p:to>
                                    </p:set>
                                    <p:animEffect transition="in" filter="wipe(down)">
                                      <p:cBhvr>
                                        <p:cTn id="22" dur="1000"/>
                                        <p:tgtEl>
                                          <p:spTgt spid="215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Title 1"/>
          <p:cNvSpPr>
            <a:spLocks noGrp="1"/>
          </p:cNvSpPr>
          <p:nvPr>
            <p:ph type="title"/>
          </p:nvPr>
        </p:nvSpPr>
        <p:spPr>
          <a:ln/>
        </p:spPr>
        <p:txBody>
          <a:bodyPr/>
          <a:lstStyle/>
          <a:p>
            <a:r>
              <a:rPr lang="en-US" altLang="en-US"/>
              <a:t>Economic Coordination</a:t>
            </a:r>
            <a:endParaRPr lang="en-CA" altLang="en-US"/>
          </a:p>
        </p:txBody>
      </p:sp>
      <p:pic>
        <p:nvPicPr>
          <p:cNvPr id="136195" name="Picture 22"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000"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23"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000"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24"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000"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25"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000"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26"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000" y="1656000"/>
            <a:ext cx="4747260" cy="416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1" name="Rectangle 3"/>
          <p:cNvSpPr>
            <a:spLocks noGrp="1" noChangeArrowheads="1"/>
          </p:cNvSpPr>
          <p:nvPr>
            <p:ph idx="1"/>
          </p:nvPr>
        </p:nvSpPr>
        <p:spPr>
          <a:xfrm>
            <a:off x="360363" y="1584325"/>
            <a:ext cx="3754437" cy="4525963"/>
          </a:xfrm>
        </p:spPr>
        <p:txBody>
          <a:bodyPr lIns="36000"/>
          <a:lstStyle/>
          <a:p>
            <a:pPr marL="108000" eaLnBrk="1" hangingPunct="1">
              <a:spcBef>
                <a:spcPts val="600"/>
              </a:spcBef>
              <a:spcAft>
                <a:spcPts val="600"/>
              </a:spcAft>
            </a:pPr>
            <a:r>
              <a:rPr lang="en-US" altLang="en-US" dirty="0"/>
              <a:t>Coordinating Decisions</a:t>
            </a:r>
          </a:p>
          <a:p>
            <a:pPr marL="108000" lvl="1" eaLnBrk="1" hangingPunct="1">
              <a:spcBef>
                <a:spcPts val="600"/>
              </a:spcBef>
              <a:spcAft>
                <a:spcPts val="600"/>
              </a:spcAft>
            </a:pPr>
            <a:r>
              <a:rPr lang="en-US" altLang="en-US" dirty="0"/>
              <a:t>Markets coordinate individual decisions through price adjustments.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8931">
                                            <p:txEl>
                                              <p:pRg st="1" end="1"/>
                                            </p:txEl>
                                          </p:spTgt>
                                        </p:tgtEl>
                                        <p:attrNameLst>
                                          <p:attrName>style.visibility</p:attrName>
                                        </p:attrNameLst>
                                      </p:cBhvr>
                                      <p:to>
                                        <p:strVal val="visible"/>
                                      </p:to>
                                    </p:set>
                                    <p:animEffect transition="in" filter="wipe(left)">
                                      <p:cBhvr>
                                        <p:cTn id="7" dur="1000"/>
                                        <p:tgtEl>
                                          <p:spTgt spid="508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lstStyle/>
          <a:p>
            <a:pPr marL="114300" eaLnBrk="1" hangingPunct="1">
              <a:spcAft>
                <a:spcPts val="575"/>
              </a:spcAft>
            </a:pPr>
            <a:r>
              <a:rPr lang="en-US" altLang="en-US" dirty="0"/>
              <a:t>Production Efficiency</a:t>
            </a:r>
          </a:p>
          <a:p>
            <a:pPr lvl="1" indent="0" eaLnBrk="1" hangingPunct="1"/>
            <a:r>
              <a:rPr lang="en-US" altLang="en-US" dirty="0"/>
              <a:t>We achieve </a:t>
            </a:r>
            <a:r>
              <a:rPr lang="en-US" altLang="en-US" b="1" dirty="0"/>
              <a:t>production efficiency</a:t>
            </a:r>
            <a:r>
              <a:rPr lang="en-US" altLang="en-US" dirty="0"/>
              <a:t> if we cannot produce more of one good without producing less of some other good.</a:t>
            </a:r>
          </a:p>
          <a:p>
            <a:pPr lvl="1" indent="0" eaLnBrk="1" hangingPunct="1"/>
            <a:r>
              <a:rPr lang="en-US" altLang="en-US" dirty="0"/>
              <a:t>All points on the </a:t>
            </a:r>
            <a:r>
              <a:rPr lang="en-US" altLang="en-US" i="1" dirty="0"/>
              <a:t>PPF</a:t>
            </a:r>
            <a:r>
              <a:rPr lang="en-US" altLang="en-US" dirty="0"/>
              <a:t> are </a:t>
            </a:r>
            <a:r>
              <a:rPr lang="en-US" altLang="en-US" i="1" dirty="0"/>
              <a:t>efficient</a:t>
            </a:r>
            <a:r>
              <a:rPr lang="en-US" altLang="en-US" dirty="0"/>
              <a:t>.</a:t>
            </a:r>
          </a:p>
        </p:txBody>
      </p:sp>
      <p:sp>
        <p:nvSpPr>
          <p:cNvPr id="23555" name="Title 1"/>
          <p:cNvSpPr>
            <a:spLocks noGrp="1"/>
          </p:cNvSpPr>
          <p:nvPr>
            <p:ph type="title"/>
          </p:nvPr>
        </p:nvSpPr>
        <p:spPr>
          <a:ln/>
        </p:spPr>
        <p:txBody>
          <a:bodyPr/>
          <a:lstStyle/>
          <a:p>
            <a:r>
              <a:rPr lang="en-US" altLang="en-US"/>
              <a:t>Production Possibilities and </a:t>
            </a:r>
            <a:br>
              <a:rPr lang="en-US" altLang="en-US"/>
            </a:br>
            <a:r>
              <a:rPr lang="en-US" altLang="en-US"/>
              <a:t>Opportunity Cost</a:t>
            </a:r>
            <a:endParaRPr lang="en-CA" altLang="en-US"/>
          </a:p>
        </p:txBody>
      </p:sp>
      <p:pic>
        <p:nvPicPr>
          <p:cNvPr id="23556" name="Picture 28"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9"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0"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31"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2"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3"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34"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2057400"/>
            <a:ext cx="4467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hlinkClick r:id="rId10" action="ppaction://hlinksldjump" tooltip="Click to expand the figure"/>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0763" y="6400801"/>
            <a:ext cx="2222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wipe(left)">
                                      <p:cBhvr>
                                        <p:cTn id="7" dur="1000"/>
                                        <p:tgtEl>
                                          <p:spTgt spid="82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wipe(left)">
                                      <p:cBhvr>
                                        <p:cTn id="12" dur="10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descr="Fig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Fig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Fi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Fig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Fig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Fig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817" name="Picture 9" descr="Fig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818" name="Picture 10" descr="Fig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819" name="Picture 11" descr="Fig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19288" y="1076325"/>
            <a:ext cx="5305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1817"/>
                                        </p:tgtEl>
                                        <p:attrNameLst>
                                          <p:attrName>style.visibility</p:attrName>
                                        </p:attrNameLst>
                                      </p:cBhvr>
                                      <p:to>
                                        <p:strVal val="visible"/>
                                      </p:to>
                                    </p:set>
                                    <p:animEffect transition="in" filter="fade">
                                      <p:cBhvr>
                                        <p:cTn id="7" dur="500"/>
                                        <p:tgtEl>
                                          <p:spTgt spid="631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31818"/>
                                        </p:tgtEl>
                                        <p:attrNameLst>
                                          <p:attrName>style.visibility</p:attrName>
                                        </p:attrNameLst>
                                      </p:cBhvr>
                                      <p:to>
                                        <p:strVal val="visible"/>
                                      </p:to>
                                    </p:set>
                                    <p:animEffect transition="in" filter="fade">
                                      <p:cBhvr>
                                        <p:cTn id="12" dur="500"/>
                                        <p:tgtEl>
                                          <p:spTgt spid="631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31819"/>
                                        </p:tgtEl>
                                        <p:attrNameLst>
                                          <p:attrName>style.visibility</p:attrName>
                                        </p:attrNameLst>
                                      </p:cBhvr>
                                      <p:to>
                                        <p:strVal val="visible"/>
                                      </p:to>
                                    </p:set>
                                    <p:animEffect transition="in" filter="fade">
                                      <p:cBhvr>
                                        <p:cTn id="17" dur="500"/>
                                        <p:tgtEl>
                                          <p:spTgt spid="631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6aaa1555752cbccebf1c50501d6055f0ddc1"/>
</p:tagLst>
</file>

<file path=ppt/theme/theme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8471</TotalTime>
  <Words>4028</Words>
  <Application>Microsoft Office PowerPoint</Application>
  <PresentationFormat>On-screen Show (4:3)</PresentationFormat>
  <Paragraphs>363</Paragraphs>
  <Slides>72</Slides>
  <Notes>71</Notes>
  <HiddenSlides>14</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72</vt:i4>
      </vt:variant>
    </vt:vector>
  </HeadingPairs>
  <TitlesOfParts>
    <vt:vector size="87" baseType="lpstr">
      <vt:lpstr>MS PGothic</vt:lpstr>
      <vt:lpstr>MS PGothic</vt:lpstr>
      <vt:lpstr>Arial</vt:lpstr>
      <vt:lpstr>Futura Condensed</vt:lpstr>
      <vt:lpstr>Futura Std Light</vt:lpstr>
      <vt:lpstr>Gill Sans MT</vt:lpstr>
      <vt:lpstr>GillSans</vt:lpstr>
      <vt:lpstr>Mundo Sans Std Light</vt:lpstr>
      <vt:lpstr>Webdings</vt:lpstr>
      <vt:lpstr>Wingdings</vt:lpstr>
      <vt:lpstr>3_Custom Design</vt:lpstr>
      <vt:lpstr>3_US6e</vt:lpstr>
      <vt:lpstr>4_US6e</vt:lpstr>
      <vt:lpstr>7_Custom Design</vt:lpstr>
      <vt:lpstr>Image</vt:lpstr>
      <vt:lpstr>PowerPoint Presentation</vt:lpstr>
      <vt:lpstr>PowerPoint Presentation</vt:lpstr>
      <vt:lpstr>After studying this chapter, you will be able to:</vt:lpstr>
      <vt:lpstr>Production Possibilities and  Opportunity Cost</vt:lpstr>
      <vt:lpstr>Production Possibilities and  Opportunity Cost</vt:lpstr>
      <vt:lpstr>PowerPoint Presentation</vt:lpstr>
      <vt:lpstr>Production Possibilities and  Opportunity Cost</vt:lpstr>
      <vt:lpstr>Production Possibilities and  Opportunity Cost</vt:lpstr>
      <vt:lpstr>PowerPoint Presentation</vt:lpstr>
      <vt:lpstr>Production Possibilities and  Opportunity Cost</vt:lpstr>
      <vt:lpstr>Production Possibilities and  Opportunity Cost</vt:lpstr>
      <vt:lpstr>Production Possibilities and  Opportunity Cost</vt:lpstr>
      <vt:lpstr>Production Possibilities and  Opportunity Cost</vt:lpstr>
      <vt:lpstr>Production Possibilities and  Opportunity Cost</vt:lpstr>
      <vt:lpstr>Production Possibilities and  Opportunity Cost</vt:lpstr>
      <vt:lpstr>Production Possibilities and  Opportunity Cost</vt:lpstr>
      <vt:lpstr>Using Resources Efficiently</vt:lpstr>
      <vt:lpstr>Using Resources Efficiently</vt:lpstr>
      <vt:lpstr>PowerPoint Presentation</vt:lpstr>
      <vt:lpstr>Using Resources Efficiently</vt:lpstr>
      <vt:lpstr>PowerPoint Presentation</vt:lpstr>
      <vt:lpstr>Using Resources Efficiently</vt:lpstr>
      <vt:lpstr>Using Resources Efficiently</vt:lpstr>
      <vt:lpstr>Using Resources Efficiently</vt:lpstr>
      <vt:lpstr>PowerPoint Presentation</vt:lpstr>
      <vt:lpstr>Using Resources Efficiently</vt:lpstr>
      <vt:lpstr>Using Resources Efficiently</vt:lpstr>
      <vt:lpstr>Using Resources Efficiently</vt:lpstr>
      <vt:lpstr>Using Resources Efficiently</vt:lpstr>
      <vt:lpstr>Using Resources Efficiently</vt:lpstr>
      <vt:lpstr>PowerPoint Presentation</vt:lpstr>
      <vt:lpstr>Using Resources Efficiently</vt:lpstr>
      <vt:lpstr>Using Resources Efficiently</vt:lpstr>
      <vt:lpstr>Using Resources Efficiently</vt:lpstr>
      <vt:lpstr>PowerPoint Presentation</vt:lpstr>
      <vt:lpstr>Gains from Trade</vt:lpstr>
      <vt:lpstr>Gains from Trade</vt:lpstr>
      <vt:lpstr>Gains from Trade</vt:lpstr>
      <vt:lpstr>Gains from Trade</vt:lpstr>
      <vt:lpstr>PowerPoint Presentation</vt:lpstr>
      <vt:lpstr>Gains from Trade</vt:lpstr>
      <vt:lpstr>Gains from Trade</vt:lpstr>
      <vt:lpstr>Gains from Trade</vt:lpstr>
      <vt:lpstr>Gains from Trade</vt:lpstr>
      <vt:lpstr>PowerPoint Presentation</vt:lpstr>
      <vt:lpstr>Gains from Trade</vt:lpstr>
      <vt:lpstr>Gains from Trade</vt:lpstr>
      <vt:lpstr>Gains from Trade</vt:lpstr>
      <vt:lpstr>PowerPoint Presentation</vt:lpstr>
      <vt:lpstr>Gains from Trade</vt:lpstr>
      <vt:lpstr>Gains from Trade</vt:lpstr>
      <vt:lpstr>Gains from Trade</vt:lpstr>
      <vt:lpstr>Gains from Trade</vt:lpstr>
      <vt:lpstr>Gains from Trade</vt:lpstr>
      <vt:lpstr>Gains from Trade</vt:lpstr>
      <vt:lpstr>Gains from Trade</vt:lpstr>
      <vt:lpstr>PowerPoint Presentation</vt:lpstr>
      <vt:lpstr>Gains from Trade</vt:lpstr>
      <vt:lpstr>Gains from Trade</vt:lpstr>
      <vt:lpstr>Gains from Trade</vt:lpstr>
      <vt:lpstr>Economic Growth</vt:lpstr>
      <vt:lpstr>Economic Growth</vt:lpstr>
      <vt:lpstr>Economic Growth</vt:lpstr>
      <vt:lpstr>PowerPoint Presentation</vt:lpstr>
      <vt:lpstr>Economic Growth</vt:lpstr>
      <vt:lpstr>Economic Growth</vt:lpstr>
      <vt:lpstr>PowerPoint Presentation</vt:lpstr>
      <vt:lpstr>Economic Coordination</vt:lpstr>
      <vt:lpstr>Economic Coordination</vt:lpstr>
      <vt:lpstr>Economic Coordination</vt:lpstr>
      <vt:lpstr>PowerPoint Presentation</vt:lpstr>
      <vt:lpstr>Economic Coordination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dc:creator>
  <cp:lastModifiedBy>Reviewer</cp:lastModifiedBy>
  <cp:revision>201</cp:revision>
  <dcterms:created xsi:type="dcterms:W3CDTF">2002-04-24T05:17:56Z</dcterms:created>
  <dcterms:modified xsi:type="dcterms:W3CDTF">2021-08-24T07:24:00Z</dcterms:modified>
</cp:coreProperties>
</file>