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360040"/>
          </a:xfrm>
        </p:spPr>
        <p:txBody>
          <a:bodyPr>
            <a:normAutofit fontScale="90000"/>
          </a:bodyPr>
          <a:lstStyle/>
          <a:p>
            <a:r>
              <a:rPr lang="kk-KZ" sz="1600" dirty="0" smtClean="0"/>
              <a:t>6- лекция.</a:t>
            </a:r>
            <a:r>
              <a:rPr lang="ru-RU" sz="1400" b="1" dirty="0" err="1" smtClean="0"/>
              <a:t>Соғыстан кейінгі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жылдардағы Қазақстан </a:t>
            </a:r>
            <a:r>
              <a:rPr lang="ru-RU" sz="1400" b="1" dirty="0" smtClean="0"/>
              <a:t>(1946 – 1970 </a:t>
            </a:r>
            <a:r>
              <a:rPr lang="ru-RU" sz="1400" b="1" dirty="0" err="1" smtClean="0"/>
              <a:t>жж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97666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1600" dirty="0" smtClean="0"/>
              <a:t>1</a:t>
            </a:r>
            <a:r>
              <a:rPr lang="ru-RU" sz="2900" dirty="0" smtClean="0"/>
              <a:t>. </a:t>
            </a:r>
            <a:r>
              <a:rPr lang="ru-RU" sz="3400" dirty="0" err="1" smtClean="0"/>
              <a:t>Қоғамдық-саяси және мәдени өмірдегі өзгерістер</a:t>
            </a:r>
            <a:endParaRPr lang="ru-RU" sz="3400" dirty="0" smtClean="0"/>
          </a:p>
          <a:p>
            <a:pPr algn="just"/>
            <a:r>
              <a:rPr lang="ru-RU" sz="3400" dirty="0" smtClean="0"/>
              <a:t>2. </a:t>
            </a:r>
            <a:r>
              <a:rPr lang="ru-RU" sz="3400" dirty="0" err="1" smtClean="0"/>
              <a:t>Халық шаруашылығын дамытудағы сәтсіз реформалар</a:t>
            </a:r>
            <a:endParaRPr lang="ru-RU" sz="3400" dirty="0" smtClean="0"/>
          </a:p>
          <a:p>
            <a:pPr algn="just"/>
            <a:r>
              <a:rPr lang="ru-RU" sz="3400" dirty="0" err="1" smtClean="0"/>
              <a:t>Қоғамдық-саяси жүйеде </a:t>
            </a:r>
            <a:r>
              <a:rPr lang="ru-RU" sz="3400" dirty="0" smtClean="0"/>
              <a:t>20 </a:t>
            </a:r>
            <a:r>
              <a:rPr lang="ru-RU" sz="3400" dirty="0" err="1" smtClean="0"/>
              <a:t>жылдардың ортасында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орныққан қатаң әкімшіл-әміршілдік жүйе </a:t>
            </a:r>
            <a:r>
              <a:rPr lang="ru-RU" sz="3400" dirty="0" smtClean="0"/>
              <a:t>ХХ </a:t>
            </a:r>
            <a:r>
              <a:rPr lang="ru-RU" sz="3400" dirty="0" err="1" smtClean="0"/>
              <a:t>ғ</a:t>
            </a:r>
            <a:r>
              <a:rPr lang="ru-RU" sz="3400" dirty="0" smtClean="0"/>
              <a:t>. 40–50 </a:t>
            </a:r>
            <a:r>
              <a:rPr lang="ru-RU" sz="3400" dirty="0" err="1" smtClean="0"/>
              <a:t>жылдары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шарықтай түсті</a:t>
            </a:r>
            <a:r>
              <a:rPr lang="ru-RU" sz="3400" dirty="0" smtClean="0"/>
              <a:t>. </a:t>
            </a:r>
            <a:r>
              <a:rPr lang="ru-RU" sz="3400" dirty="0" err="1" smtClean="0"/>
              <a:t>Бұл қоғамдық-саяси өмірдің барлық саласынан</a:t>
            </a:r>
            <a:r>
              <a:rPr lang="ru-RU" sz="3400" dirty="0" smtClean="0"/>
              <a:t> </a:t>
            </a:r>
            <a:r>
              <a:rPr lang="ru-RU" sz="3400" dirty="0" err="1" smtClean="0"/>
              <a:t>көрініс апты</a:t>
            </a:r>
            <a:r>
              <a:rPr lang="ru-RU" sz="3400" dirty="0" smtClean="0"/>
              <a:t>. </a:t>
            </a:r>
            <a:r>
              <a:rPr lang="ru-RU" sz="3400" dirty="0" err="1" smtClean="0"/>
              <a:t>Адамның табиғи құқығын шектеу</a:t>
            </a:r>
            <a:r>
              <a:rPr lang="ru-RU" sz="3400" dirty="0" smtClean="0"/>
              <a:t>, </a:t>
            </a:r>
            <a:r>
              <a:rPr lang="ru-RU" sz="3400" dirty="0" err="1" smtClean="0"/>
              <a:t>ұлттық мүддені ескермеу</a:t>
            </a:r>
            <a:r>
              <a:rPr lang="ru-RU" sz="3400" dirty="0" smtClean="0"/>
              <a:t>, </a:t>
            </a:r>
            <a:r>
              <a:rPr lang="ru-RU" sz="3400" dirty="0" err="1" smtClean="0"/>
              <a:t>мемлекеттік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басқару жүйесіне ықпал жасау</a:t>
            </a:r>
            <a:r>
              <a:rPr lang="ru-RU" sz="3400" dirty="0" smtClean="0"/>
              <a:t> </a:t>
            </a:r>
            <a:r>
              <a:rPr lang="ru-RU" sz="3400" dirty="0" err="1" smtClean="0"/>
              <a:t>сияқты олқылықтардың шегі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болмады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Қоғамдық-саяси және мәдени өмір орталықтан басқарып отырған Коммунистік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партияның қатаң бақылауына алынды</a:t>
            </a:r>
            <a:r>
              <a:rPr lang="ru-RU" sz="3400" dirty="0" smtClean="0"/>
              <a:t>. </a:t>
            </a:r>
            <a:r>
              <a:rPr lang="ru-RU" sz="3400" dirty="0" err="1" smtClean="0"/>
              <a:t>Сталиннің жеке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басына</a:t>
            </a:r>
            <a:r>
              <a:rPr lang="ru-RU" sz="3400" dirty="0" smtClean="0"/>
              <a:t> </a:t>
            </a:r>
            <a:r>
              <a:rPr lang="ru-RU" sz="3400" dirty="0" err="1" smtClean="0"/>
              <a:t>табыну</a:t>
            </a:r>
            <a:r>
              <a:rPr lang="ru-RU" sz="3400" dirty="0" smtClean="0"/>
              <a:t> </a:t>
            </a:r>
            <a:r>
              <a:rPr lang="ru-RU" sz="3400" dirty="0" err="1" smtClean="0"/>
              <a:t>қоғамдық өмірде берік</a:t>
            </a:r>
            <a:r>
              <a:rPr lang="ru-RU" sz="3400" dirty="0" smtClean="0"/>
              <a:t> </a:t>
            </a:r>
            <a:r>
              <a:rPr lang="ru-RU" sz="3400" dirty="0" err="1" smtClean="0"/>
              <a:t>орын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алды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Үкімет басшылары</a:t>
            </a:r>
            <a:r>
              <a:rPr lang="ru-RU" sz="3400" dirty="0" smtClean="0"/>
              <a:t> </a:t>
            </a:r>
            <a:r>
              <a:rPr lang="ru-RU" sz="3400" dirty="0" err="1" smtClean="0"/>
              <a:t>түрлі желеулермен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заңдылықтарды өрескел бұзып, мемлекеттік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билікті</a:t>
            </a:r>
            <a:r>
              <a:rPr lang="ru-RU" sz="3400" dirty="0" smtClean="0"/>
              <a:t> </a:t>
            </a:r>
            <a:r>
              <a:rPr lang="ru-RU" sz="3400" dirty="0" err="1" smtClean="0"/>
              <a:t>теріс</a:t>
            </a:r>
            <a:r>
              <a:rPr lang="ru-RU" sz="3400" dirty="0" smtClean="0"/>
              <a:t> </a:t>
            </a:r>
            <a:r>
              <a:rPr lang="ru-RU" sz="3400" dirty="0" err="1" smtClean="0"/>
              <a:t>қолданып жатты</a:t>
            </a:r>
            <a:r>
              <a:rPr lang="ru-RU" sz="3400" dirty="0" smtClean="0"/>
              <a:t>.</a:t>
            </a:r>
          </a:p>
          <a:p>
            <a:pPr algn="just"/>
            <a:r>
              <a:rPr lang="ru-RU" sz="3400" dirty="0" err="1" smtClean="0"/>
              <a:t>Қазақстанда талантты</a:t>
            </a:r>
            <a:r>
              <a:rPr lang="ru-RU" sz="3400" dirty="0" smtClean="0"/>
              <a:t> </a:t>
            </a:r>
            <a:r>
              <a:rPr lang="ru-RU" sz="3400" dirty="0" err="1" smtClean="0"/>
              <a:t>тарихшы</a:t>
            </a:r>
            <a:r>
              <a:rPr lang="ru-RU" sz="3400" dirty="0" smtClean="0"/>
              <a:t> </a:t>
            </a:r>
            <a:r>
              <a:rPr lang="ru-RU" sz="3400" dirty="0" err="1" smtClean="0"/>
              <a:t>“Бекмахановтың ісі</a:t>
            </a:r>
            <a:r>
              <a:rPr lang="ru-RU" sz="3400" dirty="0" smtClean="0"/>
              <a:t>” </a:t>
            </a:r>
            <a:r>
              <a:rPr lang="ru-RU" sz="3400" dirty="0" err="1" smtClean="0"/>
              <a:t>ұйымдастырылды.</a:t>
            </a:r>
            <a:r>
              <a:rPr lang="ru-RU" sz="3400" dirty="0" smtClean="0"/>
              <a:t> </a:t>
            </a:r>
            <a:r>
              <a:rPr lang="ru-RU" sz="3400" dirty="0" err="1" smtClean="0"/>
              <a:t>Е.Бекмаханов</a:t>
            </a:r>
            <a:r>
              <a:rPr lang="ru-RU" sz="3400" dirty="0" smtClean="0"/>
              <a:t> </a:t>
            </a:r>
            <a:r>
              <a:rPr lang="ru-RU" sz="3400" dirty="0" err="1" smtClean="0"/>
              <a:t>соғыс жылдары</a:t>
            </a:r>
            <a:r>
              <a:rPr lang="ru-RU" sz="3400" dirty="0" smtClean="0"/>
              <a:t> А.П.Кучкин, А.М. Панкратова, Б.Д. Греков, Н.М. Дружинин </a:t>
            </a:r>
            <a:r>
              <a:rPr lang="ru-RU" sz="3400" dirty="0" err="1" smtClean="0"/>
              <a:t>және тағы басқа кеңес тарихшыларымен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бірлесіп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 </a:t>
            </a:r>
            <a:r>
              <a:rPr lang="ru-RU" sz="3400" dirty="0" smtClean="0"/>
              <a:t>КСР </a:t>
            </a:r>
            <a:r>
              <a:rPr lang="ru-RU" sz="3400" dirty="0" err="1" smtClean="0"/>
              <a:t>тарихын</a:t>
            </a:r>
            <a:r>
              <a:rPr lang="ru-RU" sz="3400" dirty="0" smtClean="0"/>
              <a:t> </a:t>
            </a:r>
            <a:r>
              <a:rPr lang="ru-RU" sz="3400" dirty="0" err="1" smtClean="0"/>
              <a:t>даярлаған болатын</a:t>
            </a:r>
            <a:r>
              <a:rPr lang="ru-RU" sz="3400" dirty="0" smtClean="0"/>
              <a:t>. </a:t>
            </a:r>
            <a:r>
              <a:rPr lang="ru-RU" sz="3400" dirty="0" err="1" smtClean="0"/>
              <a:t>Кітап</a:t>
            </a:r>
            <a:r>
              <a:rPr lang="ru-RU" sz="3400" dirty="0" smtClean="0"/>
              <a:t> 1943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</a:t>
            </a:r>
            <a:r>
              <a:rPr lang="ru-RU" sz="3400" dirty="0" err="1" smtClean="0"/>
              <a:t>баспадан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жарық көрді</a:t>
            </a:r>
            <a:r>
              <a:rPr lang="ru-RU" sz="3400" dirty="0" smtClean="0"/>
              <a:t>. </a:t>
            </a:r>
            <a:r>
              <a:rPr lang="ru-RU" sz="3400" dirty="0" err="1" smtClean="0"/>
              <a:t>Алғашқыда еңбек жоғары бағаланғанына қарамастан, көп ұзамай сынға алынып</a:t>
            </a:r>
            <a:r>
              <a:rPr lang="ru-RU" sz="3400" dirty="0" smtClean="0"/>
              <a:t>, </a:t>
            </a:r>
            <a:r>
              <a:rPr lang="ru-RU" sz="3400" dirty="0" err="1" smtClean="0"/>
              <a:t>әсіресе, кітаптағы ұлт-азаттық көтерілістерге берілген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баға қызу айтыс</a:t>
            </a:r>
            <a:r>
              <a:rPr lang="ru-RU" sz="3400" dirty="0" smtClean="0"/>
              <a:t> </a:t>
            </a:r>
            <a:r>
              <a:rPr lang="ru-RU" sz="3400" dirty="0" err="1" smtClean="0"/>
              <a:t>тудырды</a:t>
            </a:r>
            <a:r>
              <a:rPr lang="ru-RU" sz="3400" dirty="0" smtClean="0"/>
              <a:t>. </a:t>
            </a:r>
            <a:r>
              <a:rPr lang="ru-RU" sz="3400" dirty="0" err="1" smtClean="0"/>
              <a:t>Е.Бекмахановтың </a:t>
            </a:r>
            <a:r>
              <a:rPr lang="ru-RU" sz="3400" dirty="0" smtClean="0"/>
              <a:t>1947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</a:t>
            </a:r>
            <a:r>
              <a:rPr lang="ru-RU" sz="3400" dirty="0" err="1" smtClean="0"/>
              <a:t>жарық көрген </a:t>
            </a:r>
            <a:r>
              <a:rPr lang="ru-RU" sz="3400" dirty="0" smtClean="0"/>
              <a:t>“</a:t>
            </a:r>
            <a:r>
              <a:rPr lang="ru-RU" sz="3400" dirty="0" err="1" smtClean="0"/>
              <a:t>Қазақстан</a:t>
            </a:r>
            <a:r>
              <a:rPr lang="ru-RU" sz="3400" dirty="0" smtClean="0"/>
              <a:t> </a:t>
            </a:r>
            <a:r>
              <a:rPr lang="en-US" sz="3400" dirty="0" smtClean="0"/>
              <a:t>X</a:t>
            </a:r>
            <a:r>
              <a:rPr lang="ru-RU" sz="3400" dirty="0" smtClean="0"/>
              <a:t>І</a:t>
            </a:r>
            <a:r>
              <a:rPr lang="en-US" sz="3400" dirty="0" smtClean="0"/>
              <a:t>X </a:t>
            </a:r>
            <a:r>
              <a:rPr lang="ru-RU" sz="3400" dirty="0" err="1" smtClean="0"/>
              <a:t>ғасырдың </a:t>
            </a:r>
            <a:r>
              <a:rPr lang="ru-RU" sz="3400" dirty="0" smtClean="0"/>
              <a:t>20-40 </a:t>
            </a:r>
            <a:r>
              <a:rPr lang="ru-RU" sz="3400" dirty="0" err="1" smtClean="0"/>
              <a:t>жылдарында</a:t>
            </a:r>
            <a:r>
              <a:rPr lang="ru-RU" sz="3400" dirty="0" smtClean="0"/>
              <a:t>” 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көлемді еңбегі </a:t>
            </a:r>
            <a:r>
              <a:rPr lang="ru-RU" sz="3400" dirty="0" smtClean="0"/>
              <a:t>де </a:t>
            </a:r>
            <a:r>
              <a:rPr lang="ru-RU" sz="3400" dirty="0" err="1" smtClean="0"/>
              <a:t>сынға ұшырады</a:t>
            </a:r>
            <a:r>
              <a:rPr lang="ru-RU" sz="3400" dirty="0" smtClean="0"/>
              <a:t>. 1951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10 </a:t>
            </a:r>
            <a:r>
              <a:rPr lang="ru-RU" sz="3400" dirty="0" err="1" smtClean="0"/>
              <a:t>сәуірде Қазақстан Компартиясының Орталық Комитеті</a:t>
            </a:r>
            <a:r>
              <a:rPr lang="ru-RU" sz="3400" dirty="0" smtClean="0"/>
              <a:t> “</a:t>
            </a:r>
            <a:r>
              <a:rPr lang="ru-RU" sz="3400" dirty="0" err="1" smtClean="0"/>
              <a:t>Бекмахановтың буржуазиялық-ұлтшылдық көзқарасын айыптады</a:t>
            </a:r>
            <a:r>
              <a:rPr lang="ru-RU" sz="3400" dirty="0" smtClean="0"/>
              <a:t>”. </a:t>
            </a:r>
            <a:r>
              <a:rPr lang="ru-RU" sz="3400" dirty="0" err="1" smtClean="0"/>
              <a:t>Қаулыны жүзеге асыру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барысында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тарих</a:t>
            </a:r>
            <a:r>
              <a:rPr lang="ru-RU" sz="3400" dirty="0" smtClean="0"/>
              <a:t> </a:t>
            </a:r>
            <a:r>
              <a:rPr lang="ru-RU" sz="3400" dirty="0" err="1" smtClean="0"/>
              <a:t>ғылымдарының докторы</a:t>
            </a:r>
            <a:r>
              <a:rPr lang="ru-RU" sz="3400" dirty="0" smtClean="0"/>
              <a:t> </a:t>
            </a:r>
            <a:r>
              <a:rPr lang="ru-RU" sz="3400" dirty="0" err="1" smtClean="0"/>
              <a:t>Е.Бекмаханов</a:t>
            </a:r>
            <a:r>
              <a:rPr lang="ru-RU" sz="3400" dirty="0" smtClean="0"/>
              <a:t> </a:t>
            </a:r>
            <a:r>
              <a:rPr lang="ru-RU" sz="3400" dirty="0" err="1" smtClean="0"/>
              <a:t>Ғылым академиясындағы қызметінен босатылып</a:t>
            </a:r>
            <a:r>
              <a:rPr lang="ru-RU" sz="3400" dirty="0" smtClean="0"/>
              <a:t>, </a:t>
            </a:r>
            <a:r>
              <a:rPr lang="ru-RU" sz="3400" dirty="0" err="1" smtClean="0"/>
              <a:t>барлық ғылыми атақтарынан айырылып</a:t>
            </a:r>
            <a:r>
              <a:rPr lang="ru-RU" sz="3400" dirty="0" smtClean="0"/>
              <a:t>, 1952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4-желтоқсанда 25 </a:t>
            </a:r>
            <a:r>
              <a:rPr lang="ru-RU" sz="3400" dirty="0" err="1" smtClean="0"/>
              <a:t>жылға сотталды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Бекмахановпен</a:t>
            </a:r>
            <a:r>
              <a:rPr lang="ru-RU" sz="3400" dirty="0" smtClean="0"/>
              <a:t> </a:t>
            </a:r>
            <a:r>
              <a:rPr lang="ru-RU" sz="3400" dirty="0" err="1" smtClean="0"/>
              <a:t>қатар көрнекті қоғамтану ғалымдары А.Жұбанов, Х.Жұмалиев, Б.Шалабаев</a:t>
            </a:r>
            <a:r>
              <a:rPr lang="ru-RU" sz="3400" dirty="0" smtClean="0"/>
              <a:t>, </a:t>
            </a:r>
            <a:r>
              <a:rPr lang="ru-RU" sz="3400" dirty="0" err="1" smtClean="0"/>
              <a:t>Б.Сүлейменов, Е.Смайлов</a:t>
            </a:r>
            <a:r>
              <a:rPr lang="ru-RU" sz="3400" dirty="0" smtClean="0"/>
              <a:t>, </a:t>
            </a:r>
            <a:r>
              <a:rPr lang="ru-RU" sz="3400" dirty="0" err="1" smtClean="0"/>
              <a:t>жазушы</a:t>
            </a:r>
            <a:r>
              <a:rPr lang="ru-RU" sz="3400" dirty="0" smtClean="0"/>
              <a:t> Ю.Домбровский </a:t>
            </a:r>
            <a:r>
              <a:rPr lang="ru-RU" sz="3400" dirty="0" err="1" smtClean="0"/>
              <a:t>осындай</a:t>
            </a:r>
            <a:r>
              <a:rPr lang="ru-RU" sz="3400" dirty="0" smtClean="0"/>
              <a:t> </a:t>
            </a:r>
            <a:r>
              <a:rPr lang="ru-RU" sz="3400" dirty="0" err="1" smtClean="0"/>
              <a:t>жалған айыптармен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жазаланып</a:t>
            </a:r>
            <a:r>
              <a:rPr lang="ru-RU" sz="3400" dirty="0" smtClean="0"/>
              <a:t>, </a:t>
            </a:r>
            <a:r>
              <a:rPr lang="ru-RU" sz="3400" dirty="0" err="1" smtClean="0"/>
              <a:t>сондай-ақ </a:t>
            </a:r>
            <a:r>
              <a:rPr lang="ru-RU" sz="3400" dirty="0" smtClean="0"/>
              <a:t>Ә.</a:t>
            </a:r>
            <a:r>
              <a:rPr lang="ru-RU" sz="3400" dirty="0" err="1" smtClean="0"/>
              <a:t>Марғұлан</a:t>
            </a:r>
            <a:r>
              <a:rPr lang="ru-RU" sz="3400" dirty="0" smtClean="0"/>
              <a:t>, Ә.</a:t>
            </a:r>
            <a:r>
              <a:rPr lang="ru-RU" sz="3400" dirty="0" err="1" smtClean="0"/>
              <a:t>Әбішев</a:t>
            </a:r>
            <a:r>
              <a:rPr lang="ru-RU" sz="3400" dirty="0" smtClean="0"/>
              <a:t>, </a:t>
            </a:r>
            <a:r>
              <a:rPr lang="ru-RU" sz="3400" dirty="0" err="1" smtClean="0"/>
              <a:t>С.Бегалин</a:t>
            </a:r>
            <a:r>
              <a:rPr lang="ru-RU" sz="3400" dirty="0" smtClean="0"/>
              <a:t> </a:t>
            </a:r>
            <a:r>
              <a:rPr lang="ru-RU" sz="3400" dirty="0" err="1" smtClean="0"/>
              <a:t>секілді</a:t>
            </a:r>
            <a:r>
              <a:rPr lang="ru-RU" sz="3400" dirty="0" smtClean="0"/>
              <a:t> </a:t>
            </a:r>
            <a:r>
              <a:rPr lang="ru-RU" sz="3400" dirty="0" err="1" smtClean="0"/>
              <a:t>ғалымдар </a:t>
            </a:r>
            <a:r>
              <a:rPr lang="ru-RU" sz="3400" dirty="0" smtClean="0"/>
              <a:t>мен </a:t>
            </a:r>
            <a:r>
              <a:rPr lang="ru-RU" sz="3400" dirty="0" err="1" smtClean="0"/>
              <a:t>жазушылар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саяси</a:t>
            </a:r>
            <a:r>
              <a:rPr lang="ru-RU" sz="3400" dirty="0" smtClean="0"/>
              <a:t> </a:t>
            </a:r>
            <a:r>
              <a:rPr lang="ru-RU" sz="3400" dirty="0" err="1" smtClean="0"/>
              <a:t>және буржуазиялық-ұлтшылдық қателіктер жіберді</a:t>
            </a:r>
            <a:r>
              <a:rPr lang="ru-RU" sz="3400" dirty="0" smtClean="0"/>
              <a:t>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айыпталды</a:t>
            </a:r>
            <a:r>
              <a:rPr lang="ru-RU" sz="3400" dirty="0" smtClean="0"/>
              <a:t>.</a:t>
            </a:r>
            <a:r>
              <a:rPr lang="ru-RU" sz="1800" dirty="0" smtClean="0"/>
              <a:t> </a:t>
            </a:r>
            <a:r>
              <a:rPr lang="ru-RU" sz="3400" dirty="0" smtClean="0"/>
              <a:t>1948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“</a:t>
            </a:r>
            <a:r>
              <a:rPr lang="ru-RU" sz="3400" dirty="0" err="1" smtClean="0"/>
              <a:t>космополитизммен</a:t>
            </a:r>
            <a:r>
              <a:rPr lang="ru-RU" sz="3400" dirty="0" smtClean="0"/>
              <a:t>”, </a:t>
            </a:r>
            <a:r>
              <a:rPr lang="ru-RU" sz="3400" dirty="0" err="1" smtClean="0"/>
              <a:t>яғни шетел</a:t>
            </a:r>
            <a:r>
              <a:rPr lang="ru-RU" sz="3400" dirty="0" smtClean="0"/>
              <a:t> </a:t>
            </a:r>
            <a:r>
              <a:rPr lang="ru-RU" sz="3400" dirty="0" err="1" smtClean="0"/>
              <a:t>мемлекетерінің мәдениетіне көңіл бөлушілермен күрес науқаны басталды</a:t>
            </a:r>
            <a:r>
              <a:rPr lang="ru-RU" sz="3400" dirty="0" smtClean="0"/>
              <a:t>. Космополитизм </a:t>
            </a:r>
            <a:r>
              <a:rPr lang="ru-RU" sz="3400" dirty="0" err="1" smtClean="0"/>
              <a:t>науқанында Қазан төңкерісіне дейінгі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 халқының мақтанышы 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келген</a:t>
            </a:r>
            <a:r>
              <a:rPr lang="ru-RU" sz="3400" dirty="0" smtClean="0"/>
              <a:t> </a:t>
            </a:r>
            <a:r>
              <a:rPr lang="ru-RU" sz="3400" dirty="0" err="1" smtClean="0"/>
              <a:t>Шортанбай</a:t>
            </a:r>
            <a:r>
              <a:rPr lang="ru-RU" sz="3400" dirty="0" smtClean="0"/>
              <a:t>, </a:t>
            </a:r>
            <a:r>
              <a:rPr lang="ru-RU" sz="3400" dirty="0" err="1" smtClean="0"/>
              <a:t>Шәңгерей</a:t>
            </a:r>
            <a:r>
              <a:rPr lang="ru-RU" sz="3400" dirty="0" smtClean="0"/>
              <a:t>, О.</a:t>
            </a:r>
            <a:r>
              <a:rPr lang="ru-RU" sz="3400" dirty="0" err="1" smtClean="0"/>
              <a:t>Қарашев феодалдық-реакцияшылдар деп</a:t>
            </a:r>
            <a:r>
              <a:rPr lang="ru-RU" sz="3400" dirty="0" smtClean="0"/>
              <a:t> </a:t>
            </a:r>
            <a:r>
              <a:rPr lang="ru-RU" sz="3400" dirty="0" err="1" smtClean="0"/>
              <a:t>танылып</a:t>
            </a:r>
            <a:r>
              <a:rPr lang="ru-RU" sz="3400" dirty="0" smtClean="0"/>
              <a:t>, ал </a:t>
            </a:r>
            <a:r>
              <a:rPr lang="ru-RU" sz="3400" dirty="0" err="1" smtClean="0"/>
              <a:t>кейінгі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 әдебиетшілері </a:t>
            </a:r>
            <a:r>
              <a:rPr lang="ru-RU" sz="3400" dirty="0" smtClean="0"/>
              <a:t>– </a:t>
            </a:r>
            <a:r>
              <a:rPr lang="ru-RU" sz="3400" dirty="0" err="1" smtClean="0"/>
              <a:t>Б.Кенжебаев</a:t>
            </a:r>
            <a:r>
              <a:rPr lang="ru-RU" sz="3400" dirty="0" smtClean="0"/>
              <a:t>, Т.</a:t>
            </a:r>
            <a:r>
              <a:rPr lang="ru-RU" sz="3400" dirty="0" err="1" smtClean="0"/>
              <a:t>Нұртазин</a:t>
            </a:r>
            <a:r>
              <a:rPr lang="ru-RU" sz="3400" dirty="0" smtClean="0"/>
              <a:t>, Ә.</a:t>
            </a:r>
            <a:r>
              <a:rPr lang="ru-RU" sz="3400" dirty="0" err="1" smtClean="0"/>
              <a:t>Қоңыратбаев</a:t>
            </a:r>
            <a:r>
              <a:rPr lang="ru-RU" sz="3400" dirty="0" smtClean="0"/>
              <a:t>, </a:t>
            </a:r>
            <a:r>
              <a:rPr lang="ru-RU" sz="3400" dirty="0" err="1" smtClean="0"/>
              <a:t>Е.Ысмайылов</a:t>
            </a:r>
            <a:r>
              <a:rPr lang="ru-RU" sz="3400" dirty="0" smtClean="0"/>
              <a:t> </a:t>
            </a:r>
            <a:r>
              <a:rPr lang="ru-RU" sz="3400" dirty="0" err="1" smtClean="0"/>
              <a:t>ұлтшылдар ретінде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қудаланды</a:t>
            </a:r>
            <a:r>
              <a:rPr lang="ru-RU" sz="3400" dirty="0" smtClean="0"/>
              <a:t>.</a:t>
            </a:r>
          </a:p>
          <a:p>
            <a:pPr algn="just"/>
            <a:endParaRPr lang="ru-RU" sz="3400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800" dirty="0" smtClean="0"/>
              <a:t>10 -бет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433467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err="1" smtClean="0"/>
              <a:t>Жеңіл өнеркәсіп саласында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Петропавлдағы тігін</a:t>
            </a:r>
            <a:r>
              <a:rPr lang="ru-RU" sz="6400" dirty="0" smtClean="0"/>
              <a:t> </a:t>
            </a:r>
            <a:r>
              <a:rPr lang="ru-RU" sz="6400" dirty="0" err="1" smtClean="0"/>
              <a:t>фабрикасы</a:t>
            </a:r>
            <a:r>
              <a:rPr lang="ru-RU" sz="6400" dirty="0" smtClean="0"/>
              <a:t>, </a:t>
            </a:r>
            <a:r>
              <a:rPr lang="ru-RU" sz="6400" dirty="0" err="1" smtClean="0"/>
              <a:t>Жамбылдағы, Қызылордадағы, Павлодардағы 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заводтары</a:t>
            </a:r>
            <a:r>
              <a:rPr lang="ru-RU" sz="6400" dirty="0" smtClean="0"/>
              <a:t> </a:t>
            </a:r>
            <a:r>
              <a:rPr lang="ru-RU" sz="6400" dirty="0" err="1" smtClean="0"/>
              <a:t>өз өнімдерін бере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Осыған қарамастан тұтыну тауарлары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халықтың сұранысын қанағаттандыра алмады</a:t>
            </a:r>
            <a:r>
              <a:rPr lang="ru-RU" sz="6400" dirty="0" smtClean="0"/>
              <a:t>. 1950 </a:t>
            </a:r>
            <a:r>
              <a:rPr lang="ru-RU" sz="6400" dirty="0" err="1" smtClean="0"/>
              <a:t>жылғы мәлімет бойынша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Қазақстанда тұтыну заттарын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өндіретін </a:t>
            </a:r>
            <a:r>
              <a:rPr lang="ru-RU" sz="6400" dirty="0" smtClean="0"/>
              <a:t>65 </a:t>
            </a:r>
            <a:r>
              <a:rPr lang="ru-RU" sz="6400" dirty="0" err="1" smtClean="0"/>
              <a:t>қана өнеркәсіп орны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Республикада</a:t>
            </a:r>
            <a:r>
              <a:rPr lang="ru-RU" sz="6400" dirty="0" smtClean="0"/>
              <a:t> </a:t>
            </a:r>
            <a:r>
              <a:rPr lang="ru-RU" sz="6400" dirty="0" err="1" smtClean="0"/>
              <a:t>мақта, түбіт, 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көп мөлшерде орталыққа жіберіліп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одан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дайындалған дайын</a:t>
            </a:r>
            <a:r>
              <a:rPr lang="ru-RU" sz="6400" dirty="0" smtClean="0"/>
              <a:t> </a:t>
            </a:r>
            <a:r>
              <a:rPr lang="ru-RU" sz="6400" dirty="0" err="1" smtClean="0"/>
              <a:t>мақта өнімінің </a:t>
            </a:r>
            <a:r>
              <a:rPr lang="ru-RU" sz="6400" dirty="0" smtClean="0"/>
              <a:t>0,1%, </a:t>
            </a:r>
            <a:r>
              <a:rPr lang="ru-RU" sz="6400" dirty="0" err="1" smtClean="0"/>
              <a:t>түбіт өнімінің </a:t>
            </a:r>
            <a:r>
              <a:rPr lang="ru-RU" sz="6400" dirty="0" smtClean="0"/>
              <a:t>1,4%, </a:t>
            </a:r>
            <a:r>
              <a:rPr lang="ru-RU" sz="6400" dirty="0" err="1" smtClean="0"/>
              <a:t>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аяқ-киімнің </a:t>
            </a:r>
            <a:r>
              <a:rPr lang="ru-RU" sz="6400" dirty="0" smtClean="0"/>
              <a:t>1,7% </a:t>
            </a:r>
            <a:r>
              <a:rPr lang="ru-RU" sz="6400" dirty="0" err="1" smtClean="0"/>
              <a:t>ғана пайдаланды</a:t>
            </a:r>
            <a:r>
              <a:rPr lang="ru-RU" sz="6400" dirty="0" smtClean="0"/>
              <a:t>. </a:t>
            </a:r>
            <a:r>
              <a:rPr lang="ru-RU" sz="6400" dirty="0" err="1" smtClean="0"/>
              <a:t>Өйткені, қаржының басым</a:t>
            </a:r>
            <a:r>
              <a:rPr lang="ru-RU" sz="6400" dirty="0" smtClean="0"/>
              <a:t> </a:t>
            </a:r>
            <a:r>
              <a:rPr lang="ru-RU" sz="6400" dirty="0" err="1" smtClean="0"/>
              <a:t>бөлігі бұрынғысынша әскери-өнеркәсіп салаларына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жұмсалды.</a:t>
            </a:r>
            <a:endParaRPr lang="ru-RU" sz="6400" dirty="0" smtClean="0"/>
          </a:p>
          <a:p>
            <a:pPr marL="0" indent="0" algn="just"/>
            <a:r>
              <a:rPr lang="ru-RU" sz="6400" dirty="0" smtClean="0"/>
              <a:t>50-ші </a:t>
            </a:r>
            <a:r>
              <a:rPr lang="ru-RU" sz="6400" dirty="0" err="1" smtClean="0"/>
              <a:t>жылдардың екінші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жартысынан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кейінгі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жылдардағы Қазақстанның индустриялық дамуының 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бағыттары </a:t>
            </a:r>
            <a:r>
              <a:rPr lang="ru-RU" sz="6400" dirty="0" smtClean="0"/>
              <a:t>1956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өткен КОКП-ның </a:t>
            </a:r>
            <a:r>
              <a:rPr lang="ru-RU" sz="6400" dirty="0" smtClean="0"/>
              <a:t>ХХ </a:t>
            </a:r>
            <a:r>
              <a:rPr lang="ru-RU" sz="6400" dirty="0" err="1" smtClean="0"/>
              <a:t>съезінде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қабылданған халық шаруашылығын дамытудың </a:t>
            </a:r>
            <a:r>
              <a:rPr lang="ru-RU" sz="6400" dirty="0" smtClean="0"/>
              <a:t>6-шы </a:t>
            </a:r>
            <a:r>
              <a:rPr lang="ru-RU" sz="6400" dirty="0" err="1" smtClean="0"/>
              <a:t>бесжылдық</a:t>
            </a:r>
            <a:r>
              <a:rPr lang="ru-RU" sz="6400" dirty="0" smtClean="0"/>
              <a:t>, 1959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ХХІ съезде </a:t>
            </a:r>
            <a:r>
              <a:rPr lang="ru-RU" sz="6400" dirty="0" err="1" smtClean="0"/>
              <a:t>қабылданған </a:t>
            </a:r>
            <a:r>
              <a:rPr lang="ru-RU" sz="6400" dirty="0" smtClean="0"/>
              <a:t>1959- 1965 </a:t>
            </a:r>
            <a:r>
              <a:rPr lang="ru-RU" sz="6400" dirty="0" err="1" smtClean="0"/>
              <a:t>жылдарға арналған жетіжылдық және </a:t>
            </a:r>
            <a:r>
              <a:rPr lang="ru-RU" sz="6400" dirty="0" smtClean="0"/>
              <a:t>1966 ж. </a:t>
            </a:r>
            <a:r>
              <a:rPr lang="en-US" sz="6400" dirty="0" smtClean="0"/>
              <a:t>XX</a:t>
            </a:r>
            <a:r>
              <a:rPr lang="ru-RU" sz="6400" dirty="0" smtClean="0"/>
              <a:t>ІІІ съезде </a:t>
            </a:r>
            <a:r>
              <a:rPr lang="ru-RU" sz="6400" dirty="0" err="1" smtClean="0"/>
              <a:t>қабылданған </a:t>
            </a:r>
            <a:r>
              <a:rPr lang="ru-RU" sz="6400" dirty="0" smtClean="0"/>
              <a:t>8-ші </a:t>
            </a:r>
            <a:r>
              <a:rPr lang="ru-RU" sz="6400" dirty="0" err="1" smtClean="0"/>
              <a:t>бесжылдық жоспарлармен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белгіленді</a:t>
            </a:r>
            <a:r>
              <a:rPr lang="ru-RU" sz="6400" dirty="0" smtClean="0"/>
              <a:t>. 60-шы </a:t>
            </a:r>
            <a:r>
              <a:rPr lang="ru-RU" sz="6400" dirty="0" err="1" smtClean="0"/>
              <a:t>жылдардың өзінде ғана </a:t>
            </a:r>
            <a:r>
              <a:rPr lang="ru-RU" sz="6400" dirty="0" smtClean="0"/>
              <a:t>700-дей </a:t>
            </a:r>
            <a:r>
              <a:rPr lang="ru-RU" sz="6400" dirty="0" err="1" smtClean="0"/>
              <a:t>кәсіпорын қатарға қосылды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Оның ішінде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Жезқазған байыту</a:t>
            </a:r>
            <a:r>
              <a:rPr lang="ru-RU" sz="6400" dirty="0" smtClean="0"/>
              <a:t> комбинаты, </a:t>
            </a:r>
            <a:r>
              <a:rPr lang="ru-RU" sz="6400" dirty="0" err="1" smtClean="0"/>
              <a:t>Өскемен су-электр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станциясы</a:t>
            </a:r>
            <a:r>
              <a:rPr lang="ru-RU" sz="6400" dirty="0" smtClean="0"/>
              <a:t>, </a:t>
            </a:r>
            <a:r>
              <a:rPr lang="ru-RU" sz="6400" dirty="0" err="1" smtClean="0"/>
              <a:t>Бұқтырма су-электр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станциясының бірінші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кезегі</a:t>
            </a:r>
            <a:r>
              <a:rPr lang="ru-RU" sz="6400" dirty="0" smtClean="0"/>
              <a:t>, </a:t>
            </a:r>
            <a:r>
              <a:rPr lang="ru-RU" sz="6400" dirty="0" err="1" smtClean="0"/>
              <a:t>Қарағанды </a:t>
            </a:r>
            <a:r>
              <a:rPr lang="ru-RU" sz="6400" dirty="0" smtClean="0"/>
              <a:t>2-жылу </a:t>
            </a:r>
            <a:r>
              <a:rPr lang="ru-RU" sz="6400" dirty="0" err="1" smtClean="0"/>
              <a:t>электр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станциясы</a:t>
            </a:r>
            <a:r>
              <a:rPr lang="ru-RU" sz="6400" dirty="0" smtClean="0"/>
              <a:t>, </a:t>
            </a:r>
            <a:r>
              <a:rPr lang="ru-RU" sz="6400" dirty="0" err="1" smtClean="0"/>
              <a:t>салдарынан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ұсақ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өсіру қарқыны </a:t>
            </a:r>
            <a:r>
              <a:rPr lang="ru-RU" sz="6400" dirty="0" smtClean="0"/>
              <a:t>3 </a:t>
            </a:r>
            <a:r>
              <a:rPr lang="ru-RU" sz="6400" dirty="0" err="1" smtClean="0"/>
              <a:t>есе</a:t>
            </a:r>
            <a:r>
              <a:rPr lang="ru-RU" sz="6400" dirty="0" smtClean="0"/>
              <a:t> </a:t>
            </a:r>
            <a:r>
              <a:rPr lang="ru-RU" sz="6400" dirty="0" err="1" smtClean="0"/>
              <a:t>азайды</a:t>
            </a:r>
            <a:r>
              <a:rPr lang="ru-RU" sz="6400" dirty="0" smtClean="0"/>
              <a:t>, </a:t>
            </a:r>
            <a:r>
              <a:rPr lang="ru-RU" sz="6400" dirty="0" err="1" smtClean="0"/>
              <a:t>жылқы </a:t>
            </a:r>
            <a:r>
              <a:rPr lang="ru-RU" sz="6400" dirty="0" smtClean="0"/>
              <a:t>1916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4 340 </a:t>
            </a:r>
            <a:r>
              <a:rPr lang="ru-RU" sz="6400" dirty="0" err="1" smtClean="0"/>
              <a:t>мың болса</a:t>
            </a:r>
            <a:r>
              <a:rPr lang="ru-RU" sz="6400" dirty="0" smtClean="0"/>
              <a:t>, 1961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– 1158 </a:t>
            </a:r>
            <a:r>
              <a:rPr lang="ru-RU" sz="6400" dirty="0" err="1" smtClean="0"/>
              <a:t>мыңға дейін</a:t>
            </a:r>
            <a:r>
              <a:rPr lang="ru-RU" sz="6400" dirty="0" smtClean="0"/>
              <a:t>, ал </a:t>
            </a:r>
            <a:r>
              <a:rPr lang="ru-RU" sz="6400" dirty="0" err="1" smtClean="0"/>
              <a:t>түйе </a:t>
            </a:r>
            <a:r>
              <a:rPr lang="ru-RU" sz="6400" dirty="0" smtClean="0"/>
              <a:t>1928 </a:t>
            </a:r>
            <a:r>
              <a:rPr lang="ru-RU" sz="6400" dirty="0" err="1" smtClean="0"/>
              <a:t>жылғы санынан</a:t>
            </a:r>
            <a:r>
              <a:rPr lang="ru-RU" sz="6400" dirty="0" smtClean="0"/>
              <a:t> 8 </a:t>
            </a:r>
            <a:r>
              <a:rPr lang="ru-RU" sz="6400" dirty="0" err="1" smtClean="0"/>
              <a:t>есе</a:t>
            </a:r>
            <a:r>
              <a:rPr lang="ru-RU" sz="6400" dirty="0" smtClean="0"/>
              <a:t> </a:t>
            </a:r>
            <a:r>
              <a:rPr lang="ru-RU" sz="6400" dirty="0" err="1" smtClean="0"/>
              <a:t>кеміді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60-шы </a:t>
            </a:r>
            <a:r>
              <a:rPr lang="ru-RU" sz="6400" dirty="0" err="1" smtClean="0"/>
              <a:t>жылдардағы 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шаруашылығының жағдайы қайтадан ауырлап</a:t>
            </a:r>
            <a:r>
              <a:rPr lang="ru-RU" sz="6400" dirty="0" smtClean="0"/>
              <a:t>, </a:t>
            </a:r>
            <a:r>
              <a:rPr lang="ru-RU" sz="6400" dirty="0" err="1" smtClean="0"/>
              <a:t>өзінің өсу деңгейін тоқтатқан болатын</a:t>
            </a:r>
            <a:r>
              <a:rPr lang="ru-RU" sz="6400" dirty="0" smtClean="0"/>
              <a:t>. </a:t>
            </a:r>
            <a:r>
              <a:rPr lang="ru-RU" sz="6400" dirty="0" err="1" smtClean="0"/>
              <a:t>Себебі</a:t>
            </a:r>
            <a:r>
              <a:rPr lang="ru-RU" sz="6400" dirty="0" smtClean="0"/>
              <a:t>, </a:t>
            </a:r>
            <a:r>
              <a:rPr lang="ru-RU" sz="6400" dirty="0" err="1" smtClean="0"/>
              <a:t>жаңадан игерілген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жерлер</a:t>
            </a:r>
            <a:r>
              <a:rPr lang="ru-RU" sz="6400" dirty="0" smtClean="0"/>
              <a:t> </a:t>
            </a:r>
            <a:r>
              <a:rPr lang="ru-RU" sz="6400" dirty="0" err="1" smtClean="0"/>
              <a:t>өз мүмкіндіктерін сарқыды, колхозшылар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еңбеккерлерінің материалдық жағдайы төмен болғандықтан еңбекке ынтасы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болмады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Сонымен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бірге</a:t>
            </a:r>
            <a:r>
              <a:rPr lang="ru-RU" sz="6400" dirty="0" smtClean="0"/>
              <a:t>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өз деңгейінде қаржыланбады, 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өнімін сату</a:t>
            </a:r>
            <a:r>
              <a:rPr lang="ru-RU" sz="6400" dirty="0" smtClean="0"/>
              <a:t> </a:t>
            </a:r>
            <a:r>
              <a:rPr lang="ru-RU" sz="6400" dirty="0" err="1" smtClean="0"/>
              <a:t>бағасы реттелінбеді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Жер</a:t>
            </a:r>
            <a:r>
              <a:rPr lang="ru-RU" sz="6400" dirty="0" smtClean="0"/>
              <a:t> </a:t>
            </a:r>
            <a:r>
              <a:rPr lang="ru-RU" sz="6400" dirty="0" err="1" smtClean="0"/>
              <a:t>өңдеу мәдениетін, топырақ құнарлығын көтеру, сумен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қамтамасыз ету</a:t>
            </a:r>
            <a:r>
              <a:rPr lang="ru-RU" sz="6400" dirty="0" smtClean="0"/>
              <a:t> </a:t>
            </a:r>
            <a:r>
              <a:rPr lang="ru-RU" sz="6400" dirty="0" err="1" smtClean="0"/>
              <a:t>дұрыс жолға қойылмады.</a:t>
            </a:r>
            <a:r>
              <a:rPr lang="ru-RU" sz="6400" dirty="0" smtClean="0"/>
              <a:t> Мал </a:t>
            </a:r>
            <a:r>
              <a:rPr lang="ru-RU" sz="6400" dirty="0" err="1" smtClean="0"/>
              <a:t>бағу</a:t>
            </a:r>
            <a:r>
              <a:rPr lang="ru-RU" sz="6400" dirty="0" smtClean="0"/>
              <a:t>, </a:t>
            </a:r>
            <a:r>
              <a:rPr lang="ru-RU" sz="6400" dirty="0" err="1" smtClean="0"/>
              <a:t>егін</a:t>
            </a:r>
            <a:r>
              <a:rPr lang="ru-RU" sz="6400" dirty="0" smtClean="0"/>
              <a:t> салу </a:t>
            </a:r>
            <a:r>
              <a:rPr lang="ru-RU" sz="6400" dirty="0" err="1" smtClean="0"/>
              <a:t>барысында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жердің географиялық</a:t>
            </a:r>
            <a:r>
              <a:rPr lang="ru-RU" sz="6400" dirty="0" smtClean="0"/>
              <a:t>, </a:t>
            </a:r>
            <a:r>
              <a:rPr lang="ru-RU" sz="6400" dirty="0" err="1" smtClean="0"/>
              <a:t>климаттық ерекшеліктері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мүлдем ескерілмеді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err="1" smtClean="0"/>
              <a:t>Тың игеру</a:t>
            </a:r>
            <a:r>
              <a:rPr lang="ru-RU" sz="6400" dirty="0" smtClean="0"/>
              <a:t> </a:t>
            </a:r>
            <a:r>
              <a:rPr lang="ru-RU" sz="6400" dirty="0" err="1" smtClean="0"/>
              <a:t>барысында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орын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алып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отырған кемшіліктердің бірқатары </a:t>
            </a:r>
            <a:r>
              <a:rPr lang="ru-RU" sz="6400" dirty="0" smtClean="0"/>
              <a:t>КОКП ОК 1965 </a:t>
            </a:r>
            <a:r>
              <a:rPr lang="ru-RU" sz="6400" dirty="0" err="1" smtClean="0"/>
              <a:t>жылдың наурыз</a:t>
            </a:r>
            <a:r>
              <a:rPr lang="ru-RU" sz="6400" dirty="0" smtClean="0"/>
              <a:t>, 1966 ж. </a:t>
            </a:r>
            <a:r>
              <a:rPr lang="ru-RU" sz="6400" dirty="0" err="1" smtClean="0"/>
              <a:t>мамыр</a:t>
            </a:r>
            <a:r>
              <a:rPr lang="ru-RU" sz="6400" dirty="0" smtClean="0"/>
              <a:t> </a:t>
            </a:r>
            <a:r>
              <a:rPr lang="ru-RU" sz="6400" dirty="0" err="1" smtClean="0"/>
              <a:t>пленумдарында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ашылып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оларды</a:t>
            </a:r>
            <a:r>
              <a:rPr lang="ru-RU" sz="6400" dirty="0" smtClean="0"/>
              <a:t> </a:t>
            </a:r>
            <a:r>
              <a:rPr lang="ru-RU" sz="6400" dirty="0" err="1" smtClean="0"/>
              <a:t>жоюдың шаралары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белгіленді</a:t>
            </a:r>
            <a:r>
              <a:rPr lang="ru-RU" sz="6400" dirty="0" smtClean="0"/>
              <a:t>.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шаруалышығының берік</a:t>
            </a:r>
            <a:r>
              <a:rPr lang="ru-RU" sz="6400" dirty="0" smtClean="0"/>
              <a:t> </a:t>
            </a:r>
            <a:r>
              <a:rPr lang="ru-RU" sz="6400" dirty="0" err="1" smtClean="0"/>
              <a:t>негізін</a:t>
            </a:r>
            <a:r>
              <a:rPr lang="ru-RU" sz="6400" dirty="0" smtClean="0"/>
              <a:t> </a:t>
            </a:r>
            <a:r>
              <a:rPr lang="ru-RU" sz="6400" dirty="0" err="1" smtClean="0"/>
              <a:t>жасау</a:t>
            </a:r>
            <a:r>
              <a:rPr lang="ru-RU" sz="6400" dirty="0" smtClean="0"/>
              <a:t>, </a:t>
            </a:r>
            <a:r>
              <a:rPr lang="ru-RU" sz="6400" dirty="0" err="1" smtClean="0"/>
              <a:t>жоспарлауды</a:t>
            </a:r>
            <a:r>
              <a:rPr lang="ru-RU" sz="6400" dirty="0" smtClean="0"/>
              <a:t> </a:t>
            </a:r>
            <a:r>
              <a:rPr lang="ru-RU" sz="6400" dirty="0" err="1" smtClean="0"/>
              <a:t>жақсарту, колхоздар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совхоздарда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шаруашылық есепті</a:t>
            </a:r>
            <a:r>
              <a:rPr lang="ru-RU" sz="6400" dirty="0" smtClean="0"/>
              <a:t> </a:t>
            </a:r>
            <a:r>
              <a:rPr lang="ru-RU" sz="6400" dirty="0" err="1" smtClean="0"/>
              <a:t>енгізу</a:t>
            </a:r>
            <a:r>
              <a:rPr lang="ru-RU" sz="6400" dirty="0" smtClean="0"/>
              <a:t>, </a:t>
            </a:r>
            <a:r>
              <a:rPr lang="ru-RU" sz="6400" dirty="0" err="1" smtClean="0"/>
              <a:t>еңбектің материалдық және моральдік</a:t>
            </a:r>
            <a:r>
              <a:rPr lang="ru-RU" sz="6400" dirty="0" smtClean="0"/>
              <a:t> </a:t>
            </a:r>
            <a:r>
              <a:rPr lang="ru-RU" sz="6400" dirty="0" err="1" smtClean="0"/>
              <a:t>қызығушылығын ұштастыру міндеттері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қойылды</a:t>
            </a:r>
            <a:r>
              <a:rPr lang="ru-RU" sz="6400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2 -бет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904656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Ғылым Академиясының президенті</a:t>
            </a:r>
            <a:r>
              <a:rPr lang="ru-RU" sz="1600" dirty="0" smtClean="0"/>
              <a:t> </a:t>
            </a:r>
            <a:r>
              <a:rPr lang="ru-RU" sz="1600" dirty="0" err="1" smtClean="0"/>
              <a:t>Қ.Сәтбаев </a:t>
            </a:r>
            <a:r>
              <a:rPr lang="ru-RU" sz="1600" dirty="0" smtClean="0"/>
              <a:t>“</a:t>
            </a:r>
            <a:r>
              <a:rPr lang="ru-RU" sz="1600" dirty="0" err="1" smtClean="0"/>
              <a:t>Едіге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батырға” алғысөз жазғаны үшін “ұлтшыл” атанса</a:t>
            </a:r>
            <a:r>
              <a:rPr lang="ru-RU" sz="1600" dirty="0" smtClean="0"/>
              <a:t>, </a:t>
            </a:r>
            <a:r>
              <a:rPr lang="ru-RU" sz="1600" dirty="0" err="1" smtClean="0"/>
              <a:t>М.Әуэзов </a:t>
            </a:r>
            <a:r>
              <a:rPr lang="ru-RU" sz="1600" dirty="0" smtClean="0"/>
              <a:t>1945 ж. </a:t>
            </a:r>
            <a:r>
              <a:rPr lang="ru-RU" sz="1600" dirty="0" err="1" smtClean="0"/>
              <a:t>жарық көрген </a:t>
            </a:r>
            <a:r>
              <a:rPr lang="ru-RU" sz="1600" dirty="0" smtClean="0"/>
              <a:t>“Абай </a:t>
            </a:r>
            <a:r>
              <a:rPr lang="ru-RU" sz="1600" dirty="0" err="1" smtClean="0"/>
              <a:t>өмірінің және творчествосының биографиялық очеркі</a:t>
            </a:r>
            <a:r>
              <a:rPr lang="ru-RU" sz="1600" dirty="0" smtClean="0"/>
              <a:t>” </a:t>
            </a:r>
            <a:r>
              <a:rPr lang="ru-RU" sz="1600" dirty="0" err="1" smtClean="0"/>
              <a:t>еңбегінде Абайды</a:t>
            </a:r>
            <a:r>
              <a:rPr lang="ru-RU" sz="1600" dirty="0" smtClean="0"/>
              <a:t> “</a:t>
            </a:r>
            <a:r>
              <a:rPr lang="ru-RU" sz="1600" dirty="0" err="1" smtClean="0"/>
              <a:t>феодалдық ақындар Шортанбай</a:t>
            </a:r>
            <a:r>
              <a:rPr lang="ru-RU" sz="1600" dirty="0" smtClean="0"/>
              <a:t>, </a:t>
            </a:r>
            <a:r>
              <a:rPr lang="ru-RU" sz="1600" dirty="0" err="1" smtClean="0"/>
              <a:t>Мәшһүр Жүсіп Көпеев ортасында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суреттегені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</a:t>
            </a:r>
            <a:r>
              <a:rPr lang="ru-RU" sz="1600" dirty="0" smtClean="0"/>
              <a:t>” </a:t>
            </a:r>
            <a:r>
              <a:rPr lang="ru-RU" sz="1600" dirty="0" err="1" smtClean="0"/>
              <a:t>қудаланады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зиялыға </a:t>
            </a:r>
            <a:r>
              <a:rPr lang="ru-RU" sz="1600" dirty="0" smtClean="0"/>
              <a:t>да </a:t>
            </a:r>
            <a:r>
              <a:rPr lang="ru-RU" sz="1600" dirty="0" err="1" smtClean="0"/>
              <a:t>осындай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орынсыз</a:t>
            </a:r>
            <a:r>
              <a:rPr lang="ru-RU" sz="1600" dirty="0" smtClean="0"/>
              <a:t> </a:t>
            </a:r>
            <a:r>
              <a:rPr lang="ru-RU" sz="1600" dirty="0" err="1" smtClean="0"/>
              <a:t>кінәлар тағылғаннан кейін</a:t>
            </a:r>
            <a:r>
              <a:rPr lang="ru-RU" sz="1600" dirty="0" smtClean="0"/>
              <a:t>, </a:t>
            </a:r>
            <a:r>
              <a:rPr lang="ru-RU" sz="1600" dirty="0" err="1" smtClean="0"/>
              <a:t>Москваға қоныс аударуға мәжбүр болды</a:t>
            </a:r>
            <a:r>
              <a:rPr lang="ru-RU" sz="1600" dirty="0" smtClean="0"/>
              <a:t>. “</a:t>
            </a:r>
            <a:r>
              <a:rPr lang="ru-RU" sz="1600" dirty="0" err="1" smtClean="0"/>
              <a:t>Космополиттер</a:t>
            </a:r>
            <a:r>
              <a:rPr lang="ru-RU" sz="1600" dirty="0" smtClean="0"/>
              <a:t>” </a:t>
            </a:r>
            <a:r>
              <a:rPr lang="ru-RU" sz="1600" dirty="0" err="1" smtClean="0"/>
              <a:t>қатарына белгілі</a:t>
            </a:r>
            <a:r>
              <a:rPr lang="ru-RU" sz="1600" dirty="0" smtClean="0"/>
              <a:t> </a:t>
            </a:r>
            <a:r>
              <a:rPr lang="ru-RU" sz="1600" dirty="0" err="1" smtClean="0"/>
              <a:t>шығыстанушы, </a:t>
            </a:r>
            <a:r>
              <a:rPr lang="ru-RU" sz="1600" dirty="0" smtClean="0"/>
              <a:t>академик </a:t>
            </a:r>
            <a:r>
              <a:rPr lang="ru-RU" sz="1600" dirty="0" err="1" smtClean="0"/>
              <a:t>В.В.Бартольд</a:t>
            </a:r>
            <a:r>
              <a:rPr lang="ru-RU" sz="1600" dirty="0" smtClean="0"/>
              <a:t> та </a:t>
            </a:r>
            <a:r>
              <a:rPr lang="ru-RU" sz="1600" dirty="0" err="1" smtClean="0"/>
              <a:t>енгізілді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Оған </a:t>
            </a:r>
            <a:r>
              <a:rPr lang="ru-RU" sz="1600" dirty="0" smtClean="0"/>
              <a:t>“араб, </a:t>
            </a:r>
            <a:r>
              <a:rPr lang="ru-RU" sz="1600" dirty="0" err="1" smtClean="0"/>
              <a:t>иран</a:t>
            </a:r>
            <a:r>
              <a:rPr lang="ru-RU" sz="1600" dirty="0" smtClean="0"/>
              <a:t>, </a:t>
            </a:r>
            <a:r>
              <a:rPr lang="ru-RU" sz="1600" dirty="0" err="1" smtClean="0"/>
              <a:t>қытай мәдениеттерін жоғары көтерген” 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мағынадағы кінә тағылды.</a:t>
            </a:r>
            <a:r>
              <a:rPr lang="ru-RU" sz="1600" dirty="0" smtClean="0"/>
              <a:t> </a:t>
            </a:r>
          </a:p>
          <a:p>
            <a:pPr marL="0" indent="0" algn="just"/>
            <a:r>
              <a:rPr lang="ru-RU" sz="1600" dirty="0" err="1" smtClean="0"/>
              <a:t>Осылайша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соғыстан кейінгі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пісіп-жетіліп</a:t>
            </a:r>
            <a:r>
              <a:rPr lang="ru-RU" sz="1600" dirty="0" smtClean="0"/>
              <a:t> </a:t>
            </a:r>
            <a:r>
              <a:rPr lang="ru-RU" sz="1600" dirty="0" err="1" smtClean="0"/>
              <a:t>келе</a:t>
            </a:r>
            <a:r>
              <a:rPr lang="ru-RU" sz="1600" dirty="0" smtClean="0"/>
              <a:t> </a:t>
            </a:r>
            <a:r>
              <a:rPr lang="ru-RU" sz="1600" dirty="0" err="1" smtClean="0"/>
              <a:t>жатқан қоғамда өзгеріс қажет  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ұғымды әкімшіл-әміршілдік жүйе тұншықтырып тастады</a:t>
            </a:r>
            <a:r>
              <a:rPr lang="ru-RU" sz="1600" dirty="0" smtClean="0"/>
              <a:t>. 1953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Сталин </a:t>
            </a:r>
            <a:r>
              <a:rPr lang="ru-RU" sz="1600" dirty="0" err="1" smtClean="0"/>
              <a:t>қайтыс болғаннан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қуғын-сүргін науқаны біраз</a:t>
            </a:r>
            <a:r>
              <a:rPr lang="ru-RU" sz="1600" dirty="0" smtClean="0"/>
              <a:t> </a:t>
            </a:r>
            <a:r>
              <a:rPr lang="ru-RU" sz="1600" dirty="0" err="1" smtClean="0"/>
              <a:t>баяулады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Сталиннің өз 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жоспарлаған Қазақ </a:t>
            </a:r>
            <a:r>
              <a:rPr lang="ru-RU" sz="1600" dirty="0" smtClean="0"/>
              <a:t>КСР </a:t>
            </a:r>
            <a:r>
              <a:rPr lang="ru-RU" sz="1600" dirty="0" err="1" smtClean="0"/>
              <a:t>Ғалым Академиясының тарих</a:t>
            </a:r>
            <a:r>
              <a:rPr lang="ru-RU" sz="1600" dirty="0" smtClean="0"/>
              <a:t>, археология, этнография </a:t>
            </a:r>
            <a:r>
              <a:rPr lang="ru-RU" sz="1600" dirty="0" err="1" smtClean="0"/>
              <a:t>институтын</a:t>
            </a:r>
            <a:r>
              <a:rPr lang="ru-RU" sz="1600" dirty="0" smtClean="0"/>
              <a:t>, </a:t>
            </a:r>
            <a:r>
              <a:rPr lang="ru-RU" sz="1600" dirty="0" err="1" smtClean="0"/>
              <a:t>тіл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мәдениет институтын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Кеңестік жазушылар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Одағын </a:t>
            </a:r>
            <a:r>
              <a:rPr lang="ru-RU" sz="1600" dirty="0" smtClean="0"/>
              <a:t>“</a:t>
            </a:r>
            <a:r>
              <a:rPr lang="ru-RU" sz="1600" dirty="0" err="1" smtClean="0"/>
              <a:t>ұлтшылдардан</a:t>
            </a:r>
            <a:r>
              <a:rPr lang="ru-RU" sz="1600" dirty="0" smtClean="0"/>
              <a:t>” </a:t>
            </a:r>
            <a:r>
              <a:rPr lang="ru-RU" sz="1600" dirty="0" err="1" smtClean="0"/>
              <a:t>тазалау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тоқтатылды</a:t>
            </a:r>
            <a:r>
              <a:rPr lang="ru-RU" sz="1600" dirty="0" smtClean="0"/>
              <a:t>. 1953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мамыр</a:t>
            </a:r>
            <a:r>
              <a:rPr lang="ru-RU" sz="1600" dirty="0" smtClean="0"/>
              <a:t> </a:t>
            </a:r>
            <a:r>
              <a:rPr lang="ru-RU" sz="1600" dirty="0" err="1" smtClean="0"/>
              <a:t>айынан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бастап</a:t>
            </a:r>
            <a:r>
              <a:rPr lang="ru-RU" sz="1600" dirty="0" smtClean="0"/>
              <a:t> </a:t>
            </a:r>
            <a:r>
              <a:rPr lang="ru-RU" sz="1600" dirty="0" err="1" smtClean="0"/>
              <a:t>социалистік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қоғамдағы қайшылықтар</a:t>
            </a:r>
            <a:r>
              <a:rPr lang="ru-RU" sz="1600" dirty="0" smtClean="0"/>
              <a:t>, </a:t>
            </a:r>
            <a:r>
              <a:rPr lang="ru-RU" sz="1600" dirty="0" err="1" smtClean="0"/>
              <a:t>жеке</a:t>
            </a:r>
            <a:r>
              <a:rPr lang="ru-RU" sz="1600" dirty="0" smtClean="0"/>
              <a:t> </a:t>
            </a:r>
            <a:r>
              <a:rPr lang="ru-RU" sz="1600" dirty="0" err="1" smtClean="0"/>
              <a:t>тұлға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халықтың тарихтағы рөлі</a:t>
            </a:r>
            <a:r>
              <a:rPr lang="ru-RU" sz="1600" dirty="0" smtClean="0"/>
              <a:t>, </a:t>
            </a:r>
            <a:r>
              <a:rPr lang="ru-RU" sz="1600" dirty="0" err="1" smtClean="0"/>
              <a:t>Сталиннің жеке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табыну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мәселелері төңірегінде алғашқы пікірлер</a:t>
            </a:r>
            <a:r>
              <a:rPr lang="ru-RU" sz="1600" dirty="0" smtClean="0"/>
              <a:t> </a:t>
            </a:r>
            <a:r>
              <a:rPr lang="ru-RU" sz="1600" dirty="0" err="1" smtClean="0"/>
              <a:t>айтыла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ОГПУ, </a:t>
            </a:r>
            <a:r>
              <a:rPr lang="ru-RU" sz="1600" dirty="0" err="1" smtClean="0"/>
              <a:t>НКВД-ні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басқарып, әкімшіл-әміршіл жүйенің адамзатқа қарсы жасалған қылмыстарын заңдастырған </a:t>
            </a:r>
            <a:r>
              <a:rPr lang="ru-RU" sz="1600" dirty="0" smtClean="0"/>
              <a:t>Берия ату </a:t>
            </a:r>
            <a:r>
              <a:rPr lang="ru-RU" sz="1600" dirty="0" err="1" smtClean="0"/>
              <a:t>жазасына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кесілді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“Үштіктер”, </a:t>
            </a:r>
            <a:r>
              <a:rPr lang="ru-RU" sz="1600" dirty="0" smtClean="0"/>
              <a:t>“</a:t>
            </a:r>
            <a:r>
              <a:rPr lang="ru-RU" sz="1600" dirty="0" err="1" smtClean="0"/>
              <a:t>Бестіктер</a:t>
            </a:r>
            <a:r>
              <a:rPr lang="ru-RU" sz="1600" dirty="0" smtClean="0"/>
              <a:t>”, “</a:t>
            </a:r>
            <a:r>
              <a:rPr lang="ru-RU" sz="1600" dirty="0" err="1" smtClean="0"/>
              <a:t>Ерекше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кеңес” жойылып</a:t>
            </a:r>
            <a:r>
              <a:rPr lang="ru-RU" sz="1600" dirty="0" smtClean="0"/>
              <a:t>, ГУЛАГ </a:t>
            </a:r>
            <a:r>
              <a:rPr lang="ru-RU" sz="1600" dirty="0" err="1" smtClean="0"/>
              <a:t>МҚК-не берілді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Л.П.Берияның қылмыстық іс-әрекетін үзілді-кесілді тоқтату қоғамдық өмірді демократияландыру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жолындағы маңызды кезең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Бірақ бұл </a:t>
            </a:r>
            <a:r>
              <a:rPr lang="ru-RU" sz="1600" dirty="0" smtClean="0"/>
              <a:t>- </a:t>
            </a:r>
            <a:r>
              <a:rPr lang="ru-RU" sz="1600" dirty="0" err="1" smtClean="0"/>
              <a:t>әкімшіл-әміршіл жүйенің күйреуі емес</a:t>
            </a:r>
            <a:r>
              <a:rPr lang="ru-RU" sz="1600" dirty="0" smtClean="0"/>
              <a:t> </a:t>
            </a:r>
            <a:r>
              <a:rPr lang="ru-RU" sz="1600" dirty="0" err="1" smtClean="0"/>
              <a:t>еді</a:t>
            </a:r>
            <a:r>
              <a:rPr lang="ru-RU" sz="1600" dirty="0" smtClean="0"/>
              <a:t>.  </a:t>
            </a:r>
          </a:p>
          <a:p>
            <a:pPr marL="0" indent="0" algn="just"/>
            <a:r>
              <a:rPr lang="ru-RU" sz="1600" dirty="0" smtClean="0"/>
              <a:t>1954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Қазақстандағы тың және тыңайған жерлерді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игерудің басталуы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республикадағы қоғамдық өмірге үлкен әсерін тигізді</a:t>
            </a:r>
            <a:r>
              <a:rPr lang="ru-RU" sz="1600" dirty="0" smtClean="0"/>
              <a:t>. </a:t>
            </a:r>
            <a:r>
              <a:rPr lang="ru-RU" sz="1600" dirty="0" err="1" smtClean="0"/>
              <a:t>Тың жерлерді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игеру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науқаны 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кадрлар</a:t>
            </a:r>
            <a:r>
              <a:rPr lang="ru-RU" sz="1600" dirty="0" smtClean="0"/>
              <a:t> </a:t>
            </a:r>
            <a:r>
              <a:rPr lang="ru-RU" sz="1600" dirty="0" err="1" smtClean="0"/>
              <a:t>өрескел түрде алмастырылды</a:t>
            </a:r>
            <a:r>
              <a:rPr lang="ru-RU" sz="1600" dirty="0" smtClean="0"/>
              <a:t>. Он </a:t>
            </a:r>
            <a:r>
              <a:rPr lang="ru-RU" sz="1600" dirty="0" err="1" smtClean="0"/>
              <a:t>жылдың 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 Компартиясының Орталық Комитетінің 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хатшысы</a:t>
            </a:r>
            <a:r>
              <a:rPr lang="ru-RU" sz="1600" dirty="0" smtClean="0"/>
              <a:t> </a:t>
            </a:r>
            <a:r>
              <a:rPr lang="ru-RU" sz="1600" dirty="0" err="1" smtClean="0"/>
              <a:t>алты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рет</a:t>
            </a:r>
            <a:r>
              <a:rPr lang="ru-RU" sz="1600" dirty="0" smtClean="0"/>
              <a:t> </a:t>
            </a:r>
            <a:r>
              <a:rPr lang="ru-RU" sz="1600" dirty="0" err="1" smtClean="0"/>
              <a:t>өзгертілді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хатшы</a:t>
            </a:r>
            <a:r>
              <a:rPr lang="ru-RU" sz="1600" dirty="0" smtClean="0"/>
              <a:t> </a:t>
            </a:r>
            <a:r>
              <a:rPr lang="ru-RU" sz="1600" dirty="0" err="1" smtClean="0"/>
              <a:t>Ж.Шаяхметовтің орнына</a:t>
            </a:r>
            <a:r>
              <a:rPr lang="ru-RU" sz="1600" dirty="0" smtClean="0"/>
              <a:t> КСРО </a:t>
            </a:r>
            <a:r>
              <a:rPr lang="ru-RU" sz="1600" dirty="0" err="1" smtClean="0"/>
              <a:t>мәдениет министрі</a:t>
            </a:r>
            <a:r>
              <a:rPr lang="ru-RU" sz="1600" dirty="0" smtClean="0"/>
              <a:t> </a:t>
            </a:r>
            <a:r>
              <a:rPr lang="ru-RU" sz="1600" dirty="0" err="1" smtClean="0"/>
              <a:t>П.Понаморенко</a:t>
            </a:r>
            <a:r>
              <a:rPr lang="ru-RU" sz="1600" dirty="0" smtClean="0"/>
              <a:t> </a:t>
            </a:r>
            <a:r>
              <a:rPr lang="ru-RU" sz="1600" dirty="0" err="1" smtClean="0"/>
              <a:t>тағайындалды</a:t>
            </a:r>
            <a:r>
              <a:rPr lang="ru-RU" sz="1600" dirty="0" smtClean="0"/>
              <a:t>. Ал </a:t>
            </a:r>
            <a:r>
              <a:rPr lang="ru-RU" sz="1600" dirty="0" err="1" smtClean="0"/>
              <a:t>үкімет басындағы </a:t>
            </a:r>
            <a:r>
              <a:rPr lang="ru-RU" sz="1600" dirty="0" smtClean="0"/>
              <a:t>Н.</a:t>
            </a:r>
            <a:r>
              <a:rPr lang="ru-RU" sz="1600" dirty="0" err="1" smtClean="0"/>
              <a:t>Оңдасынов орнына</a:t>
            </a:r>
            <a:r>
              <a:rPr lang="ru-RU" sz="1600" dirty="0" smtClean="0"/>
              <a:t> Д.</a:t>
            </a:r>
            <a:r>
              <a:rPr lang="ru-RU" sz="1600" dirty="0" err="1" smtClean="0"/>
              <a:t>Қонаев келді</a:t>
            </a:r>
            <a:r>
              <a:rPr lang="ru-RU" sz="1600" dirty="0" smtClean="0"/>
              <a:t>. </a:t>
            </a:r>
          </a:p>
          <a:p>
            <a:pPr marL="0" indent="0" algn="just"/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3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5832648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smtClean="0"/>
              <a:t>1955-1957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 компартиясы</a:t>
            </a:r>
            <a:r>
              <a:rPr lang="ru-RU" sz="6400" dirty="0" smtClean="0"/>
              <a:t> </a:t>
            </a:r>
            <a:r>
              <a:rPr lang="ru-RU" sz="6400" dirty="0" err="1" smtClean="0"/>
              <a:t>Орталық Комитетінің екінші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хатшысы</a:t>
            </a:r>
            <a:r>
              <a:rPr lang="ru-RU" sz="6400" dirty="0" smtClean="0"/>
              <a:t> </a:t>
            </a:r>
            <a:r>
              <a:rPr lang="ru-RU" sz="6400" dirty="0" err="1" smtClean="0"/>
              <a:t>қызметін атқарған </a:t>
            </a:r>
            <a:r>
              <a:rPr lang="ru-RU" sz="6400" dirty="0" smtClean="0"/>
              <a:t>Л.И.Брежнев П.</a:t>
            </a:r>
            <a:r>
              <a:rPr lang="ru-RU" sz="6400" dirty="0" err="1" smtClean="0"/>
              <a:t>Понаморенконың орнына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көтерілді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Кейінгі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басшылар</a:t>
            </a:r>
            <a:r>
              <a:rPr lang="ru-RU" sz="6400" dirty="0" smtClean="0"/>
              <a:t>: Н.И. Беляев (1957- 1960), Д.А.</a:t>
            </a:r>
            <a:r>
              <a:rPr lang="ru-RU" sz="6400" dirty="0" err="1" smtClean="0"/>
              <a:t>Қонаев </a:t>
            </a:r>
            <a:r>
              <a:rPr lang="ru-RU" sz="6400" dirty="0" smtClean="0"/>
              <a:t>(1960-1962), И.Юсупов (1962-1964)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науқан барысында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тағайындалған басшылардың көбі қазақ тарихын</a:t>
            </a:r>
            <a:r>
              <a:rPr lang="ru-RU" sz="6400" dirty="0" smtClean="0"/>
              <a:t>, </a:t>
            </a:r>
            <a:r>
              <a:rPr lang="ru-RU" sz="6400" dirty="0" err="1" smtClean="0"/>
              <a:t>ұлттық табиғи ерекшеліктерін</a:t>
            </a:r>
            <a:r>
              <a:rPr lang="ru-RU" sz="6400" dirty="0" smtClean="0"/>
              <a:t> </a:t>
            </a:r>
            <a:r>
              <a:rPr lang="ru-RU" sz="6400" dirty="0" err="1" smtClean="0"/>
              <a:t>білмейтін</a:t>
            </a:r>
            <a:r>
              <a:rPr lang="ru-RU" sz="6400" dirty="0" smtClean="0"/>
              <a:t>.  </a:t>
            </a:r>
            <a:r>
              <a:rPr lang="ru-RU" sz="6400" dirty="0" err="1" smtClean="0"/>
              <a:t>Сондықтан науқан нәтижесі экологиялық, демографиялық, рухани</a:t>
            </a:r>
            <a:r>
              <a:rPr lang="ru-RU" sz="6400" dirty="0" smtClean="0"/>
              <a:t> </a:t>
            </a:r>
            <a:r>
              <a:rPr lang="ru-RU" sz="6400" dirty="0" err="1" smtClean="0"/>
              <a:t>зардаптар</a:t>
            </a:r>
            <a:r>
              <a:rPr lang="ru-RU" sz="6400" dirty="0" smtClean="0"/>
              <a:t> </a:t>
            </a:r>
            <a:r>
              <a:rPr lang="ru-RU" sz="6400" dirty="0" err="1" smtClean="0"/>
              <a:t>алып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келді</a:t>
            </a:r>
            <a:r>
              <a:rPr lang="ru-RU" sz="6400" dirty="0" smtClean="0"/>
              <a:t>. </a:t>
            </a:r>
          </a:p>
          <a:p>
            <a:pPr marL="0" indent="0" algn="just"/>
            <a:r>
              <a:rPr lang="ru-RU" sz="6400" dirty="0" smtClean="0"/>
              <a:t>1956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14 </a:t>
            </a:r>
            <a:r>
              <a:rPr lang="ru-RU" sz="6400" dirty="0" err="1" smtClean="0"/>
              <a:t>ақпанда Москвада</a:t>
            </a:r>
            <a:r>
              <a:rPr lang="ru-RU" sz="6400" dirty="0" smtClean="0"/>
              <a:t> </a:t>
            </a:r>
            <a:r>
              <a:rPr lang="ru-RU" sz="6400" dirty="0" err="1" smtClean="0"/>
              <a:t>КОКП-ның </a:t>
            </a:r>
            <a:r>
              <a:rPr lang="ru-RU" sz="6400" dirty="0" smtClean="0"/>
              <a:t>ХХ </a:t>
            </a:r>
            <a:r>
              <a:rPr lang="ru-RU" sz="6400" dirty="0" err="1" smtClean="0"/>
              <a:t>съезі</a:t>
            </a:r>
            <a:r>
              <a:rPr lang="ru-RU" sz="6400" dirty="0" smtClean="0"/>
              <a:t> </a:t>
            </a:r>
            <a:r>
              <a:rPr lang="ru-RU" sz="6400" dirty="0" err="1" smtClean="0"/>
              <a:t>өтіп</a:t>
            </a:r>
            <a:r>
              <a:rPr lang="ru-RU" sz="6400" dirty="0" smtClean="0"/>
              <a:t>, </a:t>
            </a:r>
            <a:r>
              <a:rPr lang="ru-RU" sz="6400" dirty="0" err="1" smtClean="0"/>
              <a:t>онда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Сталиннің жеке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табыну</a:t>
            </a:r>
            <a:r>
              <a:rPr lang="ru-RU" sz="6400" dirty="0" smtClean="0"/>
              <a:t> </a:t>
            </a:r>
            <a:r>
              <a:rPr lang="ru-RU" sz="6400" dirty="0" err="1" smtClean="0"/>
              <a:t>айыпталды</a:t>
            </a:r>
            <a:r>
              <a:rPr lang="ru-RU" sz="6400" dirty="0" smtClean="0"/>
              <a:t>. КОКП </a:t>
            </a:r>
            <a:r>
              <a:rPr lang="ru-RU" sz="6400" dirty="0" err="1" smtClean="0"/>
              <a:t>Орталық Комитетінің бірінші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хатшысы</a:t>
            </a:r>
            <a:r>
              <a:rPr lang="ru-RU" sz="6400" dirty="0" smtClean="0"/>
              <a:t> Н.С.Хрущев </a:t>
            </a:r>
            <a:r>
              <a:rPr lang="ru-RU" sz="6400" dirty="0" err="1" smtClean="0"/>
              <a:t>бастаған коммунистер</a:t>
            </a:r>
            <a:r>
              <a:rPr lang="ru-RU" sz="6400" dirty="0" smtClean="0"/>
              <a:t> </a:t>
            </a:r>
            <a:r>
              <a:rPr lang="ru-RU" sz="6400" dirty="0" err="1" smtClean="0"/>
              <a:t>партиясы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сталиндік</a:t>
            </a:r>
            <a:r>
              <a:rPr lang="ru-RU" sz="6400" dirty="0" smtClean="0"/>
              <a:t> диктат </a:t>
            </a:r>
            <a:r>
              <a:rPr lang="ru-RU" sz="6400" dirty="0" err="1" smtClean="0"/>
              <a:t>үстемдігін әшкереледі</a:t>
            </a:r>
            <a:r>
              <a:rPr lang="ru-RU" sz="6400" dirty="0" smtClean="0"/>
              <a:t>. “</a:t>
            </a:r>
            <a:r>
              <a:rPr lang="ru-RU" sz="6400" dirty="0" err="1" smtClean="0"/>
              <a:t>Жеке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басқа табынушылық және оның салдары</a:t>
            </a:r>
            <a:r>
              <a:rPr lang="ru-RU" sz="6400" dirty="0" smtClean="0"/>
              <a:t>” </a:t>
            </a:r>
            <a:r>
              <a:rPr lang="ru-RU" sz="6400" dirty="0" err="1" smtClean="0"/>
              <a:t>туралы</a:t>
            </a:r>
            <a:r>
              <a:rPr lang="ru-RU" sz="6400" dirty="0" smtClean="0"/>
              <a:t> </a:t>
            </a:r>
            <a:r>
              <a:rPr lang="ru-RU" sz="6400" dirty="0" err="1" smtClean="0"/>
              <a:t>мәселе </a:t>
            </a:r>
            <a:r>
              <a:rPr lang="ru-RU" sz="6400" dirty="0" smtClean="0"/>
              <a:t>25 </a:t>
            </a:r>
            <a:r>
              <a:rPr lang="ru-RU" sz="6400" dirty="0" err="1" smtClean="0"/>
              <a:t>ақпанда съездің жабық мәжілісінде көтеріліп</a:t>
            </a:r>
            <a:r>
              <a:rPr lang="ru-RU" sz="6400" dirty="0" smtClean="0"/>
              <a:t>, съезд </a:t>
            </a:r>
            <a:r>
              <a:rPr lang="ru-RU" sz="6400" dirty="0" err="1" smtClean="0"/>
              <a:t>өткен соң</a:t>
            </a:r>
            <a:r>
              <a:rPr lang="ru-RU" sz="6400" dirty="0" smtClean="0"/>
              <a:t>, жарты </a:t>
            </a:r>
            <a:r>
              <a:rPr lang="ru-RU" sz="6400" dirty="0" err="1" smtClean="0"/>
              <a:t>жылдан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кейін</a:t>
            </a:r>
            <a:r>
              <a:rPr lang="ru-RU" sz="6400" dirty="0" smtClean="0"/>
              <a:t>, 30 </a:t>
            </a:r>
            <a:r>
              <a:rPr lang="ru-RU" sz="6400" dirty="0" err="1" smtClean="0"/>
              <a:t>маусымында</a:t>
            </a:r>
            <a:r>
              <a:rPr lang="ru-RU" sz="6400" dirty="0" smtClean="0"/>
              <a:t> “</a:t>
            </a:r>
            <a:r>
              <a:rPr lang="ru-RU" sz="6400" dirty="0" err="1" smtClean="0"/>
              <a:t>Жеке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басқа табынушылықтың зардаптарын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жою</a:t>
            </a:r>
            <a:r>
              <a:rPr lang="ru-RU" sz="6400" dirty="0" smtClean="0"/>
              <a:t>” </a:t>
            </a:r>
            <a:r>
              <a:rPr lang="ru-RU" sz="6400" dirty="0" err="1" smtClean="0"/>
              <a:t>жөнінде қаулы қабылданды</a:t>
            </a:r>
            <a:r>
              <a:rPr lang="ru-RU" sz="6400" dirty="0" smtClean="0"/>
              <a:t>. </a:t>
            </a:r>
            <a:r>
              <a:rPr lang="ru-RU" sz="6400" dirty="0" err="1" smtClean="0"/>
              <a:t>Н.С.Хрущевтің </a:t>
            </a:r>
            <a:r>
              <a:rPr lang="ru-RU" sz="6400" dirty="0" smtClean="0"/>
              <a:t>ХХ </a:t>
            </a:r>
            <a:r>
              <a:rPr lang="ru-RU" sz="6400" dirty="0" err="1" smtClean="0"/>
              <a:t>съездегі</a:t>
            </a:r>
            <a:r>
              <a:rPr lang="ru-RU" sz="6400" dirty="0" smtClean="0"/>
              <a:t> «</a:t>
            </a:r>
            <a:r>
              <a:rPr lang="ru-RU" sz="6400" dirty="0" err="1" smtClean="0"/>
              <a:t>Сталиннің жеке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табынушылығын әшкерелеу</a:t>
            </a:r>
            <a:r>
              <a:rPr lang="ru-RU" sz="6400" dirty="0" smtClean="0"/>
              <a:t>” </a:t>
            </a:r>
            <a:r>
              <a:rPr lang="ru-RU" sz="6400" dirty="0" err="1" smtClean="0"/>
              <a:t>туралы</a:t>
            </a:r>
            <a:r>
              <a:rPr lang="ru-RU" sz="6400" dirty="0" smtClean="0"/>
              <a:t> </a:t>
            </a:r>
            <a:r>
              <a:rPr lang="ru-RU" sz="6400" dirty="0" err="1" smtClean="0"/>
              <a:t>баяндамасының толық мәтіні </a:t>
            </a:r>
            <a:r>
              <a:rPr lang="ru-RU" sz="6400" dirty="0" smtClean="0"/>
              <a:t>33 </a:t>
            </a:r>
            <a:r>
              <a:rPr lang="ru-RU" sz="6400" dirty="0" err="1" smtClean="0"/>
              <a:t>жыл</a:t>
            </a:r>
            <a:r>
              <a:rPr lang="ru-RU" sz="6400" dirty="0" smtClean="0"/>
              <a:t> </a:t>
            </a:r>
            <a:r>
              <a:rPr lang="ru-RU" sz="6400" dirty="0" err="1" smtClean="0"/>
              <a:t>өткен соң ғана </a:t>
            </a:r>
            <a:r>
              <a:rPr lang="ru-RU" sz="6400" dirty="0" smtClean="0"/>
              <a:t>1989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жарық көрді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err="1" smtClean="0"/>
              <a:t>Тарихта</a:t>
            </a:r>
            <a:r>
              <a:rPr lang="ru-RU" sz="6400" dirty="0" smtClean="0"/>
              <a:t> </a:t>
            </a:r>
            <a:r>
              <a:rPr lang="ru-RU" sz="6400" dirty="0" err="1" smtClean="0"/>
              <a:t>“жылымық” деп</a:t>
            </a:r>
            <a:r>
              <a:rPr lang="ru-RU" sz="6400" dirty="0" smtClean="0"/>
              <a:t> </a:t>
            </a:r>
            <a:r>
              <a:rPr lang="ru-RU" sz="6400" dirty="0" err="1" smtClean="0"/>
              <a:t>аталып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жүрген </a:t>
            </a:r>
            <a:r>
              <a:rPr lang="ru-RU" sz="6400" dirty="0" smtClean="0"/>
              <a:t>1954-1964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біршама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басшылықтың ұжымдық принциптері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енгізіліп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әміршіл-әкімшіл басқару жүйесі босаңси бастады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Қоғамдағы кеңес және қоғамдық ұйымдардың рөлі біршама</a:t>
            </a:r>
            <a:r>
              <a:rPr lang="ru-RU" sz="6400" dirty="0" smtClean="0"/>
              <a:t> </a:t>
            </a:r>
            <a:r>
              <a:rPr lang="ru-RU" sz="6400" dirty="0" err="1" smtClean="0"/>
              <a:t>өсті.</a:t>
            </a:r>
            <a:r>
              <a:rPr lang="ru-RU" sz="6400" dirty="0" smtClean="0"/>
              <a:t> </a:t>
            </a:r>
            <a:r>
              <a:rPr lang="ru-RU" sz="6400" dirty="0" err="1" smtClean="0"/>
              <a:t>Нәтижесінде мыңдаған кінәсіз сотталған адамдар</a:t>
            </a:r>
            <a:r>
              <a:rPr lang="ru-RU" sz="6400" dirty="0" smtClean="0"/>
              <a:t> </a:t>
            </a:r>
            <a:r>
              <a:rPr lang="ru-RU" sz="6400" dirty="0" err="1" smtClean="0"/>
              <a:t>лагерлерден</a:t>
            </a:r>
            <a:r>
              <a:rPr lang="ru-RU" sz="6400" dirty="0" smtClean="0"/>
              <a:t> </a:t>
            </a:r>
            <a:r>
              <a:rPr lang="ru-RU" sz="6400" dirty="0" err="1" smtClean="0"/>
              <a:t>босатылып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партияның кейбір</a:t>
            </a:r>
            <a:r>
              <a:rPr lang="ru-RU" sz="6400" dirty="0" smtClean="0"/>
              <a:t> </a:t>
            </a:r>
            <a:r>
              <a:rPr lang="ru-RU" sz="6400" dirty="0" err="1" smtClean="0"/>
              <a:t>көрнекті қайраткерлері ақталды.</a:t>
            </a:r>
            <a:r>
              <a:rPr lang="ru-RU" sz="6400" dirty="0" smtClean="0"/>
              <a:t> 1930-1950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істі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болған зиялылардың істері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қайта қаралып</a:t>
            </a:r>
            <a:r>
              <a:rPr lang="ru-RU" sz="6400" dirty="0" smtClean="0"/>
              <a:t>, 1953-1956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партия </a:t>
            </a:r>
            <a:r>
              <a:rPr lang="ru-RU" sz="6400" dirty="0" err="1" smtClean="0"/>
              <a:t>қатарынан шығарылған </a:t>
            </a:r>
            <a:r>
              <a:rPr lang="ru-RU" sz="6400" dirty="0" smtClean="0"/>
              <a:t>5456 </a:t>
            </a:r>
            <a:r>
              <a:rPr lang="ru-RU" sz="6400" dirty="0" err="1" smtClean="0"/>
              <a:t>адам</a:t>
            </a:r>
            <a:r>
              <a:rPr lang="ru-RU" sz="6400" dirty="0" smtClean="0"/>
              <a:t>, </a:t>
            </a:r>
            <a:r>
              <a:rPr lang="ru-RU" sz="6400" dirty="0" err="1" smtClean="0"/>
              <a:t>Ұлы Отан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соғысы 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жау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алған территорияларда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қалғандары үшін жазаланған </a:t>
            </a:r>
            <a:r>
              <a:rPr lang="ru-RU" sz="6400" dirty="0" smtClean="0"/>
              <a:t>243 коммунист </a:t>
            </a:r>
            <a:r>
              <a:rPr lang="ru-RU" sz="6400" dirty="0" err="1" smtClean="0"/>
              <a:t>ақталды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Сондай-ақ, </a:t>
            </a:r>
            <a:r>
              <a:rPr lang="ru-RU" sz="6400" dirty="0" smtClean="0"/>
              <a:t>1954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Е.Бекмаханов</a:t>
            </a:r>
            <a:r>
              <a:rPr lang="ru-RU" sz="6400" dirty="0" smtClean="0"/>
              <a:t>, Қ.</a:t>
            </a:r>
            <a:r>
              <a:rPr lang="ru-RU" sz="6400" dirty="0" err="1" smtClean="0"/>
              <a:t>Сәтбаев</a:t>
            </a:r>
            <a:r>
              <a:rPr lang="ru-RU" sz="6400" dirty="0" smtClean="0"/>
              <a:t>, М.</a:t>
            </a:r>
            <a:r>
              <a:rPr lang="ru-RU" sz="6400" dirty="0" err="1" smtClean="0"/>
              <a:t>Әуезов еліне</a:t>
            </a:r>
            <a:r>
              <a:rPr lang="ru-RU" sz="6400" dirty="0" smtClean="0"/>
              <a:t> </a:t>
            </a:r>
            <a:r>
              <a:rPr lang="ru-RU" sz="6400" dirty="0" err="1" smtClean="0"/>
              <a:t>оралды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К.Бекхожин</a:t>
            </a:r>
            <a:r>
              <a:rPr lang="ru-RU" sz="6400" dirty="0" smtClean="0"/>
              <a:t>, </a:t>
            </a:r>
            <a:r>
              <a:rPr lang="ru-RU" sz="6400" dirty="0" err="1" smtClean="0"/>
              <a:t>С.Мұқанов, С.Кенебаев</a:t>
            </a:r>
            <a:r>
              <a:rPr lang="ru-RU" sz="6400" dirty="0" smtClean="0"/>
              <a:t> партия </a:t>
            </a:r>
            <a:r>
              <a:rPr lang="ru-RU" sz="6400" dirty="0" err="1" smtClean="0"/>
              <a:t>қатарына қайтадан алынды</a:t>
            </a:r>
            <a:r>
              <a:rPr lang="ru-RU" sz="6400" dirty="0" smtClean="0"/>
              <a:t>. </a:t>
            </a:r>
            <a:r>
              <a:rPr lang="ru-RU" sz="6400" dirty="0" err="1" smtClean="0"/>
              <a:t>Әйтсе </a:t>
            </a:r>
            <a:r>
              <a:rPr lang="ru-RU" sz="6400" dirty="0" smtClean="0"/>
              <a:t>де, </a:t>
            </a:r>
            <a:r>
              <a:rPr lang="ru-RU" sz="6400" dirty="0" err="1" smtClean="0"/>
              <a:t>Н.С.Хрушев</a:t>
            </a:r>
            <a:r>
              <a:rPr lang="ru-RU" sz="6400" dirty="0" smtClean="0"/>
              <a:t> пен </a:t>
            </a:r>
            <a:r>
              <a:rPr lang="ru-RU" sz="6400" dirty="0" err="1" smtClean="0"/>
              <a:t>оның төңірегіндегілердің Сталиндік</a:t>
            </a:r>
            <a:r>
              <a:rPr lang="ru-RU" sz="6400" dirty="0" smtClean="0"/>
              <a:t> </a:t>
            </a:r>
            <a:r>
              <a:rPr lang="ru-RU" sz="6400" dirty="0" err="1" smtClean="0"/>
              <a:t>тәртіпті сынға алуы</a:t>
            </a:r>
            <a:r>
              <a:rPr lang="ru-RU" sz="6400" dirty="0" smtClean="0"/>
              <a:t> </a:t>
            </a:r>
            <a:r>
              <a:rPr lang="ru-RU" sz="6400" dirty="0" err="1" smtClean="0"/>
              <a:t>үлкен ерлік</a:t>
            </a:r>
            <a:r>
              <a:rPr lang="ru-RU" sz="6400" dirty="0" smtClean="0"/>
              <a:t> </a:t>
            </a:r>
            <a:r>
              <a:rPr lang="ru-RU" sz="6400" dirty="0" err="1" smtClean="0"/>
              <a:t>болғанымен</a:t>
            </a:r>
            <a:r>
              <a:rPr lang="ru-RU" sz="6400" dirty="0" smtClean="0"/>
              <a:t>, </a:t>
            </a:r>
            <a:r>
              <a:rPr lang="ru-RU" sz="6400" dirty="0" err="1" smtClean="0"/>
              <a:t>олар</a:t>
            </a:r>
            <a:r>
              <a:rPr lang="ru-RU" sz="6400" dirty="0" smtClean="0"/>
              <a:t> </a:t>
            </a:r>
            <a:r>
              <a:rPr lang="ru-RU" sz="6400" dirty="0" err="1" smtClean="0"/>
              <a:t>әбден орныққан әміршіл-әкімшілдік жүйені толық жойған жоқ</a:t>
            </a:r>
            <a:r>
              <a:rPr lang="ru-RU" sz="6400" dirty="0" smtClean="0"/>
              <a:t>. </a:t>
            </a:r>
            <a:r>
              <a:rPr lang="ru-RU" sz="6400" dirty="0" err="1" smtClean="0"/>
              <a:t>Әлі </a:t>
            </a:r>
            <a:r>
              <a:rPr lang="ru-RU" sz="6400" dirty="0" smtClean="0"/>
              <a:t>де </a:t>
            </a:r>
            <a:r>
              <a:rPr lang="ru-RU" sz="6400" dirty="0" err="1" smtClean="0"/>
              <a:t>кінәсіз сотталған адамдар</a:t>
            </a:r>
            <a:r>
              <a:rPr lang="ru-RU" sz="6400" dirty="0" smtClean="0"/>
              <a:t> </a:t>
            </a:r>
            <a:r>
              <a:rPr lang="ru-RU" sz="6400" dirty="0" err="1" smtClean="0"/>
              <a:t>түрмелерде қалды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Ресейлік</a:t>
            </a:r>
            <a:r>
              <a:rPr lang="ru-RU" sz="6400" dirty="0" smtClean="0"/>
              <a:t> </a:t>
            </a:r>
            <a:r>
              <a:rPr lang="ru-RU" sz="6400" dirty="0" err="1" smtClean="0"/>
              <a:t>патша</a:t>
            </a:r>
            <a:r>
              <a:rPr lang="ru-RU" sz="6400" dirty="0" smtClean="0"/>
              <a:t> </a:t>
            </a:r>
            <a:r>
              <a:rPr lang="ru-RU" sz="6400" dirty="0" err="1" smtClean="0"/>
              <a:t>өкіметінің отарлау</a:t>
            </a:r>
            <a:r>
              <a:rPr lang="ru-RU" sz="6400" dirty="0" smtClean="0"/>
              <a:t> </a:t>
            </a:r>
            <a:r>
              <a:rPr lang="ru-RU" sz="6400" dirty="0" err="1" smtClean="0"/>
              <a:t>саясатын</a:t>
            </a:r>
            <a:r>
              <a:rPr lang="ru-RU" sz="6400" dirty="0" smtClean="0"/>
              <a:t> </a:t>
            </a:r>
            <a:r>
              <a:rPr lang="ru-RU" sz="6400" dirty="0" err="1" smtClean="0"/>
              <a:t>ақтау мақсатында, Қазақстанның Ресейге</a:t>
            </a:r>
            <a:r>
              <a:rPr lang="ru-RU" sz="6400" dirty="0" smtClean="0"/>
              <a:t> </a:t>
            </a:r>
            <a:r>
              <a:rPr lang="ru-RU" sz="6400" dirty="0" err="1" smtClean="0"/>
              <a:t>өз еркімен</a:t>
            </a:r>
            <a:r>
              <a:rPr lang="ru-RU" sz="6400" dirty="0" smtClean="0"/>
              <a:t> </a:t>
            </a:r>
            <a:r>
              <a:rPr lang="ru-RU" sz="6400" dirty="0" err="1" smtClean="0"/>
              <a:t>қосылғандығы кеңінен насихатталып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қазақтардан бірыңғай коммунистік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ұлт шығаруға бағыт алынды</a:t>
            </a:r>
            <a:r>
              <a:rPr lang="ru-RU" sz="6400" dirty="0" smtClean="0"/>
              <a:t>. </a:t>
            </a:r>
            <a:r>
              <a:rPr lang="ru-RU" sz="6400" dirty="0" err="1" smtClean="0"/>
              <a:t>Тарихи</a:t>
            </a:r>
            <a:r>
              <a:rPr lang="ru-RU" sz="6400" dirty="0" smtClean="0"/>
              <a:t> </a:t>
            </a:r>
            <a:r>
              <a:rPr lang="ru-RU" sz="6400" dirty="0" err="1" smtClean="0"/>
              <a:t>шындық ақтандақ қалпында қалып, кеңестер жүргізген қанды қырғын біржақты көрсетілді.</a:t>
            </a:r>
            <a:r>
              <a:rPr lang="ru-RU" sz="6400" dirty="0" smtClean="0"/>
              <a:t> </a:t>
            </a:r>
            <a:r>
              <a:rPr lang="ru-RU" sz="6400" dirty="0" err="1" smtClean="0"/>
              <a:t>А.Байтұрсынов, Ә.Бөкейханов, М.Жұмабаев, М.Дулатов</a:t>
            </a:r>
            <a:r>
              <a:rPr lang="ru-RU" sz="6400" dirty="0" smtClean="0"/>
              <a:t>, </a:t>
            </a:r>
            <a:r>
              <a:rPr lang="ru-RU" sz="6400" dirty="0" err="1" smtClean="0"/>
              <a:t>Ж.Аймауытов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</a:t>
            </a:r>
            <a:r>
              <a:rPr lang="ru-RU" sz="6400" dirty="0" smtClean="0"/>
              <a:t>т.б. </a:t>
            </a:r>
            <a:r>
              <a:rPr lang="ru-RU" sz="6400" dirty="0" err="1" smtClean="0"/>
              <a:t>алаш</a:t>
            </a:r>
            <a:r>
              <a:rPr lang="ru-RU" sz="6400" dirty="0" smtClean="0"/>
              <a:t> </a:t>
            </a:r>
            <a:r>
              <a:rPr lang="ru-RU" sz="6400" dirty="0" err="1" smtClean="0"/>
              <a:t>қайраткерлерінің қызметіне саяси</a:t>
            </a:r>
            <a:r>
              <a:rPr lang="ru-RU" sz="6400" dirty="0" smtClean="0"/>
              <a:t> </a:t>
            </a:r>
            <a:r>
              <a:rPr lang="ru-RU" sz="6400" dirty="0" err="1" smtClean="0"/>
              <a:t>әділ баға берілген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жоқ.</a:t>
            </a:r>
            <a:endParaRPr lang="ru-RU" sz="6400" dirty="0" smtClean="0"/>
          </a:p>
          <a:p>
            <a:pPr marL="0" indent="0" algn="just"/>
            <a:endParaRPr lang="ru-RU" sz="6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4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832648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3400" dirty="0" smtClean="0"/>
              <a:t> </a:t>
            </a:r>
            <a:r>
              <a:rPr lang="ru-RU" sz="6400" dirty="0" smtClean="0"/>
              <a:t>1959-1960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155 </a:t>
            </a:r>
            <a:r>
              <a:rPr lang="ru-RU" sz="6400" dirty="0" err="1" smtClean="0"/>
              <a:t>еңбектің жариялануына</a:t>
            </a:r>
            <a:r>
              <a:rPr lang="ru-RU" sz="6400" dirty="0" smtClean="0"/>
              <a:t> партия </a:t>
            </a:r>
            <a:r>
              <a:rPr lang="ru-RU" sz="6400" dirty="0" err="1" smtClean="0"/>
              <a:t>тарапынан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тыйым</a:t>
            </a:r>
            <a:r>
              <a:rPr lang="ru-RU" sz="6400" dirty="0" smtClean="0"/>
              <a:t> </a:t>
            </a:r>
            <a:r>
              <a:rPr lang="ru-RU" sz="6400" dirty="0" err="1" smtClean="0"/>
              <a:t>салынды</a:t>
            </a:r>
            <a:r>
              <a:rPr lang="ru-RU" sz="6400" dirty="0" smtClean="0"/>
              <a:t>. 1960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 жазушылар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одағы </a:t>
            </a:r>
            <a:r>
              <a:rPr lang="ru-RU" sz="6400" dirty="0" smtClean="0"/>
              <a:t>республика </a:t>
            </a:r>
            <a:r>
              <a:rPr lang="ru-RU" sz="6400" dirty="0" err="1" smtClean="0"/>
              <a:t>компартиясының төрағасына </a:t>
            </a:r>
            <a:r>
              <a:rPr lang="ru-RU" sz="6400" dirty="0" smtClean="0"/>
              <a:t>С.</a:t>
            </a:r>
            <a:r>
              <a:rPr lang="ru-RU" sz="6400" dirty="0" err="1" smtClean="0"/>
              <a:t>Торайғыровтың </a:t>
            </a:r>
            <a:r>
              <a:rPr lang="ru-RU" sz="6400" dirty="0" smtClean="0"/>
              <a:t>, </a:t>
            </a:r>
            <a:r>
              <a:rPr lang="ru-RU" sz="6400" dirty="0" err="1" smtClean="0"/>
              <a:t>Шәкәрім творчествосын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қайта қарауға рұқсат сұрады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Бұған жауап</a:t>
            </a:r>
            <a:r>
              <a:rPr lang="ru-RU" sz="6400" dirty="0" smtClean="0"/>
              <a:t> </a:t>
            </a:r>
            <a:r>
              <a:rPr lang="ru-RU" sz="6400" dirty="0" err="1" smtClean="0"/>
              <a:t>ретінде</a:t>
            </a:r>
            <a:r>
              <a:rPr lang="ru-RU" sz="6400" dirty="0" smtClean="0"/>
              <a:t> республика </a:t>
            </a:r>
            <a:r>
              <a:rPr lang="ru-RU" sz="6400" dirty="0" err="1" smtClean="0"/>
              <a:t>компартиясы</a:t>
            </a:r>
            <a:r>
              <a:rPr lang="ru-RU" sz="6400" dirty="0" smtClean="0"/>
              <a:t> 1961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 жазушылар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одағының қызметін қанағатсыз деп</a:t>
            </a:r>
            <a:r>
              <a:rPr lang="ru-RU" sz="6400" dirty="0" smtClean="0"/>
              <a:t> </a:t>
            </a:r>
            <a:r>
              <a:rPr lang="ru-RU" sz="6400" dirty="0" err="1" smtClean="0"/>
              <a:t>тауып</a:t>
            </a:r>
            <a:r>
              <a:rPr lang="ru-RU" sz="6400" dirty="0" smtClean="0"/>
              <a:t>, </a:t>
            </a:r>
            <a:r>
              <a:rPr lang="ru-RU" sz="6400" dirty="0" err="1" smtClean="0"/>
              <a:t>ұлт мәселесін көтерушілермен күресті жандандырды</a:t>
            </a:r>
            <a:r>
              <a:rPr lang="ru-RU" sz="6400" dirty="0" smtClean="0"/>
              <a:t>. Осы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, </a:t>
            </a:r>
            <a:r>
              <a:rPr lang="ru-RU" sz="6400" dirty="0" err="1" smtClean="0"/>
              <a:t>керісінше</a:t>
            </a:r>
            <a:r>
              <a:rPr lang="ru-RU" sz="6400" dirty="0" smtClean="0"/>
              <a:t>, </a:t>
            </a:r>
            <a:r>
              <a:rPr lang="ru-RU" sz="6400" dirty="0" err="1" smtClean="0"/>
              <a:t>орыс</a:t>
            </a:r>
            <a:r>
              <a:rPr lang="ru-RU" sz="6400" dirty="0" smtClean="0"/>
              <a:t> </a:t>
            </a:r>
            <a:r>
              <a:rPr lang="ru-RU" sz="6400" dirty="0" err="1" smtClean="0"/>
              <a:t>тілі</a:t>
            </a:r>
            <a:r>
              <a:rPr lang="ru-RU" sz="6400" dirty="0" smtClean="0"/>
              <a:t> </a:t>
            </a:r>
            <a:r>
              <a:rPr lang="ru-RU" sz="6400" dirty="0" err="1" smtClean="0"/>
              <a:t>рөлін ұлтаралық тіл</a:t>
            </a:r>
            <a:r>
              <a:rPr lang="ru-RU" sz="6400" dirty="0" smtClean="0"/>
              <a:t> </a:t>
            </a:r>
            <a:r>
              <a:rPr lang="ru-RU" sz="6400" dirty="0" err="1" smtClean="0"/>
              <a:t>ретінде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көтеру мәселесі өте маңызды болды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err="1" smtClean="0"/>
              <a:t>Коммунистік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идеологияны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басшылыққа алған </a:t>
            </a:r>
            <a:r>
              <a:rPr lang="ru-RU" sz="6400" dirty="0" smtClean="0"/>
              <a:t>Н.С.Хрущев </a:t>
            </a:r>
            <a:r>
              <a:rPr lang="ru-RU" sz="6400" dirty="0" err="1" smtClean="0"/>
              <a:t>республиканың барлық өміріне тікелей</a:t>
            </a:r>
            <a:r>
              <a:rPr lang="ru-RU" sz="6400" dirty="0" smtClean="0"/>
              <a:t> </a:t>
            </a:r>
            <a:r>
              <a:rPr lang="ru-RU" sz="6400" dirty="0" err="1" smtClean="0"/>
              <a:t>араласты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Қазақстанның оңтүстік аудандары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Өзбекстанға берілді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Тың өлкесінде </a:t>
            </a:r>
            <a:r>
              <a:rPr lang="ru-RU" sz="6400" dirty="0" smtClean="0"/>
              <a:t>6 </a:t>
            </a:r>
            <a:r>
              <a:rPr lang="ru-RU" sz="6400" dirty="0" err="1" smtClean="0"/>
              <a:t>облыстың өлкелік </a:t>
            </a:r>
            <a:r>
              <a:rPr lang="ru-RU" sz="6400" dirty="0" smtClean="0"/>
              <a:t>партия </a:t>
            </a:r>
            <a:r>
              <a:rPr lang="ru-RU" sz="6400" dirty="0" err="1" smtClean="0"/>
              <a:t>комитеті</a:t>
            </a:r>
            <a:r>
              <a:rPr lang="ru-RU" sz="6400" dirty="0" smtClean="0"/>
              <a:t> </a:t>
            </a:r>
            <a:r>
              <a:rPr lang="ru-RU" sz="6400" dirty="0" err="1" smtClean="0"/>
              <a:t>біріктіріліп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тікелей</a:t>
            </a:r>
            <a:r>
              <a:rPr lang="ru-RU" sz="6400" dirty="0" smtClean="0"/>
              <a:t> </a:t>
            </a:r>
            <a:r>
              <a:rPr lang="ru-RU" sz="6400" dirty="0" err="1" smtClean="0"/>
              <a:t>Мәскеуге бағындырылды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Ақмола </a:t>
            </a:r>
            <a:r>
              <a:rPr lang="ru-RU" sz="6400" dirty="0" smtClean="0"/>
              <a:t>– </a:t>
            </a:r>
            <a:r>
              <a:rPr lang="ru-RU" sz="6400" dirty="0" err="1" smtClean="0"/>
              <a:t>Целиноградқа, Батыс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 </a:t>
            </a:r>
            <a:r>
              <a:rPr lang="ru-RU" sz="6400" dirty="0" smtClean="0"/>
              <a:t>– Орал </a:t>
            </a:r>
            <a:r>
              <a:rPr lang="ru-RU" sz="6400" dirty="0" err="1" smtClean="0"/>
              <a:t>облысына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айналды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err="1" smtClean="0"/>
              <a:t>Ұлт саясатындағы бұрмалаушылықтар халық арасында</a:t>
            </a:r>
            <a:r>
              <a:rPr lang="ru-RU" sz="6400" dirty="0" smtClean="0"/>
              <a:t>, </a:t>
            </a:r>
            <a:r>
              <a:rPr lang="ru-RU" sz="6400" dirty="0" err="1" smtClean="0"/>
              <a:t>әсіресе, зиялылар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жастар</a:t>
            </a:r>
            <a:r>
              <a:rPr lang="ru-RU" sz="6400" dirty="0" smtClean="0"/>
              <a:t> </a:t>
            </a:r>
            <a:r>
              <a:rPr lang="ru-RU" sz="6400" dirty="0" err="1" smtClean="0"/>
              <a:t>арасында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түрлі наразылықтар туғызды</a:t>
            </a:r>
            <a:r>
              <a:rPr lang="ru-RU" sz="6400" dirty="0" smtClean="0"/>
              <a:t>. </a:t>
            </a:r>
            <a:r>
              <a:rPr lang="ru-RU" sz="6400" dirty="0" err="1" smtClean="0"/>
              <a:t>Кеңестік жүйе оларды</a:t>
            </a:r>
            <a:r>
              <a:rPr lang="ru-RU" sz="6400" dirty="0" smtClean="0"/>
              <a:t> </a:t>
            </a:r>
            <a:r>
              <a:rPr lang="ru-RU" sz="6400" dirty="0" err="1" smtClean="0"/>
              <a:t>барынша</a:t>
            </a:r>
            <a:r>
              <a:rPr lang="ru-RU" sz="6400" dirty="0" smtClean="0"/>
              <a:t> </a:t>
            </a:r>
            <a:r>
              <a:rPr lang="ru-RU" sz="6400" dirty="0" err="1" smtClean="0"/>
              <a:t>жасырып</a:t>
            </a:r>
            <a:r>
              <a:rPr lang="ru-RU" sz="6400" dirty="0" smtClean="0"/>
              <a:t>, </a:t>
            </a:r>
            <a:r>
              <a:rPr lang="ru-RU" sz="6400" dirty="0" err="1" smtClean="0"/>
              <a:t>бүркемеледі.</a:t>
            </a:r>
            <a:r>
              <a:rPr lang="ru-RU" sz="6400" dirty="0" smtClean="0"/>
              <a:t> </a:t>
            </a:r>
            <a:r>
              <a:rPr lang="ru-RU" sz="6400" dirty="0" err="1" smtClean="0"/>
              <a:t>Теміртаудағы толқу кезінде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тәртіпсіздіктің салдары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ретінде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бағаланды.</a:t>
            </a:r>
            <a:r>
              <a:rPr lang="ru-RU" sz="6400" dirty="0" smtClean="0"/>
              <a:t> 1963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Мәскеуде оқитын қазақ жастарының бір</a:t>
            </a:r>
            <a:r>
              <a:rPr lang="ru-RU" sz="6400" dirty="0" smtClean="0"/>
              <a:t> </a:t>
            </a:r>
            <a:r>
              <a:rPr lang="ru-RU" sz="6400" dirty="0" err="1" smtClean="0"/>
              <a:t>тобы</a:t>
            </a:r>
            <a:r>
              <a:rPr lang="ru-RU" sz="6400" dirty="0" smtClean="0"/>
              <a:t> </a:t>
            </a:r>
            <a:r>
              <a:rPr lang="ru-RU" sz="6400" dirty="0" err="1" smtClean="0"/>
              <a:t>Б.Тайжанов</a:t>
            </a:r>
            <a:r>
              <a:rPr lang="ru-RU" sz="6400" dirty="0" smtClean="0"/>
              <a:t>, С.</a:t>
            </a:r>
            <a:r>
              <a:rPr lang="ru-RU" sz="6400" dirty="0" err="1" smtClean="0"/>
              <a:t>Ақатаев</a:t>
            </a:r>
            <a:r>
              <a:rPr lang="ru-RU" sz="6400" dirty="0" smtClean="0"/>
              <a:t>, М.</a:t>
            </a:r>
            <a:r>
              <a:rPr lang="ru-RU" sz="6400" dirty="0" err="1" smtClean="0"/>
              <a:t>Тәтімов</a:t>
            </a:r>
            <a:r>
              <a:rPr lang="ru-RU" sz="6400" dirty="0" smtClean="0"/>
              <a:t>, </a:t>
            </a:r>
            <a:r>
              <a:rPr lang="ru-RU" sz="6400" dirty="0" err="1" smtClean="0"/>
              <a:t>М.Ауэзов</a:t>
            </a:r>
            <a:r>
              <a:rPr lang="ru-RU" sz="6400" dirty="0" smtClean="0"/>
              <a:t> бас </a:t>
            </a:r>
            <a:r>
              <a:rPr lang="ru-RU" sz="6400" dirty="0" err="1" smtClean="0"/>
              <a:t>болып</a:t>
            </a:r>
            <a:r>
              <a:rPr lang="ru-RU" sz="6400" dirty="0" smtClean="0"/>
              <a:t> “</a:t>
            </a:r>
            <a:r>
              <a:rPr lang="ru-RU" sz="6400" dirty="0" err="1" smtClean="0"/>
              <a:t>Жас</a:t>
            </a:r>
            <a:r>
              <a:rPr lang="ru-RU" sz="6400" dirty="0" smtClean="0"/>
              <a:t> </a:t>
            </a:r>
            <a:r>
              <a:rPr lang="ru-RU" sz="6400" dirty="0" err="1" smtClean="0"/>
              <a:t>тұлпар</a:t>
            </a:r>
            <a:r>
              <a:rPr lang="ru-RU" sz="6400" dirty="0" smtClean="0"/>
              <a:t>” </a:t>
            </a:r>
            <a:r>
              <a:rPr lang="ru-RU" sz="6400" dirty="0" err="1" smtClean="0"/>
              <a:t>атты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 құрды</a:t>
            </a:r>
            <a:r>
              <a:rPr lang="ru-RU" sz="6400" dirty="0" smtClean="0"/>
              <a:t>. </a:t>
            </a:r>
            <a:r>
              <a:rPr lang="ru-RU" sz="6400" dirty="0" err="1" smtClean="0"/>
              <a:t>Мақсаты </a:t>
            </a:r>
            <a:r>
              <a:rPr lang="ru-RU" sz="6400" dirty="0" smtClean="0"/>
              <a:t>– </a:t>
            </a:r>
            <a:r>
              <a:rPr lang="ru-RU" sz="6400" dirty="0" err="1" smtClean="0"/>
              <a:t>қазақ жастарының ұлттық санасын</a:t>
            </a:r>
            <a:r>
              <a:rPr lang="ru-RU" sz="6400" dirty="0" smtClean="0"/>
              <a:t> </a:t>
            </a:r>
            <a:r>
              <a:rPr lang="ru-RU" sz="6400" dirty="0" err="1" smtClean="0"/>
              <a:t>ояту</a:t>
            </a:r>
            <a:r>
              <a:rPr lang="ru-RU" sz="6400" dirty="0" smtClean="0"/>
              <a:t>. </a:t>
            </a:r>
            <a:r>
              <a:rPr lang="ru-RU" sz="6400" dirty="0" err="1" smtClean="0"/>
              <a:t>Мұндай ұйымдар кейінірек</a:t>
            </a:r>
            <a:r>
              <a:rPr lang="ru-RU" sz="6400" dirty="0" smtClean="0"/>
              <a:t> </a:t>
            </a:r>
            <a:r>
              <a:rPr lang="ru-RU" sz="6400" dirty="0" err="1" smtClean="0"/>
              <a:t>Ленинградта</a:t>
            </a:r>
            <a:r>
              <a:rPr lang="ru-RU" sz="6400" dirty="0" smtClean="0"/>
              <a:t>, </a:t>
            </a:r>
            <a:r>
              <a:rPr lang="ru-RU" sz="6400" dirty="0" err="1" smtClean="0"/>
              <a:t>Киевте</a:t>
            </a:r>
            <a:r>
              <a:rPr lang="ru-RU" sz="6400" dirty="0" smtClean="0"/>
              <a:t>, </a:t>
            </a:r>
            <a:r>
              <a:rPr lang="ru-RU" sz="6400" dirty="0" err="1" smtClean="0"/>
              <a:t>Алматыда</a:t>
            </a:r>
            <a:r>
              <a:rPr lang="ru-RU" sz="6400" dirty="0" smtClean="0"/>
              <a:t>, </a:t>
            </a:r>
            <a:r>
              <a:rPr lang="ru-RU" sz="6400" dirty="0" err="1" smtClean="0"/>
              <a:t>Одессада</a:t>
            </a:r>
            <a:r>
              <a:rPr lang="ru-RU" sz="6400" dirty="0" smtClean="0"/>
              <a:t>, </a:t>
            </a:r>
            <a:r>
              <a:rPr lang="ru-RU" sz="6400" dirty="0" err="1" smtClean="0"/>
              <a:t>Ригада</a:t>
            </a:r>
            <a:r>
              <a:rPr lang="ru-RU" sz="6400" dirty="0" smtClean="0"/>
              <a:t>, </a:t>
            </a:r>
            <a:r>
              <a:rPr lang="ru-RU" sz="6400" dirty="0" err="1" smtClean="0"/>
              <a:t>Павлодарда</a:t>
            </a:r>
            <a:r>
              <a:rPr lang="ru-RU" sz="6400" dirty="0" smtClean="0"/>
              <a:t>, </a:t>
            </a:r>
            <a:r>
              <a:rPr lang="ru-RU" sz="6400" dirty="0" err="1" smtClean="0"/>
              <a:t>Қарағандыда, Ақмолада, Семейде</a:t>
            </a:r>
            <a:r>
              <a:rPr lang="ru-RU" sz="6400" dirty="0" smtClean="0"/>
              <a:t>, </a:t>
            </a:r>
            <a:r>
              <a:rPr lang="ru-RU" sz="6400" dirty="0" err="1" smtClean="0"/>
              <a:t>Шымкентте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басқа жерлерде</a:t>
            </a:r>
            <a:r>
              <a:rPr lang="ru-RU" sz="6400" dirty="0" smtClean="0"/>
              <a:t> </a:t>
            </a:r>
            <a:r>
              <a:rPr lang="ru-RU" sz="6400" dirty="0" err="1" smtClean="0"/>
              <a:t>пайда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Қазақстанды орталықтан басқару ұлттық егемендікті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толығымен шектеді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Әсіресе, экономиканың әскери сұранысқа сай</a:t>
            </a:r>
            <a:r>
              <a:rPr lang="ru-RU" sz="6400" dirty="0" smtClean="0"/>
              <a:t> </a:t>
            </a:r>
            <a:r>
              <a:rPr lang="ru-RU" sz="6400" dirty="0" err="1" smtClean="0"/>
              <a:t>бейімделуі</a:t>
            </a:r>
            <a:r>
              <a:rPr lang="ru-RU" sz="6400" dirty="0" smtClean="0"/>
              <a:t> </a:t>
            </a:r>
            <a:r>
              <a:rPr lang="ru-RU" sz="6400" dirty="0" err="1" smtClean="0"/>
              <a:t>қоғамға теріс</a:t>
            </a:r>
            <a:r>
              <a:rPr lang="ru-RU" sz="6400" dirty="0" smtClean="0"/>
              <a:t> </a:t>
            </a:r>
            <a:r>
              <a:rPr lang="ru-RU" sz="6400" dirty="0" err="1" smtClean="0"/>
              <a:t>ықпалын тигізді</a:t>
            </a:r>
            <a:r>
              <a:rPr lang="ru-RU" sz="6400" dirty="0" smtClean="0"/>
              <a:t>. 1949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29 </a:t>
            </a:r>
            <a:r>
              <a:rPr lang="ru-RU" sz="6400" dirty="0" err="1" smtClean="0"/>
              <a:t>тамызда</a:t>
            </a:r>
            <a:r>
              <a:rPr lang="ru-RU" sz="6400" dirty="0" smtClean="0"/>
              <a:t> Семей, Павлодар </a:t>
            </a:r>
            <a:r>
              <a:rPr lang="ru-RU" sz="6400" dirty="0" err="1" smtClean="0"/>
              <a:t>және Қарағанды облыстарында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салынған ядролық сынақ </a:t>
            </a:r>
            <a:r>
              <a:rPr lang="ru-RU" sz="6400" dirty="0" smtClean="0"/>
              <a:t>полигоны </a:t>
            </a:r>
            <a:r>
              <a:rPr lang="ru-RU" sz="6400" dirty="0" err="1" smtClean="0"/>
              <a:t>орны</a:t>
            </a:r>
            <a:r>
              <a:rPr lang="ru-RU" sz="6400" dirty="0" smtClean="0"/>
              <a:t> </a:t>
            </a:r>
            <a:r>
              <a:rPr lang="ru-RU" sz="6400" dirty="0" err="1" smtClean="0"/>
              <a:t>толмас</a:t>
            </a:r>
            <a:r>
              <a:rPr lang="ru-RU" sz="6400" dirty="0" smtClean="0"/>
              <a:t> </a:t>
            </a:r>
            <a:r>
              <a:rPr lang="ru-RU" sz="6400" dirty="0" err="1" smtClean="0"/>
              <a:t>адам</a:t>
            </a:r>
            <a:r>
              <a:rPr lang="ru-RU" sz="6400" dirty="0" smtClean="0"/>
              <a:t> </a:t>
            </a:r>
            <a:r>
              <a:rPr lang="ru-RU" sz="6400" dirty="0" err="1" smtClean="0"/>
              <a:t>өмірі </a:t>
            </a:r>
            <a:r>
              <a:rPr lang="ru-RU" sz="6400" dirty="0" smtClean="0"/>
              <a:t>мен </a:t>
            </a:r>
            <a:r>
              <a:rPr lang="ru-RU" sz="6400" dirty="0" err="1" smtClean="0"/>
              <a:t>экологиялық және қаржылық шығын әкелді</a:t>
            </a:r>
            <a:r>
              <a:rPr lang="ru-RU" sz="6400" dirty="0" smtClean="0"/>
              <a:t>. 1963 </a:t>
            </a:r>
            <a:r>
              <a:rPr lang="ru-RU" sz="6400" dirty="0" err="1" smtClean="0"/>
              <a:t>жылға дейін</a:t>
            </a:r>
            <a:r>
              <a:rPr lang="ru-RU" sz="6400" dirty="0" smtClean="0"/>
              <a:t> </a:t>
            </a:r>
            <a:r>
              <a:rPr lang="ru-RU" sz="6400" dirty="0" err="1" smtClean="0"/>
              <a:t>полигонда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ашық ауада</a:t>
            </a:r>
            <a:r>
              <a:rPr lang="ru-RU" sz="6400" dirty="0" smtClean="0"/>
              <a:t> 113 </a:t>
            </a:r>
            <a:r>
              <a:rPr lang="ru-RU" sz="6400" dirty="0" err="1" smtClean="0"/>
              <a:t>жарылыс</a:t>
            </a:r>
            <a:r>
              <a:rPr lang="ru-RU" sz="6400" dirty="0" smtClean="0"/>
              <a:t> </a:t>
            </a:r>
            <a:r>
              <a:rPr lang="ru-RU" sz="6400" dirty="0" err="1" smtClean="0"/>
              <a:t>жасалса</a:t>
            </a:r>
            <a:r>
              <a:rPr lang="ru-RU" sz="6400" dirty="0" smtClean="0"/>
              <a:t>, 1964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жер</a:t>
            </a:r>
            <a:r>
              <a:rPr lang="ru-RU" sz="6400" dirty="0" smtClean="0"/>
              <a:t> </a:t>
            </a:r>
            <a:r>
              <a:rPr lang="ru-RU" sz="6400" dirty="0" err="1" smtClean="0"/>
              <a:t>астына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көшіріліп</a:t>
            </a:r>
            <a:r>
              <a:rPr lang="ru-RU" sz="6400" dirty="0" smtClean="0"/>
              <a:t>, 1989 </a:t>
            </a:r>
            <a:r>
              <a:rPr lang="ru-RU" sz="6400" dirty="0" err="1" smtClean="0"/>
              <a:t>жылға дейін</a:t>
            </a:r>
            <a:r>
              <a:rPr lang="ru-RU" sz="6400" dirty="0" smtClean="0"/>
              <a:t> 343 </a:t>
            </a:r>
            <a:r>
              <a:rPr lang="ru-RU" sz="6400" dirty="0" err="1" smtClean="0"/>
              <a:t>сынақ жасалды</a:t>
            </a:r>
            <a:r>
              <a:rPr lang="ru-RU" sz="6400" dirty="0" smtClean="0"/>
              <a:t>. </a:t>
            </a:r>
          </a:p>
          <a:p>
            <a:pPr marL="0" indent="0" algn="just"/>
            <a:r>
              <a:rPr lang="ru-RU" sz="6400" dirty="0" err="1" smtClean="0"/>
              <a:t>Саяси</a:t>
            </a:r>
            <a:r>
              <a:rPr lang="ru-RU" sz="6400" dirty="0" smtClean="0"/>
              <a:t> </a:t>
            </a:r>
            <a:r>
              <a:rPr lang="ru-RU" sz="6400" dirty="0" err="1" smtClean="0"/>
              <a:t>қателікке </a:t>
            </a:r>
            <a:r>
              <a:rPr lang="ru-RU" sz="6400" dirty="0" smtClean="0"/>
              <a:t>толы Хрущев </a:t>
            </a:r>
            <a:r>
              <a:rPr lang="ru-RU" sz="6400" dirty="0" err="1" smtClean="0"/>
              <a:t>қызметінің соңы </a:t>
            </a:r>
            <a:r>
              <a:rPr lang="ru-RU" sz="6400" dirty="0" smtClean="0"/>
              <a:t>1964 </a:t>
            </a:r>
            <a:r>
              <a:rPr lang="ru-RU" sz="6400" dirty="0" err="1" smtClean="0"/>
              <a:t>жылдың қазан айында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аяқталды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КОКП-ның Орталық Комитетінің Пленумында</a:t>
            </a:r>
            <a:r>
              <a:rPr lang="ru-RU" sz="6400" dirty="0" smtClean="0"/>
              <a:t> 1-хатшы </a:t>
            </a:r>
            <a:r>
              <a:rPr lang="ru-RU" sz="6400" dirty="0" err="1" smtClean="0"/>
              <a:t>қызметіне </a:t>
            </a:r>
            <a:r>
              <a:rPr lang="ru-RU" sz="6400" dirty="0" smtClean="0"/>
              <a:t>Л.И. Брежнев </a:t>
            </a:r>
            <a:r>
              <a:rPr lang="ru-RU" sz="6400" dirty="0" err="1" smtClean="0"/>
              <a:t>сайланса</a:t>
            </a:r>
            <a:r>
              <a:rPr lang="ru-RU" sz="6400" dirty="0" smtClean="0"/>
              <a:t>, ал </a:t>
            </a:r>
            <a:r>
              <a:rPr lang="ru-RU" sz="6400" dirty="0" err="1" smtClean="0"/>
              <a:t>Министрлер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Кеңесінің төрағасы болып</a:t>
            </a:r>
            <a:r>
              <a:rPr lang="ru-RU" sz="6400" dirty="0" smtClean="0"/>
              <a:t> А.Н.Косыгин </a:t>
            </a:r>
            <a:r>
              <a:rPr lang="ru-RU" sz="6400" dirty="0" err="1" smtClean="0"/>
              <a:t>тағайындалды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Олардың ізін</a:t>
            </a:r>
            <a:r>
              <a:rPr lang="ru-RU" sz="6400" dirty="0" smtClean="0"/>
              <a:t> ала </a:t>
            </a:r>
            <a:r>
              <a:rPr lang="ru-RU" sz="6400" dirty="0" err="1" smtClean="0"/>
              <a:t>Қазақстан </a:t>
            </a:r>
            <a:r>
              <a:rPr lang="ru-RU" sz="6400" dirty="0" smtClean="0"/>
              <a:t>КП ОК 1- </a:t>
            </a:r>
            <a:r>
              <a:rPr lang="ru-RU" sz="6400" dirty="0" err="1" smtClean="0"/>
              <a:t>хатшысы</a:t>
            </a:r>
            <a:r>
              <a:rPr lang="ru-RU" sz="6400" dirty="0" smtClean="0"/>
              <a:t> </a:t>
            </a:r>
            <a:r>
              <a:rPr lang="ru-RU" sz="6400" dirty="0" err="1" smtClean="0"/>
              <a:t>болып</a:t>
            </a:r>
            <a:r>
              <a:rPr lang="ru-RU" sz="6400" dirty="0" smtClean="0"/>
              <a:t> Д.А. </a:t>
            </a:r>
            <a:r>
              <a:rPr lang="ru-RU" sz="6400" dirty="0" err="1" smtClean="0"/>
              <a:t>Қонаев сайланды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Соғыстың зардабы</a:t>
            </a:r>
            <a:r>
              <a:rPr lang="ru-RU" sz="6400" dirty="0" smtClean="0"/>
              <a:t> </a:t>
            </a:r>
            <a:r>
              <a:rPr lang="ru-RU" sz="6400" dirty="0" err="1" smtClean="0"/>
              <a:t>мәдениет саласының дамуында</a:t>
            </a:r>
            <a:r>
              <a:rPr lang="ru-RU" sz="6400" dirty="0" smtClean="0"/>
              <a:t> да </a:t>
            </a:r>
            <a:r>
              <a:rPr lang="ru-RU" sz="6400" dirty="0" err="1" smtClean="0"/>
              <a:t>үлкен қиыншылық тудырды</a:t>
            </a:r>
            <a:r>
              <a:rPr lang="ru-RU" sz="6400" dirty="0" smtClean="0"/>
              <a:t>. </a:t>
            </a:r>
            <a:r>
              <a:rPr lang="ru-RU" sz="6400" dirty="0" err="1" smtClean="0"/>
              <a:t>Республиканың</a:t>
            </a:r>
            <a:r>
              <a:rPr lang="ru-RU" sz="6400" dirty="0" smtClean="0"/>
              <a:t> интеллигенция </a:t>
            </a:r>
            <a:r>
              <a:rPr lang="ru-RU" sz="6400" dirty="0" err="1" smtClean="0"/>
              <a:t>өкілдері</a:t>
            </a:r>
            <a:r>
              <a:rPr lang="ru-RU" sz="6400" dirty="0" smtClean="0"/>
              <a:t>, </a:t>
            </a:r>
            <a:r>
              <a:rPr lang="ru-RU" sz="6400" dirty="0" err="1" smtClean="0"/>
              <a:t>мәдениет</a:t>
            </a:r>
            <a:r>
              <a:rPr lang="ru-RU" sz="6400" dirty="0" smtClean="0"/>
              <a:t> </a:t>
            </a:r>
            <a:r>
              <a:rPr lang="ru-RU" sz="6400" dirty="0" err="1" smtClean="0"/>
              <a:t>қайраткерлерінің</a:t>
            </a:r>
            <a:r>
              <a:rPr lang="ru-RU" sz="6400" dirty="0" smtClean="0"/>
              <a:t> </a:t>
            </a:r>
            <a:r>
              <a:rPr lang="ru-RU" sz="6400" dirty="0" err="1" smtClean="0"/>
              <a:t>соғысқа</a:t>
            </a:r>
            <a:r>
              <a:rPr lang="ru-RU" sz="6400" dirty="0" smtClean="0"/>
              <a:t> </a:t>
            </a:r>
            <a:r>
              <a:rPr lang="ru-RU" sz="6400" dirty="0" err="1" smtClean="0"/>
              <a:t>алынуы</a:t>
            </a:r>
            <a:r>
              <a:rPr lang="ru-RU" sz="6400" dirty="0" smtClean="0"/>
              <a:t>, </a:t>
            </a:r>
            <a:r>
              <a:rPr lang="ru-RU" sz="6400" dirty="0" err="1" smtClean="0"/>
              <a:t>мәдени</a:t>
            </a:r>
            <a:r>
              <a:rPr lang="ru-RU" sz="6400" dirty="0" smtClean="0"/>
              <a:t> </a:t>
            </a:r>
            <a:r>
              <a:rPr lang="ru-RU" sz="6400" dirty="0" err="1" smtClean="0"/>
              <a:t>мекемелер</a:t>
            </a:r>
            <a:r>
              <a:rPr lang="ru-RU" sz="6400" dirty="0" smtClean="0"/>
              <a:t>, </a:t>
            </a:r>
            <a:r>
              <a:rPr lang="ru-RU" sz="6400" dirty="0" err="1" smtClean="0"/>
              <a:t>оқу</a:t>
            </a:r>
            <a:r>
              <a:rPr lang="ru-RU" sz="6400" dirty="0" smtClean="0"/>
              <a:t> </a:t>
            </a:r>
            <a:r>
              <a:rPr lang="ru-RU" sz="6400" dirty="0" err="1" smtClean="0"/>
              <a:t>орындары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мектептердің</a:t>
            </a:r>
            <a:r>
              <a:rPr lang="ru-RU" sz="6400" dirty="0" smtClean="0"/>
              <a:t> </a:t>
            </a:r>
            <a:r>
              <a:rPr lang="ru-RU" sz="6400" dirty="0" err="1" smtClean="0"/>
              <a:t>санының</a:t>
            </a:r>
            <a:r>
              <a:rPr lang="ru-RU" sz="6400" dirty="0" smtClean="0"/>
              <a:t> </a:t>
            </a:r>
            <a:r>
              <a:rPr lang="ru-RU" sz="6400" dirty="0" err="1" smtClean="0"/>
              <a:t>азаюы</a:t>
            </a:r>
            <a:r>
              <a:rPr lang="ru-RU" sz="6400" dirty="0" smtClean="0"/>
              <a:t> </a:t>
            </a:r>
            <a:r>
              <a:rPr lang="ru-RU" sz="6400" dirty="0" err="1" smtClean="0"/>
              <a:t>елдің</a:t>
            </a:r>
            <a:r>
              <a:rPr lang="ru-RU" sz="6400" dirty="0" smtClean="0"/>
              <a:t> </a:t>
            </a:r>
            <a:r>
              <a:rPr lang="ru-RU" sz="6400" dirty="0" err="1" smtClean="0"/>
              <a:t>мәдени</a:t>
            </a:r>
            <a:r>
              <a:rPr lang="ru-RU" sz="6400" dirty="0" smtClean="0"/>
              <a:t> даму </a:t>
            </a:r>
            <a:r>
              <a:rPr lang="ru-RU" sz="6400" dirty="0" err="1" smtClean="0"/>
              <a:t>үрдісіне</a:t>
            </a:r>
            <a:r>
              <a:rPr lang="ru-RU" sz="6400" dirty="0" smtClean="0"/>
              <a:t> </a:t>
            </a:r>
            <a:r>
              <a:rPr lang="ru-RU" sz="6400" dirty="0" err="1" smtClean="0"/>
              <a:t>кедергі</a:t>
            </a:r>
            <a:r>
              <a:rPr lang="ru-RU" sz="6400" dirty="0" smtClean="0"/>
              <a:t> </a:t>
            </a:r>
            <a:r>
              <a:rPr lang="ru-RU" sz="6400" dirty="0" err="1" smtClean="0"/>
              <a:t>келдірді</a:t>
            </a:r>
            <a:r>
              <a:rPr lang="ru-RU" sz="6400" dirty="0" smtClean="0"/>
              <a:t>.</a:t>
            </a:r>
            <a:r>
              <a:rPr lang="en-CA" sz="6400" dirty="0" smtClean="0"/>
              <a:t> </a:t>
            </a:r>
            <a:endParaRPr lang="ru-RU" sz="6400" dirty="0" smtClean="0"/>
          </a:p>
          <a:p>
            <a:pPr marL="0" indent="0" algn="just"/>
            <a:endParaRPr lang="ru-RU" sz="6400" dirty="0" smtClean="0"/>
          </a:p>
          <a:p>
            <a:pPr marL="0" indent="0" algn="just"/>
            <a:endParaRPr lang="ru-RU" sz="6400" dirty="0" smtClean="0"/>
          </a:p>
          <a:p>
            <a:pPr marL="0" indent="0" algn="just"/>
            <a:endParaRPr lang="ru-RU" sz="6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5 лекция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832648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smtClean="0"/>
              <a:t>1946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ҚазКСР Ғылым Академиясы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ашылып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оның тұңғыш президенті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болып</a:t>
            </a:r>
            <a:r>
              <a:rPr lang="ru-RU" sz="1600" dirty="0" smtClean="0"/>
              <a:t> Қ.И.</a:t>
            </a:r>
            <a:r>
              <a:rPr lang="ru-RU" sz="1600" dirty="0" err="1" smtClean="0"/>
              <a:t>Сәтбаев сайланды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Ғылым Академиясының толық мүшелері 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көрнекті ғалымдар </a:t>
            </a:r>
            <a:r>
              <a:rPr lang="ru-RU" sz="1600" dirty="0" smtClean="0"/>
              <a:t>– </a:t>
            </a:r>
            <a:r>
              <a:rPr lang="ru-RU" sz="1600" dirty="0" err="1" smtClean="0"/>
              <a:t>М.Әуезов, Ә.Бектұров, </a:t>
            </a:r>
            <a:r>
              <a:rPr lang="ru-RU" sz="1600" dirty="0" smtClean="0"/>
              <a:t>М.И.Горяев, </a:t>
            </a:r>
            <a:r>
              <a:rPr lang="ru-RU" sz="1600" dirty="0" err="1" smtClean="0"/>
              <a:t>А.Қ.Жұбанов, Н.Г.Кассин</a:t>
            </a:r>
            <a:r>
              <a:rPr lang="ru-RU" sz="1600" dirty="0" smtClean="0"/>
              <a:t>, </a:t>
            </a:r>
            <a:r>
              <a:rPr lang="ru-RU" sz="1600" dirty="0" err="1" smtClean="0"/>
              <a:t>Н.Т.Сауранбаев</a:t>
            </a:r>
            <a:r>
              <a:rPr lang="ru-RU" sz="1600" dirty="0" smtClean="0"/>
              <a:t>, </a:t>
            </a:r>
            <a:r>
              <a:rPr lang="ru-RU" sz="1600" dirty="0" err="1" smtClean="0"/>
              <a:t>мүше- корреспонденттеріне</a:t>
            </a:r>
            <a:r>
              <a:rPr lang="ru-RU" sz="1600" dirty="0" smtClean="0"/>
              <a:t> </a:t>
            </a:r>
            <a:r>
              <a:rPr lang="ru-RU" sz="1600" dirty="0" err="1" smtClean="0"/>
              <a:t>Н.О.Базанова</a:t>
            </a:r>
            <a:r>
              <a:rPr lang="ru-RU" sz="1600" dirty="0" smtClean="0"/>
              <a:t>, Р.А. </a:t>
            </a:r>
            <a:r>
              <a:rPr lang="ru-RU" sz="1600" dirty="0" err="1" smtClean="0"/>
              <a:t>Барукаев</a:t>
            </a:r>
            <a:r>
              <a:rPr lang="ru-RU" sz="1600" dirty="0" smtClean="0"/>
              <a:t>, </a:t>
            </a:r>
            <a:r>
              <a:rPr lang="ru-RU" sz="1600" dirty="0" err="1" smtClean="0"/>
              <a:t>Ә.Х.Марғұлан, М.И.Усанович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т.б. </a:t>
            </a:r>
            <a:r>
              <a:rPr lang="ru-RU" sz="1600" dirty="0" err="1" smtClean="0"/>
              <a:t>сайланды</a:t>
            </a:r>
            <a:r>
              <a:rPr lang="ru-RU" sz="1600" dirty="0" smtClean="0"/>
              <a:t>. 50-шы </a:t>
            </a:r>
            <a:r>
              <a:rPr lang="ru-RU" sz="1600" dirty="0" err="1" smtClean="0"/>
              <a:t>жылдардың аяғында Қазақстан Ғылым Академиясының жүйесінде </a:t>
            </a:r>
            <a:r>
              <a:rPr lang="ru-RU" sz="1600" dirty="0" smtClean="0"/>
              <a:t>50 </a:t>
            </a:r>
            <a:r>
              <a:rPr lang="ru-RU" sz="1600" dirty="0" err="1" smtClean="0"/>
              <a:t>ғылыми зерттеу</a:t>
            </a:r>
            <a:r>
              <a:rPr lang="ru-RU" sz="1600" dirty="0" smtClean="0"/>
              <a:t> институты </a:t>
            </a:r>
            <a:r>
              <a:rPr lang="ru-RU" sz="1600" dirty="0" err="1" smtClean="0"/>
              <a:t>жұмыс жасады</a:t>
            </a:r>
            <a:r>
              <a:rPr lang="ru-RU" sz="1600" dirty="0" smtClean="0"/>
              <a:t>. 1958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 Қазақстанның комплексті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металлогендік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болжамдық картасын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жасағаны және оның методикасын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зерттегені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 ғалымдар</a:t>
            </a:r>
            <a:r>
              <a:rPr lang="ru-RU" sz="1600" dirty="0" smtClean="0"/>
              <a:t>: И.И.Бек, </a:t>
            </a:r>
            <a:r>
              <a:rPr lang="ru-RU" sz="1600" dirty="0" err="1" smtClean="0"/>
              <a:t>Р.А.Борукаев</a:t>
            </a:r>
            <a:r>
              <a:rPr lang="ru-RU" sz="1600" dirty="0" smtClean="0"/>
              <a:t>, </a:t>
            </a:r>
            <a:r>
              <a:rPr lang="ru-RU" sz="1600" dirty="0" err="1" smtClean="0"/>
              <a:t>Г.Ц.Медоев</a:t>
            </a:r>
            <a:r>
              <a:rPr lang="ru-RU" sz="1600" dirty="0" smtClean="0"/>
              <a:t>, </a:t>
            </a:r>
            <a:r>
              <a:rPr lang="ru-RU" sz="1600" dirty="0" err="1" smtClean="0"/>
              <a:t>Д.Н.Казанин</a:t>
            </a:r>
            <a:r>
              <a:rPr lang="ru-RU" sz="1600" dirty="0" smtClean="0"/>
              <a:t>, </a:t>
            </a:r>
            <a:r>
              <a:rPr lang="ru-RU" sz="1600" dirty="0" err="1" smtClean="0"/>
              <a:t>Қ.И.Сәтпаев және басқалары Лениндік</a:t>
            </a:r>
            <a:r>
              <a:rPr lang="ru-RU" sz="1600" dirty="0" smtClean="0"/>
              <a:t> </a:t>
            </a:r>
            <a:r>
              <a:rPr lang="ru-RU" sz="1600" dirty="0" err="1" smtClean="0"/>
              <a:t>сыйлыққа ие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smtClean="0"/>
              <a:t>Ал </a:t>
            </a:r>
            <a:r>
              <a:rPr lang="ru-RU" sz="1600" dirty="0" err="1" smtClean="0"/>
              <a:t>жоғарғы оқу орындарының құрамына тоқталар болсақ</a:t>
            </a:r>
            <a:r>
              <a:rPr lang="ru-RU" sz="1600" dirty="0" smtClean="0"/>
              <a:t>, 50-ші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13 институт: </a:t>
            </a:r>
            <a:r>
              <a:rPr lang="ru-RU" sz="1600" dirty="0" err="1" smtClean="0"/>
              <a:t>Семейде</a:t>
            </a:r>
            <a:r>
              <a:rPr lang="ru-RU" sz="1600" dirty="0" smtClean="0"/>
              <a:t> – </a:t>
            </a:r>
            <a:r>
              <a:rPr lang="ru-RU" sz="1600" dirty="0" err="1" smtClean="0"/>
              <a:t>малдәрігерлік-зоотехникалық және медициналық, Қарағандыда </a:t>
            </a:r>
            <a:r>
              <a:rPr lang="ru-RU" sz="1600" dirty="0" smtClean="0"/>
              <a:t>– </a:t>
            </a:r>
            <a:r>
              <a:rPr lang="ru-RU" sz="1600" dirty="0" err="1" smtClean="0"/>
              <a:t>медициналық, политехникалық және педагогикалық, Атырауда</a:t>
            </a:r>
            <a:r>
              <a:rPr lang="ru-RU" sz="1600" dirty="0" smtClean="0"/>
              <a:t>, </a:t>
            </a:r>
            <a:r>
              <a:rPr lang="ru-RU" sz="1600" dirty="0" err="1" smtClean="0"/>
              <a:t>Қостанайда, Шымкентте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басқа жерлерде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педагогикалық институттар</a:t>
            </a:r>
            <a:r>
              <a:rPr lang="ru-RU" sz="1600" dirty="0" smtClean="0"/>
              <a:t> </a:t>
            </a:r>
            <a:r>
              <a:rPr lang="ru-RU" sz="1600" dirty="0" err="1" smtClean="0"/>
              <a:t>ашылды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Соғыстан кейінгі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мектепте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білім</a:t>
            </a:r>
            <a:r>
              <a:rPr lang="ru-RU" sz="1600" dirty="0" smtClean="0"/>
              <a:t> беру </a:t>
            </a:r>
            <a:r>
              <a:rPr lang="ru-RU" sz="1600" dirty="0" err="1" smtClean="0"/>
              <a:t>ісі</a:t>
            </a:r>
            <a:r>
              <a:rPr lang="ru-RU" sz="1600" dirty="0" smtClean="0"/>
              <a:t> </a:t>
            </a:r>
            <a:r>
              <a:rPr lang="ru-RU" sz="1600" dirty="0" err="1" smtClean="0"/>
              <a:t>тоталитарлық тәртіптің ықпалынан шықпады</a:t>
            </a:r>
            <a:r>
              <a:rPr lang="ru-RU" sz="1600" dirty="0" smtClean="0"/>
              <a:t>. Партия, комсомол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пионер </a:t>
            </a:r>
            <a:r>
              <a:rPr lang="ru-RU" sz="1600" dirty="0" err="1" smtClean="0"/>
              <a:t>ұйымдары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мұғалімдер жас</a:t>
            </a:r>
            <a:r>
              <a:rPr lang="ru-RU" sz="1600" dirty="0" smtClean="0"/>
              <a:t> </a:t>
            </a:r>
            <a:r>
              <a:rPr lang="ru-RU" sz="1600" dirty="0" err="1" smtClean="0"/>
              <a:t>ұрпақтың санасы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мінез-құлқын қатаң бақылауда ұстады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Оқу-тәрбие процестерін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саясаттандырумен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 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көрсеткішті қудалау, оқу процестерін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жасанды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жүргізу, оқушылардың оқуға немқұрайлы қарауы орын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Осының салдарынан</a:t>
            </a:r>
            <a:r>
              <a:rPr lang="ru-RU" sz="1600" dirty="0" smtClean="0"/>
              <a:t> 20 </a:t>
            </a:r>
            <a:r>
              <a:rPr lang="ru-RU" sz="1600" dirty="0" err="1" smtClean="0"/>
              <a:t>жылдың ішінде</a:t>
            </a:r>
            <a:r>
              <a:rPr lang="ru-RU" sz="1600" dirty="0" smtClean="0"/>
              <a:t> (1950-1970) </a:t>
            </a:r>
            <a:r>
              <a:rPr lang="ru-RU" sz="1600" dirty="0" err="1" smtClean="0"/>
              <a:t>қазақ мектептерінің </a:t>
            </a:r>
            <a:r>
              <a:rPr lang="ru-RU" sz="1600" dirty="0" smtClean="0"/>
              <a:t>саны 3891-ден 2577-ге </a:t>
            </a:r>
            <a:r>
              <a:rPr lang="ru-RU" sz="1600" dirty="0" err="1" smtClean="0"/>
              <a:t>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азайды</a:t>
            </a:r>
            <a:r>
              <a:rPr lang="ru-RU" sz="1600" dirty="0" smtClean="0"/>
              <a:t>, ал </a:t>
            </a:r>
            <a:r>
              <a:rPr lang="ru-RU" sz="1600" dirty="0" err="1" smtClean="0"/>
              <a:t>сабақ 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жүретін 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мектептерінің </a:t>
            </a:r>
            <a:r>
              <a:rPr lang="ru-RU" sz="1600" dirty="0" smtClean="0"/>
              <a:t>саны 1,5 </a:t>
            </a:r>
            <a:r>
              <a:rPr lang="ru-RU" sz="1600" dirty="0" err="1" smtClean="0"/>
              <a:t>мыңға көбейді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тілі</a:t>
            </a:r>
            <a:r>
              <a:rPr lang="ru-RU" sz="1600" dirty="0" smtClean="0"/>
              <a:t> тек </a:t>
            </a:r>
            <a:r>
              <a:rPr lang="ru-RU" sz="1600" dirty="0" err="1" smtClean="0"/>
              <a:t>тұрмыстық қолданыс дәрежесінде сақталса</a:t>
            </a:r>
            <a:r>
              <a:rPr lang="ru-RU" sz="1600" dirty="0" smtClean="0"/>
              <a:t>, </a:t>
            </a:r>
            <a:r>
              <a:rPr lang="ru-RU" sz="1600" dirty="0" err="1" smtClean="0"/>
              <a:t>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тіл</a:t>
            </a:r>
            <a:r>
              <a:rPr lang="ru-RU" sz="1600" dirty="0" smtClean="0"/>
              <a:t> </a:t>
            </a:r>
            <a:r>
              <a:rPr lang="ru-RU" sz="1600" dirty="0" err="1" smtClean="0"/>
              <a:t>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қолданылды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Кітаптардың </a:t>
            </a:r>
            <a:r>
              <a:rPr lang="ru-RU" sz="1600" dirty="0" smtClean="0"/>
              <a:t>95 % </a:t>
            </a:r>
            <a:r>
              <a:rPr lang="ru-RU" sz="1600" dirty="0" err="1" smtClean="0"/>
              <a:t>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басылды</a:t>
            </a:r>
            <a:r>
              <a:rPr lang="ru-RU" sz="1600" dirty="0" smtClean="0"/>
              <a:t>, </a:t>
            </a:r>
            <a:r>
              <a:rPr lang="ru-RU" sz="1600" dirty="0" err="1" smtClean="0"/>
              <a:t>теледидар</a:t>
            </a:r>
            <a:r>
              <a:rPr lang="ru-RU" sz="1600" dirty="0" smtClean="0"/>
              <a:t> </a:t>
            </a:r>
            <a:r>
              <a:rPr lang="ru-RU" sz="1600" dirty="0" err="1" smtClean="0"/>
              <a:t>хабарларының </a:t>
            </a:r>
            <a:r>
              <a:rPr lang="ru-RU" sz="1600" dirty="0" smtClean="0"/>
              <a:t>70 % </a:t>
            </a:r>
            <a:r>
              <a:rPr lang="ru-RU" sz="1600" dirty="0" err="1" smtClean="0"/>
              <a:t>эфирде</a:t>
            </a:r>
            <a:r>
              <a:rPr lang="ru-RU" sz="1600" dirty="0" smtClean="0"/>
              <a:t> тек </a:t>
            </a:r>
            <a:r>
              <a:rPr lang="ru-RU" sz="1600" dirty="0" err="1" smtClean="0"/>
              <a:t>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Кеңестік тәртіптің бұл қылмысының нәтижесінде қазақ халқының ұлттық мәдениетінің аясы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жылға тарылтты</a:t>
            </a:r>
            <a:r>
              <a:rPr lang="ru-RU" sz="1600" dirty="0" smtClean="0"/>
              <a:t>. </a:t>
            </a:r>
          </a:p>
          <a:p>
            <a:pPr marL="0" indent="0" algn="just"/>
            <a:r>
              <a:rPr lang="ru-RU" sz="1600" dirty="0" smtClean="0"/>
              <a:t>. </a:t>
            </a:r>
            <a:r>
              <a:rPr lang="ru-RU" sz="1600" dirty="0" err="1" smtClean="0"/>
              <a:t>Ұлттық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салт-санадан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гөрі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салт</a:t>
            </a:r>
            <a:r>
              <a:rPr lang="ru-RU" sz="1600" dirty="0" smtClean="0"/>
              <a:t>-сана </a:t>
            </a:r>
            <a:r>
              <a:rPr lang="ru-RU" sz="1600" dirty="0" err="1" smtClean="0"/>
              <a:t>үстемдікке</a:t>
            </a:r>
            <a:r>
              <a:rPr lang="ru-RU" sz="1600" dirty="0" smtClean="0"/>
              <a:t> </a:t>
            </a:r>
            <a:r>
              <a:rPr lang="ru-RU" sz="1600" dirty="0" err="1" smtClean="0"/>
              <a:t>ие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көбірек</a:t>
            </a:r>
            <a:r>
              <a:rPr lang="ru-RU" sz="1600" dirty="0" smtClean="0"/>
              <a:t> </a:t>
            </a:r>
            <a:r>
              <a:rPr lang="ru-RU" sz="1600" dirty="0" err="1" smtClean="0"/>
              <a:t>дәріптелді</a:t>
            </a:r>
            <a:r>
              <a:rPr lang="ru-RU" sz="1600" dirty="0" smtClean="0"/>
              <a:t>.</a:t>
            </a:r>
            <a:r>
              <a:rPr lang="en-CA" sz="1600" dirty="0" smtClean="0"/>
              <a:t> </a:t>
            </a:r>
            <a:endParaRPr lang="ru-RU" sz="1600" dirty="0" smtClean="0"/>
          </a:p>
          <a:p>
            <a:pPr marL="0" indent="0" algn="just"/>
            <a:endParaRPr lang="ru-RU" sz="1600" dirty="0" smtClean="0"/>
          </a:p>
          <a:p>
            <a:pPr marL="0" indent="0"/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kk-KZ" sz="1600" dirty="0" smtClean="0"/>
              <a:t>6 бет  </a:t>
            </a:r>
            <a:r>
              <a:rPr lang="ru-RU" sz="1600" b="1" i="1" dirty="0" smtClean="0"/>
              <a:t>2. </a:t>
            </a:r>
            <a:r>
              <a:rPr lang="ru-RU" sz="1600" b="1" i="1" dirty="0" err="1" smtClean="0"/>
              <a:t>Халық шаруашылығын дамытудағы сәтсіз реформалар</a:t>
            </a:r>
            <a:r>
              <a:rPr lang="ru-RU" sz="1600" b="1" i="1" dirty="0" smtClean="0"/>
              <a:t/>
            </a:r>
            <a:br>
              <a:rPr lang="ru-RU" sz="1600" b="1" i="1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433467"/>
          </a:xfrm>
        </p:spPr>
        <p:txBody>
          <a:bodyPr>
            <a:normAutofit fontScale="62500" lnSpcReduction="20000"/>
          </a:bodyPr>
          <a:lstStyle/>
          <a:p>
            <a:pPr marL="0" indent="0" algn="just"/>
            <a:r>
              <a:rPr lang="ru-RU" sz="2900" dirty="0" err="1" smtClean="0"/>
              <a:t>Соғыстан кейінгі</a:t>
            </a:r>
            <a:r>
              <a:rPr lang="ru-RU" sz="2900" dirty="0" smtClean="0"/>
              <a:t> </a:t>
            </a:r>
            <a:r>
              <a:rPr lang="ru-RU" sz="2900" dirty="0" err="1" smtClean="0"/>
              <a:t>алғашқы </a:t>
            </a:r>
            <a:r>
              <a:rPr lang="ru-RU" sz="2900" dirty="0" smtClean="0"/>
              <a:t>1946 </a:t>
            </a:r>
            <a:r>
              <a:rPr lang="ru-RU" sz="2900" dirty="0" err="1" smtClean="0"/>
              <a:t>жыл</a:t>
            </a:r>
            <a:r>
              <a:rPr lang="ru-RU" sz="2900" dirty="0" smtClean="0"/>
              <a:t> </a:t>
            </a:r>
            <a:r>
              <a:rPr lang="ru-RU" sz="2900" dirty="0" err="1" smtClean="0"/>
              <a:t>ауыл</a:t>
            </a:r>
            <a:r>
              <a:rPr lang="ru-RU" sz="2900" dirty="0" smtClean="0"/>
              <a:t> </a:t>
            </a:r>
            <a:r>
              <a:rPr lang="ru-RU" sz="2900" dirty="0" err="1" smtClean="0"/>
              <a:t>шаруашылығы үшін қиын жыл</a:t>
            </a:r>
            <a:r>
              <a:rPr lang="ru-RU" sz="2900" dirty="0" smtClean="0"/>
              <a:t> </a:t>
            </a:r>
            <a:r>
              <a:rPr lang="ru-RU" sz="2900" dirty="0" err="1" smtClean="0"/>
              <a:t>болды</a:t>
            </a:r>
            <a:r>
              <a:rPr lang="ru-RU" sz="2900" dirty="0" smtClean="0"/>
              <a:t>.</a:t>
            </a:r>
          </a:p>
          <a:p>
            <a:pPr marL="0" indent="0" algn="just"/>
            <a:r>
              <a:rPr lang="ru-RU" sz="2900" dirty="0" err="1" smtClean="0"/>
              <a:t>Соғыстың ауыр</a:t>
            </a:r>
            <a:r>
              <a:rPr lang="ru-RU" sz="2900" dirty="0" smtClean="0"/>
              <a:t> </a:t>
            </a:r>
            <a:r>
              <a:rPr lang="ru-RU" sz="2900" dirty="0" err="1" smtClean="0"/>
              <a:t>зардаптары</a:t>
            </a:r>
            <a:r>
              <a:rPr lang="ru-RU" sz="2900" dirty="0" smtClean="0"/>
              <a:t> </a:t>
            </a:r>
            <a:r>
              <a:rPr lang="ru-RU" sz="2900" dirty="0" err="1" smtClean="0"/>
              <a:t>салдарынан</a:t>
            </a:r>
            <a:r>
              <a:rPr lang="ru-RU" sz="2900" dirty="0" smtClean="0"/>
              <a:t> Молдавия, Украина, орта  </a:t>
            </a:r>
            <a:r>
              <a:rPr lang="ru-RU" sz="2900" dirty="0" err="1" smtClean="0"/>
              <a:t>қаратопырақты аудандарда</a:t>
            </a:r>
            <a:r>
              <a:rPr lang="ru-RU" sz="2900" dirty="0" smtClean="0"/>
              <a:t>, </a:t>
            </a:r>
            <a:r>
              <a:rPr lang="ru-RU" sz="2900" dirty="0" err="1" smtClean="0"/>
              <a:t>Төменгі Поволжьеде</a:t>
            </a:r>
            <a:r>
              <a:rPr lang="ru-RU" sz="2900" dirty="0" smtClean="0"/>
              <a:t> </a:t>
            </a:r>
            <a:r>
              <a:rPr lang="ru-RU" sz="2900" dirty="0" err="1" smtClean="0"/>
              <a:t>және </a:t>
            </a:r>
            <a:r>
              <a:rPr lang="ru-RU" sz="2900" dirty="0" smtClean="0"/>
              <a:t>т.б. </a:t>
            </a:r>
            <a:r>
              <a:rPr lang="ru-RU" sz="2900" dirty="0" err="1" smtClean="0"/>
              <a:t>аудандарда</a:t>
            </a:r>
            <a:r>
              <a:rPr lang="ru-RU" sz="2900" dirty="0" smtClean="0"/>
              <a:t> </a:t>
            </a:r>
            <a:r>
              <a:rPr lang="ru-RU" sz="2900" dirty="0" err="1" smtClean="0"/>
              <a:t>аштық орын</a:t>
            </a:r>
            <a:r>
              <a:rPr lang="ru-RU" sz="2900" dirty="0" smtClean="0"/>
              <a:t> </a:t>
            </a:r>
            <a:r>
              <a:rPr lang="ru-RU" sz="2900" dirty="0" err="1" smtClean="0"/>
              <a:t>алды</a:t>
            </a:r>
            <a:r>
              <a:rPr lang="ru-RU" sz="2900" dirty="0" smtClean="0"/>
              <a:t>. </a:t>
            </a:r>
            <a:r>
              <a:rPr lang="ru-RU" sz="2900" dirty="0" err="1" smtClean="0"/>
              <a:t>Қазақстанда </a:t>
            </a:r>
            <a:r>
              <a:rPr lang="ru-RU" sz="2900" dirty="0" smtClean="0"/>
              <a:t>орта </a:t>
            </a:r>
            <a:r>
              <a:rPr lang="ru-RU" sz="2900" dirty="0" err="1" smtClean="0"/>
              <a:t>есеппен</a:t>
            </a:r>
            <a:r>
              <a:rPr lang="ru-RU" sz="2900" dirty="0" smtClean="0"/>
              <a:t> 1 </a:t>
            </a:r>
            <a:r>
              <a:rPr lang="ru-RU" sz="2900" dirty="0" err="1" smtClean="0"/>
              <a:t>га-дан</a:t>
            </a:r>
            <a:r>
              <a:rPr lang="ru-RU" sz="2900" dirty="0" smtClean="0"/>
              <a:t> 4 </a:t>
            </a:r>
            <a:r>
              <a:rPr lang="ru-RU" sz="2900" dirty="0" err="1" smtClean="0"/>
              <a:t>ц</a:t>
            </a:r>
            <a:r>
              <a:rPr lang="ru-RU" sz="2900" dirty="0" smtClean="0"/>
              <a:t>. </a:t>
            </a:r>
            <a:r>
              <a:rPr lang="ru-RU" sz="2900" dirty="0" err="1" smtClean="0"/>
              <a:t>астық алынып</a:t>
            </a:r>
            <a:r>
              <a:rPr lang="ru-RU" sz="2900" dirty="0" smtClean="0"/>
              <a:t>, </a:t>
            </a:r>
            <a:r>
              <a:rPr lang="ru-RU" sz="2900" dirty="0" err="1" smtClean="0"/>
              <a:t>астық салынбаған аудандардағы шығындар Қазақстан астығы арқасында толықтырылды.</a:t>
            </a:r>
            <a:r>
              <a:rPr lang="ru-RU" sz="2900" dirty="0" smtClean="0"/>
              <a:t> Осы </a:t>
            </a:r>
            <a:r>
              <a:rPr lang="ru-RU" sz="2900" dirty="0" err="1" smtClean="0"/>
              <a:t>жылғы жиналған астықтың </a:t>
            </a:r>
            <a:r>
              <a:rPr lang="ru-RU" sz="2900" dirty="0" smtClean="0"/>
              <a:t>56 % </a:t>
            </a:r>
            <a:r>
              <a:rPr lang="ru-RU" sz="2900" dirty="0" err="1" smtClean="0"/>
              <a:t>мемлекетке</a:t>
            </a:r>
            <a:r>
              <a:rPr lang="ru-RU" sz="2900" dirty="0" smtClean="0"/>
              <a:t> </a:t>
            </a:r>
            <a:r>
              <a:rPr lang="ru-RU" sz="2900" dirty="0" err="1" smtClean="0"/>
              <a:t>тапсырылған</a:t>
            </a:r>
            <a:r>
              <a:rPr lang="ru-RU" sz="2900" dirty="0" smtClean="0"/>
              <a:t>. </a:t>
            </a:r>
            <a:r>
              <a:rPr lang="ru-RU" sz="2900" dirty="0" err="1" smtClean="0"/>
              <a:t>Ауыл</a:t>
            </a:r>
            <a:r>
              <a:rPr lang="ru-RU" sz="2900" dirty="0" smtClean="0"/>
              <a:t> </a:t>
            </a:r>
            <a:r>
              <a:rPr lang="ru-RU" sz="2900" dirty="0" err="1" smtClean="0"/>
              <a:t>шаруашылығындағы қиыншылықтардан арылу</a:t>
            </a:r>
            <a:r>
              <a:rPr lang="ru-RU" sz="2900" dirty="0" smtClean="0"/>
              <a:t> </a:t>
            </a:r>
            <a:r>
              <a:rPr lang="ru-RU" sz="2900" dirty="0" err="1" smtClean="0"/>
              <a:t>мақсатында </a:t>
            </a:r>
            <a:r>
              <a:rPr lang="ru-RU" sz="2900" dirty="0" smtClean="0"/>
              <a:t>1946 </a:t>
            </a:r>
            <a:r>
              <a:rPr lang="ru-RU" sz="2900" dirty="0" err="1" smtClean="0"/>
              <a:t>жылдың желтоқсанында </a:t>
            </a:r>
            <a:r>
              <a:rPr lang="ru-RU" sz="2900" dirty="0" smtClean="0"/>
              <a:t>КСРО </a:t>
            </a:r>
            <a:r>
              <a:rPr lang="ru-RU" sz="2900" dirty="0" err="1" smtClean="0"/>
              <a:t>Министерлер</a:t>
            </a:r>
            <a:r>
              <a:rPr lang="ru-RU" sz="2900" dirty="0" smtClean="0"/>
              <a:t> </a:t>
            </a:r>
            <a:r>
              <a:rPr lang="ru-RU" sz="2900" dirty="0" err="1" smtClean="0"/>
              <a:t>Кеңесі КСРО-ның шығыс аудандарында</a:t>
            </a:r>
            <a:r>
              <a:rPr lang="ru-RU" sz="2900" dirty="0" smtClean="0"/>
              <a:t> </a:t>
            </a:r>
            <a:r>
              <a:rPr lang="ru-RU" sz="2900" dirty="0" err="1" smtClean="0"/>
              <a:t>егін</a:t>
            </a:r>
            <a:r>
              <a:rPr lang="ru-RU" sz="2900" dirty="0" smtClean="0"/>
              <a:t> </a:t>
            </a:r>
            <a:r>
              <a:rPr lang="ru-RU" sz="2900" dirty="0" err="1" smtClean="0"/>
              <a:t>егетін</a:t>
            </a:r>
            <a:r>
              <a:rPr lang="ru-RU" sz="2900" dirty="0" smtClean="0"/>
              <a:t> </a:t>
            </a:r>
            <a:r>
              <a:rPr lang="ru-RU" sz="2900" dirty="0" err="1" smtClean="0"/>
              <a:t>жер</a:t>
            </a:r>
            <a:r>
              <a:rPr lang="ru-RU" sz="2900" dirty="0" smtClean="0"/>
              <a:t> </a:t>
            </a:r>
            <a:r>
              <a:rPr lang="ru-RU" sz="2900" dirty="0" err="1" smtClean="0"/>
              <a:t>көлемін ұлғайту жөнінде қаулы қабылдады</a:t>
            </a:r>
            <a:r>
              <a:rPr lang="ru-RU" sz="2900" dirty="0" smtClean="0"/>
              <a:t>. Осы </a:t>
            </a:r>
            <a:r>
              <a:rPr lang="ru-RU" sz="2900" dirty="0" err="1" smtClean="0"/>
              <a:t>қаулы негізінде</a:t>
            </a:r>
            <a:r>
              <a:rPr lang="ru-RU" sz="2900" dirty="0" smtClean="0"/>
              <a:t> </a:t>
            </a:r>
            <a:r>
              <a:rPr lang="ru-RU" sz="2900" dirty="0" err="1" smtClean="0"/>
              <a:t>егін</a:t>
            </a:r>
            <a:r>
              <a:rPr lang="ru-RU" sz="2900" dirty="0" smtClean="0"/>
              <a:t> </a:t>
            </a:r>
            <a:r>
              <a:rPr lang="ru-RU" sz="2900" dirty="0" err="1" smtClean="0"/>
              <a:t>егетін</a:t>
            </a:r>
            <a:r>
              <a:rPr lang="ru-RU" sz="2900" dirty="0" smtClean="0"/>
              <a:t> </a:t>
            </a:r>
            <a:r>
              <a:rPr lang="ru-RU" sz="2900" dirty="0" err="1" smtClean="0"/>
              <a:t>жер</a:t>
            </a:r>
            <a:r>
              <a:rPr lang="ru-RU" sz="2900" dirty="0" smtClean="0"/>
              <a:t> </a:t>
            </a:r>
            <a:r>
              <a:rPr lang="ru-RU" sz="2900" dirty="0" err="1" smtClean="0"/>
              <a:t>көлемін </a:t>
            </a:r>
            <a:r>
              <a:rPr lang="ru-RU" sz="2900" dirty="0" smtClean="0"/>
              <a:t>10 млн. га </a:t>
            </a:r>
            <a:r>
              <a:rPr lang="ru-RU" sz="2900" dirty="0" err="1" smtClean="0"/>
              <a:t>көбейту көзделді</a:t>
            </a:r>
            <a:r>
              <a:rPr lang="ru-RU" sz="2900" dirty="0" smtClean="0"/>
              <a:t>. 1950 </a:t>
            </a:r>
            <a:r>
              <a:rPr lang="ru-RU" sz="2900" dirty="0" err="1" smtClean="0"/>
              <a:t>жылы</a:t>
            </a:r>
            <a:r>
              <a:rPr lang="ru-RU" sz="2900" dirty="0" smtClean="0"/>
              <a:t> 1946 </a:t>
            </a:r>
            <a:r>
              <a:rPr lang="ru-RU" sz="2900" dirty="0" err="1" smtClean="0"/>
              <a:t>жылмен</a:t>
            </a:r>
            <a:r>
              <a:rPr lang="ru-RU" sz="2900" dirty="0" smtClean="0"/>
              <a:t> </a:t>
            </a:r>
            <a:r>
              <a:rPr lang="ru-RU" sz="2900" dirty="0" err="1" smtClean="0"/>
              <a:t>салыстырғанда Қазақстандағы егістік</a:t>
            </a:r>
            <a:r>
              <a:rPr lang="ru-RU" sz="2900" dirty="0" smtClean="0"/>
              <a:t> </a:t>
            </a:r>
            <a:r>
              <a:rPr lang="ru-RU" sz="2900" dirty="0" err="1" smtClean="0"/>
              <a:t>көлемі </a:t>
            </a:r>
            <a:r>
              <a:rPr lang="ru-RU" sz="2900" dirty="0" smtClean="0"/>
              <a:t>1 млн. 173 000 га. </a:t>
            </a:r>
            <a:r>
              <a:rPr lang="ru-RU" sz="2900" dirty="0" err="1" smtClean="0"/>
              <a:t>артады</a:t>
            </a:r>
            <a:r>
              <a:rPr lang="ru-RU" sz="2900" dirty="0" smtClean="0"/>
              <a:t>. Осы </a:t>
            </a:r>
            <a:r>
              <a:rPr lang="ru-RU" sz="2900" dirty="0" err="1" smtClean="0"/>
              <a:t>шаралардың нәтижесінен кейін</a:t>
            </a:r>
            <a:r>
              <a:rPr lang="ru-RU" sz="2900" dirty="0" smtClean="0"/>
              <a:t> </a:t>
            </a:r>
            <a:r>
              <a:rPr lang="ru-RU" sz="2900" dirty="0" err="1" smtClean="0"/>
              <a:t>Қазақстанда жиналған астық көлемі біршама</a:t>
            </a:r>
            <a:r>
              <a:rPr lang="ru-RU" sz="2900" dirty="0" smtClean="0"/>
              <a:t> </a:t>
            </a:r>
            <a:r>
              <a:rPr lang="ru-RU" sz="2900" dirty="0" err="1" smtClean="0"/>
              <a:t>көтерілді</a:t>
            </a:r>
            <a:r>
              <a:rPr lang="ru-RU" sz="2900" dirty="0" smtClean="0"/>
              <a:t>. </a:t>
            </a:r>
            <a:r>
              <a:rPr lang="ru-RU" sz="2900" dirty="0" err="1" smtClean="0"/>
              <a:t>Бірақ </a:t>
            </a:r>
            <a:r>
              <a:rPr lang="ru-RU" sz="2900" dirty="0" smtClean="0"/>
              <a:t>та </a:t>
            </a:r>
            <a:r>
              <a:rPr lang="ru-RU" sz="2900" dirty="0" err="1" smtClean="0"/>
              <a:t>егістік</a:t>
            </a:r>
            <a:r>
              <a:rPr lang="ru-RU" sz="2900" dirty="0" smtClean="0"/>
              <a:t> </a:t>
            </a:r>
            <a:r>
              <a:rPr lang="ru-RU" sz="2900" dirty="0" err="1" smtClean="0"/>
              <a:t>көлемі көбейгенімен егін</a:t>
            </a:r>
            <a:r>
              <a:rPr lang="ru-RU" sz="2900" dirty="0" smtClean="0"/>
              <a:t> </a:t>
            </a:r>
            <a:r>
              <a:rPr lang="ru-RU" sz="2900" dirty="0" err="1" smtClean="0"/>
              <a:t>егу</a:t>
            </a:r>
            <a:r>
              <a:rPr lang="ru-RU" sz="2900" dirty="0" smtClean="0"/>
              <a:t> </a:t>
            </a:r>
            <a:r>
              <a:rPr lang="ru-RU" sz="2900" dirty="0" err="1" smtClean="0"/>
              <a:t>сапасы</a:t>
            </a:r>
            <a:r>
              <a:rPr lang="ru-RU" sz="2900" dirty="0" smtClean="0"/>
              <a:t> </a:t>
            </a:r>
            <a:r>
              <a:rPr lang="ru-RU" sz="2900" dirty="0" err="1" smtClean="0"/>
              <a:t>төмен күйінде қала берді</a:t>
            </a:r>
            <a:r>
              <a:rPr lang="ru-RU" sz="2900" dirty="0" smtClean="0"/>
              <a:t>. </a:t>
            </a:r>
            <a:r>
              <a:rPr lang="ru-RU" sz="2900" dirty="0" err="1" smtClean="0"/>
              <a:t>Осының салдарынан</a:t>
            </a:r>
            <a:r>
              <a:rPr lang="ru-RU" sz="2900" dirty="0" smtClean="0"/>
              <a:t> 1953 </a:t>
            </a:r>
            <a:r>
              <a:rPr lang="ru-RU" sz="2900" dirty="0" err="1" smtClean="0"/>
              <a:t>жылы</a:t>
            </a:r>
            <a:r>
              <a:rPr lang="ru-RU" sz="2900" dirty="0" smtClean="0"/>
              <a:t> </a:t>
            </a:r>
            <a:r>
              <a:rPr lang="ru-RU" sz="2900" dirty="0" err="1" smtClean="0"/>
              <a:t>жоспарланған </a:t>
            </a:r>
            <a:r>
              <a:rPr lang="ru-RU" sz="2900" dirty="0" smtClean="0"/>
              <a:t>8 млрд. </a:t>
            </a:r>
            <a:r>
              <a:rPr lang="ru-RU" sz="2900" dirty="0" err="1" smtClean="0"/>
              <a:t>пұт орнына</a:t>
            </a:r>
            <a:r>
              <a:rPr lang="ru-RU" sz="2900" dirty="0" smtClean="0"/>
              <a:t> 5,6 млрд. </a:t>
            </a:r>
            <a:r>
              <a:rPr lang="ru-RU" sz="2900" dirty="0" err="1" smtClean="0"/>
              <a:t>пұт қана астық жиналды</a:t>
            </a:r>
            <a:r>
              <a:rPr lang="ru-RU" sz="2900" dirty="0" smtClean="0"/>
              <a:t>.</a:t>
            </a:r>
          </a:p>
          <a:p>
            <a:pPr marL="0" indent="0" algn="just"/>
            <a:r>
              <a:rPr lang="ru-RU" sz="2900" dirty="0" err="1" smtClean="0"/>
              <a:t>Республиканың </a:t>
            </a:r>
            <a:r>
              <a:rPr lang="ru-RU" sz="2900" dirty="0" smtClean="0"/>
              <a:t>мал </a:t>
            </a:r>
            <a:r>
              <a:rPr lang="ru-RU" sz="2900" dirty="0" err="1" smtClean="0"/>
              <a:t>шаруашылығы </a:t>
            </a:r>
            <a:r>
              <a:rPr lang="ru-RU" sz="2900" dirty="0" smtClean="0"/>
              <a:t>да </a:t>
            </a:r>
            <a:r>
              <a:rPr lang="ru-RU" sz="2900" dirty="0" err="1" smtClean="0"/>
              <a:t>ауыр</a:t>
            </a:r>
            <a:r>
              <a:rPr lang="ru-RU" sz="2900" dirty="0" smtClean="0"/>
              <a:t> </a:t>
            </a:r>
            <a:r>
              <a:rPr lang="ru-RU" sz="2900" dirty="0" err="1" smtClean="0"/>
              <a:t>жағдайда болды</a:t>
            </a:r>
            <a:r>
              <a:rPr lang="ru-RU" sz="2900" dirty="0" smtClean="0"/>
              <a:t>. 1951 </a:t>
            </a:r>
            <a:r>
              <a:rPr lang="ru-RU" sz="2900" dirty="0" err="1" smtClean="0"/>
              <a:t>жылдың өзінде ірі</a:t>
            </a:r>
            <a:r>
              <a:rPr lang="ru-RU" sz="2900" dirty="0" smtClean="0"/>
              <a:t> </a:t>
            </a:r>
            <a:r>
              <a:rPr lang="ru-RU" sz="2900" dirty="0" err="1" smtClean="0"/>
              <a:t>қара </a:t>
            </a:r>
            <a:r>
              <a:rPr lang="ru-RU" sz="2900" dirty="0" smtClean="0"/>
              <a:t>саны 4,5 млн. (1928 </a:t>
            </a:r>
            <a:r>
              <a:rPr lang="ru-RU" sz="2900" dirty="0" err="1" smtClean="0"/>
              <a:t>жылы</a:t>
            </a:r>
            <a:r>
              <a:rPr lang="ru-RU" sz="2900" dirty="0" smtClean="0"/>
              <a:t> 6,5 </a:t>
            </a:r>
            <a:r>
              <a:rPr lang="ru-RU" sz="2900" dirty="0" err="1" smtClean="0"/>
              <a:t>млн</a:t>
            </a:r>
            <a:r>
              <a:rPr lang="ru-RU" sz="2900" dirty="0" smtClean="0"/>
              <a:t> </a:t>
            </a:r>
            <a:r>
              <a:rPr lang="ru-RU" sz="2900" dirty="0" err="1" smtClean="0"/>
              <a:t>болған</a:t>
            </a:r>
            <a:r>
              <a:rPr lang="ru-RU" sz="2900" dirty="0" smtClean="0"/>
              <a:t>); </a:t>
            </a:r>
            <a:r>
              <a:rPr lang="ru-RU" sz="2900" dirty="0" err="1" smtClean="0"/>
              <a:t>жылқы </a:t>
            </a:r>
            <a:r>
              <a:rPr lang="ru-RU" sz="2900" dirty="0" smtClean="0"/>
              <a:t>1,5 млн. (3,5 </a:t>
            </a:r>
            <a:r>
              <a:rPr lang="ru-RU" sz="2900" dirty="0" err="1" smtClean="0"/>
              <a:t>млн</a:t>
            </a:r>
            <a:r>
              <a:rPr lang="ru-RU" sz="2900" dirty="0" smtClean="0"/>
              <a:t>), </a:t>
            </a:r>
            <a:r>
              <a:rPr lang="ru-RU" sz="2900" dirty="0" err="1" smtClean="0"/>
              <a:t>түйе </a:t>
            </a:r>
            <a:r>
              <a:rPr lang="ru-RU" sz="2900" dirty="0" smtClean="0"/>
              <a:t>127 </a:t>
            </a:r>
            <a:r>
              <a:rPr lang="ru-RU" sz="2900" dirty="0" err="1" smtClean="0"/>
              <a:t>мың </a:t>
            </a:r>
            <a:r>
              <a:rPr lang="ru-RU" sz="2900" dirty="0" smtClean="0"/>
              <a:t>(1 млн.) </a:t>
            </a:r>
            <a:r>
              <a:rPr lang="ru-RU" sz="2900" dirty="0" err="1" smtClean="0"/>
              <a:t>болды</a:t>
            </a:r>
            <a:r>
              <a:rPr lang="ru-RU" sz="2900" dirty="0" smtClean="0"/>
              <a:t>. Тез </a:t>
            </a:r>
            <a:r>
              <a:rPr lang="ru-RU" sz="2900" dirty="0" err="1" smtClean="0"/>
              <a:t>өсетін қой </a:t>
            </a:r>
            <a:r>
              <a:rPr lang="ru-RU" sz="2900" dirty="0" smtClean="0"/>
              <a:t>саны </a:t>
            </a:r>
            <a:r>
              <a:rPr lang="ru-RU" sz="2900" dirty="0" err="1" smtClean="0"/>
              <a:t>ғана </a:t>
            </a:r>
            <a:r>
              <a:rPr lang="ru-RU" sz="2900" dirty="0" smtClean="0"/>
              <a:t>1928 </a:t>
            </a:r>
            <a:r>
              <a:rPr lang="ru-RU" sz="2900" dirty="0" err="1" smtClean="0"/>
              <a:t>жылғы санына</a:t>
            </a:r>
            <a:r>
              <a:rPr lang="ru-RU" sz="2900" dirty="0" smtClean="0"/>
              <a:t> </a:t>
            </a:r>
            <a:r>
              <a:rPr lang="ru-RU" sz="2900" dirty="0" err="1" smtClean="0"/>
              <a:t>жақындады</a:t>
            </a:r>
            <a:r>
              <a:rPr lang="ru-RU" sz="2900" dirty="0" smtClean="0"/>
              <a:t>: 1951 </a:t>
            </a:r>
            <a:r>
              <a:rPr lang="ru-RU" sz="2900" dirty="0" err="1" smtClean="0"/>
              <a:t>жылы</a:t>
            </a:r>
            <a:r>
              <a:rPr lang="ru-RU" sz="2900" dirty="0" smtClean="0"/>
              <a:t> 18036 </a:t>
            </a:r>
            <a:r>
              <a:rPr lang="ru-RU" sz="2900" dirty="0" err="1" smtClean="0"/>
              <a:t>мың қой болды</a:t>
            </a:r>
            <a:r>
              <a:rPr lang="ru-RU" sz="2900" dirty="0" smtClean="0"/>
              <a:t> (1928 </a:t>
            </a:r>
            <a:r>
              <a:rPr lang="ru-RU" sz="2900" dirty="0" err="1" smtClean="0"/>
              <a:t>жылы</a:t>
            </a:r>
            <a:r>
              <a:rPr lang="ru-RU" sz="2900" dirty="0" smtClean="0"/>
              <a:t> 18566 </a:t>
            </a:r>
            <a:r>
              <a:rPr lang="ru-RU" sz="2900" dirty="0" err="1" smtClean="0"/>
              <a:t>мың</a:t>
            </a:r>
            <a:r>
              <a:rPr lang="ru-RU" sz="2900" dirty="0" smtClean="0"/>
              <a:t>). </a:t>
            </a:r>
            <a:r>
              <a:rPr lang="ru-RU" sz="2900" dirty="0" err="1" smtClean="0"/>
              <a:t>Ауыл</a:t>
            </a:r>
            <a:r>
              <a:rPr lang="ru-RU" sz="2900" dirty="0" smtClean="0"/>
              <a:t> </a:t>
            </a:r>
            <a:r>
              <a:rPr lang="ru-RU" sz="2900" dirty="0" err="1" smtClean="0"/>
              <a:t>шаруашылығындағы қиын жағдайға қарамастан, республикадан</a:t>
            </a:r>
            <a:r>
              <a:rPr lang="ru-RU" sz="2900" dirty="0" smtClean="0"/>
              <a:t> </a:t>
            </a:r>
            <a:r>
              <a:rPr lang="ru-RU" sz="2900" dirty="0" err="1" smtClean="0"/>
              <a:t>жаудан</a:t>
            </a:r>
            <a:r>
              <a:rPr lang="ru-RU" sz="2900" dirty="0" smtClean="0"/>
              <a:t> </a:t>
            </a:r>
            <a:r>
              <a:rPr lang="ru-RU" sz="2900" dirty="0" err="1" smtClean="0"/>
              <a:t>азат</a:t>
            </a:r>
            <a:r>
              <a:rPr lang="ru-RU" sz="2900" dirty="0" smtClean="0"/>
              <a:t> </a:t>
            </a:r>
            <a:r>
              <a:rPr lang="ru-RU" sz="2900" dirty="0" err="1" smtClean="0"/>
              <a:t>етілген</a:t>
            </a:r>
            <a:r>
              <a:rPr lang="ru-RU" sz="2900" dirty="0" smtClean="0"/>
              <a:t> </a:t>
            </a:r>
            <a:r>
              <a:rPr lang="ru-RU" sz="2900" dirty="0" err="1" smtClean="0"/>
              <a:t>республикаларға көмек ретінде</a:t>
            </a:r>
            <a:r>
              <a:rPr lang="ru-RU" sz="2900" dirty="0" smtClean="0"/>
              <a:t> </a:t>
            </a:r>
            <a:r>
              <a:rPr lang="ru-RU" sz="2900" dirty="0" err="1" smtClean="0"/>
              <a:t>ақысыз </a:t>
            </a:r>
            <a:r>
              <a:rPr lang="ru-RU" sz="2900" dirty="0" smtClean="0"/>
              <a:t>17,5 </a:t>
            </a:r>
            <a:r>
              <a:rPr lang="ru-RU" sz="2900" dirty="0" err="1" smtClean="0"/>
              <a:t>мың ірі</a:t>
            </a:r>
            <a:r>
              <a:rPr lang="ru-RU" sz="2900" dirty="0" smtClean="0"/>
              <a:t> </a:t>
            </a:r>
            <a:r>
              <a:rPr lang="ru-RU" sz="2900" dirty="0" err="1" smtClean="0"/>
              <a:t>қара</a:t>
            </a:r>
            <a:r>
              <a:rPr lang="ru-RU" sz="2900" dirty="0" smtClean="0"/>
              <a:t>, 22 </a:t>
            </a:r>
            <a:r>
              <a:rPr lang="ru-RU" sz="2900" dirty="0" err="1" smtClean="0"/>
              <a:t>мың жылқы</a:t>
            </a:r>
            <a:r>
              <a:rPr lang="ru-RU" sz="2900" dirty="0" smtClean="0"/>
              <a:t>,  </a:t>
            </a:r>
            <a:r>
              <a:rPr lang="ru-RU" sz="2600" dirty="0" smtClean="0"/>
              <a:t>350 </a:t>
            </a:r>
            <a:r>
              <a:rPr lang="ru-RU" sz="2600" dirty="0" err="1" smtClean="0"/>
              <a:t>мың қой және арнайы</a:t>
            </a:r>
            <a:r>
              <a:rPr lang="ru-RU" sz="2600" dirty="0" smtClean="0"/>
              <a:t> </a:t>
            </a:r>
            <a:r>
              <a:rPr lang="ru-RU" sz="2600" dirty="0" err="1" smtClean="0"/>
              <a:t>жеңілдетілген бағамен </a:t>
            </a:r>
            <a:r>
              <a:rPr lang="ru-RU" sz="2600" dirty="0" smtClean="0"/>
              <a:t>500 </a:t>
            </a:r>
            <a:r>
              <a:rPr lang="ru-RU" sz="2600" dirty="0" err="1" smtClean="0"/>
              <a:t>мың </a:t>
            </a:r>
            <a:r>
              <a:rPr lang="ru-RU" sz="2600" dirty="0" smtClean="0"/>
              <a:t>мал  </a:t>
            </a:r>
            <a:r>
              <a:rPr lang="ru-RU" sz="2600" dirty="0" err="1" smtClean="0"/>
              <a:t>жіберілді</a:t>
            </a:r>
            <a:r>
              <a:rPr lang="ru-RU" sz="2600" dirty="0" smtClean="0"/>
              <a:t>.  </a:t>
            </a:r>
            <a:r>
              <a:rPr lang="ru-RU" sz="2600" dirty="0" err="1" smtClean="0"/>
              <a:t>Ауыл</a:t>
            </a:r>
            <a:r>
              <a:rPr lang="ru-RU" sz="2600" dirty="0" smtClean="0"/>
              <a:t> </a:t>
            </a:r>
            <a:r>
              <a:rPr lang="ru-RU" sz="2600" dirty="0" err="1" smtClean="0"/>
              <a:t>шаруашылығы жұмысшыларының еңбек ақысы өте төмен болды</a:t>
            </a:r>
            <a:r>
              <a:rPr lang="ru-RU" sz="2600" dirty="0" smtClean="0"/>
              <a:t>. </a:t>
            </a:r>
            <a:r>
              <a:rPr lang="ru-RU" sz="2600" dirty="0" err="1" smtClean="0"/>
              <a:t>Өйткені,  мемлекеттің ауыл</a:t>
            </a:r>
            <a:r>
              <a:rPr lang="ru-RU" sz="2600" dirty="0" smtClean="0"/>
              <a:t> </a:t>
            </a:r>
            <a:r>
              <a:rPr lang="ru-RU" sz="2600" dirty="0" err="1" smtClean="0"/>
              <a:t>шаруашылығы өнімдерін сатып</a:t>
            </a:r>
            <a:r>
              <a:rPr lang="ru-RU" sz="2600" dirty="0" smtClean="0"/>
              <a:t> </a:t>
            </a:r>
            <a:r>
              <a:rPr lang="ru-RU" sz="2600" dirty="0" err="1" smtClean="0"/>
              <a:t>алу</a:t>
            </a:r>
            <a:r>
              <a:rPr lang="ru-RU" sz="2600" dirty="0" smtClean="0"/>
              <a:t> </a:t>
            </a:r>
            <a:r>
              <a:rPr lang="ru-RU" sz="2600" dirty="0" err="1" smtClean="0"/>
              <a:t>бағасы өте төмен еді</a:t>
            </a:r>
            <a:r>
              <a:rPr lang="ru-RU" sz="2600" dirty="0" smtClean="0"/>
              <a:t>.</a:t>
            </a:r>
          </a:p>
          <a:p>
            <a:pPr marL="0" indent="0" algn="just"/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7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smtClean="0"/>
              <a:t>1954 </a:t>
            </a:r>
            <a:r>
              <a:rPr lang="ru-RU" sz="1600" dirty="0" err="1" smtClean="0"/>
              <a:t>жылдан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бастап</a:t>
            </a:r>
            <a:r>
              <a:rPr lang="ru-RU" sz="1600" dirty="0" smtClean="0"/>
              <a:t> тез </a:t>
            </a:r>
            <a:r>
              <a:rPr lang="ru-RU" sz="1600" dirty="0" err="1" smtClean="0"/>
              <a:t>арада</a:t>
            </a:r>
            <a:r>
              <a:rPr lang="ru-RU" sz="1600" dirty="0" smtClean="0"/>
              <a:t>  </a:t>
            </a:r>
            <a:r>
              <a:rPr lang="ru-RU" sz="1600" dirty="0" err="1" smtClean="0"/>
              <a:t>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шаруашылығының тарихта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болмаған дамуын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қамтамасыз етумен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Қазақстанға  тікелей</a:t>
            </a:r>
            <a:r>
              <a:rPr lang="ru-RU" sz="1600" dirty="0" smtClean="0"/>
              <a:t> </a:t>
            </a:r>
            <a:r>
              <a:rPr lang="ru-RU" sz="1600" dirty="0" err="1" smtClean="0"/>
              <a:t>қатысты тың және тыңайған жерлерді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игеру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науқаны басталды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 басшылығы бұл бастаманы</a:t>
            </a:r>
            <a:r>
              <a:rPr lang="ru-RU" sz="1600" dirty="0" smtClean="0"/>
              <a:t> </a:t>
            </a:r>
            <a:r>
              <a:rPr lang="ru-RU" sz="1600" dirty="0" err="1" smtClean="0"/>
              <a:t>қолдай қоймады.</a:t>
            </a:r>
            <a:r>
              <a:rPr lang="ru-RU" sz="1600" dirty="0" smtClean="0"/>
              <a:t> </a:t>
            </a:r>
            <a:r>
              <a:rPr lang="ru-RU" sz="1600" dirty="0" err="1" smtClean="0"/>
              <a:t>Осыған байланысты</a:t>
            </a:r>
            <a:r>
              <a:rPr lang="ru-RU" sz="1600" dirty="0" smtClean="0"/>
              <a:t>, 1954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11 </a:t>
            </a:r>
            <a:r>
              <a:rPr lang="ru-RU" sz="1600" dirty="0" err="1" smtClean="0"/>
              <a:t>ақпанда өткен Қазақстан </a:t>
            </a:r>
            <a:r>
              <a:rPr lang="ru-RU" sz="1600" dirty="0" smtClean="0"/>
              <a:t>КП </a:t>
            </a:r>
            <a:r>
              <a:rPr lang="ru-RU" sz="1600" dirty="0" err="1" smtClean="0"/>
              <a:t>ОК-нің Пленумында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хатшы</a:t>
            </a:r>
            <a:r>
              <a:rPr lang="ru-RU" sz="1600" dirty="0" smtClean="0"/>
              <a:t> Ж.Шаяхметов, 2-ші </a:t>
            </a:r>
            <a:r>
              <a:rPr lang="ru-RU" sz="1600" dirty="0" err="1" smtClean="0"/>
              <a:t>хатшы</a:t>
            </a:r>
            <a:r>
              <a:rPr lang="ru-RU" sz="1600" dirty="0" smtClean="0"/>
              <a:t> </a:t>
            </a:r>
            <a:r>
              <a:rPr lang="ru-RU" sz="1600" dirty="0" err="1" smtClean="0"/>
              <a:t>Л.И.Афонов</a:t>
            </a:r>
            <a:r>
              <a:rPr lang="ru-RU" sz="1600" dirty="0" smtClean="0"/>
              <a:t> </a:t>
            </a:r>
            <a:r>
              <a:rPr lang="ru-RU" sz="1600" dirty="0" err="1" smtClean="0"/>
              <a:t>босатылып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олардың орнына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орталықтан жіберілген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Р.К.Понаморенко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Л.И.Брежнев </a:t>
            </a:r>
            <a:r>
              <a:rPr lang="ru-RU" sz="1600" dirty="0" err="1" smtClean="0"/>
              <a:t>сайланды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жердің қазақ басшылары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сынға ұшырап, үш айдың 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тың өлкесіндегі алты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облыстың </a:t>
            </a:r>
            <a:r>
              <a:rPr lang="ru-RU" sz="1600" dirty="0" smtClean="0"/>
              <a:t>1-ші </a:t>
            </a:r>
            <a:r>
              <a:rPr lang="ru-RU" sz="1600" dirty="0" err="1" smtClean="0"/>
              <a:t>хатшылары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ауыстырылды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Бұрынғы Кеңестер Одағы, оның 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Қазақстанда тың және тыңайған жерлерді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игеру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науқаны </a:t>
            </a:r>
            <a:r>
              <a:rPr lang="ru-RU" sz="1600" dirty="0" smtClean="0"/>
              <a:t>3 </a:t>
            </a:r>
            <a:r>
              <a:rPr lang="ru-RU" sz="1600" dirty="0" err="1" smtClean="0"/>
              <a:t>кезеңнен тұрады</a:t>
            </a:r>
            <a:r>
              <a:rPr lang="ru-RU" sz="1600" dirty="0" smtClean="0"/>
              <a:t>: 1) 1954-1955 </a:t>
            </a:r>
            <a:r>
              <a:rPr lang="ru-RU" sz="1600" dirty="0" err="1" smtClean="0"/>
              <a:t>жж</a:t>
            </a:r>
            <a:r>
              <a:rPr lang="ru-RU" sz="1600" dirty="0" smtClean="0"/>
              <a:t>. 2) 1956-1958 </a:t>
            </a:r>
            <a:r>
              <a:rPr lang="ru-RU" sz="1600" dirty="0" err="1" smtClean="0"/>
              <a:t>жж</a:t>
            </a:r>
            <a:r>
              <a:rPr lang="ru-RU" sz="1600" dirty="0" smtClean="0"/>
              <a:t>. 3) 1959-1965 </a:t>
            </a:r>
            <a:r>
              <a:rPr lang="ru-RU" sz="1600" dirty="0" err="1" smtClean="0"/>
              <a:t>жж</a:t>
            </a:r>
            <a:r>
              <a:rPr lang="ru-RU" sz="1600" dirty="0" smtClean="0"/>
              <a:t>. </a:t>
            </a:r>
            <a:r>
              <a:rPr lang="ru-RU" sz="1600" dirty="0" err="1" smtClean="0"/>
              <a:t>Тың игеру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негізінен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солтүстік обылыстарда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жүздеген </a:t>
            </a:r>
            <a:r>
              <a:rPr lang="ru-RU" sz="1600" dirty="0" smtClean="0"/>
              <a:t>совхоз </a:t>
            </a:r>
            <a:r>
              <a:rPr lang="ru-RU" sz="1600" dirty="0" err="1" smtClean="0"/>
              <a:t>орталықтары салынды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Әміршіл-әкімшіл басшылыққа совхоздар</a:t>
            </a:r>
            <a:r>
              <a:rPr lang="ru-RU" sz="1600" dirty="0" smtClean="0"/>
              <a:t> </a:t>
            </a:r>
            <a:r>
              <a:rPr lang="ru-RU" sz="1600" dirty="0" err="1" smtClean="0"/>
              <a:t>тиімді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болғандықтан, тың игерудің алғашқы жылында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ғана </a:t>
            </a:r>
            <a:r>
              <a:rPr lang="ru-RU" sz="1600" dirty="0" smtClean="0"/>
              <a:t>300 </a:t>
            </a:r>
            <a:r>
              <a:rPr lang="ru-RU" sz="1600" dirty="0" err="1" smtClean="0"/>
              <a:t>жаңа </a:t>
            </a:r>
            <a:r>
              <a:rPr lang="ru-RU" sz="1600" dirty="0" smtClean="0"/>
              <a:t>совхоз </a:t>
            </a:r>
            <a:r>
              <a:rPr lang="ru-RU" sz="1600" dirty="0" err="1" smtClean="0"/>
              <a:t>ұйымдастырылса</a:t>
            </a:r>
            <a:r>
              <a:rPr lang="ru-RU" sz="1600" dirty="0" smtClean="0"/>
              <a:t>, 1955 </a:t>
            </a:r>
            <a:r>
              <a:rPr lang="ru-RU" sz="1600" dirty="0" err="1" smtClean="0"/>
              <a:t>жылдың соңына қарай олардың </a:t>
            </a:r>
            <a:r>
              <a:rPr lang="ru-RU" sz="1600" dirty="0" smtClean="0"/>
              <a:t>саны 631-ге </a:t>
            </a:r>
            <a:r>
              <a:rPr lang="ru-RU" sz="1600" dirty="0" err="1" smtClean="0"/>
              <a:t>жетті</a:t>
            </a:r>
            <a:r>
              <a:rPr lang="ru-RU" sz="1600" dirty="0" smtClean="0"/>
              <a:t>. Ал 1958 </a:t>
            </a:r>
            <a:r>
              <a:rPr lang="ru-RU" sz="1600" dirty="0" err="1" smtClean="0"/>
              <a:t>жылдың ақпан айынан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бастап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колхоздар</a:t>
            </a:r>
            <a:r>
              <a:rPr lang="ru-RU" sz="1600" dirty="0" smtClean="0"/>
              <a:t> </a:t>
            </a:r>
            <a:r>
              <a:rPr lang="ru-RU" sz="1600" dirty="0" err="1" smtClean="0"/>
              <a:t>совхоздарға</a:t>
            </a:r>
            <a:r>
              <a:rPr lang="ru-RU" sz="1600" dirty="0" smtClean="0"/>
              <a:t>, </a:t>
            </a:r>
            <a:r>
              <a:rPr lang="ru-RU" sz="1600" dirty="0" err="1" smtClean="0"/>
              <a:t>МТС-тар</a:t>
            </a:r>
            <a:r>
              <a:rPr lang="ru-RU" sz="1600" dirty="0" smtClean="0"/>
              <a:t> </a:t>
            </a:r>
            <a:r>
              <a:rPr lang="ru-RU" sz="1600" dirty="0" err="1" smtClean="0"/>
              <a:t>жөндеу станцияларына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айналдыра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Тың игерудің </a:t>
            </a:r>
            <a:r>
              <a:rPr lang="ru-RU" sz="1600" dirty="0" smtClean="0"/>
              <a:t>тек </a:t>
            </a:r>
            <a:r>
              <a:rPr lang="ru-RU" sz="1600" dirty="0" err="1" smtClean="0"/>
              <a:t>алғашқы кезеңінде республикаға өзге республикалардан</a:t>
            </a:r>
            <a:r>
              <a:rPr lang="ru-RU" sz="1600" dirty="0" smtClean="0"/>
              <a:t> 640 </a:t>
            </a:r>
            <a:r>
              <a:rPr lang="ru-RU" sz="1600" dirty="0" err="1" smtClean="0"/>
              <a:t>мың 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көшіріліп әкелініп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18 млн. га. </a:t>
            </a:r>
            <a:r>
              <a:rPr lang="ru-RU" sz="1600" dirty="0" err="1" smtClean="0"/>
              <a:t>тың жер</a:t>
            </a:r>
            <a:r>
              <a:rPr lang="ru-RU" sz="1600" dirty="0" smtClean="0"/>
              <a:t>, </a:t>
            </a:r>
            <a:r>
              <a:rPr lang="ru-RU" sz="1600" dirty="0" err="1" smtClean="0"/>
              <a:t>немесе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бұрынғы Одақтағы жыртылған жерлердің </a:t>
            </a:r>
            <a:r>
              <a:rPr lang="ru-RU" sz="1600" dirty="0" smtClean="0"/>
              <a:t>60,6% </a:t>
            </a:r>
            <a:r>
              <a:rPr lang="ru-RU" sz="1600" dirty="0" err="1" smtClean="0"/>
              <a:t>игеріліп</a:t>
            </a:r>
            <a:r>
              <a:rPr lang="ru-RU" sz="1600" dirty="0" smtClean="0"/>
              <a:t>, </a:t>
            </a:r>
            <a:r>
              <a:rPr lang="ru-RU" sz="1600" dirty="0" err="1" smtClean="0"/>
              <a:t>республикадағы егістік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көлемі </a:t>
            </a:r>
            <a:r>
              <a:rPr lang="ru-RU" sz="1600" dirty="0" smtClean="0"/>
              <a:t>22,4 млн. </a:t>
            </a:r>
            <a:r>
              <a:rPr lang="ru-RU" sz="1600" dirty="0" err="1" smtClean="0"/>
              <a:t>гектарға 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Осының арқасында </a:t>
            </a:r>
            <a:r>
              <a:rPr lang="ru-RU" sz="1600" dirty="0" smtClean="0"/>
              <a:t>1956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 алғаш рет</a:t>
            </a:r>
            <a:r>
              <a:rPr lang="ru-RU" sz="1600" dirty="0" smtClean="0"/>
              <a:t> миллиард </a:t>
            </a:r>
            <a:r>
              <a:rPr lang="ru-RU" sz="1600" dirty="0" err="1" smtClean="0"/>
              <a:t>пұт астық алып</a:t>
            </a:r>
            <a:r>
              <a:rPr lang="ru-RU" sz="1600" dirty="0" smtClean="0"/>
              <a:t>, Ленин </a:t>
            </a:r>
            <a:r>
              <a:rPr lang="ru-RU" sz="1600" dirty="0" err="1" smtClean="0"/>
              <a:t>орденімен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марапатталды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Қазақстанның әр азаматына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өндірілетін астық </a:t>
            </a:r>
            <a:r>
              <a:rPr lang="ru-RU" sz="1600" dirty="0" smtClean="0"/>
              <a:t>2 </a:t>
            </a:r>
            <a:r>
              <a:rPr lang="ru-RU" sz="1600" dirty="0" err="1" smtClean="0"/>
              <a:t>мың </a:t>
            </a:r>
            <a:r>
              <a:rPr lang="ru-RU" sz="1600" dirty="0" smtClean="0"/>
              <a:t>кг. </a:t>
            </a:r>
            <a:r>
              <a:rPr lang="ru-RU" sz="1600" dirty="0" err="1" smtClean="0"/>
              <a:t>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үстінде тың астығы сапалы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болғандықтан негізінен</a:t>
            </a:r>
            <a:r>
              <a:rPr lang="ru-RU" sz="1600" dirty="0" smtClean="0"/>
              <a:t> </a:t>
            </a:r>
            <a:r>
              <a:rPr lang="ru-RU" sz="1600" dirty="0" err="1" smtClean="0"/>
              <a:t>экспортқа шығарыла бастады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Орталық басшылық </a:t>
            </a:r>
            <a:r>
              <a:rPr lang="ru-RU" sz="1600" dirty="0" smtClean="0"/>
              <a:t>1956 </a:t>
            </a:r>
            <a:r>
              <a:rPr lang="ru-RU" sz="1600" dirty="0" err="1" smtClean="0"/>
              <a:t>жылдың ақпан айында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өткен КОКП-ның </a:t>
            </a:r>
            <a:r>
              <a:rPr lang="ru-RU" sz="1600" dirty="0" smtClean="0"/>
              <a:t>ХХ </a:t>
            </a:r>
            <a:r>
              <a:rPr lang="ru-RU" sz="1600" dirty="0" err="1" smtClean="0"/>
              <a:t>съезінде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 КСР-нің алдына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жаңа міндет</a:t>
            </a:r>
            <a:r>
              <a:rPr lang="ru-RU" sz="1600" dirty="0" smtClean="0"/>
              <a:t> – </a:t>
            </a:r>
            <a:r>
              <a:rPr lang="ru-RU" sz="1600" dirty="0" err="1" smtClean="0"/>
              <a:t>астық өндіруді </a:t>
            </a:r>
            <a:r>
              <a:rPr lang="ru-RU" sz="1600" dirty="0" smtClean="0"/>
              <a:t>5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арттыру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міндетін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Осыған сай</a:t>
            </a:r>
            <a:r>
              <a:rPr lang="ru-RU" sz="1600" dirty="0" smtClean="0"/>
              <a:t> 60-шы </a:t>
            </a:r>
            <a:r>
              <a:rPr lang="ru-RU" sz="1600" dirty="0" err="1" smtClean="0"/>
              <a:t>жылдардың ортасына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қарай Қазақстанда жыртылған тың және тыңайған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көлемі </a:t>
            </a:r>
            <a:r>
              <a:rPr lang="ru-RU" sz="1600" dirty="0" smtClean="0"/>
              <a:t>25 млн. </a:t>
            </a:r>
            <a:r>
              <a:rPr lang="ru-RU" sz="1600" dirty="0" err="1" smtClean="0"/>
              <a:t>гектарға жетті</a:t>
            </a:r>
            <a:r>
              <a:rPr lang="ru-RU" sz="1600" dirty="0" smtClean="0"/>
              <a:t>. 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kk-KZ" sz="1800" dirty="0" smtClean="0"/>
              <a:t>8 бет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err="1" smtClean="0"/>
              <a:t>Жаңадан игерілген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тың жерлер</a:t>
            </a:r>
            <a:r>
              <a:rPr lang="ru-RU" sz="6400" dirty="0" smtClean="0"/>
              <a:t> 60-шы </a:t>
            </a:r>
            <a:r>
              <a:rPr lang="ru-RU" sz="6400" dirty="0" err="1" smtClean="0"/>
              <a:t>жылдардың ортасына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қарай өз мүмкіндіктерін сарқи бастаған болатын</a:t>
            </a:r>
            <a:r>
              <a:rPr lang="ru-RU" sz="6400" dirty="0" smtClean="0"/>
              <a:t>, </a:t>
            </a:r>
            <a:r>
              <a:rPr lang="ru-RU" sz="6400" dirty="0" err="1" smtClean="0"/>
              <a:t>осының салдарынан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әрбір гектардан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жоспарланған </a:t>
            </a:r>
            <a:r>
              <a:rPr lang="ru-RU" sz="6400" dirty="0" smtClean="0"/>
              <a:t>14-15 </a:t>
            </a:r>
            <a:r>
              <a:rPr lang="ru-RU" sz="6400" dirty="0" err="1" smtClean="0"/>
              <a:t>ц</a:t>
            </a:r>
            <a:r>
              <a:rPr lang="ru-RU" sz="6400" dirty="0" smtClean="0"/>
              <a:t>. </a:t>
            </a:r>
            <a:r>
              <a:rPr lang="ru-RU" sz="6400" dirty="0" err="1" smtClean="0"/>
              <a:t>астық орнына</a:t>
            </a:r>
            <a:r>
              <a:rPr lang="ru-RU" sz="6400" dirty="0" smtClean="0"/>
              <a:t> 1954-1958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7,4 </a:t>
            </a:r>
            <a:r>
              <a:rPr lang="ru-RU" sz="6400" dirty="0" err="1" smtClean="0"/>
              <a:t>ц</a:t>
            </a:r>
            <a:r>
              <a:rPr lang="ru-RU" sz="6400" dirty="0" smtClean="0"/>
              <a:t>. </a:t>
            </a:r>
            <a:r>
              <a:rPr lang="ru-RU" sz="6400" dirty="0" err="1" smtClean="0"/>
              <a:t>жиналса</a:t>
            </a:r>
            <a:r>
              <a:rPr lang="ru-RU" sz="6400" dirty="0" smtClean="0"/>
              <a:t>, 1961-1964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– 6,1 </a:t>
            </a:r>
            <a:r>
              <a:rPr lang="ru-RU" sz="6400" dirty="0" err="1" smtClean="0"/>
              <a:t>ц</a:t>
            </a:r>
            <a:r>
              <a:rPr lang="ru-RU" sz="6400" dirty="0" smtClean="0"/>
              <a:t>., ал 1964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– 3,1 </a:t>
            </a:r>
            <a:r>
              <a:rPr lang="ru-RU" sz="6400" dirty="0" err="1" smtClean="0"/>
              <a:t>ц</a:t>
            </a:r>
            <a:r>
              <a:rPr lang="ru-RU" sz="6400" dirty="0" smtClean="0"/>
              <a:t>. </a:t>
            </a:r>
            <a:r>
              <a:rPr lang="ru-RU" sz="6400" dirty="0" err="1" smtClean="0"/>
              <a:t>ғана астық алынды</a:t>
            </a:r>
            <a:r>
              <a:rPr lang="ru-RU" sz="6400" dirty="0" smtClean="0"/>
              <a:t>. Осы </a:t>
            </a:r>
            <a:r>
              <a:rPr lang="ru-RU" sz="6400" dirty="0" err="1" smtClean="0"/>
              <a:t>кезден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бастап</a:t>
            </a:r>
            <a:r>
              <a:rPr lang="ru-RU" sz="6400" dirty="0" smtClean="0"/>
              <a:t> </a:t>
            </a:r>
            <a:r>
              <a:rPr lang="ru-RU" sz="6400" dirty="0" err="1" smtClean="0"/>
              <a:t>еліміз</a:t>
            </a:r>
            <a:r>
              <a:rPr lang="ru-RU" sz="6400" dirty="0" smtClean="0"/>
              <a:t> АҚШ, Канада, Аргентина, </a:t>
            </a:r>
            <a:r>
              <a:rPr lang="ru-RU" sz="6400" dirty="0" err="1" smtClean="0"/>
              <a:t>Франциядан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астық сатып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алуға кіріседі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тың игеру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жылдарындағы қоныс аудару</a:t>
            </a:r>
            <a:r>
              <a:rPr lang="ru-RU" sz="6400" dirty="0" smtClean="0"/>
              <a:t> </a:t>
            </a:r>
            <a:r>
              <a:rPr lang="ru-RU" sz="6400" dirty="0" err="1" smtClean="0"/>
              <a:t>саясаты</a:t>
            </a:r>
            <a:r>
              <a:rPr lang="ru-RU" sz="6400" dirty="0" smtClean="0"/>
              <a:t> </a:t>
            </a:r>
            <a:r>
              <a:rPr lang="ru-RU" sz="6400" dirty="0" err="1" smtClean="0"/>
              <a:t>елдегі</a:t>
            </a:r>
            <a:r>
              <a:rPr lang="ru-RU" sz="6400" dirty="0" smtClean="0"/>
              <a:t> </a:t>
            </a:r>
            <a:r>
              <a:rPr lang="ru-RU" sz="6400" dirty="0" err="1" smtClean="0"/>
              <a:t>демографиялық жағдайды одан</a:t>
            </a:r>
            <a:r>
              <a:rPr lang="ru-RU" sz="6400" dirty="0" smtClean="0"/>
              <a:t> </a:t>
            </a:r>
            <a:r>
              <a:rPr lang="ru-RU" sz="6400" dirty="0" err="1" smtClean="0"/>
              <a:t>әрі күрделендіріп, бұрынғы Кеңестер Одағының Европалық бөлігі үшін </a:t>
            </a:r>
            <a:r>
              <a:rPr lang="ru-RU" sz="6400" dirty="0" smtClean="0"/>
              <a:t>де, </a:t>
            </a:r>
            <a:r>
              <a:rPr lang="ru-RU" sz="6400" dirty="0" err="1" smtClean="0"/>
              <a:t>Қазақстан үшін </a:t>
            </a:r>
            <a:r>
              <a:rPr lang="ru-RU" sz="6400" dirty="0" smtClean="0"/>
              <a:t>де </a:t>
            </a:r>
            <a:r>
              <a:rPr lang="ru-RU" sz="6400" dirty="0" err="1" smtClean="0"/>
              <a:t>тиімсіз</a:t>
            </a:r>
            <a:r>
              <a:rPr lang="ru-RU" sz="6400" dirty="0" smtClean="0"/>
              <a:t> </a:t>
            </a:r>
            <a:r>
              <a:rPr lang="ru-RU" sz="6400" dirty="0" err="1" smtClean="0"/>
              <a:t>сипатта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Өйткені, сол</a:t>
            </a:r>
            <a:r>
              <a:rPr lang="ru-RU" sz="6400" dirty="0" smtClean="0"/>
              <a:t> </a:t>
            </a:r>
            <a:r>
              <a:rPr lang="ru-RU" sz="6400" dirty="0" err="1" smtClean="0"/>
              <a:t>кездің өзінде-ақ Одақтың европалық бөлігінде жылдан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жылға селолық жерлерде</a:t>
            </a:r>
            <a:r>
              <a:rPr lang="ru-RU" sz="6400" dirty="0" smtClean="0"/>
              <a:t> </a:t>
            </a:r>
            <a:r>
              <a:rPr lang="ru-RU" sz="6400" dirty="0" err="1" smtClean="0"/>
              <a:t>тұрғындар </a:t>
            </a:r>
            <a:r>
              <a:rPr lang="ru-RU" sz="6400" dirty="0" smtClean="0"/>
              <a:t>саны </a:t>
            </a:r>
            <a:r>
              <a:rPr lang="ru-RU" sz="6400" dirty="0" err="1" smtClean="0"/>
              <a:t>азайып</a:t>
            </a:r>
            <a:r>
              <a:rPr lang="ru-RU" sz="6400" dirty="0" smtClean="0"/>
              <a:t>, ал </a:t>
            </a:r>
            <a:r>
              <a:rPr lang="ru-RU" sz="6400" dirty="0" err="1" smtClean="0"/>
              <a:t>біздің республикамызда</a:t>
            </a:r>
            <a:r>
              <a:rPr lang="ru-RU" sz="6400" dirty="0" smtClean="0"/>
              <a:t> </a:t>
            </a:r>
            <a:r>
              <a:rPr lang="ru-RU" sz="6400" dirty="0" err="1" smtClean="0"/>
              <a:t>керісінше</a:t>
            </a:r>
            <a:r>
              <a:rPr lang="ru-RU" sz="6400" dirty="0" smtClean="0"/>
              <a:t>, </a:t>
            </a:r>
            <a:r>
              <a:rPr lang="ru-RU" sz="6400" dirty="0" err="1" smtClean="0"/>
              <a:t>өсіп отырған болатын</a:t>
            </a:r>
            <a:r>
              <a:rPr lang="ru-RU" sz="6400" dirty="0" smtClean="0"/>
              <a:t>. Осы </a:t>
            </a:r>
            <a:r>
              <a:rPr lang="ru-RU" sz="6400" dirty="0" err="1" smtClean="0"/>
              <a:t>ерекшеліктер</a:t>
            </a:r>
            <a:r>
              <a:rPr lang="ru-RU" sz="6400" dirty="0" smtClean="0"/>
              <a:t> </a:t>
            </a:r>
            <a:r>
              <a:rPr lang="ru-RU" sz="6400" dirty="0" err="1" smtClean="0"/>
              <a:t>ескерілмей</a:t>
            </a:r>
            <a:r>
              <a:rPr lang="ru-RU" sz="6400" dirty="0" smtClean="0"/>
              <a:t>, </a:t>
            </a:r>
            <a:r>
              <a:rPr lang="ru-RU" sz="6400" dirty="0" err="1" smtClean="0"/>
              <a:t>онсызда</a:t>
            </a:r>
            <a:r>
              <a:rPr lang="ru-RU" sz="6400" dirty="0" smtClean="0"/>
              <a:t> саны </a:t>
            </a:r>
            <a:r>
              <a:rPr lang="ru-RU" sz="6400" dirty="0" err="1" smtClean="0"/>
              <a:t>кеміп</a:t>
            </a:r>
            <a:r>
              <a:rPr lang="ru-RU" sz="6400" dirty="0" smtClean="0"/>
              <a:t> </a:t>
            </a:r>
            <a:r>
              <a:rPr lang="ru-RU" sz="6400" dirty="0" err="1" smtClean="0"/>
              <a:t>отырған европалық аудандардан</a:t>
            </a:r>
            <a:r>
              <a:rPr lang="ru-RU" sz="6400" dirty="0" smtClean="0"/>
              <a:t> тек 1954-1962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ғана Қазақстанға </a:t>
            </a:r>
            <a:r>
              <a:rPr lang="ru-RU" sz="6400" dirty="0" smtClean="0"/>
              <a:t>2 млн. </a:t>
            </a:r>
            <a:r>
              <a:rPr lang="ru-RU" sz="6400" dirty="0" err="1" smtClean="0"/>
              <a:t>астам</a:t>
            </a:r>
            <a:r>
              <a:rPr lang="ru-RU" sz="6400" dirty="0" smtClean="0"/>
              <a:t> </a:t>
            </a:r>
            <a:r>
              <a:rPr lang="ru-RU" sz="6400" dirty="0" err="1" smtClean="0"/>
              <a:t>адам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көшіріліп әкелінді.</a:t>
            </a:r>
            <a:r>
              <a:rPr lang="ru-RU" sz="6400" dirty="0" smtClean="0"/>
              <a:t> </a:t>
            </a:r>
          </a:p>
          <a:p>
            <a:pPr marL="0" indent="0" algn="just"/>
            <a:r>
              <a:rPr lang="ru-RU" sz="6400" dirty="0" smtClean="0"/>
              <a:t>        </a:t>
            </a:r>
            <a:r>
              <a:rPr lang="ru-RU" sz="6400" dirty="0" err="1" smtClean="0"/>
              <a:t>Тың игеру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жаппай</a:t>
            </a:r>
            <a:r>
              <a:rPr lang="ru-RU" sz="6400" dirty="0" smtClean="0"/>
              <a:t> </a:t>
            </a:r>
            <a:r>
              <a:rPr lang="ru-RU" sz="6400" dirty="0" err="1" smtClean="0"/>
              <a:t>қоныс аудару</a:t>
            </a:r>
            <a:r>
              <a:rPr lang="ru-RU" sz="6400" dirty="0" smtClean="0"/>
              <a:t> </a:t>
            </a:r>
            <a:r>
              <a:rPr lang="ru-RU" sz="6400" dirty="0" err="1" smtClean="0"/>
              <a:t>науқаны рухани</a:t>
            </a:r>
            <a:r>
              <a:rPr lang="ru-RU" sz="6400" dirty="0" smtClean="0"/>
              <a:t>, </a:t>
            </a:r>
            <a:r>
              <a:rPr lang="ru-RU" sz="6400" dirty="0" err="1" smtClean="0"/>
              <a:t>ізеттілік</a:t>
            </a:r>
            <a:r>
              <a:rPr lang="ru-RU" sz="6400" dirty="0" smtClean="0"/>
              <a:t> </a:t>
            </a:r>
            <a:r>
              <a:rPr lang="ru-RU" sz="6400" dirty="0" err="1" smtClean="0"/>
              <a:t>саласына</a:t>
            </a:r>
            <a:r>
              <a:rPr lang="ru-RU" sz="6400" dirty="0" smtClean="0"/>
              <a:t> да </a:t>
            </a:r>
            <a:r>
              <a:rPr lang="ru-RU" sz="6400" dirty="0" err="1" smtClean="0"/>
              <a:t>үлкен зиян</a:t>
            </a:r>
            <a:r>
              <a:rPr lang="ru-RU" sz="6400" dirty="0" smtClean="0"/>
              <a:t> </a:t>
            </a:r>
            <a:r>
              <a:rPr lang="ru-RU" sz="6400" dirty="0" err="1" smtClean="0"/>
              <a:t>алып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келді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 тіліндегі</a:t>
            </a:r>
            <a:r>
              <a:rPr lang="ru-RU" sz="6400" dirty="0" smtClean="0"/>
              <a:t> </a:t>
            </a:r>
            <a:r>
              <a:rPr lang="ru-RU" sz="6400" dirty="0" err="1" smtClean="0"/>
              <a:t>мектептер</a:t>
            </a:r>
            <a:r>
              <a:rPr lang="ru-RU" sz="6400" dirty="0" smtClean="0"/>
              <a:t> саны 700-ге </a:t>
            </a:r>
            <a:r>
              <a:rPr lang="ru-RU" sz="6400" dirty="0" err="1" smtClean="0"/>
              <a:t>кеміп</a:t>
            </a:r>
            <a:r>
              <a:rPr lang="ru-RU" sz="6400" dirty="0" smtClean="0"/>
              <a:t>, </a:t>
            </a:r>
            <a:r>
              <a:rPr lang="ru-RU" sz="6400" dirty="0" err="1" smtClean="0"/>
              <a:t>қазақ тілінде</a:t>
            </a:r>
            <a:r>
              <a:rPr lang="ru-RU" sz="6400" dirty="0" smtClean="0"/>
              <a:t> </a:t>
            </a:r>
            <a:r>
              <a:rPr lang="ru-RU" sz="6400" dirty="0" err="1" smtClean="0"/>
              <a:t>шығарылатын әдебиеттердің</a:t>
            </a:r>
            <a:r>
              <a:rPr lang="ru-RU" sz="6400" dirty="0" smtClean="0"/>
              <a:t>, </a:t>
            </a:r>
            <a:r>
              <a:rPr lang="ru-RU" sz="6400" dirty="0" err="1" smtClean="0"/>
              <a:t>баспасөздің </a:t>
            </a:r>
            <a:r>
              <a:rPr lang="ru-RU" sz="6400" dirty="0" smtClean="0"/>
              <a:t>саны </a:t>
            </a:r>
            <a:r>
              <a:rPr lang="ru-RU" sz="6400" dirty="0" err="1" smtClean="0"/>
              <a:t>күрт төмендеп кетті</a:t>
            </a:r>
            <a:r>
              <a:rPr lang="ru-RU" sz="6400" dirty="0" smtClean="0"/>
              <a:t>. 3 </a:t>
            </a:r>
            <a:r>
              <a:rPr lang="ru-RU" sz="6400" dirty="0" err="1" smtClean="0"/>
              <a:t>мыңнан астам</a:t>
            </a:r>
            <a:r>
              <a:rPr lang="ru-RU" sz="6400" dirty="0" smtClean="0"/>
              <a:t> </a:t>
            </a:r>
            <a:r>
              <a:rPr lang="ru-RU" sz="6400" dirty="0" err="1" smtClean="0"/>
              <a:t>елді</a:t>
            </a:r>
            <a:r>
              <a:rPr lang="ru-RU" sz="6400" dirty="0" smtClean="0"/>
              <a:t> </a:t>
            </a:r>
            <a:r>
              <a:rPr lang="ru-RU" sz="6400" dirty="0" err="1" smtClean="0"/>
              <a:t>мекеннің аты</a:t>
            </a:r>
            <a:r>
              <a:rPr lang="ru-RU" sz="6400" dirty="0" smtClean="0"/>
              <a:t> </a:t>
            </a:r>
            <a:r>
              <a:rPr lang="ru-RU" sz="6400" dirty="0" err="1" smtClean="0"/>
              <a:t>өзгертіліп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тарихи</a:t>
            </a:r>
            <a:r>
              <a:rPr lang="ru-RU" sz="6400" dirty="0" smtClean="0"/>
              <a:t> </a:t>
            </a:r>
            <a:r>
              <a:rPr lang="ru-RU" sz="6400" dirty="0" err="1" smtClean="0"/>
              <a:t>ұлттық санаға шек</a:t>
            </a:r>
            <a:r>
              <a:rPr lang="ru-RU" sz="6400" dirty="0" smtClean="0"/>
              <a:t> </a:t>
            </a:r>
            <a:r>
              <a:rPr lang="ru-RU" sz="6400" dirty="0" err="1" smtClean="0"/>
              <a:t>қойылды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err="1" smtClean="0"/>
              <a:t>Тарихта</a:t>
            </a:r>
            <a:r>
              <a:rPr lang="ru-RU" sz="6400" dirty="0" smtClean="0"/>
              <a:t> </a:t>
            </a:r>
            <a:r>
              <a:rPr lang="ru-RU" sz="6400" dirty="0" err="1" smtClean="0"/>
              <a:t>бұрын 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көрмеген көлемді жерді</a:t>
            </a:r>
            <a:r>
              <a:rPr lang="ru-RU" sz="6400" dirty="0" smtClean="0"/>
              <a:t> </a:t>
            </a:r>
            <a:r>
              <a:rPr lang="ru-RU" sz="6400" dirty="0" err="1" smtClean="0"/>
              <a:t>жырту</a:t>
            </a:r>
            <a:r>
              <a:rPr lang="ru-RU" sz="6400" dirty="0" smtClean="0"/>
              <a:t> </a:t>
            </a:r>
            <a:r>
              <a:rPr lang="ru-RU" sz="6400" dirty="0" err="1" smtClean="0"/>
              <a:t>орны</a:t>
            </a:r>
            <a:r>
              <a:rPr lang="ru-RU" sz="6400" dirty="0" smtClean="0"/>
              <a:t> </a:t>
            </a:r>
            <a:r>
              <a:rPr lang="ru-RU" sz="6400" dirty="0" err="1" smtClean="0"/>
              <a:t>толмас</a:t>
            </a:r>
            <a:r>
              <a:rPr lang="ru-RU" sz="6400" dirty="0" smtClean="0"/>
              <a:t> </a:t>
            </a:r>
            <a:r>
              <a:rPr lang="ru-RU" sz="6400" dirty="0" err="1" smtClean="0"/>
              <a:t>экологиялық апаттарға,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жайылымының күрт қысқаруына алып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келді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Тың игерудің алғашқы жылдарында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жердің құнарлы </a:t>
            </a:r>
            <a:r>
              <a:rPr lang="ru-RU" sz="6400" dirty="0" smtClean="0"/>
              <a:t>бет </a:t>
            </a:r>
            <a:r>
              <a:rPr lang="ru-RU" sz="6400" dirty="0" err="1" smtClean="0"/>
              <a:t>қыртысы </a:t>
            </a:r>
            <a:r>
              <a:rPr lang="ru-RU" sz="6400" dirty="0" smtClean="0"/>
              <a:t>(</a:t>
            </a:r>
            <a:r>
              <a:rPr lang="ru-RU" sz="6400" dirty="0" err="1" smtClean="0"/>
              <a:t>гомусы</a:t>
            </a:r>
            <a:r>
              <a:rPr lang="ru-RU" sz="6400" dirty="0" smtClean="0"/>
              <a:t>) </a:t>
            </a:r>
            <a:r>
              <a:rPr lang="ru-RU" sz="6400" dirty="0" err="1" smtClean="0"/>
              <a:t>шаң-боранға ұшырап ұшып кетуі</a:t>
            </a:r>
            <a:r>
              <a:rPr lang="ru-RU" sz="6400" dirty="0" smtClean="0"/>
              <a:t> </a:t>
            </a:r>
            <a:r>
              <a:rPr lang="ru-RU" sz="6400" dirty="0" err="1" smtClean="0"/>
              <a:t>салдарынан</a:t>
            </a:r>
            <a:r>
              <a:rPr lang="ru-RU" sz="6400" dirty="0" smtClean="0"/>
              <a:t> 18 млн. га </a:t>
            </a:r>
            <a:r>
              <a:rPr lang="ru-RU" sz="6400" dirty="0" err="1" smtClean="0"/>
              <a:t>астам</a:t>
            </a:r>
            <a:r>
              <a:rPr lang="ru-RU" sz="6400" dirty="0" smtClean="0"/>
              <a:t> </a:t>
            </a:r>
            <a:r>
              <a:rPr lang="ru-RU" sz="6400" dirty="0" err="1" smtClean="0"/>
              <a:t>жер</a:t>
            </a:r>
            <a:r>
              <a:rPr lang="ru-RU" sz="6400" dirty="0" smtClean="0"/>
              <a:t> </a:t>
            </a:r>
            <a:r>
              <a:rPr lang="ru-RU" sz="6400" dirty="0" err="1" smtClean="0"/>
              <a:t>эррозияға ұшырады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Қалыңдығы </a:t>
            </a:r>
            <a:r>
              <a:rPr lang="ru-RU" sz="6400" dirty="0" smtClean="0"/>
              <a:t>1 см. </a:t>
            </a:r>
            <a:r>
              <a:rPr lang="ru-RU" sz="6400" dirty="0" err="1" smtClean="0"/>
              <a:t>қара топырақтың </a:t>
            </a:r>
            <a:r>
              <a:rPr lang="ru-RU" sz="6400" dirty="0" smtClean="0"/>
              <a:t>(</a:t>
            </a:r>
            <a:r>
              <a:rPr lang="ru-RU" sz="6400" dirty="0" err="1" smtClean="0"/>
              <a:t>гомус</a:t>
            </a:r>
            <a:r>
              <a:rPr lang="ru-RU" sz="6400" dirty="0" smtClean="0"/>
              <a:t>) </a:t>
            </a:r>
            <a:r>
              <a:rPr lang="ru-RU" sz="6400" dirty="0" err="1" smtClean="0"/>
              <a:t>қалыптасуы үшін, </a:t>
            </a:r>
            <a:r>
              <a:rPr lang="ru-RU" sz="6400" dirty="0" smtClean="0"/>
              <a:t>кем </a:t>
            </a:r>
            <a:r>
              <a:rPr lang="ru-RU" sz="6400" dirty="0" err="1" smtClean="0"/>
              <a:t>дегенде</a:t>
            </a:r>
            <a:r>
              <a:rPr lang="ru-RU" sz="6400" dirty="0" smtClean="0"/>
              <a:t> 2-3 </a:t>
            </a:r>
            <a:r>
              <a:rPr lang="ru-RU" sz="6400" dirty="0" err="1" smtClean="0"/>
              <a:t>ғасыр уақыт керек</a:t>
            </a:r>
            <a:r>
              <a:rPr lang="ru-RU" sz="6400" dirty="0" smtClean="0"/>
              <a:t> </a:t>
            </a:r>
            <a:r>
              <a:rPr lang="ru-RU" sz="6400" dirty="0" err="1" smtClean="0"/>
              <a:t>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Жайылым</a:t>
            </a:r>
            <a:r>
              <a:rPr lang="ru-RU" sz="6400" dirty="0" smtClean="0"/>
              <a:t> </a:t>
            </a:r>
            <a:r>
              <a:rPr lang="ru-RU" sz="6400" dirty="0" err="1" smtClean="0"/>
              <a:t>азаюы</a:t>
            </a:r>
            <a:r>
              <a:rPr lang="ru-RU" sz="6400" dirty="0" smtClean="0"/>
              <a:t> </a:t>
            </a:r>
            <a:r>
              <a:rPr lang="ru-RU" sz="6400" dirty="0" err="1" smtClean="0"/>
              <a:t>салдарынан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ұсақ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өсіру қарқыны </a:t>
            </a:r>
            <a:r>
              <a:rPr lang="ru-RU" sz="6400" dirty="0" smtClean="0"/>
              <a:t>3 </a:t>
            </a:r>
            <a:r>
              <a:rPr lang="ru-RU" sz="6400" dirty="0" err="1" smtClean="0"/>
              <a:t>есе</a:t>
            </a:r>
            <a:r>
              <a:rPr lang="ru-RU" sz="6400" dirty="0" smtClean="0"/>
              <a:t> </a:t>
            </a:r>
            <a:r>
              <a:rPr lang="ru-RU" sz="6400" dirty="0" err="1" smtClean="0"/>
              <a:t>азайды</a:t>
            </a:r>
            <a:r>
              <a:rPr lang="ru-RU" sz="6400" dirty="0" smtClean="0"/>
              <a:t>, </a:t>
            </a:r>
            <a:r>
              <a:rPr lang="ru-RU" sz="6400" dirty="0" err="1" smtClean="0"/>
              <a:t>жылқы </a:t>
            </a:r>
            <a:r>
              <a:rPr lang="ru-RU" sz="6400" dirty="0" smtClean="0"/>
              <a:t>1916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4 340 </a:t>
            </a:r>
            <a:r>
              <a:rPr lang="ru-RU" sz="6400" dirty="0" err="1" smtClean="0"/>
              <a:t>мың болса</a:t>
            </a:r>
            <a:r>
              <a:rPr lang="ru-RU" sz="6400" dirty="0" smtClean="0"/>
              <a:t>, 1961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– 1158 </a:t>
            </a:r>
            <a:r>
              <a:rPr lang="ru-RU" sz="6400" dirty="0" err="1" smtClean="0"/>
              <a:t>мыңға дейін</a:t>
            </a:r>
            <a:r>
              <a:rPr lang="ru-RU" sz="6400" dirty="0" smtClean="0"/>
              <a:t>, ал </a:t>
            </a:r>
            <a:r>
              <a:rPr lang="ru-RU" sz="6400" dirty="0" err="1" smtClean="0"/>
              <a:t>түйе </a:t>
            </a:r>
            <a:r>
              <a:rPr lang="ru-RU" sz="6400" dirty="0" smtClean="0"/>
              <a:t>1928 </a:t>
            </a:r>
            <a:r>
              <a:rPr lang="ru-RU" sz="6400" dirty="0" err="1" smtClean="0"/>
              <a:t>жылғы санынан</a:t>
            </a:r>
            <a:r>
              <a:rPr lang="ru-RU" sz="6400" dirty="0" smtClean="0"/>
              <a:t> 8 </a:t>
            </a:r>
            <a:r>
              <a:rPr lang="ru-RU" sz="6400" dirty="0" err="1" smtClean="0"/>
              <a:t>есе</a:t>
            </a:r>
            <a:r>
              <a:rPr lang="ru-RU" sz="6400" dirty="0" smtClean="0"/>
              <a:t> </a:t>
            </a:r>
            <a:r>
              <a:rPr lang="ru-RU" sz="6400" dirty="0" err="1" smtClean="0"/>
              <a:t>кеміді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60-шы </a:t>
            </a:r>
            <a:r>
              <a:rPr lang="ru-RU" sz="6400" dirty="0" err="1" smtClean="0"/>
              <a:t>жылдардағы 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шаруашылығының жағдайы қайтадан ауырлап</a:t>
            </a:r>
            <a:r>
              <a:rPr lang="ru-RU" sz="6400" dirty="0" smtClean="0"/>
              <a:t>, </a:t>
            </a:r>
            <a:r>
              <a:rPr lang="ru-RU" sz="6400" dirty="0" err="1" smtClean="0"/>
              <a:t>өзінің өсу деңгейін тоқтатқан болатын</a:t>
            </a:r>
            <a:r>
              <a:rPr lang="ru-RU" sz="6400" dirty="0" smtClean="0"/>
              <a:t>. </a:t>
            </a:r>
            <a:r>
              <a:rPr lang="ru-RU" sz="6400" dirty="0" err="1" smtClean="0"/>
              <a:t>Себебі</a:t>
            </a:r>
            <a:r>
              <a:rPr lang="ru-RU" sz="6400" dirty="0" smtClean="0"/>
              <a:t>, </a:t>
            </a:r>
            <a:r>
              <a:rPr lang="ru-RU" sz="6400" dirty="0" err="1" smtClean="0"/>
              <a:t>жаңадан игерілген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жерлер</a:t>
            </a:r>
            <a:r>
              <a:rPr lang="ru-RU" sz="6400" dirty="0" smtClean="0"/>
              <a:t> </a:t>
            </a:r>
            <a:r>
              <a:rPr lang="ru-RU" sz="6400" dirty="0" err="1" smtClean="0"/>
              <a:t>өз мүмкіндіктерін сарқыды, колхозшылар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еңбеккерлерінің материалдық жағдайы төмен болғандықтан еңбекке ынтасы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болмады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Сонымен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бірге</a:t>
            </a:r>
            <a:r>
              <a:rPr lang="ru-RU" sz="6400" dirty="0" smtClean="0"/>
              <a:t>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өз деңгейінде қаржыланбады, 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өнімін сату</a:t>
            </a:r>
            <a:r>
              <a:rPr lang="ru-RU" sz="6400" dirty="0" smtClean="0"/>
              <a:t> </a:t>
            </a:r>
            <a:r>
              <a:rPr lang="ru-RU" sz="6400" dirty="0" err="1" smtClean="0"/>
              <a:t>бағасы реттелінбеді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Жер</a:t>
            </a:r>
            <a:r>
              <a:rPr lang="ru-RU" sz="6400" dirty="0" smtClean="0"/>
              <a:t> </a:t>
            </a:r>
            <a:r>
              <a:rPr lang="ru-RU" sz="6400" dirty="0" err="1" smtClean="0"/>
              <a:t>өңдеу мәдениетін, топырақ құнарлығын көтеру, сумен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қамтамасыз ету</a:t>
            </a:r>
            <a:r>
              <a:rPr lang="ru-RU" sz="6400" dirty="0" smtClean="0"/>
              <a:t> </a:t>
            </a:r>
            <a:r>
              <a:rPr lang="ru-RU" sz="6400" dirty="0" err="1" smtClean="0"/>
              <a:t>дұрыс жолға қойылмады.</a:t>
            </a:r>
            <a:r>
              <a:rPr lang="ru-RU" sz="6400" dirty="0" smtClean="0"/>
              <a:t> Мал </a:t>
            </a:r>
            <a:r>
              <a:rPr lang="ru-RU" sz="6400" dirty="0" err="1" smtClean="0"/>
              <a:t>бағу</a:t>
            </a:r>
            <a:r>
              <a:rPr lang="ru-RU" sz="6400" dirty="0" smtClean="0"/>
              <a:t>, </a:t>
            </a:r>
            <a:r>
              <a:rPr lang="ru-RU" sz="6400" dirty="0" err="1" smtClean="0"/>
              <a:t>егін</a:t>
            </a:r>
            <a:r>
              <a:rPr lang="ru-RU" sz="6400" dirty="0" smtClean="0"/>
              <a:t> салу </a:t>
            </a:r>
            <a:r>
              <a:rPr lang="ru-RU" sz="6400" dirty="0" err="1" smtClean="0"/>
              <a:t>барысында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жердің географиялық</a:t>
            </a:r>
            <a:r>
              <a:rPr lang="ru-RU" sz="6400" dirty="0" smtClean="0"/>
              <a:t>, </a:t>
            </a:r>
            <a:r>
              <a:rPr lang="ru-RU" sz="6400" dirty="0" err="1" smtClean="0"/>
              <a:t>климаттық ерекшеліктері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мүлдем ескерілмеді</a:t>
            </a:r>
            <a:r>
              <a:rPr lang="ru-RU" sz="6400" dirty="0" smtClean="0"/>
              <a:t>.</a:t>
            </a:r>
          </a:p>
          <a:p>
            <a:endParaRPr lang="ru-RU" sz="1800" dirty="0" smtClean="0"/>
          </a:p>
          <a:p>
            <a:r>
              <a:rPr lang="ru-RU" sz="1800" dirty="0" smtClean="0"/>
              <a:t>66</a:t>
            </a:r>
          </a:p>
          <a:p>
            <a:pPr algn="just"/>
            <a:endParaRPr lang="ru-RU" sz="1700" dirty="0" smtClean="0"/>
          </a:p>
          <a:p>
            <a:pPr marL="0" indent="0" algn="just"/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9-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6048672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Тың игеру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отырған кемшіліктердің бірқатары </a:t>
            </a:r>
            <a:r>
              <a:rPr lang="ru-RU" sz="1600" dirty="0" smtClean="0"/>
              <a:t>КОКП ОК 1965 </a:t>
            </a:r>
            <a:r>
              <a:rPr lang="ru-RU" sz="1600" dirty="0" err="1" smtClean="0"/>
              <a:t>жылдың наурыз</a:t>
            </a:r>
            <a:r>
              <a:rPr lang="ru-RU" sz="1600" dirty="0" smtClean="0"/>
              <a:t>, 1966 ж. </a:t>
            </a:r>
            <a:r>
              <a:rPr lang="ru-RU" sz="1600" dirty="0" err="1" smtClean="0"/>
              <a:t>мамыр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пленумдарында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ашылып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жоюдың шаралары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белгіленді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шаруашылығының берік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негізін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жасау</a:t>
            </a:r>
            <a:r>
              <a:rPr lang="ru-RU" sz="1600" dirty="0" smtClean="0"/>
              <a:t>, </a:t>
            </a:r>
            <a:r>
              <a:rPr lang="ru-RU" sz="1600" dirty="0" err="1" smtClean="0"/>
              <a:t>жоспарлауды</a:t>
            </a:r>
            <a:r>
              <a:rPr lang="ru-RU" sz="1600" dirty="0" smtClean="0"/>
              <a:t> </a:t>
            </a:r>
            <a:r>
              <a:rPr lang="ru-RU" sz="1600" dirty="0" err="1" smtClean="0"/>
              <a:t>жақсарту, колхоздар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совхоздарда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шаруашылық есепті</a:t>
            </a:r>
            <a:r>
              <a:rPr lang="ru-RU" sz="1600" dirty="0" smtClean="0"/>
              <a:t> </a:t>
            </a:r>
            <a:r>
              <a:rPr lang="ru-RU" sz="1600" dirty="0" err="1" smtClean="0"/>
              <a:t>енгізу</a:t>
            </a:r>
            <a:r>
              <a:rPr lang="ru-RU" sz="1600" dirty="0" smtClean="0"/>
              <a:t>, </a:t>
            </a:r>
            <a:r>
              <a:rPr lang="ru-RU" sz="1600" dirty="0" err="1" smtClean="0"/>
              <a:t>еңбектің материалдық және моральдік</a:t>
            </a:r>
            <a:r>
              <a:rPr lang="ru-RU" sz="1600" dirty="0" smtClean="0"/>
              <a:t> </a:t>
            </a:r>
            <a:r>
              <a:rPr lang="ru-RU" sz="1600" dirty="0" err="1" smtClean="0"/>
              <a:t>қызығушылығын ұштастыру міндеттері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қойылды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Егістіктің зоналық тиімді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пайдалану</a:t>
            </a:r>
            <a:r>
              <a:rPr lang="ru-RU" sz="1600" dirty="0" smtClean="0"/>
              <a:t> </a:t>
            </a:r>
            <a:r>
              <a:rPr lang="ru-RU" sz="1600" dirty="0" err="1" smtClean="0"/>
              <a:t>жүйесі, тың өндіруге бейімделген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техникалар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ендіріле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1966-1970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республика </a:t>
            </a:r>
            <a:r>
              <a:rPr lang="ru-RU" sz="1600" dirty="0" err="1" smtClean="0"/>
              <a:t>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шаруашылығын дамытуға </a:t>
            </a:r>
            <a:r>
              <a:rPr lang="ru-RU" sz="1600" dirty="0" smtClean="0"/>
              <a:t>5,5 млрд. сом </a:t>
            </a:r>
            <a:r>
              <a:rPr lang="ru-RU" sz="1600" dirty="0" err="1" smtClean="0"/>
              <a:t>қаржы бөлінді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Осының арқасында </a:t>
            </a:r>
            <a:r>
              <a:rPr lang="ru-RU" sz="1600" dirty="0" smtClean="0"/>
              <a:t>8-ші </a:t>
            </a:r>
            <a:r>
              <a:rPr lang="ru-RU" sz="1600" dirty="0" err="1" smtClean="0"/>
              <a:t>бесжылдықта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шаруашылық өнімі </a:t>
            </a:r>
            <a:r>
              <a:rPr lang="ru-RU" sz="1600" dirty="0" smtClean="0"/>
              <a:t>54% </a:t>
            </a:r>
            <a:r>
              <a:rPr lang="ru-RU" sz="1600" dirty="0" err="1" smtClean="0"/>
              <a:t>өсіп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 Кеңестер Одағының өзіндік ерекше</a:t>
            </a:r>
            <a:r>
              <a:rPr lang="ru-RU" sz="1600" dirty="0" smtClean="0"/>
              <a:t> </a:t>
            </a:r>
            <a:r>
              <a:rPr lang="ru-RU" sz="1600" dirty="0" err="1" smtClean="0"/>
              <a:t>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шаруашылық ауданына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айналды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үлесіне Одақтағы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 өнімінің </a:t>
            </a:r>
            <a:r>
              <a:rPr lang="ru-RU" sz="1600" dirty="0" smtClean="0"/>
              <a:t>11% </a:t>
            </a:r>
            <a:r>
              <a:rPr lang="ru-RU" sz="1600" dirty="0" err="1" smtClean="0"/>
              <a:t>тиді</a:t>
            </a:r>
            <a:r>
              <a:rPr lang="ru-RU" sz="1600" dirty="0" smtClean="0"/>
              <a:t>. </a:t>
            </a:r>
            <a:r>
              <a:rPr lang="ru-RU" sz="1600" dirty="0" err="1" smtClean="0"/>
              <a:t>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 республикадан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әрбір </a:t>
            </a:r>
            <a:r>
              <a:rPr lang="ru-RU" sz="1600" dirty="0" smtClean="0"/>
              <a:t>4-ші тонна </a:t>
            </a:r>
            <a:r>
              <a:rPr lang="ru-RU" sz="1600" dirty="0" err="1" smtClean="0"/>
              <a:t>жүн</a:t>
            </a:r>
            <a:r>
              <a:rPr lang="ru-RU" sz="1600" dirty="0" smtClean="0"/>
              <a:t>, 12-ші тонна </a:t>
            </a:r>
            <a:r>
              <a:rPr lang="ru-RU" sz="1600" dirty="0" err="1" smtClean="0"/>
              <a:t>ет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5-ші тонна </a:t>
            </a:r>
            <a:r>
              <a:rPr lang="ru-RU" sz="1600" dirty="0" err="1" smtClean="0"/>
              <a:t>астық түсті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Енді</a:t>
            </a:r>
            <a:r>
              <a:rPr lang="ru-RU" sz="1600" dirty="0" smtClean="0"/>
              <a:t>, </a:t>
            </a:r>
            <a:r>
              <a:rPr lang="ru-RU" sz="1600" dirty="0" err="1" smtClean="0"/>
              <a:t>қаралып отырған кезеңдегі өнеркәсіптегі жағдайға келер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болсақ, соғыстан кейінгі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 экономикасының жағдайы ауыр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Осыған қарамастан Қазақстан шикізат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көзі 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қаралып, соғыстан зардап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шеккен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аудандарды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қалпына келтіру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базаларының біріне</a:t>
            </a:r>
            <a:r>
              <a:rPr lang="ru-RU" sz="1600" dirty="0" smtClean="0"/>
              <a:t> </a:t>
            </a:r>
            <a:r>
              <a:rPr lang="ru-RU" sz="1600" dirty="0" err="1" smtClean="0"/>
              <a:t>айналды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Бесжылдықта </a:t>
            </a:r>
            <a:r>
              <a:rPr lang="ru-RU" sz="1600" dirty="0" smtClean="0"/>
              <a:t>республика </a:t>
            </a:r>
            <a:r>
              <a:rPr lang="ru-RU" sz="1600" dirty="0" err="1" smtClean="0"/>
              <a:t>халық шаруашылығын дамытуға </a:t>
            </a:r>
            <a:r>
              <a:rPr lang="ru-RU" sz="1600" dirty="0" smtClean="0"/>
              <a:t>8,8 млрд. сом </a:t>
            </a:r>
            <a:r>
              <a:rPr lang="ru-RU" sz="1600" dirty="0" err="1" smtClean="0"/>
              <a:t>қаржы бөлініп</a:t>
            </a:r>
            <a:r>
              <a:rPr lang="ru-RU" sz="1600" dirty="0" smtClean="0"/>
              <a:t>, </a:t>
            </a:r>
            <a:r>
              <a:rPr lang="ru-RU" sz="1600" dirty="0" err="1" smtClean="0"/>
              <a:t>өнеркәсіп өнімін соғысқа дейінгі</a:t>
            </a:r>
            <a:r>
              <a:rPr lang="ru-RU" sz="1600" dirty="0" smtClean="0"/>
              <a:t> 1940 </a:t>
            </a:r>
            <a:r>
              <a:rPr lang="ru-RU" sz="1600" dirty="0" err="1" smtClean="0"/>
              <a:t>жылғы көрсеткіштен </a:t>
            </a:r>
            <a:r>
              <a:rPr lang="ru-RU" sz="1600" dirty="0" smtClean="0"/>
              <a:t>2,2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асыру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жоспарланды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</a:t>
            </a:r>
            <a:r>
              <a:rPr lang="ru-RU" sz="1600" dirty="0" smtClean="0"/>
              <a:t>металлургия </a:t>
            </a:r>
            <a:r>
              <a:rPr lang="ru-RU" sz="1600" dirty="0" err="1" smtClean="0"/>
              <a:t>заводының құрылысын аяқтау</a:t>
            </a:r>
            <a:r>
              <a:rPr lang="ru-RU" sz="1600" dirty="0" smtClean="0"/>
              <a:t>, </a:t>
            </a:r>
            <a:r>
              <a:rPr lang="ru-RU" sz="1600" dirty="0" err="1" smtClean="0"/>
              <a:t>Қарағанды металлургия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құрылысын бастау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көзделді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Бесжылдықты мерзімінен</a:t>
            </a:r>
            <a:r>
              <a:rPr lang="ru-RU" sz="1600" dirty="0" smtClean="0"/>
              <a:t> </a:t>
            </a:r>
            <a:r>
              <a:rPr lang="ru-RU" sz="1600" dirty="0" err="1" smtClean="0"/>
              <a:t>бұрын орындау</a:t>
            </a:r>
            <a:r>
              <a:rPr lang="ru-RU" sz="1600" dirty="0" smtClean="0"/>
              <a:t> </a:t>
            </a:r>
            <a:r>
              <a:rPr lang="ru-RU" sz="1600" dirty="0" err="1" smtClean="0"/>
              <a:t>жолында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социалистік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жарыс</a:t>
            </a:r>
            <a:r>
              <a:rPr lang="ru-RU" sz="1600" dirty="0" smtClean="0"/>
              <a:t> </a:t>
            </a:r>
            <a:r>
              <a:rPr lang="ru-RU" sz="1600" dirty="0" err="1" smtClean="0"/>
              <a:t>кеңінен қанат жайып</a:t>
            </a:r>
            <a:r>
              <a:rPr lang="ru-RU" sz="1600" dirty="0" smtClean="0"/>
              <a:t>, </a:t>
            </a:r>
            <a:r>
              <a:rPr lang="ru-RU" sz="1600" dirty="0" err="1" smtClean="0"/>
              <a:t>әсіресе, қара </a:t>
            </a:r>
            <a:r>
              <a:rPr lang="ru-RU" sz="1600" dirty="0" smtClean="0"/>
              <a:t>металлургия </a:t>
            </a:r>
            <a:r>
              <a:rPr lang="ru-RU" sz="1600" dirty="0" err="1" smtClean="0"/>
              <a:t>саласы</a:t>
            </a:r>
            <a:r>
              <a:rPr lang="ru-RU" sz="1600" dirty="0" smtClean="0"/>
              <a:t> </a:t>
            </a:r>
            <a:r>
              <a:rPr lang="ru-RU" sz="1600" dirty="0" err="1" smtClean="0"/>
              <a:t>үлкен табыстарға 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Теміртаудағы қазақ металлургиялық заводында</a:t>
            </a:r>
            <a:r>
              <a:rPr lang="ru-RU" sz="1600" dirty="0" smtClean="0"/>
              <a:t> 2 мартен </a:t>
            </a:r>
            <a:r>
              <a:rPr lang="ru-RU" sz="1600" dirty="0" err="1" smtClean="0"/>
              <a:t>пеші</a:t>
            </a:r>
            <a:r>
              <a:rPr lang="ru-RU" sz="1600" dirty="0" smtClean="0"/>
              <a:t>, 3 прокат </a:t>
            </a:r>
            <a:r>
              <a:rPr lang="ru-RU" sz="1600" dirty="0" err="1" smtClean="0"/>
              <a:t>жүйесі</a:t>
            </a:r>
            <a:r>
              <a:rPr lang="ru-RU" sz="1600" dirty="0" smtClean="0"/>
              <a:t>, </a:t>
            </a:r>
            <a:r>
              <a:rPr lang="ru-RU" sz="1600" dirty="0" err="1" smtClean="0"/>
              <a:t>Ақтөбе </a:t>
            </a:r>
            <a:r>
              <a:rPr lang="ru-RU" sz="1600" dirty="0" smtClean="0"/>
              <a:t>ферросплав </a:t>
            </a:r>
            <a:r>
              <a:rPr lang="ru-RU" sz="1600" dirty="0" err="1" smtClean="0"/>
              <a:t>заводында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өндірістің </a:t>
            </a:r>
            <a:r>
              <a:rPr lang="ru-RU" sz="1600" dirty="0" smtClean="0"/>
              <a:t>3-ші </a:t>
            </a:r>
            <a:r>
              <a:rPr lang="ru-RU" sz="1600" dirty="0" err="1" smtClean="0"/>
              <a:t>кезегі</a:t>
            </a:r>
            <a:r>
              <a:rPr lang="ru-RU" sz="1600" dirty="0" smtClean="0"/>
              <a:t> </a:t>
            </a:r>
            <a:r>
              <a:rPr lang="ru-RU" sz="1600" dirty="0" err="1" smtClean="0"/>
              <a:t>іске</a:t>
            </a:r>
            <a:r>
              <a:rPr lang="ru-RU" sz="1600" dirty="0" smtClean="0"/>
              <a:t> </a:t>
            </a:r>
            <a:r>
              <a:rPr lang="ru-RU" sz="1600" dirty="0" err="1" smtClean="0"/>
              <a:t>қосылды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Түсті </a:t>
            </a:r>
            <a:r>
              <a:rPr lang="ru-RU" sz="1600" dirty="0" smtClean="0"/>
              <a:t>металлургия </a:t>
            </a:r>
            <a:r>
              <a:rPr lang="ru-RU" sz="1600" dirty="0" err="1" smtClean="0"/>
              <a:t>саласында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Өскемен қорғасын-мырыш </a:t>
            </a:r>
            <a:r>
              <a:rPr lang="ru-RU" sz="1600" dirty="0" smtClean="0"/>
              <a:t>комбинаты </a:t>
            </a:r>
            <a:r>
              <a:rPr lang="ru-RU" sz="1600" dirty="0" err="1" smtClean="0"/>
              <a:t>салынып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алғашқы мырышты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Алты</a:t>
            </a:r>
            <a:r>
              <a:rPr lang="ru-RU" sz="1600" dirty="0" smtClean="0"/>
              <a:t> </a:t>
            </a:r>
            <a:r>
              <a:rPr lang="ru-RU" sz="1600" dirty="0" err="1" smtClean="0"/>
              <a:t>жаңа көмір шахтасы</a:t>
            </a:r>
            <a:r>
              <a:rPr lang="ru-RU" sz="1600" dirty="0" smtClean="0"/>
              <a:t>, </a:t>
            </a:r>
            <a:r>
              <a:rPr lang="ru-RU" sz="1600" dirty="0" err="1" smtClean="0"/>
              <a:t>Қаратон және Мұнайлы кәсіпшіліктері қатарға қосылып, мұнай өндіру соғысқа 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деңгеймен салыстырғанда </a:t>
            </a:r>
            <a:r>
              <a:rPr lang="ru-RU" sz="1600" dirty="0" smtClean="0"/>
              <a:t>52% </a:t>
            </a:r>
            <a:r>
              <a:rPr lang="ru-RU" sz="1600" dirty="0" err="1" smtClean="0"/>
              <a:t>артты</a:t>
            </a:r>
            <a:r>
              <a:rPr lang="ru-RU" sz="1600" dirty="0" smtClean="0"/>
              <a:t>. Электр </a:t>
            </a:r>
            <a:r>
              <a:rPr lang="ru-RU" sz="1600" dirty="0" err="1" smtClean="0"/>
              <a:t>қуатын өндіру </a:t>
            </a:r>
            <a:r>
              <a:rPr lang="ru-RU" sz="1600" dirty="0" smtClean="0"/>
              <a:t>1945 </a:t>
            </a:r>
            <a:r>
              <a:rPr lang="ru-RU" sz="1600" dirty="0" err="1" smtClean="0"/>
              <a:t>жылмен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салыстырғанда </a:t>
            </a:r>
            <a:r>
              <a:rPr lang="ru-RU" sz="1600" dirty="0" smtClean="0"/>
              <a:t>2,3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өсті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3140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6- лекция.Соғыстан кейінгі жылдардағы Қазақстан (1946 – 1970 жж </vt:lpstr>
      <vt:lpstr>2 -бет</vt:lpstr>
      <vt:lpstr>3 бет</vt:lpstr>
      <vt:lpstr>4 бет</vt:lpstr>
      <vt:lpstr>5 лекция</vt:lpstr>
      <vt:lpstr>6 бет  2. Халық шаруашылығын дамытудағы сәтсіз реформалар </vt:lpstr>
      <vt:lpstr>7 бет</vt:lpstr>
      <vt:lpstr>8 бет</vt:lpstr>
      <vt:lpstr>9- бет</vt:lpstr>
      <vt:lpstr>10 -бет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 лекция.Соғыстан кейінгі жылдардағы Қазақстан (1946 – 1970 жж </dc:title>
  <dc:creator>Алихан</dc:creator>
  <cp:lastModifiedBy>Апа</cp:lastModifiedBy>
  <cp:revision>13</cp:revision>
  <dcterms:created xsi:type="dcterms:W3CDTF">2019-09-30T17:52:53Z</dcterms:created>
  <dcterms:modified xsi:type="dcterms:W3CDTF">2020-09-29T06:47:46Z</dcterms:modified>
</cp:coreProperties>
</file>