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7" r:id="rId5"/>
    <p:sldId id="259" r:id="rId6"/>
    <p:sldId id="260" r:id="rId7"/>
    <p:sldId id="268" r:id="rId8"/>
    <p:sldId id="261" r:id="rId9"/>
    <p:sldId id="269" r:id="rId10"/>
    <p:sldId id="262" r:id="rId11"/>
    <p:sldId id="270" r:id="rId12"/>
    <p:sldId id="263" r:id="rId13"/>
    <p:sldId id="266" r:id="rId14"/>
    <p:sldId id="264" r:id="rId15"/>
    <p:sldId id="265"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113" d="100"/>
          <a:sy n="113" d="100"/>
        </p:scale>
        <p:origin x="2196" y="114"/>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Types of Economic Systems</a:t>
            </a:r>
          </a:p>
        </p:txBody>
      </p:sp>
      <p:sp>
        <p:nvSpPr>
          <p:cNvPr id="3" name="Content Placeholder 2"/>
          <p:cNvSpPr>
            <a:spLocks noGrp="1"/>
          </p:cNvSpPr>
          <p:nvPr>
            <p:ph idx="1"/>
          </p:nvPr>
        </p:nvSpPr>
        <p:spPr/>
        <p:txBody>
          <a:bodyPr>
            <a:normAutofit lnSpcReduction="10000"/>
          </a:bodyPr>
          <a:lstStyle/>
          <a:p>
            <a:r>
              <a:rPr lang="en-US" dirty="0"/>
              <a:t>1. </a:t>
            </a:r>
            <a:r>
              <a:rPr lang="en-US" b="1" dirty="0"/>
              <a:t>Pure Socialism</a:t>
            </a:r>
            <a:r>
              <a:rPr lang="en-US" dirty="0"/>
              <a:t>: </a:t>
            </a:r>
          </a:p>
          <a:p>
            <a:pPr marL="971550" lvl="1" indent="-514350">
              <a:buAutoNum type="alphaLcPeriod"/>
            </a:pPr>
            <a:r>
              <a:rPr lang="en-US" dirty="0"/>
              <a:t>All major market decisions are made by the state</a:t>
            </a:r>
          </a:p>
          <a:p>
            <a:pPr marL="971550" lvl="1" indent="-514350">
              <a:buAutoNum type="alphaLcPeriod"/>
            </a:pPr>
            <a:r>
              <a:rPr lang="en-US" dirty="0"/>
              <a:t>Emphasis is on public ownership, public control and public distribution</a:t>
            </a:r>
          </a:p>
          <a:p>
            <a:pPr marL="971550" lvl="1" indent="-514350">
              <a:buAutoNum type="alphaLcPeriod"/>
            </a:pPr>
            <a:r>
              <a:rPr lang="en-US" dirty="0"/>
              <a:t>Individual freedom is undermined</a:t>
            </a:r>
          </a:p>
          <a:p>
            <a:pPr marL="971550" lvl="1" indent="-514350">
              <a:buAutoNum type="alphaLcPeriod"/>
            </a:pPr>
            <a:endParaRPr lang="en-US" dirty="0"/>
          </a:p>
          <a:p>
            <a:pPr marL="457200" lvl="1" indent="0">
              <a:buNone/>
            </a:pPr>
            <a:r>
              <a:rPr lang="en-US" b="1" dirty="0"/>
              <a:t>2. Pure Capitalism:</a:t>
            </a:r>
          </a:p>
          <a:p>
            <a:pPr marL="457200" lvl="1" indent="0">
              <a:buNone/>
            </a:pPr>
            <a:r>
              <a:rPr lang="en-US" dirty="0"/>
              <a:t>	a. The objective for which society is directed and the use of economic resources are determined by individual choices and decisions</a:t>
            </a:r>
          </a:p>
        </p:txBody>
      </p:sp>
    </p:spTree>
    <p:extLst>
      <p:ext uri="{BB962C8B-B14F-4D97-AF65-F5344CB8AC3E}">
        <p14:creationId xmlns:p14="http://schemas.microsoft.com/office/powerpoint/2010/main" val="28099953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b="1" dirty="0"/>
              <a:t>3. Pareto Optimality vs. Social Optimality</a:t>
            </a:r>
            <a:r>
              <a:rPr lang="en-US" sz="2800" dirty="0"/>
              <a:t>: Individuals acting in their own best interest through the invisible hands of the market will produce a balance in society that will lead to the most efficient allocation of resources.</a:t>
            </a:r>
          </a:p>
          <a:p>
            <a:pPr marL="0" indent="0">
              <a:buNone/>
            </a:pPr>
            <a:r>
              <a:rPr lang="en-US" sz="2800" dirty="0"/>
              <a:t>   However, government wants to achieve social optimality, which is a situation whereby resources are allocated efficiently in society  in a equitable manner (</a:t>
            </a:r>
            <a:r>
              <a:rPr lang="en-US" sz="2800" b="1" dirty="0"/>
              <a:t>Social optimality</a:t>
            </a:r>
            <a:r>
              <a:rPr lang="en-US" sz="2800" dirty="0"/>
              <a:t>)</a:t>
            </a:r>
          </a:p>
          <a:p>
            <a:pPr marL="0" indent="0">
              <a:buNone/>
            </a:pPr>
            <a:endParaRPr lang="en-US" sz="2800" dirty="0"/>
          </a:p>
          <a:p>
            <a:pPr marL="0" indent="0">
              <a:buNone/>
            </a:pPr>
            <a:endParaRPr lang="en-US" sz="2400" b="1" dirty="0"/>
          </a:p>
        </p:txBody>
      </p:sp>
    </p:spTree>
    <p:extLst>
      <p:ext uri="{BB962C8B-B14F-4D97-AF65-F5344CB8AC3E}">
        <p14:creationId xmlns:p14="http://schemas.microsoft.com/office/powerpoint/2010/main" val="3081293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580CC-F544-4054-33CD-95795BF8B14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8E0EFE3-213B-3496-635B-729963796B16}"/>
              </a:ext>
            </a:extLst>
          </p:cNvPr>
          <p:cNvSpPr>
            <a:spLocks noGrp="1"/>
          </p:cNvSpPr>
          <p:nvPr>
            <p:ph idx="1"/>
          </p:nvPr>
        </p:nvSpPr>
        <p:spPr/>
        <p:txBody>
          <a:bodyPr/>
          <a:lstStyle/>
          <a:p>
            <a:pPr marL="0" indent="0">
              <a:buNone/>
            </a:pPr>
            <a:r>
              <a:rPr lang="en-US" sz="2800" b="1" dirty="0"/>
              <a:t>4. The economy may not be capable of functioning in a sufficiently stable manner </a:t>
            </a:r>
            <a:r>
              <a:rPr lang="en-US" sz="2800" dirty="0"/>
              <a:t>(The need for fiscal and monetary policies)</a:t>
            </a:r>
          </a:p>
          <a:p>
            <a:pPr marL="0" indent="0">
              <a:buNone/>
            </a:pPr>
            <a:r>
              <a:rPr lang="en-US" sz="2800" b="1" dirty="0"/>
              <a:t>5. Externalities: </a:t>
            </a:r>
            <a:r>
              <a:rPr lang="en-US" sz="2800" dirty="0"/>
              <a:t>Effects of transactions between individuals that affect a third party.</a:t>
            </a:r>
          </a:p>
          <a:p>
            <a:pPr marL="0" indent="0">
              <a:buNone/>
            </a:pPr>
            <a:r>
              <a:rPr lang="en-US" sz="2800" dirty="0"/>
              <a:t>      a. </a:t>
            </a:r>
            <a:r>
              <a:rPr lang="en-US" sz="2800" b="1" dirty="0"/>
              <a:t>Positive externalities</a:t>
            </a:r>
            <a:r>
              <a:rPr lang="en-US" sz="2800" dirty="0"/>
              <a:t>: Vaccinations (protects you from the disease and prevents you from passing the disease to others)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441387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endParaRPr lang="en-US" dirty="0"/>
          </a:p>
          <a:p>
            <a:pPr marL="0" indent="0">
              <a:buNone/>
            </a:pPr>
            <a:r>
              <a:rPr lang="en-US" sz="2800" b="1" dirty="0"/>
              <a:t>b. Negative externalities: </a:t>
            </a:r>
            <a:r>
              <a:rPr lang="en-US" sz="2800" dirty="0"/>
              <a:t>Exhaust fumes from cars</a:t>
            </a:r>
          </a:p>
          <a:p>
            <a:pPr marL="0" indent="0">
              <a:buNone/>
            </a:pPr>
            <a:r>
              <a:rPr lang="en-US" sz="2800" dirty="0"/>
              <a:t>Governments want to encourage positive externalities through incentives, such as subsidies and discourage negative externalities high taxes and fines</a:t>
            </a:r>
          </a:p>
        </p:txBody>
      </p:sp>
    </p:spTree>
    <p:extLst>
      <p:ext uri="{BB962C8B-B14F-4D97-AF65-F5344CB8AC3E}">
        <p14:creationId xmlns:p14="http://schemas.microsoft.com/office/powerpoint/2010/main" val="1258373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0FC16-F441-0362-1BB0-D82D322D3D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F129B7C-DC54-0155-92C6-19EDE4684F17}"/>
              </a:ext>
            </a:extLst>
          </p:cNvPr>
          <p:cNvSpPr>
            <a:spLocks noGrp="1"/>
          </p:cNvSpPr>
          <p:nvPr>
            <p:ph idx="1"/>
          </p:nvPr>
        </p:nvSpPr>
        <p:spPr/>
        <p:txBody>
          <a:bodyPr>
            <a:normAutofit/>
          </a:bodyPr>
          <a:lstStyle/>
          <a:p>
            <a:pPr marL="0" indent="0">
              <a:buNone/>
            </a:pPr>
            <a:r>
              <a:rPr lang="en-US" dirty="0"/>
              <a:t>6. </a:t>
            </a:r>
            <a:r>
              <a:rPr lang="en-US" b="1" dirty="0"/>
              <a:t>Lack of a safety net for the under-privileged: </a:t>
            </a:r>
            <a:r>
              <a:rPr lang="en-US" dirty="0"/>
              <a:t>The market cannot adequately respond to the needs of the underprivileged, such the elderly, disabled, orphans, unemployed, etc.</a:t>
            </a:r>
          </a:p>
        </p:txBody>
      </p:sp>
    </p:spTree>
    <p:extLst>
      <p:ext uri="{BB962C8B-B14F-4D97-AF65-F5344CB8AC3E}">
        <p14:creationId xmlns:p14="http://schemas.microsoft.com/office/powerpoint/2010/main" val="16530537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marL="0" indent="0">
              <a:buNone/>
            </a:pPr>
            <a:r>
              <a:rPr lang="en-US" sz="2800" b="1" dirty="0"/>
              <a:t>Other types of goods</a:t>
            </a:r>
          </a:p>
          <a:p>
            <a:endParaRPr lang="en-US" sz="2800" b="1" dirty="0"/>
          </a:p>
          <a:p>
            <a:r>
              <a:rPr lang="en-US" sz="2800" b="1" dirty="0"/>
              <a:t>1. Toll goods: </a:t>
            </a:r>
            <a:r>
              <a:rPr lang="en-US" sz="2800" dirty="0"/>
              <a:t>They are </a:t>
            </a:r>
            <a:r>
              <a:rPr lang="en-US" sz="2800" b="1" dirty="0"/>
              <a:t>non-rival </a:t>
            </a:r>
            <a:r>
              <a:rPr lang="en-US" sz="2800" dirty="0"/>
              <a:t>but can be </a:t>
            </a:r>
            <a:r>
              <a:rPr lang="en-US" sz="2800" b="1" dirty="0"/>
              <a:t>excludable</a:t>
            </a:r>
            <a:r>
              <a:rPr lang="en-US" sz="2800" dirty="0"/>
              <a:t> A person may consume them to its maximum benefit up till the </a:t>
            </a:r>
            <a:r>
              <a:rPr lang="en-US" sz="2800" b="1" dirty="0"/>
              <a:t>point of congestion. </a:t>
            </a:r>
            <a:r>
              <a:rPr lang="en-US" sz="2800" dirty="0"/>
              <a:t>After this point, the benefits start to decline.</a:t>
            </a:r>
          </a:p>
          <a:p>
            <a:endParaRPr lang="en-US" sz="2800" b="1" dirty="0"/>
          </a:p>
          <a:p>
            <a:r>
              <a:rPr lang="en-US" sz="2800" b="1" dirty="0"/>
              <a:t>2. Common-Pool Goods: </a:t>
            </a:r>
            <a:r>
              <a:rPr lang="en-US" sz="2800" dirty="0"/>
              <a:t>They are </a:t>
            </a:r>
            <a:r>
              <a:rPr lang="en-US" sz="2800" b="1" dirty="0"/>
              <a:t>exhaustive if exclusion</a:t>
            </a:r>
            <a:r>
              <a:rPr lang="en-US" sz="2800" dirty="0"/>
              <a:t> is not applied. They can be depleted if left in their natural state without some form of exclusion. E.g. oil and gas deposits, fisheries, etc.</a:t>
            </a:r>
            <a:endParaRPr lang="en-US" sz="2800" b="1" dirty="0"/>
          </a:p>
        </p:txBody>
      </p:sp>
    </p:spTree>
    <p:extLst>
      <p:ext uri="{BB962C8B-B14F-4D97-AF65-F5344CB8AC3E}">
        <p14:creationId xmlns:p14="http://schemas.microsoft.com/office/powerpoint/2010/main" val="1433292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Fiscal and Monetary Policies</a:t>
            </a:r>
          </a:p>
        </p:txBody>
      </p:sp>
      <p:sp>
        <p:nvSpPr>
          <p:cNvPr id="3" name="Content Placeholder 2"/>
          <p:cNvSpPr>
            <a:spLocks noGrp="1"/>
          </p:cNvSpPr>
          <p:nvPr>
            <p:ph idx="1"/>
          </p:nvPr>
        </p:nvSpPr>
        <p:spPr/>
        <p:txBody>
          <a:bodyPr>
            <a:normAutofit/>
          </a:bodyPr>
          <a:lstStyle/>
          <a:p>
            <a:r>
              <a:rPr lang="en-US" sz="2800" b="1" dirty="0"/>
              <a:t>Fiscal Policy: </a:t>
            </a:r>
            <a:r>
              <a:rPr lang="en-US" sz="2800" dirty="0"/>
              <a:t>Government’s use of taxes and spending to promote economic growth and stability.</a:t>
            </a:r>
          </a:p>
          <a:p>
            <a:endParaRPr lang="en-US" sz="2800" b="1" dirty="0"/>
          </a:p>
          <a:p>
            <a:r>
              <a:rPr lang="en-US" sz="2800" b="1" dirty="0"/>
              <a:t>Monetary Policy: </a:t>
            </a:r>
            <a:r>
              <a:rPr lang="en-US" sz="2800" dirty="0"/>
              <a:t>Measures used by the National Bank to control money supply in the country in order to reduce inflation and unemployment. </a:t>
            </a:r>
            <a:endParaRPr lang="en-US" sz="2800" b="1" dirty="0"/>
          </a:p>
        </p:txBody>
      </p:sp>
    </p:spTree>
    <p:extLst>
      <p:ext uri="{BB962C8B-B14F-4D97-AF65-F5344CB8AC3E}">
        <p14:creationId xmlns:p14="http://schemas.microsoft.com/office/powerpoint/2010/main" val="3784714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78D35-DFF6-9D38-E620-2502C9C17B9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746BB60-CDEA-D2C2-3757-FD5B6FBDE082}"/>
              </a:ext>
            </a:extLst>
          </p:cNvPr>
          <p:cNvSpPr>
            <a:spLocks noGrp="1"/>
          </p:cNvSpPr>
          <p:nvPr>
            <p:ph idx="1"/>
          </p:nvPr>
        </p:nvSpPr>
        <p:spPr/>
        <p:txBody>
          <a:bodyPr>
            <a:normAutofit/>
          </a:bodyPr>
          <a:lstStyle/>
          <a:p>
            <a:pPr marL="0" indent="0">
              <a:buNone/>
            </a:pPr>
            <a:r>
              <a:rPr lang="en-US" sz="2800" b="1" dirty="0"/>
              <a:t>Government Failures;</a:t>
            </a:r>
          </a:p>
          <a:p>
            <a:pPr marL="0" indent="0">
              <a:buNone/>
            </a:pPr>
            <a:r>
              <a:rPr lang="en-US" sz="2800" dirty="0"/>
              <a:t>While government tries to correct market failures, it does not usually succeed in eliminating all the problems of market failure and ensuring a more equitable society.</a:t>
            </a:r>
          </a:p>
          <a:p>
            <a:pPr marL="0" indent="0">
              <a:buNone/>
            </a:pPr>
            <a:endParaRPr lang="en-US" sz="2800" b="1" dirty="0"/>
          </a:p>
          <a:p>
            <a:pPr marL="0" indent="0">
              <a:buNone/>
            </a:pPr>
            <a:r>
              <a:rPr lang="en-US" sz="2800" b="1" dirty="0"/>
              <a:t>Reasons:</a:t>
            </a:r>
          </a:p>
          <a:p>
            <a:pPr marL="0" indent="0">
              <a:buNone/>
            </a:pPr>
            <a:r>
              <a:rPr lang="en-US" sz="2800" b="1" dirty="0"/>
              <a:t>1. Limited Information: </a:t>
            </a:r>
            <a:r>
              <a:rPr lang="en-US" sz="2800" dirty="0"/>
              <a:t>Government cannot predict all the potential problems that may arise in the future, </a:t>
            </a:r>
            <a:endParaRPr lang="en-US" sz="2800" b="1" dirty="0"/>
          </a:p>
        </p:txBody>
      </p:sp>
    </p:spTree>
    <p:extLst>
      <p:ext uri="{BB962C8B-B14F-4D97-AF65-F5344CB8AC3E}">
        <p14:creationId xmlns:p14="http://schemas.microsoft.com/office/powerpoint/2010/main" val="137875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EC06C-7301-B470-E297-38C6B2E557F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7B590E5-B77B-6764-D1FA-DB023123DAC5}"/>
              </a:ext>
            </a:extLst>
          </p:cNvPr>
          <p:cNvSpPr>
            <a:spLocks noGrp="1"/>
          </p:cNvSpPr>
          <p:nvPr>
            <p:ph idx="1"/>
          </p:nvPr>
        </p:nvSpPr>
        <p:spPr/>
        <p:txBody>
          <a:bodyPr>
            <a:normAutofit lnSpcReduction="10000"/>
          </a:bodyPr>
          <a:lstStyle/>
          <a:p>
            <a:pPr marL="0" indent="0">
              <a:buNone/>
            </a:pPr>
            <a:r>
              <a:rPr lang="en-US" sz="2800" dirty="0"/>
              <a:t>or have limited information to anticipate all potential problems. For example, programs to help the unemployed may lead some people to depend on unemployment benefits as a way of life instead of searching for work.</a:t>
            </a:r>
          </a:p>
          <a:p>
            <a:pPr marL="0" indent="0">
              <a:buNone/>
            </a:pPr>
            <a:r>
              <a:rPr lang="en-US" sz="2800" b="1" dirty="0"/>
              <a:t>2. Limited Control Over Market Responses: </a:t>
            </a:r>
            <a:r>
              <a:rPr lang="en-US" sz="2800" dirty="0"/>
              <a:t>Government cannot anticipate how market responds to its policies. For example, adopting a free healthcare program (Medicaid) may lead to more unnecessary uses of healthcare leading to extremely high government spending. </a:t>
            </a:r>
            <a:endParaRPr lang="en-US" sz="2800" b="1" dirty="0"/>
          </a:p>
          <a:p>
            <a:pPr marL="0" indent="0">
              <a:buNone/>
            </a:pPr>
            <a:endParaRPr lang="en-US" dirty="0"/>
          </a:p>
        </p:txBody>
      </p:sp>
    </p:spTree>
    <p:extLst>
      <p:ext uri="{BB962C8B-B14F-4D97-AF65-F5344CB8AC3E}">
        <p14:creationId xmlns:p14="http://schemas.microsoft.com/office/powerpoint/2010/main" val="35199529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59834-7D4B-F780-7DB0-4D0CBE47CFC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B30FD22-1C18-0A4E-8484-3849CDE1DCB2}"/>
              </a:ext>
            </a:extLst>
          </p:cNvPr>
          <p:cNvSpPr>
            <a:spLocks noGrp="1"/>
          </p:cNvSpPr>
          <p:nvPr>
            <p:ph idx="1"/>
          </p:nvPr>
        </p:nvSpPr>
        <p:spPr/>
        <p:txBody>
          <a:bodyPr>
            <a:normAutofit lnSpcReduction="10000"/>
          </a:bodyPr>
          <a:lstStyle/>
          <a:p>
            <a:pPr marL="0" indent="0">
              <a:buNone/>
            </a:pPr>
            <a:r>
              <a:rPr lang="en-US" sz="2800" b="1" dirty="0"/>
              <a:t>3. To much Bureaucracy: </a:t>
            </a:r>
            <a:r>
              <a:rPr lang="en-US" sz="2800" dirty="0"/>
              <a:t>This sometimes, can make implementation of government programs time-consuming with limited success.</a:t>
            </a:r>
          </a:p>
          <a:p>
            <a:pPr marL="0" indent="0">
              <a:buNone/>
            </a:pPr>
            <a:r>
              <a:rPr lang="en-US" sz="2800" b="1" dirty="0"/>
              <a:t>4. Limitations Imposed by the Political Process: </a:t>
            </a:r>
            <a:r>
              <a:rPr lang="en-US" sz="2800" dirty="0"/>
              <a:t>Interest groups and lobby groups control the actions of most elected officials. This means the elected officials are less concerned about the ordinary electorate. Also, the electorate tend to be more interested in simple solutions to very complex problems, which ultimately does not provide real solutions to problems in the long run.</a:t>
            </a:r>
            <a:endParaRPr lang="en-US" sz="2800" b="1" dirty="0"/>
          </a:p>
        </p:txBody>
      </p:sp>
    </p:spTree>
    <p:extLst>
      <p:ext uri="{BB962C8B-B14F-4D97-AF65-F5344CB8AC3E}">
        <p14:creationId xmlns:p14="http://schemas.microsoft.com/office/powerpoint/2010/main" val="10982418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A40D6-E0AE-2D8C-4618-5CF85B19B5B2}"/>
              </a:ext>
            </a:extLst>
          </p:cNvPr>
          <p:cNvSpPr>
            <a:spLocks noGrp="1"/>
          </p:cNvSpPr>
          <p:nvPr>
            <p:ph type="title"/>
          </p:nvPr>
        </p:nvSpPr>
        <p:spPr/>
        <p:txBody>
          <a:bodyPr>
            <a:normAutofit/>
          </a:bodyPr>
          <a:lstStyle/>
          <a:p>
            <a:r>
              <a:rPr lang="en-US" sz="3200" b="1" dirty="0"/>
              <a:t>Thinking Like A Public Economist</a:t>
            </a:r>
          </a:p>
        </p:txBody>
      </p:sp>
      <p:sp>
        <p:nvSpPr>
          <p:cNvPr id="3" name="Content Placeholder 2">
            <a:extLst>
              <a:ext uri="{FF2B5EF4-FFF2-40B4-BE49-F238E27FC236}">
                <a16:creationId xmlns:a16="http://schemas.microsoft.com/office/drawing/2014/main" id="{9B3892C7-E1A4-1A0C-E7FD-0037949F8A03}"/>
              </a:ext>
            </a:extLst>
          </p:cNvPr>
          <p:cNvSpPr>
            <a:spLocks noGrp="1"/>
          </p:cNvSpPr>
          <p:nvPr>
            <p:ph idx="1"/>
          </p:nvPr>
        </p:nvSpPr>
        <p:spPr/>
        <p:txBody>
          <a:bodyPr>
            <a:normAutofit/>
          </a:bodyPr>
          <a:lstStyle/>
          <a:p>
            <a:pPr marL="0" indent="0">
              <a:buNone/>
            </a:pPr>
            <a:r>
              <a:rPr lang="en-US" sz="2800" dirty="0"/>
              <a:t>Economists study scarcity and try to answer </a:t>
            </a:r>
            <a:r>
              <a:rPr lang="en-US" sz="2800" b="1" dirty="0"/>
              <a:t>Four</a:t>
            </a:r>
            <a:r>
              <a:rPr lang="en-US" sz="2800" dirty="0"/>
              <a:t> basic questions: </a:t>
            </a:r>
          </a:p>
          <a:p>
            <a:pPr marL="514350" indent="-514350">
              <a:buAutoNum type="arabicPeriod"/>
            </a:pPr>
            <a:r>
              <a:rPr lang="en-US" sz="2800" b="1" dirty="0"/>
              <a:t>What is Produced?: </a:t>
            </a:r>
            <a:r>
              <a:rPr lang="en-US" sz="2800" dirty="0"/>
              <a:t>This seeks answers to the following question:</a:t>
            </a:r>
          </a:p>
          <a:p>
            <a:pPr marL="0" indent="0">
              <a:buNone/>
            </a:pPr>
            <a:r>
              <a:rPr lang="en-US" sz="2800" b="1" dirty="0"/>
              <a:t>     </a:t>
            </a:r>
            <a:r>
              <a:rPr lang="en-US" sz="2800" dirty="0"/>
              <a:t> A. How much resources should be devoted to the production of public goods (e.g. national defense, highways, etc.) and private goods (cars, computes, smart TVs, etc.)</a:t>
            </a:r>
            <a:endParaRPr lang="en-US" sz="2800" b="1" dirty="0"/>
          </a:p>
        </p:txBody>
      </p:sp>
    </p:spTree>
    <p:extLst>
      <p:ext uri="{BB962C8B-B14F-4D97-AF65-F5344CB8AC3E}">
        <p14:creationId xmlns:p14="http://schemas.microsoft.com/office/powerpoint/2010/main" val="2951053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a:t>	</a:t>
            </a:r>
            <a:r>
              <a:rPr lang="en-US" sz="2800" dirty="0"/>
              <a:t>b. There are no government interventions and the economy is completely regulated by price mechanism</a:t>
            </a:r>
          </a:p>
          <a:p>
            <a:pPr marL="0" indent="0">
              <a:buNone/>
            </a:pPr>
            <a:endParaRPr lang="en-US" sz="2800" dirty="0"/>
          </a:p>
          <a:p>
            <a:pPr marL="0" indent="0">
              <a:buNone/>
            </a:pPr>
            <a:r>
              <a:rPr lang="en-US" sz="2800" b="1" dirty="0"/>
              <a:t>	Adam Smith’s “Invisible Hands” Theory</a:t>
            </a:r>
          </a:p>
          <a:p>
            <a:pPr marL="0" indent="0">
              <a:buNone/>
            </a:pPr>
            <a:r>
              <a:rPr lang="en-US" sz="2800" dirty="0"/>
              <a:t>Individuals working in their best interest through the “invisible hands” of the marketplace would create the conditions needed for a pure capitalist market.</a:t>
            </a:r>
          </a:p>
        </p:txBody>
      </p:sp>
    </p:spTree>
    <p:extLst>
      <p:ext uri="{BB962C8B-B14F-4D97-AF65-F5344CB8AC3E}">
        <p14:creationId xmlns:p14="http://schemas.microsoft.com/office/powerpoint/2010/main" val="253812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C1356-E568-93FC-1D80-33890D9E57A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604515B-ACE8-F1DC-D839-8B86DB827501}"/>
              </a:ext>
            </a:extLst>
          </p:cNvPr>
          <p:cNvSpPr>
            <a:spLocks noGrp="1"/>
          </p:cNvSpPr>
          <p:nvPr>
            <p:ph idx="1"/>
          </p:nvPr>
        </p:nvSpPr>
        <p:spPr/>
        <p:txBody>
          <a:bodyPr>
            <a:normAutofit/>
          </a:bodyPr>
          <a:lstStyle/>
          <a:p>
            <a:pPr marL="0" indent="0">
              <a:buNone/>
            </a:pPr>
            <a:r>
              <a:rPr lang="en-US" sz="2800" b="1" dirty="0"/>
              <a:t>B.</a:t>
            </a:r>
            <a:r>
              <a:rPr lang="en-US" sz="2800" dirty="0"/>
              <a:t> The </a:t>
            </a:r>
            <a:r>
              <a:rPr lang="en-US" sz="2800" b="1" dirty="0"/>
              <a:t>Production Possibilities Schedule (PPS) </a:t>
            </a:r>
            <a:r>
              <a:rPr lang="en-US" sz="2800" dirty="0"/>
              <a:t>of the </a:t>
            </a:r>
            <a:r>
              <a:rPr lang="en-US" sz="2800" b="1" dirty="0"/>
              <a:t>Production Possibilities Frontier (PPF) </a:t>
            </a:r>
            <a:r>
              <a:rPr lang="en-US" sz="2800" dirty="0"/>
              <a:t>traces the amount of goods that can be produced efficiently with a given technology and resources. (show diagram)</a:t>
            </a:r>
          </a:p>
          <a:p>
            <a:pPr marL="0" indent="0">
              <a:buNone/>
            </a:pPr>
            <a:endParaRPr lang="en-US" sz="2800" dirty="0"/>
          </a:p>
          <a:p>
            <a:pPr marL="0" indent="0">
              <a:buNone/>
            </a:pPr>
            <a:r>
              <a:rPr lang="en-US" sz="2800" b="1" dirty="0"/>
              <a:t>C.</a:t>
            </a:r>
            <a:r>
              <a:rPr lang="en-US" sz="2800" dirty="0"/>
              <a:t> In the diagram, the two goods are: public goods, and private goods, and the schedule shows possible combinations of public and private goods a society can produce.</a:t>
            </a:r>
          </a:p>
          <a:p>
            <a:pPr marL="0" indent="0">
              <a:buNone/>
            </a:pPr>
            <a:endParaRPr lang="en-US" sz="2800" dirty="0"/>
          </a:p>
        </p:txBody>
      </p:sp>
    </p:spTree>
    <p:extLst>
      <p:ext uri="{BB962C8B-B14F-4D97-AF65-F5344CB8AC3E}">
        <p14:creationId xmlns:p14="http://schemas.microsoft.com/office/powerpoint/2010/main" val="3029787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FD97-1636-434C-B405-8E3F67D8EC4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44916BD-542A-E42C-F14D-D52060F0FEA0}"/>
              </a:ext>
            </a:extLst>
          </p:cNvPr>
          <p:cNvSpPr>
            <a:spLocks noGrp="1"/>
          </p:cNvSpPr>
          <p:nvPr>
            <p:ph idx="1"/>
          </p:nvPr>
        </p:nvSpPr>
        <p:spPr/>
        <p:txBody>
          <a:bodyPr>
            <a:normAutofit fontScale="92500" lnSpcReduction="10000"/>
          </a:bodyPr>
          <a:lstStyle/>
          <a:p>
            <a:pPr marL="0" indent="0">
              <a:buNone/>
            </a:pPr>
            <a:r>
              <a:rPr lang="en-US" dirty="0"/>
              <a:t>D. At any point inside the PPS (such as </a:t>
            </a:r>
            <a:r>
              <a:rPr lang="en-US" b="1" dirty="0"/>
              <a:t>Point I,</a:t>
            </a:r>
            <a:r>
              <a:rPr lang="en-US" dirty="0"/>
              <a:t> the society is </a:t>
            </a:r>
            <a:r>
              <a:rPr lang="en-US" b="1" dirty="0"/>
              <a:t>Inefficient </a:t>
            </a:r>
            <a:r>
              <a:rPr lang="en-US" dirty="0"/>
              <a:t>because it can produce more public and private goods.</a:t>
            </a:r>
          </a:p>
          <a:p>
            <a:pPr marL="0" indent="0">
              <a:buNone/>
            </a:pPr>
            <a:r>
              <a:rPr lang="en-US" dirty="0"/>
              <a:t>E. On the PPS (</a:t>
            </a:r>
            <a:r>
              <a:rPr lang="en-US" b="1" dirty="0"/>
              <a:t>Points G and E</a:t>
            </a:r>
            <a:r>
              <a:rPr lang="en-US" dirty="0"/>
              <a:t>), the more private goods are produced, the less public goods would be produced, and vice versa.</a:t>
            </a:r>
          </a:p>
          <a:p>
            <a:pPr marL="0" indent="0">
              <a:buNone/>
            </a:pPr>
            <a:r>
              <a:rPr lang="en-US" dirty="0"/>
              <a:t>F. </a:t>
            </a:r>
            <a:r>
              <a:rPr lang="en-US" b="1" dirty="0"/>
              <a:t>Point N</a:t>
            </a:r>
            <a:r>
              <a:rPr lang="en-US" dirty="0"/>
              <a:t> outside the schedule is </a:t>
            </a:r>
            <a:r>
              <a:rPr lang="en-US" b="1" dirty="0"/>
              <a:t>Infeasible </a:t>
            </a:r>
            <a:r>
              <a:rPr lang="en-US" dirty="0"/>
              <a:t>because society does not have the resources and technology to produce such public and private goods.</a:t>
            </a:r>
            <a:endParaRPr lang="en-US" b="1" dirty="0"/>
          </a:p>
          <a:p>
            <a:pPr marL="0" indent="0">
              <a:buNone/>
            </a:pPr>
            <a:endParaRPr lang="en-US" dirty="0"/>
          </a:p>
        </p:txBody>
      </p:sp>
    </p:spTree>
    <p:extLst>
      <p:ext uri="{BB962C8B-B14F-4D97-AF65-F5344CB8AC3E}">
        <p14:creationId xmlns:p14="http://schemas.microsoft.com/office/powerpoint/2010/main" val="29966428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4E00F-3C34-6393-4584-352459E46DA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BB1E1F7-C5B9-7B18-7022-82603631287E}"/>
              </a:ext>
            </a:extLst>
          </p:cNvPr>
          <p:cNvSpPr>
            <a:spLocks noGrp="1"/>
          </p:cNvSpPr>
          <p:nvPr>
            <p:ph idx="1"/>
          </p:nvPr>
        </p:nvSpPr>
        <p:spPr/>
        <p:txBody>
          <a:bodyPr>
            <a:normAutofit lnSpcReduction="10000"/>
          </a:bodyPr>
          <a:lstStyle/>
          <a:p>
            <a:pPr marL="0" indent="0">
              <a:buNone/>
            </a:pPr>
            <a:r>
              <a:rPr lang="en-US" sz="2800" b="1" dirty="0"/>
              <a:t>2. How should it be Produced?</a:t>
            </a:r>
          </a:p>
          <a:p>
            <a:pPr marL="0" indent="0">
              <a:buNone/>
            </a:pPr>
            <a:r>
              <a:rPr lang="en-US" sz="2800" dirty="0"/>
              <a:t>In democratic societies, decisions are made by the populace regarding:</a:t>
            </a:r>
          </a:p>
          <a:p>
            <a:pPr marL="0" indent="0">
              <a:buNone/>
            </a:pPr>
            <a:r>
              <a:rPr lang="en-US" sz="2800" dirty="0"/>
              <a:t>   A. Whether to produce privately or publicly,</a:t>
            </a:r>
          </a:p>
          <a:p>
            <a:pPr marL="0" indent="0">
              <a:buNone/>
            </a:pPr>
            <a:r>
              <a:rPr lang="en-US" sz="2800" dirty="0"/>
              <a:t>   B. Whether to use more capital and less labor, or more labor and less capital,</a:t>
            </a:r>
          </a:p>
          <a:p>
            <a:pPr marL="0" indent="0">
              <a:buNone/>
            </a:pPr>
            <a:r>
              <a:rPr lang="en-US" sz="2800" dirty="0"/>
              <a:t>   C. Environmental policies to restrict pollution</a:t>
            </a:r>
          </a:p>
          <a:p>
            <a:pPr marL="0" indent="0">
              <a:buNone/>
            </a:pPr>
            <a:r>
              <a:rPr lang="en-US" sz="2800" dirty="0"/>
              <a:t>   D. Taxes: Too much taxes may make labor more expensive and </a:t>
            </a:r>
            <a:r>
              <a:rPr lang="en-US" sz="2800" dirty="0" err="1"/>
              <a:t>dicourage</a:t>
            </a:r>
            <a:r>
              <a:rPr lang="en-US" sz="2800" dirty="0"/>
              <a:t> production the requires much labor.</a:t>
            </a:r>
          </a:p>
        </p:txBody>
      </p:sp>
    </p:spTree>
    <p:extLst>
      <p:ext uri="{BB962C8B-B14F-4D97-AF65-F5344CB8AC3E}">
        <p14:creationId xmlns:p14="http://schemas.microsoft.com/office/powerpoint/2010/main" val="10577133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1FD11-D82E-A563-49BB-8891F3C1FA8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B20172C-C1F1-2027-8671-15AD9A85E2FE}"/>
              </a:ext>
            </a:extLst>
          </p:cNvPr>
          <p:cNvSpPr>
            <a:spLocks noGrp="1"/>
          </p:cNvSpPr>
          <p:nvPr>
            <p:ph idx="1"/>
          </p:nvPr>
        </p:nvSpPr>
        <p:spPr/>
        <p:txBody>
          <a:bodyPr>
            <a:normAutofit/>
          </a:bodyPr>
          <a:lstStyle/>
          <a:p>
            <a:pPr marL="0" indent="0">
              <a:buNone/>
            </a:pPr>
            <a:r>
              <a:rPr lang="en-US" sz="2800" b="1" dirty="0"/>
              <a:t>3. For Whom it is to be Produced (Question of Distribution):</a:t>
            </a:r>
          </a:p>
          <a:p>
            <a:pPr marL="0" indent="0">
              <a:buNone/>
            </a:pPr>
            <a:r>
              <a:rPr lang="en-US" sz="2800" dirty="0"/>
              <a:t>A. Decisions as to how to tax individuals or whether to have welfare programs. (that is, should lower wage earners be taxed less than higher wage earners, etc.).</a:t>
            </a:r>
          </a:p>
          <a:p>
            <a:pPr marL="0" indent="0">
              <a:buNone/>
            </a:pPr>
            <a:r>
              <a:rPr lang="en-US" sz="2800" dirty="0"/>
              <a:t>B. What public goods should the government produce more (i.e. some groups will benefit from the production of one public good while others from another).</a:t>
            </a:r>
          </a:p>
          <a:p>
            <a:pPr marL="0" indent="0">
              <a:buNone/>
            </a:pPr>
            <a:endParaRPr lang="en-US" sz="2800" dirty="0"/>
          </a:p>
        </p:txBody>
      </p:sp>
    </p:spTree>
    <p:extLst>
      <p:ext uri="{BB962C8B-B14F-4D97-AF65-F5344CB8AC3E}">
        <p14:creationId xmlns:p14="http://schemas.microsoft.com/office/powerpoint/2010/main" val="35207267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FC056-FCE5-92FB-7DC4-4AB5EE1CF0F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05CD62F-E92D-0516-5694-A9702BDE1CEB}"/>
              </a:ext>
            </a:extLst>
          </p:cNvPr>
          <p:cNvSpPr>
            <a:spLocks noGrp="1"/>
          </p:cNvSpPr>
          <p:nvPr>
            <p:ph idx="1"/>
          </p:nvPr>
        </p:nvSpPr>
        <p:spPr/>
        <p:txBody>
          <a:bodyPr>
            <a:normAutofit/>
          </a:bodyPr>
          <a:lstStyle/>
          <a:p>
            <a:pPr marL="0" indent="0">
              <a:buNone/>
            </a:pPr>
            <a:r>
              <a:rPr lang="en-US" sz="2800" b="1" dirty="0"/>
              <a:t>4. How are Choices Made?</a:t>
            </a:r>
          </a:p>
          <a:p>
            <a:pPr marL="514350" indent="-514350">
              <a:buAutoNum type="arabicPeriod"/>
            </a:pPr>
            <a:r>
              <a:rPr lang="en-US" sz="2800" dirty="0"/>
              <a:t>In the public sector, choices are made collectively (size of the military, legal system, expenditures on public goods, etc.).</a:t>
            </a:r>
          </a:p>
          <a:p>
            <a:pPr marL="514350" indent="-514350">
              <a:buAutoNum type="arabicPeriod"/>
            </a:pPr>
            <a:r>
              <a:rPr lang="en-US" sz="2800" dirty="0"/>
              <a:t>Collective decision-making is often difficult because individuals often disagree on what is desirable.</a:t>
            </a:r>
          </a:p>
          <a:p>
            <a:pPr marL="514350" indent="-514350">
              <a:buAutoNum type="arabicPeriod"/>
            </a:pPr>
            <a:r>
              <a:rPr lang="en-US" sz="2800" dirty="0"/>
              <a:t>Thus, public economics try to study how collective choices are made in democratic societies.</a:t>
            </a:r>
          </a:p>
        </p:txBody>
      </p:sp>
    </p:spTree>
    <p:extLst>
      <p:ext uri="{BB962C8B-B14F-4D97-AF65-F5344CB8AC3E}">
        <p14:creationId xmlns:p14="http://schemas.microsoft.com/office/powerpoint/2010/main" val="33895526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A4FA2-AA3E-2F37-42F7-E6BDB361FC6C}"/>
              </a:ext>
            </a:extLst>
          </p:cNvPr>
          <p:cNvSpPr>
            <a:spLocks noGrp="1"/>
          </p:cNvSpPr>
          <p:nvPr>
            <p:ph type="title"/>
          </p:nvPr>
        </p:nvSpPr>
        <p:spPr/>
        <p:txBody>
          <a:bodyPr>
            <a:normAutofit/>
          </a:bodyPr>
          <a:lstStyle/>
          <a:p>
            <a:r>
              <a:rPr lang="en-US" sz="3200" b="1" dirty="0"/>
              <a:t>Analyzing the Public Sector</a:t>
            </a:r>
          </a:p>
        </p:txBody>
      </p:sp>
      <p:sp>
        <p:nvSpPr>
          <p:cNvPr id="3" name="Content Placeholder 2">
            <a:extLst>
              <a:ext uri="{FF2B5EF4-FFF2-40B4-BE49-F238E27FC236}">
                <a16:creationId xmlns:a16="http://schemas.microsoft.com/office/drawing/2014/main" id="{E3E8AE40-6FD0-35C7-A1A3-E82A38E0285B}"/>
              </a:ext>
            </a:extLst>
          </p:cNvPr>
          <p:cNvSpPr>
            <a:spLocks noGrp="1"/>
          </p:cNvSpPr>
          <p:nvPr>
            <p:ph idx="1"/>
          </p:nvPr>
        </p:nvSpPr>
        <p:spPr/>
        <p:txBody>
          <a:bodyPr>
            <a:normAutofit lnSpcReduction="10000"/>
          </a:bodyPr>
          <a:lstStyle/>
          <a:p>
            <a:pPr marL="0" indent="0">
              <a:buNone/>
            </a:pPr>
            <a:r>
              <a:rPr lang="en-US" sz="2800" dirty="0"/>
              <a:t>In order to address the </a:t>
            </a:r>
            <a:r>
              <a:rPr lang="en-US" sz="2800" b="1" dirty="0"/>
              <a:t>Four Fundamental Economic Questions,</a:t>
            </a:r>
            <a:r>
              <a:rPr lang="en-US" sz="2800" dirty="0"/>
              <a:t> there are </a:t>
            </a:r>
            <a:r>
              <a:rPr lang="en-US" sz="2800" b="1" dirty="0"/>
              <a:t>4 stages </a:t>
            </a:r>
            <a:r>
              <a:rPr lang="en-US" sz="2800" dirty="0"/>
              <a:t>of analysis:</a:t>
            </a:r>
          </a:p>
          <a:p>
            <a:pPr marL="514350" indent="-514350">
              <a:buAutoNum type="arabicPeriod"/>
            </a:pPr>
            <a:r>
              <a:rPr lang="en-US" sz="2800" b="1" dirty="0"/>
              <a:t>Describing What Government Does: </a:t>
            </a:r>
            <a:r>
              <a:rPr lang="en-US" sz="2800" dirty="0"/>
              <a:t>This means knowing what activities the public sector engages in and how they are organized. </a:t>
            </a:r>
          </a:p>
          <a:p>
            <a:pPr marL="0" indent="0">
              <a:buNone/>
            </a:pPr>
            <a:r>
              <a:rPr lang="en-US" sz="2800" dirty="0"/>
              <a:t>   This is very complex in a federal system where some activities are undertaken by various agencies at the federal level, while others are undertaken at the state and local levels. Taxes and spending occur at the federal, state, and local levels.</a:t>
            </a:r>
          </a:p>
        </p:txBody>
      </p:sp>
    </p:spTree>
    <p:extLst>
      <p:ext uri="{BB962C8B-B14F-4D97-AF65-F5344CB8AC3E}">
        <p14:creationId xmlns:p14="http://schemas.microsoft.com/office/powerpoint/2010/main" val="2036908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648D9-865C-7120-2F3A-C94F786607F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E8B7A49-2F23-F173-1816-FE21C1B37137}"/>
              </a:ext>
            </a:extLst>
          </p:cNvPr>
          <p:cNvSpPr>
            <a:spLocks noGrp="1"/>
          </p:cNvSpPr>
          <p:nvPr>
            <p:ph idx="1"/>
          </p:nvPr>
        </p:nvSpPr>
        <p:spPr/>
        <p:txBody>
          <a:bodyPr>
            <a:normAutofit lnSpcReduction="10000"/>
          </a:bodyPr>
          <a:lstStyle/>
          <a:p>
            <a:pPr marL="0" indent="0">
              <a:buNone/>
            </a:pPr>
            <a:r>
              <a:rPr lang="en-US" sz="2800" b="1" dirty="0"/>
              <a:t>2. Understanding and Anticipating the Consequences of Government Activities:</a:t>
            </a:r>
          </a:p>
          <a:p>
            <a:pPr marL="0" indent="0">
              <a:buNone/>
            </a:pPr>
            <a:r>
              <a:rPr lang="en-US" sz="2800" dirty="0"/>
              <a:t>For example:</a:t>
            </a:r>
          </a:p>
          <a:p>
            <a:pPr marL="514350" indent="-514350">
              <a:buAutoNum type="alphaUcPeriod"/>
            </a:pPr>
            <a:r>
              <a:rPr lang="en-US" sz="2800" dirty="0"/>
              <a:t>Who bears the consequences of taxes on corporations?</a:t>
            </a:r>
          </a:p>
          <a:p>
            <a:pPr marL="514350" indent="-514350">
              <a:buAutoNum type="alphaUcPeriod"/>
            </a:pPr>
            <a:r>
              <a:rPr lang="en-US" sz="2800" dirty="0"/>
              <a:t>What the implications of changing the retirement age?</a:t>
            </a:r>
          </a:p>
          <a:p>
            <a:pPr marL="514350" indent="-514350">
              <a:buAutoNum type="alphaUcPeriod"/>
            </a:pPr>
            <a:r>
              <a:rPr lang="en-US" sz="2800" dirty="0"/>
              <a:t>What are the consequences of tax credit or deductions for mortgage interests, of university tuition?</a:t>
            </a:r>
          </a:p>
          <a:p>
            <a:pPr marL="514350" indent="-514350">
              <a:buAutoNum type="arabicPeriod"/>
            </a:pPr>
            <a:endParaRPr lang="en-US" sz="2800" dirty="0"/>
          </a:p>
        </p:txBody>
      </p:sp>
    </p:spTree>
    <p:extLst>
      <p:ext uri="{BB962C8B-B14F-4D97-AF65-F5344CB8AC3E}">
        <p14:creationId xmlns:p14="http://schemas.microsoft.com/office/powerpoint/2010/main" val="21313904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D0C85-986C-B8A4-2ADB-57417C169BA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B72353C-7744-58DE-EFF6-A73963BF13B2}"/>
              </a:ext>
            </a:extLst>
          </p:cNvPr>
          <p:cNvSpPr>
            <a:spLocks noGrp="1"/>
          </p:cNvSpPr>
          <p:nvPr>
            <p:ph idx="1"/>
          </p:nvPr>
        </p:nvSpPr>
        <p:spPr/>
        <p:txBody>
          <a:bodyPr>
            <a:normAutofit/>
          </a:bodyPr>
          <a:lstStyle/>
          <a:p>
            <a:pPr marL="0" indent="0">
              <a:buNone/>
            </a:pPr>
            <a:r>
              <a:rPr lang="en-US" sz="2800" b="1" dirty="0"/>
              <a:t>3. Evaluating Alternative Policies:</a:t>
            </a:r>
          </a:p>
          <a:p>
            <a:pPr marL="514350" indent="-514350">
              <a:buAutoNum type="alphaUcPeriod"/>
            </a:pPr>
            <a:r>
              <a:rPr lang="en-US" sz="2800" dirty="0"/>
              <a:t>This means developing criteria for evaluation for each policy, understanding the objectives for each policy, etc.</a:t>
            </a:r>
          </a:p>
          <a:p>
            <a:pPr marL="514350" indent="-514350">
              <a:buAutoNum type="alphaUcPeriod"/>
            </a:pPr>
            <a:r>
              <a:rPr lang="en-US" sz="2800" dirty="0"/>
              <a:t>Some programs have multiple objectives. For example, a program to clean up hazardous waste sites may not only aim to protect public health, but also for economic development.</a:t>
            </a:r>
          </a:p>
          <a:p>
            <a:pPr marL="0" indent="0">
              <a:buNone/>
            </a:pPr>
            <a:r>
              <a:rPr lang="en-US" sz="2800" dirty="0"/>
              <a:t> </a:t>
            </a:r>
          </a:p>
        </p:txBody>
      </p:sp>
    </p:spTree>
    <p:extLst>
      <p:ext uri="{BB962C8B-B14F-4D97-AF65-F5344CB8AC3E}">
        <p14:creationId xmlns:p14="http://schemas.microsoft.com/office/powerpoint/2010/main" val="15955502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3F0DE-3C3A-1BFF-A773-E216ABDD1F1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8E5CBCA-7108-6552-69E3-13729D1446D7}"/>
              </a:ext>
            </a:extLst>
          </p:cNvPr>
          <p:cNvSpPr>
            <a:spLocks noGrp="1"/>
          </p:cNvSpPr>
          <p:nvPr>
            <p:ph idx="1"/>
          </p:nvPr>
        </p:nvSpPr>
        <p:spPr/>
        <p:txBody>
          <a:bodyPr>
            <a:normAutofit fontScale="92500"/>
          </a:bodyPr>
          <a:lstStyle/>
          <a:p>
            <a:pPr marL="0" indent="0">
              <a:buNone/>
            </a:pPr>
            <a:r>
              <a:rPr lang="en-US" sz="2800" dirty="0"/>
              <a:t>C. Since some policies are better at achieving one objective while others may be better at achieving other objectives, we need a systematic framework about the tradeoffs in evaluating policies.</a:t>
            </a:r>
          </a:p>
          <a:p>
            <a:pPr marL="0" indent="0">
              <a:buNone/>
            </a:pPr>
            <a:endParaRPr lang="en-US" sz="2800" dirty="0"/>
          </a:p>
          <a:p>
            <a:pPr marL="0" indent="0">
              <a:buNone/>
            </a:pPr>
            <a:r>
              <a:rPr lang="en-US" sz="2800" b="1" dirty="0"/>
              <a:t>4. Interpreting the Political Process;</a:t>
            </a:r>
          </a:p>
          <a:p>
            <a:pPr marL="0" indent="0">
              <a:buNone/>
            </a:pPr>
            <a:r>
              <a:rPr lang="en-US" sz="2800" dirty="0"/>
              <a:t>Collective decisions are made through the political process. Economists analyze the groups that may gain/lose from collective decisions and the incentives that will motivate them to mobilize the political process in their favor.</a:t>
            </a:r>
          </a:p>
        </p:txBody>
      </p:sp>
    </p:spTree>
    <p:extLst>
      <p:ext uri="{BB962C8B-B14F-4D97-AF65-F5344CB8AC3E}">
        <p14:creationId xmlns:p14="http://schemas.microsoft.com/office/powerpoint/2010/main" val="14543713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D1482-DF04-9B9A-B71D-EC0202BF37F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2F18580-7F57-4C40-46C3-2E68C36877B5}"/>
              </a:ext>
            </a:extLst>
          </p:cNvPr>
          <p:cNvSpPr>
            <a:spLocks noGrp="1"/>
          </p:cNvSpPr>
          <p:nvPr>
            <p:ph idx="1"/>
          </p:nvPr>
        </p:nvSpPr>
        <p:spPr/>
        <p:txBody>
          <a:bodyPr>
            <a:normAutofit/>
          </a:bodyPr>
          <a:lstStyle/>
          <a:p>
            <a:pPr marL="0" indent="0">
              <a:buNone/>
            </a:pPr>
            <a:r>
              <a:rPr lang="en-US" sz="2800" dirty="0"/>
              <a:t>They ask how the structure of government affect the outcomes ( that is, who controls the parliament and the executive branch, etc.)</a:t>
            </a:r>
          </a:p>
        </p:txBody>
      </p:sp>
    </p:spTree>
    <p:extLst>
      <p:ext uri="{BB962C8B-B14F-4D97-AF65-F5344CB8AC3E}">
        <p14:creationId xmlns:p14="http://schemas.microsoft.com/office/powerpoint/2010/main" val="3774045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marL="457200" lvl="1" indent="0" algn="ctr">
              <a:buNone/>
            </a:pPr>
            <a:r>
              <a:rPr lang="en-US" b="1" dirty="0"/>
              <a:t>Conditions Necessary for Pure Capitalism</a:t>
            </a:r>
          </a:p>
          <a:p>
            <a:pPr marL="914400" lvl="1" indent="-457200">
              <a:buAutoNum type="arabicPeriod"/>
            </a:pPr>
            <a:r>
              <a:rPr lang="en-US" b="1" dirty="0"/>
              <a:t>Large number of buyers and sellers: </a:t>
            </a:r>
            <a:r>
              <a:rPr lang="en-US" dirty="0"/>
              <a:t>Each individual buyer and seller would constitute such a small portion of the market that their individual decisions would have little or no effect on the price.</a:t>
            </a:r>
          </a:p>
          <a:p>
            <a:pPr marL="457200" lvl="1" indent="0">
              <a:buNone/>
            </a:pPr>
            <a:endParaRPr lang="en-US" dirty="0"/>
          </a:p>
          <a:p>
            <a:pPr marL="457200" lvl="1" indent="0">
              <a:buNone/>
            </a:pPr>
            <a:r>
              <a:rPr lang="en-US" dirty="0"/>
              <a:t>2. </a:t>
            </a:r>
            <a:r>
              <a:rPr lang="en-US" b="1" dirty="0"/>
              <a:t>Homogeneity of products: </a:t>
            </a:r>
            <a:r>
              <a:rPr lang="en-US" dirty="0"/>
              <a:t>Products offered by one seller is identical to that offered by another seller so that the consumers do not care from</a:t>
            </a:r>
          </a:p>
        </p:txBody>
      </p:sp>
    </p:spTree>
    <p:extLst>
      <p:ext uri="{BB962C8B-B14F-4D97-AF65-F5344CB8AC3E}">
        <p14:creationId xmlns:p14="http://schemas.microsoft.com/office/powerpoint/2010/main" val="15983135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8A196-DC84-6527-0EF8-4E8C7C4B46CF}"/>
              </a:ext>
            </a:extLst>
          </p:cNvPr>
          <p:cNvSpPr>
            <a:spLocks noGrp="1"/>
          </p:cNvSpPr>
          <p:nvPr>
            <p:ph type="title"/>
          </p:nvPr>
        </p:nvSpPr>
        <p:spPr/>
        <p:txBody>
          <a:bodyPr>
            <a:normAutofit/>
          </a:bodyPr>
          <a:lstStyle/>
          <a:p>
            <a:r>
              <a:rPr lang="en-US" sz="3200" b="1" dirty="0"/>
              <a:t>Positive versus Normative Economics</a:t>
            </a:r>
          </a:p>
        </p:txBody>
      </p:sp>
      <p:sp>
        <p:nvSpPr>
          <p:cNvPr id="3" name="Content Placeholder 2">
            <a:extLst>
              <a:ext uri="{FF2B5EF4-FFF2-40B4-BE49-F238E27FC236}">
                <a16:creationId xmlns:a16="http://schemas.microsoft.com/office/drawing/2014/main" id="{A999A1E6-2C41-D8E7-3833-BE7BFA18551C}"/>
              </a:ext>
            </a:extLst>
          </p:cNvPr>
          <p:cNvSpPr>
            <a:spLocks noGrp="1"/>
          </p:cNvSpPr>
          <p:nvPr>
            <p:ph idx="1"/>
          </p:nvPr>
        </p:nvSpPr>
        <p:spPr/>
        <p:txBody>
          <a:bodyPr>
            <a:normAutofit/>
          </a:bodyPr>
          <a:lstStyle/>
          <a:p>
            <a:pPr marL="514350" indent="-514350">
              <a:buAutoNum type="arabicPeriod"/>
            </a:pPr>
            <a:r>
              <a:rPr lang="en-US" sz="2800" b="1" dirty="0"/>
              <a:t>Positive Economics: </a:t>
            </a:r>
            <a:r>
              <a:rPr lang="en-US" sz="2800" dirty="0"/>
              <a:t>Deals with </a:t>
            </a:r>
            <a:r>
              <a:rPr lang="en-US" sz="2800" b="1" dirty="0"/>
              <a:t>“What is.” </a:t>
            </a:r>
            <a:r>
              <a:rPr lang="en-US" sz="2800" dirty="0"/>
              <a:t>Describes how the economy functions, or how the economy will change, how the effects of various policies.</a:t>
            </a:r>
          </a:p>
          <a:p>
            <a:pPr marL="514350" indent="-514350">
              <a:buAutoNum type="arabicPeriod"/>
            </a:pPr>
            <a:r>
              <a:rPr lang="en-US" sz="2800" b="1" dirty="0"/>
              <a:t>Normative Economics: </a:t>
            </a:r>
            <a:r>
              <a:rPr lang="en-US" sz="2800" dirty="0"/>
              <a:t>Deals with </a:t>
            </a:r>
            <a:r>
              <a:rPr lang="en-US" sz="2800" b="1" dirty="0"/>
              <a:t>“What ought to be.” </a:t>
            </a:r>
            <a:r>
              <a:rPr lang="en-US" sz="2800" dirty="0"/>
              <a:t>Makes value judgements about the desirability of various policies. It makes use of normative economics because we cannot make judgement on whether a policy is good or not unless we </a:t>
            </a:r>
            <a:r>
              <a:rPr lang="en-US" sz="2800" dirty="0" err="1"/>
              <a:t>havean</a:t>
            </a:r>
            <a:r>
              <a:rPr lang="en-US" sz="2800" dirty="0"/>
              <a:t> understanding about its consequences</a:t>
            </a:r>
            <a:endParaRPr lang="en-US" sz="2800" b="1" dirty="0"/>
          </a:p>
          <a:p>
            <a:pPr marL="0" indent="0">
              <a:buNone/>
            </a:pPr>
            <a:endParaRPr lang="en-US" sz="2800" dirty="0"/>
          </a:p>
          <a:p>
            <a:pPr marL="0" indent="0">
              <a:buNone/>
            </a:pPr>
            <a:endParaRPr lang="en-US" sz="2800" dirty="0"/>
          </a:p>
        </p:txBody>
      </p:sp>
    </p:spTree>
    <p:extLst>
      <p:ext uri="{BB962C8B-B14F-4D97-AF65-F5344CB8AC3E}">
        <p14:creationId xmlns:p14="http://schemas.microsoft.com/office/powerpoint/2010/main" val="37888327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C83F9-6617-7EE7-855D-20EFB34C5D8F}"/>
              </a:ext>
            </a:extLst>
          </p:cNvPr>
          <p:cNvSpPr>
            <a:spLocks noGrp="1"/>
          </p:cNvSpPr>
          <p:nvPr>
            <p:ph type="title"/>
          </p:nvPr>
        </p:nvSpPr>
        <p:spPr/>
        <p:txBody>
          <a:bodyPr>
            <a:normAutofit/>
          </a:bodyPr>
          <a:lstStyle/>
          <a:p>
            <a:r>
              <a:rPr lang="en-US" sz="2800" b="1" dirty="0"/>
              <a:t>Richard Musgrave’s Three Economic Brances of Government</a:t>
            </a:r>
          </a:p>
        </p:txBody>
      </p:sp>
      <p:sp>
        <p:nvSpPr>
          <p:cNvPr id="3" name="Content Placeholder 2">
            <a:extLst>
              <a:ext uri="{FF2B5EF4-FFF2-40B4-BE49-F238E27FC236}">
                <a16:creationId xmlns:a16="http://schemas.microsoft.com/office/drawing/2014/main" id="{DCA0B53D-5C52-D553-C0AD-BA9E11513766}"/>
              </a:ext>
            </a:extLst>
          </p:cNvPr>
          <p:cNvSpPr>
            <a:spLocks noGrp="1"/>
          </p:cNvSpPr>
          <p:nvPr>
            <p:ph idx="1"/>
          </p:nvPr>
        </p:nvSpPr>
        <p:spPr/>
        <p:txBody>
          <a:bodyPr>
            <a:normAutofit lnSpcReduction="10000"/>
          </a:bodyPr>
          <a:lstStyle/>
          <a:p>
            <a:pPr marL="514350" indent="-514350">
              <a:buAutoNum type="arabicPeriod"/>
            </a:pPr>
            <a:r>
              <a:rPr lang="en-US" sz="2800" b="1" dirty="0"/>
              <a:t>Stabilization Branch(Economic balance): </a:t>
            </a:r>
            <a:r>
              <a:rPr lang="en-US" sz="2800" dirty="0"/>
              <a:t>Ensures that the economy has full employment with stable prices.</a:t>
            </a:r>
          </a:p>
          <a:p>
            <a:pPr marL="514350" indent="-514350">
              <a:buAutoNum type="arabicPeriod"/>
            </a:pPr>
            <a:r>
              <a:rPr lang="en-US" sz="2800" b="1" dirty="0"/>
              <a:t>Allocation Branch (Economic Growth): </a:t>
            </a:r>
            <a:r>
              <a:rPr lang="en-US" sz="2800" dirty="0"/>
              <a:t>Intervenes on how the economy allocates is resources, e.g. through taxes and subsidies to encourage some economic activities and discourage others.</a:t>
            </a:r>
          </a:p>
          <a:p>
            <a:pPr marL="514350" indent="-514350">
              <a:buAutoNum type="arabicPeriod"/>
            </a:pPr>
            <a:r>
              <a:rPr lang="en-US" sz="2800" b="1" dirty="0"/>
              <a:t>Distributive Branch  (Economic Justice): </a:t>
            </a:r>
            <a:r>
              <a:rPr lang="en-US" sz="2800" dirty="0"/>
              <a:t>How resources are distributed in society. Tradeoffs between equity </a:t>
            </a:r>
            <a:r>
              <a:rPr lang="en-US" sz="2800"/>
              <a:t>and efficiency.</a:t>
            </a:r>
            <a:endParaRPr lang="en-US" sz="2800" b="1" dirty="0"/>
          </a:p>
          <a:p>
            <a:pPr marL="514350" indent="-514350">
              <a:buAutoNum type="arabicPeriod"/>
            </a:pPr>
            <a:endParaRPr lang="en-US" b="1" dirty="0"/>
          </a:p>
        </p:txBody>
      </p:sp>
    </p:spTree>
    <p:extLst>
      <p:ext uri="{BB962C8B-B14F-4D97-AF65-F5344CB8AC3E}">
        <p14:creationId xmlns:p14="http://schemas.microsoft.com/office/powerpoint/2010/main" val="3446342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61257-FB40-AFD6-E7FC-F77BA41EEB5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15BEBD1-D509-0EB1-8C55-430E56E6C910}"/>
              </a:ext>
            </a:extLst>
          </p:cNvPr>
          <p:cNvSpPr>
            <a:spLocks noGrp="1"/>
          </p:cNvSpPr>
          <p:nvPr>
            <p:ph idx="1"/>
          </p:nvPr>
        </p:nvSpPr>
        <p:spPr/>
        <p:txBody>
          <a:bodyPr>
            <a:normAutofit lnSpcReduction="10000"/>
          </a:bodyPr>
          <a:lstStyle/>
          <a:p>
            <a:pPr marL="0" indent="0">
              <a:buNone/>
            </a:pPr>
            <a:r>
              <a:rPr lang="en-US" sz="2800" dirty="0"/>
              <a:t>which firm they buy. Price will be the only deciding factor.</a:t>
            </a:r>
          </a:p>
          <a:p>
            <a:pPr marL="0" indent="0">
              <a:buNone/>
            </a:pPr>
            <a:r>
              <a:rPr lang="en-US" sz="2800" b="1" dirty="0"/>
              <a:t>3.</a:t>
            </a:r>
            <a:r>
              <a:rPr lang="en-US" sz="2800" dirty="0"/>
              <a:t> </a:t>
            </a:r>
            <a:r>
              <a:rPr lang="en-US" sz="2800" b="1" dirty="0"/>
              <a:t>Perfect knowledge of prices and quantities: </a:t>
            </a:r>
            <a:r>
              <a:rPr lang="en-US" sz="2800" dirty="0"/>
              <a:t>Each supplier and consumer is well informed about the products and prices available.</a:t>
            </a:r>
          </a:p>
          <a:p>
            <a:pPr marL="0" indent="0">
              <a:buNone/>
            </a:pPr>
            <a:endParaRPr lang="en-US" sz="2800" dirty="0"/>
          </a:p>
          <a:p>
            <a:pPr marL="0" indent="0">
              <a:buNone/>
            </a:pPr>
            <a:r>
              <a:rPr lang="en-US" sz="2800" b="1" dirty="0"/>
              <a:t>4. Freedom and low cost of entry and exit: </a:t>
            </a:r>
            <a:r>
              <a:rPr lang="en-US" sz="2800" dirty="0"/>
              <a:t>New suppliers entering the market should not face any impediments. There should be no barriers preventing firms from leaving the market</a:t>
            </a:r>
          </a:p>
          <a:p>
            <a:pPr marL="0" indent="0">
              <a:buNone/>
            </a:pPr>
            <a:endParaRPr lang="en-US" sz="2800" dirty="0"/>
          </a:p>
        </p:txBody>
      </p:sp>
    </p:spTree>
    <p:extLst>
      <p:ext uri="{BB962C8B-B14F-4D97-AF65-F5344CB8AC3E}">
        <p14:creationId xmlns:p14="http://schemas.microsoft.com/office/powerpoint/2010/main" val="2098442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endParaRPr lang="en-US" sz="2800" dirty="0"/>
          </a:p>
          <a:p>
            <a:r>
              <a:rPr lang="en-US" sz="2800" dirty="0"/>
              <a:t>Note: These four conditions along with individuals acting rationally in their own best interest create the condition of </a:t>
            </a:r>
            <a:r>
              <a:rPr lang="en-US" sz="2800" b="1" dirty="0"/>
              <a:t>“Pareto Optimality” (Pareto efficiency), </a:t>
            </a:r>
            <a:r>
              <a:rPr lang="en-US" sz="2800" dirty="0"/>
              <a:t>which means efficient allocation of resources.</a:t>
            </a:r>
          </a:p>
        </p:txBody>
      </p:sp>
    </p:spTree>
    <p:extLst>
      <p:ext uri="{BB962C8B-B14F-4D97-AF65-F5344CB8AC3E}">
        <p14:creationId xmlns:p14="http://schemas.microsoft.com/office/powerpoint/2010/main" val="1788937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Mixed Economy</a:t>
            </a:r>
          </a:p>
        </p:txBody>
      </p:sp>
      <p:sp>
        <p:nvSpPr>
          <p:cNvPr id="3" name="Content Placeholder 2"/>
          <p:cNvSpPr>
            <a:spLocks noGrp="1"/>
          </p:cNvSpPr>
          <p:nvPr>
            <p:ph idx="1"/>
          </p:nvPr>
        </p:nvSpPr>
        <p:spPr/>
        <p:txBody>
          <a:bodyPr>
            <a:normAutofit fontScale="92500" lnSpcReduction="20000"/>
          </a:bodyPr>
          <a:lstStyle/>
          <a:p>
            <a:r>
              <a:rPr lang="en-US" sz="3300" dirty="0"/>
              <a:t>The intermediate positions between </a:t>
            </a:r>
            <a:r>
              <a:rPr lang="en-US" sz="3300" b="1" dirty="0"/>
              <a:t>pure socialism </a:t>
            </a:r>
            <a:r>
              <a:rPr lang="en-US" sz="3300" dirty="0"/>
              <a:t>and </a:t>
            </a:r>
            <a:r>
              <a:rPr lang="en-US" sz="3300" b="1" dirty="0"/>
              <a:t>pure capitalism</a:t>
            </a:r>
          </a:p>
          <a:p>
            <a:endParaRPr lang="en-US" sz="3300" b="1" dirty="0"/>
          </a:p>
          <a:p>
            <a:pPr marL="0" indent="0">
              <a:buNone/>
            </a:pPr>
            <a:r>
              <a:rPr lang="en-US" sz="3300" dirty="0"/>
              <a:t>   1. Government works in conjunction with the private sector and civil society to achieve economic goals of society.</a:t>
            </a:r>
          </a:p>
          <a:p>
            <a:pPr marL="0" indent="0">
              <a:buNone/>
            </a:pPr>
            <a:endParaRPr lang="en-US" sz="3300" dirty="0"/>
          </a:p>
          <a:p>
            <a:pPr marL="0" indent="0">
              <a:buNone/>
            </a:pPr>
            <a:r>
              <a:rPr lang="en-US" sz="3300" dirty="0"/>
              <a:t>2. E.g. in western societies, there is a much higher private sector involvement in making economic decisions for society.</a:t>
            </a:r>
          </a:p>
          <a:p>
            <a:pPr marL="0" indent="0">
              <a:buNone/>
            </a:pPr>
            <a:endParaRPr lang="en-US" sz="2800" dirty="0"/>
          </a:p>
          <a:p>
            <a:pPr marL="0" indent="0">
              <a:buNone/>
            </a:pPr>
            <a:endParaRPr lang="en-US" sz="2800" dirty="0"/>
          </a:p>
        </p:txBody>
      </p:sp>
    </p:spTree>
    <p:extLst>
      <p:ext uri="{BB962C8B-B14F-4D97-AF65-F5344CB8AC3E}">
        <p14:creationId xmlns:p14="http://schemas.microsoft.com/office/powerpoint/2010/main" val="838991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202E8-C63F-AC25-A5F8-DD364BC079C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259F139-0FE1-6AA8-8C58-7D6B0B18F4DF}"/>
              </a:ext>
            </a:extLst>
          </p:cNvPr>
          <p:cNvSpPr>
            <a:spLocks noGrp="1"/>
          </p:cNvSpPr>
          <p:nvPr>
            <p:ph idx="1"/>
          </p:nvPr>
        </p:nvSpPr>
        <p:spPr/>
        <p:txBody>
          <a:bodyPr>
            <a:normAutofit/>
          </a:bodyPr>
          <a:lstStyle/>
          <a:p>
            <a:pPr marL="0" indent="0">
              <a:buNone/>
            </a:pPr>
            <a:r>
              <a:rPr lang="en-US" sz="2800" dirty="0"/>
              <a:t>3. Markets need government in order to function efficiently. Government provides the legal framework in which businesses operate, e.g. contracts must be enforced, fraud discouraged</a:t>
            </a:r>
          </a:p>
        </p:txBody>
      </p:sp>
    </p:spTree>
    <p:extLst>
      <p:ext uri="{BB962C8B-B14F-4D97-AF65-F5344CB8AC3E}">
        <p14:creationId xmlns:p14="http://schemas.microsoft.com/office/powerpoint/2010/main" val="1252004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Reasons for Government Involvement in the Economy</a:t>
            </a:r>
          </a:p>
        </p:txBody>
      </p:sp>
      <p:sp>
        <p:nvSpPr>
          <p:cNvPr id="3" name="Content Placeholder 2"/>
          <p:cNvSpPr>
            <a:spLocks noGrp="1"/>
          </p:cNvSpPr>
          <p:nvPr>
            <p:ph idx="1"/>
          </p:nvPr>
        </p:nvSpPr>
        <p:spPr/>
        <p:txBody>
          <a:bodyPr>
            <a:normAutofit lnSpcReduction="10000"/>
          </a:bodyPr>
          <a:lstStyle/>
          <a:p>
            <a:r>
              <a:rPr lang="en-US" sz="2800" dirty="0"/>
              <a:t>1. </a:t>
            </a:r>
            <a:r>
              <a:rPr lang="en-US" sz="2800" b="1" dirty="0"/>
              <a:t>Market imperfections</a:t>
            </a:r>
            <a:r>
              <a:rPr lang="en-US" sz="2800" dirty="0"/>
              <a:t>: Customers have incomplete information. Market forces may not provide needed information in a timely manner</a:t>
            </a:r>
          </a:p>
          <a:p>
            <a:endParaRPr lang="en-US" sz="2800" dirty="0"/>
          </a:p>
          <a:p>
            <a:r>
              <a:rPr lang="en-US" sz="2800" dirty="0"/>
              <a:t>2. </a:t>
            </a:r>
            <a:r>
              <a:rPr lang="en-US" sz="2800" b="1" dirty="0"/>
              <a:t>Public good</a:t>
            </a:r>
            <a:r>
              <a:rPr lang="en-US" sz="2800" dirty="0"/>
              <a:t>: Market cannot adequately deliver public goods, which have the following characteristics:</a:t>
            </a:r>
          </a:p>
          <a:p>
            <a:pPr marL="0" indent="0">
              <a:buNone/>
            </a:pPr>
            <a:r>
              <a:rPr lang="en-US" sz="2800" dirty="0"/>
              <a:t>       A. Non-exhaustive or Non-rivalry: A given quantity can be enjoyed by more people without reducing the benefits to the existing population.</a:t>
            </a:r>
          </a:p>
        </p:txBody>
      </p:sp>
    </p:spTree>
    <p:extLst>
      <p:ext uri="{BB962C8B-B14F-4D97-AF65-F5344CB8AC3E}">
        <p14:creationId xmlns:p14="http://schemas.microsoft.com/office/powerpoint/2010/main" val="3577057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E1C14-32D2-E57C-894C-BFC646E2C60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49FA30B-AAD4-F009-5CCA-58A844C6D198}"/>
              </a:ext>
            </a:extLst>
          </p:cNvPr>
          <p:cNvSpPr>
            <a:spLocks noGrp="1"/>
          </p:cNvSpPr>
          <p:nvPr>
            <p:ph idx="1"/>
          </p:nvPr>
        </p:nvSpPr>
        <p:spPr/>
        <p:txBody>
          <a:bodyPr/>
          <a:lstStyle/>
          <a:p>
            <a:pPr marL="0" indent="0">
              <a:buNone/>
            </a:pPr>
            <a:r>
              <a:rPr lang="en-US" dirty="0"/>
              <a:t>B. Non-excludability: Non-payers cannot be excluded. Benefits cannot only be limited to those who paid for the service. Examples of public goods include national defense, pollution control; street lighting, etc.</a:t>
            </a:r>
          </a:p>
          <a:p>
            <a:endParaRPr lang="en-US" dirty="0"/>
          </a:p>
        </p:txBody>
      </p:sp>
    </p:spTree>
    <p:extLst>
      <p:ext uri="{BB962C8B-B14F-4D97-AF65-F5344CB8AC3E}">
        <p14:creationId xmlns:p14="http://schemas.microsoft.com/office/powerpoint/2010/main" val="11018780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TotalTime>
  <Words>1920</Words>
  <Application>Microsoft Office PowerPoint</Application>
  <PresentationFormat>On-screen Show (4:3)</PresentationFormat>
  <Paragraphs>110</Paragraphs>
  <Slides>31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Arial</vt:lpstr>
      <vt:lpstr>Calibri</vt:lpstr>
      <vt:lpstr>Office Theme</vt:lpstr>
      <vt:lpstr>Types of Economic Systems</vt:lpstr>
      <vt:lpstr>PowerPoint Presentation</vt:lpstr>
      <vt:lpstr>PowerPoint Presentation</vt:lpstr>
      <vt:lpstr>PowerPoint Presentation</vt:lpstr>
      <vt:lpstr>PowerPoint Presentation</vt:lpstr>
      <vt:lpstr>Mixed Economy</vt:lpstr>
      <vt:lpstr>PowerPoint Presentation</vt:lpstr>
      <vt:lpstr>Reasons for Government Involvement in the Economy</vt:lpstr>
      <vt:lpstr>PowerPoint Presentation</vt:lpstr>
      <vt:lpstr>PowerPoint Presentation</vt:lpstr>
      <vt:lpstr>PowerPoint Presentation</vt:lpstr>
      <vt:lpstr>PowerPoint Presentation</vt:lpstr>
      <vt:lpstr>PowerPoint Presentation</vt:lpstr>
      <vt:lpstr>PowerPoint Presentation</vt:lpstr>
      <vt:lpstr>Fiscal and Monetary Policies</vt:lpstr>
      <vt:lpstr>PowerPoint Presentation</vt:lpstr>
      <vt:lpstr>PowerPoint Presentation</vt:lpstr>
      <vt:lpstr>PowerPoint Presentation</vt:lpstr>
      <vt:lpstr>Thinking Like A Public Economist</vt:lpstr>
      <vt:lpstr>PowerPoint Presentation</vt:lpstr>
      <vt:lpstr>PowerPoint Presentation</vt:lpstr>
      <vt:lpstr>PowerPoint Presentation</vt:lpstr>
      <vt:lpstr>PowerPoint Presentation</vt:lpstr>
      <vt:lpstr>PowerPoint Presentation</vt:lpstr>
      <vt:lpstr>Analyzing the Public Sector</vt:lpstr>
      <vt:lpstr>PowerPoint Presentation</vt:lpstr>
      <vt:lpstr>PowerPoint Presentation</vt:lpstr>
      <vt:lpstr>PowerPoint Presentation</vt:lpstr>
      <vt:lpstr>PowerPoint Presentation</vt:lpstr>
      <vt:lpstr>Positive versus Normative Economics</vt:lpstr>
      <vt:lpstr>Richard Musgrave’s Three Economic Brances of Government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 The Corporate Takeover Market</dc:title>
  <dc:creator>Amagoh Francis</dc:creator>
  <cp:lastModifiedBy>Amagoh Francis</cp:lastModifiedBy>
  <cp:revision>41</cp:revision>
  <dcterms:created xsi:type="dcterms:W3CDTF">2006-08-16T00:00:00Z</dcterms:created>
  <dcterms:modified xsi:type="dcterms:W3CDTF">2026-08-23T11:39:07Z</dcterms:modified>
</cp:coreProperties>
</file>