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8"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0" d="100"/>
          <a:sy n="80" d="100"/>
        </p:scale>
        <p:origin x="17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6292944-4643-4C35-BEB8-FDEB870DC106}" type="datetimeFigureOut">
              <a:rPr lang="ru-RU" smtClean="0"/>
              <a:t>27.09.2022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F38008-FFDE-415E-81F3-95C7A096FE50}" type="slidenum">
              <a:rPr lang="ru-RU" smtClean="0"/>
              <a:t>‹#›</a:t>
            </a:fld>
            <a:endParaRPr lang="ru-RU"/>
          </a:p>
        </p:txBody>
      </p:sp>
    </p:spTree>
    <p:extLst>
      <p:ext uri="{BB962C8B-B14F-4D97-AF65-F5344CB8AC3E}">
        <p14:creationId xmlns:p14="http://schemas.microsoft.com/office/powerpoint/2010/main" val="1664140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6292944-4643-4C35-BEB8-FDEB870DC106}" type="datetimeFigureOut">
              <a:rPr lang="ru-RU" smtClean="0"/>
              <a:t>27.09.2022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F38008-FFDE-415E-81F3-95C7A096FE50}" type="slidenum">
              <a:rPr lang="ru-RU" smtClean="0"/>
              <a:t>‹#›</a:t>
            </a:fld>
            <a:endParaRPr lang="ru-RU"/>
          </a:p>
        </p:txBody>
      </p:sp>
    </p:spTree>
    <p:extLst>
      <p:ext uri="{BB962C8B-B14F-4D97-AF65-F5344CB8AC3E}">
        <p14:creationId xmlns:p14="http://schemas.microsoft.com/office/powerpoint/2010/main" val="2873989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6292944-4643-4C35-BEB8-FDEB870DC106}" type="datetimeFigureOut">
              <a:rPr lang="ru-RU" smtClean="0"/>
              <a:t>27.09.2022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F38008-FFDE-415E-81F3-95C7A096FE50}"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307791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6292944-4643-4C35-BEB8-FDEB870DC106}" type="datetimeFigureOut">
              <a:rPr lang="ru-RU" smtClean="0"/>
              <a:t>27.09.2022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F38008-FFDE-415E-81F3-95C7A096FE50}" type="slidenum">
              <a:rPr lang="ru-RU" smtClean="0"/>
              <a:t>‹#›</a:t>
            </a:fld>
            <a:endParaRPr lang="ru-RU"/>
          </a:p>
        </p:txBody>
      </p:sp>
    </p:spTree>
    <p:extLst>
      <p:ext uri="{BB962C8B-B14F-4D97-AF65-F5344CB8AC3E}">
        <p14:creationId xmlns:p14="http://schemas.microsoft.com/office/powerpoint/2010/main" val="36053177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6292944-4643-4C35-BEB8-FDEB870DC106}" type="datetimeFigureOut">
              <a:rPr lang="ru-RU" smtClean="0"/>
              <a:t>27.09.2022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F38008-FFDE-415E-81F3-95C7A096FE50}"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123958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6292944-4643-4C35-BEB8-FDEB870DC106}" type="datetimeFigureOut">
              <a:rPr lang="ru-RU" smtClean="0"/>
              <a:t>27.09.2022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F38008-FFDE-415E-81F3-95C7A096FE50}" type="slidenum">
              <a:rPr lang="ru-RU" smtClean="0"/>
              <a:t>‹#›</a:t>
            </a:fld>
            <a:endParaRPr lang="ru-RU"/>
          </a:p>
        </p:txBody>
      </p:sp>
    </p:spTree>
    <p:extLst>
      <p:ext uri="{BB962C8B-B14F-4D97-AF65-F5344CB8AC3E}">
        <p14:creationId xmlns:p14="http://schemas.microsoft.com/office/powerpoint/2010/main" val="37820651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6292944-4643-4C35-BEB8-FDEB870DC106}" type="datetimeFigureOut">
              <a:rPr lang="ru-RU" smtClean="0"/>
              <a:t>27.09.2022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F38008-FFDE-415E-81F3-95C7A096FE50}" type="slidenum">
              <a:rPr lang="ru-RU" smtClean="0"/>
              <a:t>‹#›</a:t>
            </a:fld>
            <a:endParaRPr lang="ru-RU"/>
          </a:p>
        </p:txBody>
      </p:sp>
    </p:spTree>
    <p:extLst>
      <p:ext uri="{BB962C8B-B14F-4D97-AF65-F5344CB8AC3E}">
        <p14:creationId xmlns:p14="http://schemas.microsoft.com/office/powerpoint/2010/main" val="32658744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6292944-4643-4C35-BEB8-FDEB870DC106}" type="datetimeFigureOut">
              <a:rPr lang="ru-RU" smtClean="0"/>
              <a:t>27.09.2022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F38008-FFDE-415E-81F3-95C7A096FE50}" type="slidenum">
              <a:rPr lang="ru-RU" smtClean="0"/>
              <a:t>‹#›</a:t>
            </a:fld>
            <a:endParaRPr lang="ru-RU"/>
          </a:p>
        </p:txBody>
      </p:sp>
    </p:spTree>
    <p:extLst>
      <p:ext uri="{BB962C8B-B14F-4D97-AF65-F5344CB8AC3E}">
        <p14:creationId xmlns:p14="http://schemas.microsoft.com/office/powerpoint/2010/main" val="1236603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6292944-4643-4C35-BEB8-FDEB870DC106}" type="datetimeFigureOut">
              <a:rPr lang="ru-RU" smtClean="0"/>
              <a:t>27.09.2022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F38008-FFDE-415E-81F3-95C7A096FE50}" type="slidenum">
              <a:rPr lang="ru-RU" smtClean="0"/>
              <a:t>‹#›</a:t>
            </a:fld>
            <a:endParaRPr lang="ru-RU"/>
          </a:p>
        </p:txBody>
      </p:sp>
    </p:spTree>
    <p:extLst>
      <p:ext uri="{BB962C8B-B14F-4D97-AF65-F5344CB8AC3E}">
        <p14:creationId xmlns:p14="http://schemas.microsoft.com/office/powerpoint/2010/main" val="1425426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6292944-4643-4C35-BEB8-FDEB870DC106}" type="datetimeFigureOut">
              <a:rPr lang="ru-RU" smtClean="0"/>
              <a:t>27.09.2022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F38008-FFDE-415E-81F3-95C7A096FE50}" type="slidenum">
              <a:rPr lang="ru-RU" smtClean="0"/>
              <a:t>‹#›</a:t>
            </a:fld>
            <a:endParaRPr lang="ru-RU"/>
          </a:p>
        </p:txBody>
      </p:sp>
    </p:spTree>
    <p:extLst>
      <p:ext uri="{BB962C8B-B14F-4D97-AF65-F5344CB8AC3E}">
        <p14:creationId xmlns:p14="http://schemas.microsoft.com/office/powerpoint/2010/main" val="1096469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6292944-4643-4C35-BEB8-FDEB870DC106}" type="datetimeFigureOut">
              <a:rPr lang="ru-RU" smtClean="0"/>
              <a:t>27.09.2022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BF38008-FFDE-415E-81F3-95C7A096FE50}" type="slidenum">
              <a:rPr lang="ru-RU" smtClean="0"/>
              <a:t>‹#›</a:t>
            </a:fld>
            <a:endParaRPr lang="ru-RU"/>
          </a:p>
        </p:txBody>
      </p:sp>
    </p:spTree>
    <p:extLst>
      <p:ext uri="{BB962C8B-B14F-4D97-AF65-F5344CB8AC3E}">
        <p14:creationId xmlns:p14="http://schemas.microsoft.com/office/powerpoint/2010/main" val="2323566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6292944-4643-4C35-BEB8-FDEB870DC106}" type="datetimeFigureOut">
              <a:rPr lang="ru-RU" smtClean="0"/>
              <a:t>27.09.2022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BF38008-FFDE-415E-81F3-95C7A096FE50}" type="slidenum">
              <a:rPr lang="ru-RU" smtClean="0"/>
              <a:t>‹#›</a:t>
            </a:fld>
            <a:endParaRPr lang="ru-RU"/>
          </a:p>
        </p:txBody>
      </p:sp>
    </p:spTree>
    <p:extLst>
      <p:ext uri="{BB962C8B-B14F-4D97-AF65-F5344CB8AC3E}">
        <p14:creationId xmlns:p14="http://schemas.microsoft.com/office/powerpoint/2010/main" val="81041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6292944-4643-4C35-BEB8-FDEB870DC106}" type="datetimeFigureOut">
              <a:rPr lang="ru-RU" smtClean="0"/>
              <a:t>27.09.2022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BF38008-FFDE-415E-81F3-95C7A096FE50}" type="slidenum">
              <a:rPr lang="ru-RU" smtClean="0"/>
              <a:t>‹#›</a:t>
            </a:fld>
            <a:endParaRPr lang="ru-RU"/>
          </a:p>
        </p:txBody>
      </p:sp>
    </p:spTree>
    <p:extLst>
      <p:ext uri="{BB962C8B-B14F-4D97-AF65-F5344CB8AC3E}">
        <p14:creationId xmlns:p14="http://schemas.microsoft.com/office/powerpoint/2010/main" val="300206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292944-4643-4C35-BEB8-FDEB870DC106}" type="datetimeFigureOut">
              <a:rPr lang="ru-RU" smtClean="0"/>
              <a:t>27.09.2022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BF38008-FFDE-415E-81F3-95C7A096FE50}" type="slidenum">
              <a:rPr lang="ru-RU" smtClean="0"/>
              <a:t>‹#›</a:t>
            </a:fld>
            <a:endParaRPr lang="ru-RU"/>
          </a:p>
        </p:txBody>
      </p:sp>
    </p:spTree>
    <p:extLst>
      <p:ext uri="{BB962C8B-B14F-4D97-AF65-F5344CB8AC3E}">
        <p14:creationId xmlns:p14="http://schemas.microsoft.com/office/powerpoint/2010/main" val="173262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26292944-4643-4C35-BEB8-FDEB870DC106}" type="datetimeFigureOut">
              <a:rPr lang="ru-RU" smtClean="0"/>
              <a:t>27.09.2022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BF38008-FFDE-415E-81F3-95C7A096FE50}" type="slidenum">
              <a:rPr lang="ru-RU" smtClean="0"/>
              <a:t>‹#›</a:t>
            </a:fld>
            <a:endParaRPr lang="ru-RU"/>
          </a:p>
        </p:txBody>
      </p:sp>
    </p:spTree>
    <p:extLst>
      <p:ext uri="{BB962C8B-B14F-4D97-AF65-F5344CB8AC3E}">
        <p14:creationId xmlns:p14="http://schemas.microsoft.com/office/powerpoint/2010/main" val="827877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6292944-4643-4C35-BEB8-FDEB870DC106}" type="datetimeFigureOut">
              <a:rPr lang="ru-RU" smtClean="0"/>
              <a:t>27.09.2022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BF38008-FFDE-415E-81F3-95C7A096FE50}" type="slidenum">
              <a:rPr lang="ru-RU" smtClean="0"/>
              <a:t>‹#›</a:t>
            </a:fld>
            <a:endParaRPr lang="ru-RU"/>
          </a:p>
        </p:txBody>
      </p:sp>
    </p:spTree>
    <p:extLst>
      <p:ext uri="{BB962C8B-B14F-4D97-AF65-F5344CB8AC3E}">
        <p14:creationId xmlns:p14="http://schemas.microsoft.com/office/powerpoint/2010/main" val="4155180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6292944-4643-4C35-BEB8-FDEB870DC106}" type="datetimeFigureOut">
              <a:rPr lang="ru-RU" smtClean="0"/>
              <a:t>27.09.2022</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BF38008-FFDE-415E-81F3-95C7A096FE50}" type="slidenum">
              <a:rPr lang="ru-RU" smtClean="0"/>
              <a:t>‹#›</a:t>
            </a:fld>
            <a:endParaRPr lang="ru-RU"/>
          </a:p>
        </p:txBody>
      </p:sp>
    </p:spTree>
    <p:extLst>
      <p:ext uri="{BB962C8B-B14F-4D97-AF65-F5344CB8AC3E}">
        <p14:creationId xmlns:p14="http://schemas.microsoft.com/office/powerpoint/2010/main" val="30380254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228600"/>
            <a:ext cx="11095566" cy="1227222"/>
          </a:xfrm>
        </p:spPr>
        <p:txBody>
          <a:bodyPr>
            <a:normAutofit fontScale="90000"/>
          </a:bodyPr>
          <a:lstStyle/>
          <a:p>
            <a:r>
              <a:rPr lang="kk-KZ" sz="2700" b="1" dirty="0">
                <a:latin typeface="Times New Roman" panose="02020603050405020304" pitchFamily="18" charset="0"/>
                <a:cs typeface="Times New Roman" panose="02020603050405020304" pitchFamily="18" charset="0"/>
              </a:rPr>
              <a:t>Тақырып 5. XVIII ғасырдың бірінші жартысындағы қазақ жүздерінің сыртқы саяси жағдайы. Қазақстан Ресейдің саясаты жағдайында: әкімшілік реформа (ХҮІІІ ғасырдың соңғы ширегі – ХХ ғ. басы)</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kk-KZ" dirty="0"/>
              <a:t> </a:t>
            </a:r>
            <a:r>
              <a:rPr lang="ru-RU" dirty="0"/>
              <a:t/>
            </a:r>
            <a:br>
              <a:rPr lang="ru-RU" dirty="0"/>
            </a:br>
            <a:endParaRPr lang="ru-RU" dirty="0"/>
          </a:p>
        </p:txBody>
      </p:sp>
      <p:sp>
        <p:nvSpPr>
          <p:cNvPr id="3" name="Объект 2"/>
          <p:cNvSpPr>
            <a:spLocks noGrp="1"/>
          </p:cNvSpPr>
          <p:nvPr>
            <p:ph idx="1"/>
          </p:nvPr>
        </p:nvSpPr>
        <p:spPr>
          <a:xfrm>
            <a:off x="677334" y="1455823"/>
            <a:ext cx="11095566" cy="5173578"/>
          </a:xfrm>
        </p:spPr>
        <p:txBody>
          <a:bodyPr>
            <a:normAutofit fontScale="77500" lnSpcReduction="20000"/>
          </a:bodyPr>
          <a:lstStyle/>
          <a:p>
            <a:pPr algn="just"/>
            <a:r>
              <a:rPr lang="kk-KZ" dirty="0"/>
              <a:t>. </a:t>
            </a:r>
            <a:r>
              <a:rPr lang="kk-KZ" sz="2400" dirty="0">
                <a:latin typeface="Times New Roman" panose="02020603050405020304" pitchFamily="18" charset="0"/>
                <a:cs typeface="Times New Roman" panose="02020603050405020304" pitchFamily="18" charset="0"/>
              </a:rPr>
              <a:t>Қазақ-орыс қатынастарының тарихи </a:t>
            </a:r>
            <a:r>
              <a:rPr lang="kk-KZ" sz="2400" dirty="0" smtClean="0">
                <a:latin typeface="Times New Roman" panose="02020603050405020304" pitchFamily="18" charset="0"/>
                <a:cs typeface="Times New Roman" panose="02020603050405020304" pitchFamily="18" charset="0"/>
              </a:rPr>
              <a:t>тамыры, екі </a:t>
            </a:r>
            <a:r>
              <a:rPr lang="kk-KZ" sz="2400" dirty="0">
                <a:latin typeface="Times New Roman" panose="02020603050405020304" pitchFamily="18" charset="0"/>
                <a:cs typeface="Times New Roman" panose="02020603050405020304" pitchFamily="18" charset="0"/>
              </a:rPr>
              <a:t>ел арасындағы қарым-қатынастар Қазан хандығы (1552) мен Астрахан хандығын (1556) және Еділ бойындағы халықтарды Ресей империясы езіне қаратып алғаннан кейін тереңдей бастады. Орыс мемлекеті Орта Азияға қазақ жері арқылы өтетін дәстүрлі сауда жолдарын қауіпсіздендіру мақсатында Қазақ хандығымен экономикалық байланыстар орнатуға мүдделілік танытты. Қазақ хандығы өз кезегінде Орта Азия хандықтары мен жоңғарларға қарсы күресте Ресеймен одақтасуды көздеді.</a:t>
            </a:r>
            <a:endParaRPr lang="ru-RU" sz="2400" dirty="0">
              <a:latin typeface="Times New Roman" panose="02020603050405020304" pitchFamily="18" charset="0"/>
              <a:cs typeface="Times New Roman" panose="02020603050405020304" pitchFamily="18" charset="0"/>
            </a:endParaRPr>
          </a:p>
          <a:p>
            <a:pPr algn="just"/>
            <a:r>
              <a:rPr lang="kk-KZ" sz="2400" dirty="0">
                <a:latin typeface="Times New Roman" panose="02020603050405020304" pitchFamily="18" charset="0"/>
                <a:cs typeface="Times New Roman" panose="02020603050405020304" pitchFamily="18" charset="0"/>
              </a:rPr>
              <a:t>Екі ел арасындағы өзара қарым-қатынастарды дамытуда елшілік алмасулар маңызды рөл атқарды. 1573 жылы Қазақ даласына Третьяк Чебуков басқарған орыс елшілігі жіберілген еді. Бірақ олар Сібір татарлары қолынан қаза тапқандықтан, бұл елшілік Қазақ хандығына жете алмады.</a:t>
            </a:r>
            <a:endParaRPr lang="ru-RU" sz="2400" dirty="0">
              <a:latin typeface="Times New Roman" panose="02020603050405020304" pitchFamily="18" charset="0"/>
              <a:cs typeface="Times New Roman" panose="02020603050405020304" pitchFamily="18" charset="0"/>
            </a:endParaRPr>
          </a:p>
          <a:p>
            <a:pPr algn="just"/>
            <a:r>
              <a:rPr lang="kk-KZ" sz="2400" dirty="0">
                <a:latin typeface="Times New Roman" panose="02020603050405020304" pitchFamily="18" charset="0"/>
                <a:cs typeface="Times New Roman" panose="02020603050405020304" pitchFamily="18" charset="0"/>
              </a:rPr>
              <a:t>ІV Иван Грозный ағайынды саудагер Строгановтарға 1574 жылдың 30 мамырын-да Тобылға бекініс салуға және Қазақстан мен Орта Азия халықтарымен «салықсыз» сауда жасауға рұқсат грамотасын береді. Бұл сауда байпаныстарының жандануына септігін тигізді. 1594 және 1595 жылдары Мәскеуге Тәуекел хан Құл-Мұхаммед басқарған қазақ елшілігін жібергені белгілі. ХVІІ ғасырда бір орталыққа біріккен Ресей мемлекеті нығая бастады. Сол себепті, Ресей өзінің шығыс аудандарымен шектес орналасқан халықтарды жаулап алу саясатын  жүргізе бастады</a:t>
            </a:r>
            <a:r>
              <a:rPr lang="kk-KZ" sz="2400" dirty="0" smtClean="0">
                <a:latin typeface="Times New Roman" panose="02020603050405020304" pitchFamily="18" charset="0"/>
                <a:cs typeface="Times New Roman" panose="02020603050405020304" pitchFamily="18" charset="0"/>
              </a:rPr>
              <a:t>.</a:t>
            </a:r>
            <a:r>
              <a:rPr lang="kk-KZ" sz="2400" dirty="0">
                <a:latin typeface="Times New Roman" panose="02020603050405020304" pitchFamily="18" charset="0"/>
                <a:cs typeface="Times New Roman" panose="02020603050405020304" pitchFamily="18" charset="0"/>
              </a:rPr>
              <a:t> Ресейдің Батыс Сібірге басып кіруі мен оны өзінің құрамына енгізудің бастамасы 1581 жылы Сібір хандығының астанасы Искерді алған Ермак жорықтарымен байланысты болды. Сібірдегі Көшім хандығының талқандалуы орыс мемлекетінің Сібірге және онымен шектес аудандарға жылжуына ыңғайлы аймақ құру бағытындағы алғашқы қадам жасауына жағдай жасады</a:t>
            </a:r>
            <a:r>
              <a:rPr lang="kk-KZ" sz="2400" dirty="0" smtClean="0">
                <a:latin typeface="Times New Roman" panose="02020603050405020304" pitchFamily="18" charset="0"/>
                <a:cs typeface="Times New Roman" panose="02020603050405020304" pitchFamily="18" charset="0"/>
              </a:rPr>
              <a:t>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80068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288758"/>
            <a:ext cx="11306119" cy="348916"/>
          </a:xfrm>
        </p:spPr>
        <p:txBody>
          <a:bodyPr>
            <a:noAutofit/>
          </a:bodyPr>
          <a:lstStyle/>
          <a:p>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Сібір</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және</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Сырдария</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әскери</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желілерінің</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түйісуі</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Ресейдің</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Қазақ</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жерін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жаулап</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алуының</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аяқталуы</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938463"/>
            <a:ext cx="11306118" cy="5570621"/>
          </a:xfrm>
        </p:spPr>
        <p:txBody>
          <a:bodyPr>
            <a:noAutofit/>
          </a:bodyPr>
          <a:lstStyle/>
          <a:p>
            <a:pPr algn="just"/>
            <a:r>
              <a:rPr lang="ru-RU" sz="2400" dirty="0">
                <a:latin typeface="Times New Roman" panose="02020603050405020304" pitchFamily="18" charset="0"/>
                <a:cs typeface="Times New Roman" panose="02020603050405020304" pitchFamily="18" charset="0"/>
              </a:rPr>
              <a:t>«</a:t>
            </a:r>
            <a:r>
              <a:rPr lang="ru-RU" sz="2400" dirty="0" err="1">
                <a:latin typeface="Times New Roman" panose="02020603050405020304" pitchFamily="18" charset="0"/>
                <a:cs typeface="Times New Roman" panose="02020603050405020304" pitchFamily="18" charset="0"/>
              </a:rPr>
              <a:t>Сібір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қырғыздары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туралы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Жарғыны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қабылдау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хандық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билікті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жоюды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Орта </a:t>
            </a:r>
            <a:r>
              <a:rPr lang="ru-RU" sz="2400" dirty="0" err="1">
                <a:latin typeface="Times New Roman" panose="02020603050405020304" pitchFamily="18" charset="0"/>
                <a:cs typeface="Times New Roman" panose="02020603050405020304" pitchFamily="18" charset="0"/>
              </a:rPr>
              <a:t>жүздің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Ресей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империясының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құрамына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толығымен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енгенін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білдіреді</a:t>
            </a:r>
            <a:r>
              <a:rPr lang="ru-RU" sz="2400" dirty="0">
                <a:latin typeface="Times New Roman" panose="02020603050405020304" pitchFamily="18" charset="0"/>
                <a:cs typeface="Times New Roman" panose="02020603050405020304" pitchFamily="18" charset="0"/>
              </a:rPr>
              <a:t>. 1824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8 </a:t>
            </a:r>
            <a:r>
              <a:rPr lang="ru-RU" sz="2400" dirty="0" err="1">
                <a:latin typeface="Times New Roman" panose="02020603050405020304" pitchFamily="18" charset="0"/>
                <a:cs typeface="Times New Roman" panose="02020603050405020304" pitchFamily="18" charset="0"/>
              </a:rPr>
              <a:t>ақпанда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патша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өкіметі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Орынбор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қырғыздары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туралы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Жарғыны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қабылдады</a:t>
            </a:r>
            <a:r>
              <a:rPr lang="ru-RU" sz="2400" dirty="0">
                <a:latin typeface="Times New Roman" panose="02020603050405020304" pitchFamily="18" charset="0"/>
                <a:cs typeface="Times New Roman" panose="02020603050405020304" pitchFamily="18" charset="0"/>
              </a:rPr>
              <a:t>. Орта </a:t>
            </a:r>
            <a:r>
              <a:rPr lang="ru-RU" sz="2400" dirty="0" err="1">
                <a:latin typeface="Times New Roman" panose="02020603050405020304" pitchFamily="18" charset="0"/>
                <a:cs typeface="Times New Roman" panose="02020603050405020304" pitchFamily="18" charset="0"/>
              </a:rPr>
              <a:t>жүздегі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сияқты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енді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жүздеде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хандық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билік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жойылды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жүзді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басқару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Орынбордағы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шекаралық</a:t>
            </a:r>
            <a:r>
              <a:rPr lang="ru-RU" sz="2400" dirty="0">
                <a:latin typeface="Times New Roman" panose="02020603050405020304" pitchFamily="18" charset="0"/>
                <a:cs typeface="Times New Roman" panose="02020603050405020304" pitchFamily="18" charset="0"/>
              </a:rPr>
              <a:t> комиссия </a:t>
            </a:r>
            <a:r>
              <a:rPr lang="ru-RU" sz="2400" dirty="0" err="1">
                <a:latin typeface="Times New Roman" panose="02020603050405020304" pitchFamily="18" charset="0"/>
                <a:cs typeface="Times New Roman" panose="02020603050405020304" pitchFamily="18" charset="0"/>
              </a:rPr>
              <a:t>арқылы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жүзеге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асырылды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Жарғы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бойынша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бөлікке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бөлінді</a:t>
            </a:r>
            <a:r>
              <a:rPr lang="ru-RU" sz="2400" dirty="0">
                <a:latin typeface="Times New Roman" panose="02020603050405020304" pitchFamily="18" charset="0"/>
                <a:cs typeface="Times New Roman" panose="02020603050405020304" pitchFamily="18" charset="0"/>
              </a:rPr>
              <a:t>. Оны </a:t>
            </a:r>
            <a:r>
              <a:rPr lang="ru-RU" sz="2400" dirty="0" err="1">
                <a:latin typeface="Times New Roman" panose="02020603050405020304" pitchFamily="18" charset="0"/>
                <a:cs typeface="Times New Roman" panose="02020603050405020304" pitchFamily="18" charset="0"/>
              </a:rPr>
              <a:t>сұлтандар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басқарды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Бөліктер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дистанцияларға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бөлінді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ауылдарға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бөлінді</a:t>
            </a:r>
            <a:r>
              <a:rPr lang="ru-RU" sz="2400" dirty="0">
                <a:latin typeface="Times New Roman" panose="02020603050405020304" pitchFamily="18" charset="0"/>
                <a:cs typeface="Times New Roman" panose="02020603050405020304" pitchFamily="18" charset="0"/>
              </a:rPr>
              <a:t>. Дистанция </a:t>
            </a:r>
            <a:r>
              <a:rPr lang="ru-RU" sz="2400" dirty="0" err="1">
                <a:latin typeface="Times New Roman" panose="02020603050405020304" pitchFamily="18" charset="0"/>
                <a:cs typeface="Times New Roman" panose="02020603050405020304" pitchFamily="18" charset="0"/>
              </a:rPr>
              <a:t>бекіністер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аралығындағы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жерлер</a:t>
            </a:r>
            <a:r>
              <a:rPr lang="ru-RU" sz="2400" dirty="0">
                <a:latin typeface="Times New Roman" panose="02020603050405020304" pitchFamily="18" charset="0"/>
                <a:cs typeface="Times New Roman" panose="02020603050405020304" pitchFamily="18" charset="0"/>
              </a:rPr>
              <a:t>.  </a:t>
            </a:r>
          </a:p>
          <a:p>
            <a:pPr algn="just"/>
            <a:r>
              <a:rPr lang="ru-RU" sz="2400" dirty="0">
                <a:latin typeface="Times New Roman" panose="02020603050405020304" pitchFamily="18" charset="0"/>
                <a:cs typeface="Times New Roman" panose="02020603050405020304" pitchFamily="18" charset="0"/>
              </a:rPr>
              <a:t>Х</a:t>
            </a:r>
            <a:r>
              <a:rPr lang="kk-KZ" sz="2400" dirty="0">
                <a:latin typeface="Times New Roman" panose="02020603050405020304" pitchFamily="18" charset="0"/>
                <a:cs typeface="Times New Roman" panose="02020603050405020304" pitchFamily="18" charset="0"/>
              </a:rPr>
              <a:t>VІІІ</a:t>
            </a:r>
            <a:r>
              <a:rPr lang="ru-RU" sz="2400" dirty="0">
                <a:latin typeface="Times New Roman" panose="02020603050405020304" pitchFamily="18" charset="0"/>
                <a:cs typeface="Times New Roman" panose="02020603050405020304" pitchFamily="18" charset="0"/>
              </a:rPr>
              <a:t>-ХІХ </a:t>
            </a:r>
            <a:r>
              <a:rPr lang="ru-RU" sz="2400" dirty="0" err="1">
                <a:latin typeface="Times New Roman" panose="02020603050405020304" pitchFamily="18" charset="0"/>
                <a:cs typeface="Times New Roman" panose="02020603050405020304" pitchFamily="18" charset="0"/>
              </a:rPr>
              <a:t>ғасырдың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Ресей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империясы</a:t>
            </a:r>
            <a:r>
              <a:rPr lang="ru-RU" sz="2400" dirty="0">
                <a:latin typeface="Times New Roman" panose="02020603050405020304" pitchFamily="18" charset="0"/>
                <a:cs typeface="Times New Roman" panose="02020603050405020304" pitchFamily="18" charset="0"/>
              </a:rPr>
              <a:t> Орта </a:t>
            </a:r>
            <a:r>
              <a:rPr lang="ru-RU" sz="2400" dirty="0" err="1">
                <a:latin typeface="Times New Roman" panose="02020603050405020304" pitchFamily="18" charset="0"/>
                <a:cs typeface="Times New Roman" panose="02020603050405020304" pitchFamily="18" charset="0"/>
              </a:rPr>
              <a:t>жүз</a:t>
            </a:r>
            <a:r>
              <a:rPr lang="ru-RU" sz="2400" dirty="0">
                <a:latin typeface="Times New Roman" panose="02020603050405020304" pitchFamily="18" charset="0"/>
                <a:cs typeface="Times New Roman" panose="02020603050405020304" pitchFamily="18" charset="0"/>
              </a:rPr>
              <a:t> бен </a:t>
            </a:r>
            <a:r>
              <a:rPr lang="ru-RU" sz="2400" dirty="0" err="1">
                <a:latin typeface="Times New Roman" panose="02020603050405020304" pitchFamily="18" charset="0"/>
                <a:cs typeface="Times New Roman" panose="02020603050405020304" pitchFamily="18" charset="0"/>
              </a:rPr>
              <a:t>Кіші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жүздің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негізгі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бөліктерін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құрамына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қосып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алды</a:t>
            </a:r>
            <a:r>
              <a:rPr lang="ru-RU" sz="2400" dirty="0">
                <a:latin typeface="Times New Roman" panose="02020603050405020304" pitchFamily="18" charset="0"/>
                <a:cs typeface="Times New Roman" panose="02020603050405020304" pitchFamily="18" charset="0"/>
              </a:rPr>
              <a:t>. 1824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Жетісу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аймағы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Ресей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құрамына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енді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Ресейге</a:t>
            </a:r>
            <a:r>
              <a:rPr lang="ru-RU" sz="2400" dirty="0">
                <a:latin typeface="Times New Roman" panose="02020603050405020304" pitchFamily="18" charset="0"/>
                <a:cs typeface="Times New Roman" panose="02020603050405020304" pitchFamily="18" charset="0"/>
              </a:rPr>
              <a:t> тек </a:t>
            </a:r>
            <a:r>
              <a:rPr lang="ru-RU" sz="2400" dirty="0" err="1">
                <a:latin typeface="Times New Roman" panose="02020603050405020304" pitchFamily="18" charset="0"/>
                <a:cs typeface="Times New Roman" panose="02020603050405020304" pitchFamily="18" charset="0"/>
              </a:rPr>
              <a:t>Қоқан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хандығына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қарайтын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оңтүстікте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Ташкенттен</a:t>
            </a:r>
            <a:r>
              <a:rPr lang="ru-RU" sz="2400" dirty="0">
                <a:latin typeface="Times New Roman" panose="02020603050405020304" pitchFamily="18" charset="0"/>
                <a:cs typeface="Times New Roman" panose="02020603050405020304" pitchFamily="18" charset="0"/>
              </a:rPr>
              <a:t> Шу </a:t>
            </a:r>
            <a:r>
              <a:rPr lang="ru-RU" sz="2400" dirty="0" err="1">
                <a:latin typeface="Times New Roman" panose="02020603050405020304" pitchFamily="18" charset="0"/>
                <a:cs typeface="Times New Roman" panose="02020603050405020304" pitchFamily="18" charset="0"/>
              </a:rPr>
              <a:t>өзеніне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дейінгі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солтүстігінде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Сырдың</a:t>
            </a:r>
            <a:r>
              <a:rPr lang="ru-RU" sz="2400" dirty="0">
                <a:latin typeface="Times New Roman" panose="02020603050405020304" pitchFamily="18" charset="0"/>
                <a:cs typeface="Times New Roman" panose="02020603050405020304" pitchFamily="18" charset="0"/>
              </a:rPr>
              <a:t> орта </a:t>
            </a:r>
            <a:r>
              <a:rPr lang="ru-RU" sz="2400" dirty="0" err="1">
                <a:latin typeface="Times New Roman" panose="02020603050405020304" pitchFamily="18" charset="0"/>
                <a:cs typeface="Times New Roman" panose="02020603050405020304" pitchFamily="18" charset="0"/>
              </a:rPr>
              <a:t>ағысынан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Ақмешітке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дейінгі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Ұлы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жүздің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оңтүстік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ғана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кірмеді</a:t>
            </a:r>
            <a:r>
              <a:rPr lang="ru-RU" sz="2400" dirty="0">
                <a:latin typeface="Times New Roman" panose="02020603050405020304" pitchFamily="18" charset="0"/>
                <a:cs typeface="Times New Roman" panose="02020603050405020304" pitchFamily="18" charset="0"/>
              </a:rPr>
              <a:t>. ХІХ </a:t>
            </a:r>
            <a:r>
              <a:rPr lang="ru-RU" sz="2400" dirty="0" err="1">
                <a:latin typeface="Times New Roman" panose="02020603050405020304" pitchFamily="18" charset="0"/>
                <a:cs typeface="Times New Roman" panose="02020603050405020304" pitchFamily="18" charset="0"/>
              </a:rPr>
              <a:t>ғасырдың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бірінші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жартысында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Қоқан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Хиуа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хандықтары</a:t>
            </a:r>
            <a:r>
              <a:rPr lang="ru-RU" sz="2400" dirty="0">
                <a:latin typeface="Times New Roman" panose="02020603050405020304" pitchFamily="18" charset="0"/>
                <a:cs typeface="Times New Roman" panose="02020603050405020304" pitchFamily="18" charset="0"/>
              </a:rPr>
              <a:t> да Сыр </a:t>
            </a:r>
            <a:r>
              <a:rPr lang="ru-RU" sz="2400" dirty="0" err="1">
                <a:latin typeface="Times New Roman" panose="02020603050405020304" pitchFamily="18" charset="0"/>
                <a:cs typeface="Times New Roman" panose="02020603050405020304" pitchFamily="18" charset="0"/>
              </a:rPr>
              <a:t>бойына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қамалдар</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бекіністерін</a:t>
            </a:r>
            <a:r>
              <a:rPr lang="ru-RU" sz="2400" dirty="0">
                <a:latin typeface="Times New Roman" panose="02020603050405020304" pitchFamily="18" charset="0"/>
                <a:cs typeface="Times New Roman" panose="02020603050405020304" pitchFamily="18" charset="0"/>
              </a:rPr>
              <a:t> сала </a:t>
            </a:r>
            <a:r>
              <a:rPr lang="ru-RU" sz="2400" dirty="0" err="1">
                <a:latin typeface="Times New Roman" panose="02020603050405020304" pitchFamily="18" charset="0"/>
                <a:cs typeface="Times New Roman" panose="02020603050405020304" pitchFamily="18" charset="0"/>
              </a:rPr>
              <a:t>бастаған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болатын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Сырдария</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Қуаңдария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өзендерінің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аралығы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Хиуа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хандығының</a:t>
            </a:r>
            <a:r>
              <a:rPr lang="ru-RU" sz="2400" dirty="0">
                <a:latin typeface="Times New Roman" panose="02020603050405020304" pitchFamily="18" charset="0"/>
                <a:cs typeface="Times New Roman" panose="02020603050405020304" pitchFamily="18" charset="0"/>
              </a:rPr>
              <a:t>, ал </a:t>
            </a:r>
            <a:r>
              <a:rPr lang="ru-RU" sz="2400" dirty="0" err="1">
                <a:latin typeface="Times New Roman" panose="02020603050405020304" pitchFamily="18" charset="0"/>
                <a:cs typeface="Times New Roman" panose="02020603050405020304" pitchFamily="18" charset="0"/>
              </a:rPr>
              <a:t>қазақ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жерінің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оңтүстігі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Қоқан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хандығының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бақылауында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Қоқан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Хиуа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бекіністерінің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стратегиялық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тұрғыда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ерекше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орналасуы</a:t>
            </a:r>
            <a:r>
              <a:rPr lang="ru-RU" sz="2400" dirty="0">
                <a:latin typeface="Times New Roman" panose="02020603050405020304" pitchFamily="18" charset="0"/>
                <a:cs typeface="Times New Roman" panose="02020603050405020304" pitchFamily="18" charset="0"/>
              </a:rPr>
              <a:t> тек </a:t>
            </a:r>
            <a:r>
              <a:rPr lang="ru-RU" sz="2400" dirty="0" err="1">
                <a:latin typeface="Times New Roman" panose="02020603050405020304" pitchFamily="18" charset="0"/>
                <a:cs typeface="Times New Roman" panose="02020603050405020304" pitchFamily="18" charset="0"/>
              </a:rPr>
              <a:t>отырықшы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қазақтарды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ғана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емес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сонымен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қатар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Сырдариядан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өтетін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кезде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кешпелі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халықты</a:t>
            </a:r>
            <a:r>
              <a:rPr lang="ru-RU" sz="2400" dirty="0">
                <a:latin typeface="Times New Roman" panose="02020603050405020304" pitchFamily="18" charset="0"/>
                <a:cs typeface="Times New Roman" panose="02020603050405020304" pitchFamily="18" charset="0"/>
              </a:rPr>
              <a:t> да, </a:t>
            </a:r>
            <a:r>
              <a:rPr lang="ru-RU" sz="2400" dirty="0" err="1">
                <a:latin typeface="Times New Roman" panose="02020603050405020304" pitchFamily="18" charset="0"/>
                <a:cs typeface="Times New Roman" panose="02020603050405020304" pitchFamily="18" charset="0"/>
              </a:rPr>
              <a:t>транзиттік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сауда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жолдарын</a:t>
            </a:r>
            <a:r>
              <a:rPr lang="ru-RU" sz="2400" dirty="0">
                <a:latin typeface="Times New Roman" panose="02020603050405020304" pitchFamily="18" charset="0"/>
                <a:cs typeface="Times New Roman" panose="02020603050405020304" pitchFamily="18" charset="0"/>
              </a:rPr>
              <a:t> да </a:t>
            </a:r>
            <a:r>
              <a:rPr lang="ru-RU" sz="2400" dirty="0" err="1">
                <a:latin typeface="Times New Roman" panose="02020603050405020304" pitchFamily="18" charset="0"/>
                <a:cs typeface="Times New Roman" panose="02020603050405020304" pitchFamily="18" charset="0"/>
              </a:rPr>
              <a:t>бақылауында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ұстауға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мүмкіндік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берді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Кейбір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рулары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жақты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қысымда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Ресей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жағынан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екіншісі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Хиуа</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Қоқан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хандықтары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тарапынан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кейбір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руларының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жайлауы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Орынбор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облысы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өңірінде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болғандықтан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Ресейге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төлесе</a:t>
            </a:r>
            <a:r>
              <a:rPr lang="ru-RU" sz="2400" dirty="0">
                <a:latin typeface="Times New Roman" panose="02020603050405020304" pitchFamily="18" charset="0"/>
                <a:cs typeface="Times New Roman" panose="02020603050405020304" pitchFamily="18" charset="0"/>
              </a:rPr>
              <a:t>, ал </a:t>
            </a:r>
            <a:r>
              <a:rPr lang="ru-RU" sz="2400" dirty="0" err="1">
                <a:latin typeface="Times New Roman" panose="02020603050405020304" pitchFamily="18" charset="0"/>
                <a:cs typeface="Times New Roman" panose="02020603050405020304" pitchFamily="18" charset="0"/>
              </a:rPr>
              <a:t>қыстауы</a:t>
            </a:r>
            <a:r>
              <a:rPr lang="ru-RU" sz="2400" dirty="0">
                <a:latin typeface="Times New Roman" panose="02020603050405020304" pitchFamily="18" charset="0"/>
                <a:cs typeface="Times New Roman" panose="02020603050405020304" pitchFamily="18" charset="0"/>
              </a:rPr>
              <a:t> Сыр </a:t>
            </a:r>
            <a:r>
              <a:rPr lang="ru-RU" sz="2400" dirty="0" err="1">
                <a:latin typeface="Times New Roman" panose="02020603050405020304" pitchFamily="18" charset="0"/>
                <a:cs typeface="Times New Roman" panose="02020603050405020304" pitchFamily="18" charset="0"/>
              </a:rPr>
              <a:t>бойында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болғандықтан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қоқандықтарға</a:t>
            </a:r>
            <a:r>
              <a:rPr lang="ru-RU" sz="2400" dirty="0">
                <a:latin typeface="Times New Roman" panose="02020603050405020304" pitchFamily="18" charset="0"/>
                <a:cs typeface="Times New Roman" panose="02020603050405020304" pitchFamily="18" charset="0"/>
              </a:rPr>
              <a:t> да </a:t>
            </a:r>
            <a:r>
              <a:rPr lang="ru-RU" sz="2400" dirty="0" err="1">
                <a:latin typeface="Times New Roman" panose="02020603050405020304" pitchFamily="18" charset="0"/>
                <a:cs typeface="Times New Roman" panose="02020603050405020304" pitchFamily="18" charset="0"/>
              </a:rPr>
              <a:t>салық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төлеуге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мәжбүр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болды</a:t>
            </a:r>
            <a:r>
              <a:rPr lang="ru-RU" sz="2400" dirty="0">
                <a:latin typeface="Times New Roman" panose="02020603050405020304" pitchFamily="18" charset="0"/>
                <a:cs typeface="Times New Roman" panose="02020603050405020304" pitchFamily="18" charset="0"/>
              </a:rPr>
              <a:t>.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8492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9074" y="156410"/>
            <a:ext cx="11454062" cy="469232"/>
          </a:xfrm>
        </p:spPr>
        <p:txBody>
          <a:bodyPr>
            <a:normAutofit fontScale="90000"/>
          </a:bodyPr>
          <a:lstStyle/>
          <a:p>
            <a:r>
              <a:rPr lang="kk-KZ" dirty="0" smtClean="0"/>
              <a:t>11 бет.</a:t>
            </a:r>
            <a:endParaRPr lang="ru-RU" dirty="0"/>
          </a:p>
        </p:txBody>
      </p:sp>
      <p:sp>
        <p:nvSpPr>
          <p:cNvPr id="3" name="Объект 2"/>
          <p:cNvSpPr>
            <a:spLocks noGrp="1"/>
          </p:cNvSpPr>
          <p:nvPr>
            <p:ph idx="1"/>
          </p:nvPr>
        </p:nvSpPr>
        <p:spPr>
          <a:xfrm>
            <a:off x="409074" y="625643"/>
            <a:ext cx="11454062" cy="5415720"/>
          </a:xfrm>
        </p:spPr>
        <p:txBody>
          <a:bodyPr>
            <a:noAutofit/>
          </a:bodyPr>
          <a:lstStyle/>
          <a:p>
            <a:pPr algn="just"/>
            <a:r>
              <a:rPr lang="ru-RU" sz="2000" dirty="0">
                <a:latin typeface="Times New Roman" panose="02020603050405020304" pitchFamily="18" charset="0"/>
                <a:cs typeface="Times New Roman" panose="02020603050405020304" pitchFamily="18" charset="0"/>
              </a:rPr>
              <a:t>1854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көктемде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жүз</a:t>
            </a:r>
            <a:r>
              <a:rPr lang="ru-RU" sz="2000" dirty="0">
                <a:latin typeface="Times New Roman" panose="02020603050405020304" pitchFamily="18" charset="0"/>
                <a:cs typeface="Times New Roman" panose="02020603050405020304" pitchFamily="18" charset="0"/>
              </a:rPr>
              <a:t> приставы майор М. </a:t>
            </a:r>
            <a:r>
              <a:rPr lang="ru-RU" sz="2000" dirty="0" err="1">
                <a:latin typeface="Times New Roman" panose="02020603050405020304" pitchFamily="18" charset="0"/>
                <a:cs typeface="Times New Roman" panose="02020603050405020304" pitchFamily="18" charset="0"/>
              </a:rPr>
              <a:t>Перемышельскийдің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басшылығымен</a:t>
            </a:r>
            <a:r>
              <a:rPr lang="ru-RU" sz="2000" dirty="0">
                <a:latin typeface="Times New Roman" panose="02020603050405020304" pitchFamily="18" charset="0"/>
                <a:cs typeface="Times New Roman" panose="02020603050405020304" pitchFamily="18" charset="0"/>
              </a:rPr>
              <a:t> Верный </a:t>
            </a:r>
            <a:r>
              <a:rPr lang="ru-RU" sz="2000" dirty="0" err="1">
                <a:latin typeface="Times New Roman" panose="02020603050405020304" pitchFamily="18" charset="0"/>
                <a:cs typeface="Times New Roman" panose="02020603050405020304" pitchFamily="18" charset="0"/>
              </a:rPr>
              <a:t>бекінісі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қаланды</a:t>
            </a:r>
            <a:r>
              <a:rPr lang="ru-RU" sz="2000" dirty="0">
                <a:latin typeface="Times New Roman" panose="02020603050405020304" pitchFamily="18" charset="0"/>
                <a:cs typeface="Times New Roman" panose="02020603050405020304" pitchFamily="18" charset="0"/>
              </a:rPr>
              <a:t>. 1855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Қапалдан</a:t>
            </a:r>
            <a:r>
              <a:rPr lang="ru-RU" sz="2000" dirty="0">
                <a:latin typeface="Times New Roman" panose="02020603050405020304" pitchFamily="18" charset="0"/>
                <a:cs typeface="Times New Roman" panose="02020603050405020304" pitchFamily="18" charset="0"/>
              </a:rPr>
              <a:t> пристав </a:t>
            </a:r>
            <a:r>
              <a:rPr lang="ru-RU" sz="2000" dirty="0" err="1">
                <a:latin typeface="Times New Roman" panose="02020603050405020304" pitchFamily="18" charset="0"/>
                <a:cs typeface="Times New Roman" panose="02020603050405020304" pitchFamily="18" charset="0"/>
              </a:rPr>
              <a:t>резиденциясы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Верныйға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кешіріліп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Жетісудың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орталығына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айналды</a:t>
            </a:r>
            <a:r>
              <a:rPr lang="ru-RU" sz="2000" dirty="0">
                <a:latin typeface="Times New Roman" panose="02020603050405020304" pitchFamily="18" charset="0"/>
                <a:cs typeface="Times New Roman" panose="02020603050405020304" pitchFamily="18" charset="0"/>
              </a:rPr>
              <a:t>. </a:t>
            </a:r>
          </a:p>
          <a:p>
            <a:pPr algn="just"/>
            <a:r>
              <a:rPr lang="ru-RU" sz="2000" dirty="0">
                <a:latin typeface="Times New Roman" panose="02020603050405020304" pitchFamily="18" charset="0"/>
                <a:cs typeface="Times New Roman" panose="02020603050405020304" pitchFamily="18" charset="0"/>
              </a:rPr>
              <a:t>1858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наурызда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Әулие-ата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аймағында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қазақтардың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Қоқан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үстемдігіне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қарсы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ірі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көтерілісі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басталады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Көтеріліс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өте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ауқымды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яғни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Шымкенттен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Пішпекке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дейінгі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аралықты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қамтыды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Көтерілісшілер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Пішпек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Шымкент </a:t>
            </a:r>
            <a:r>
              <a:rPr lang="ru-RU" sz="2000" dirty="0" err="1">
                <a:latin typeface="Times New Roman" panose="02020603050405020304" pitchFamily="18" charset="0"/>
                <a:cs typeface="Times New Roman" panose="02020603050405020304" pitchFamily="18" charset="0"/>
              </a:rPr>
              <a:t>маңында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қоқандық-тарға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күшті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қарсылық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көрсетіп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Әулие-атаны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қоршап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олар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шешуші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жеңіс-терге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жеткізе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алмады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Қоқан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әскерінің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қысымынан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қарамағындағы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аудандар-ға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көшүге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мәжбүр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Көтеріліс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жаңа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аудандарды</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қамти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бастады</a:t>
            </a:r>
            <a:r>
              <a:rPr lang="ru-RU" sz="2000" dirty="0">
                <a:latin typeface="Times New Roman" panose="02020603050405020304" pitchFamily="18" charset="0"/>
                <a:cs typeface="Times New Roman" panose="02020603050405020304" pitchFamily="18" charset="0"/>
              </a:rPr>
              <a:t>. 1858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мамыр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айында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көтерілісшілер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Созақ</a:t>
            </a:r>
            <a:r>
              <a:rPr lang="ru-RU" sz="2000" dirty="0">
                <a:latin typeface="Times New Roman" panose="02020603050405020304" pitchFamily="18" charset="0"/>
                <a:cs typeface="Times New Roman" panose="02020603050405020304" pitchFamily="18" charset="0"/>
              </a:rPr>
              <a:t>, Мерке, </a:t>
            </a:r>
            <a:r>
              <a:rPr lang="ru-RU" sz="2000" dirty="0" err="1">
                <a:latin typeface="Times New Roman" panose="02020603050405020304" pitchFamily="18" charset="0"/>
                <a:cs typeface="Times New Roman" panose="02020603050405020304" pitchFamily="18" charset="0"/>
              </a:rPr>
              <a:t>Шолаққорған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бекіністерін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Жаңақорған</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Түркістанды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қоршауға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Қоқан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әміршісі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Худояр</a:t>
            </a:r>
            <a:r>
              <a:rPr lang="ru-RU" sz="2000" dirty="0">
                <a:latin typeface="Times New Roman" panose="02020603050405020304" pitchFamily="18" charset="0"/>
                <a:cs typeface="Times New Roman" panose="02020603050405020304" pitchFamily="18" charset="0"/>
              </a:rPr>
              <a:t> хан </a:t>
            </a:r>
            <a:r>
              <a:rPr lang="ru-RU" sz="2000" dirty="0" err="1">
                <a:latin typeface="Times New Roman" panose="02020603050405020304" pitchFamily="18" charset="0"/>
                <a:cs typeface="Times New Roman" panose="02020603050405020304" pitchFamily="18" charset="0"/>
              </a:rPr>
              <a:t>өз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жағына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қазақтардың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беделді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басыларын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тарта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отырып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көтерілісшілердің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қарсылығын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әлсіретуге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жеткізді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Осылайша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негізгі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көтеріліс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ошақтары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басылған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Дегенмен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бұл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көтерілістер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жүздегі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қоқандықтардың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билігін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әлсіретіп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қазақ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жерінің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оңтүстігіндегі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әскери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қимылдарын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белсендірек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жүргізуге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жол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ашып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берді</a:t>
            </a:r>
            <a:r>
              <a:rPr lang="ru-RU" sz="2000" dirty="0">
                <a:latin typeface="Times New Roman" panose="02020603050405020304" pitchFamily="18" charset="0"/>
                <a:cs typeface="Times New Roman" panose="02020603050405020304" pitchFamily="18" charset="0"/>
              </a:rPr>
              <a:t>.</a:t>
            </a:r>
          </a:p>
          <a:p>
            <a:pPr algn="just"/>
            <a:r>
              <a:rPr lang="ru-RU" sz="2000" dirty="0" err="1">
                <a:latin typeface="Times New Roman" panose="02020603050405020304" pitchFamily="18" charset="0"/>
                <a:cs typeface="Times New Roman" panose="02020603050405020304" pitchFamily="18" charset="0"/>
              </a:rPr>
              <a:t>Қоқан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әскерлерінің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Әулие-ата</a:t>
            </a:r>
            <a:r>
              <a:rPr lang="ru-RU" sz="2000" dirty="0">
                <a:latin typeface="Times New Roman" panose="02020603050405020304" pitchFamily="18" charset="0"/>
                <a:cs typeface="Times New Roman" panose="02020603050405020304" pitchFamily="18" charset="0"/>
              </a:rPr>
              <a:t>, Мерке, </a:t>
            </a:r>
            <a:r>
              <a:rPr lang="ru-RU" sz="2000" dirty="0" err="1">
                <a:latin typeface="Times New Roman" panose="02020603050405020304" pitchFamily="18" charset="0"/>
                <a:cs typeface="Times New Roman" panose="02020603050405020304" pitchFamily="18" charset="0"/>
              </a:rPr>
              <a:t>Пішпек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Тоқмақ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аймағына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шоғырлануына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байланысты</a:t>
            </a:r>
            <a:r>
              <a:rPr lang="ru-RU" sz="2000" dirty="0">
                <a:latin typeface="Times New Roman" panose="02020603050405020304" pitchFamily="18" charset="0"/>
                <a:cs typeface="Times New Roman" panose="02020603050405020304" pitchFamily="18" charset="0"/>
              </a:rPr>
              <a:t> 1860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орыс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әскерлері</a:t>
            </a:r>
            <a:r>
              <a:rPr lang="ru-RU" sz="2000" dirty="0">
                <a:latin typeface="Times New Roman" panose="02020603050405020304" pitchFamily="18" charset="0"/>
                <a:cs typeface="Times New Roman" panose="02020603050405020304" pitchFamily="18" charset="0"/>
              </a:rPr>
              <a:t> подполковник </a:t>
            </a:r>
            <a:r>
              <a:rPr lang="ru-RU" sz="2000" dirty="0" err="1">
                <a:latin typeface="Times New Roman" panose="02020603050405020304" pitchFamily="18" charset="0"/>
                <a:cs typeface="Times New Roman" panose="02020603050405020304" pitchFamily="18" charset="0"/>
              </a:rPr>
              <a:t>Циммерманның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басшылығымен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Қастек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қамалынан</a:t>
            </a:r>
            <a:r>
              <a:rPr lang="ru-RU" sz="2000" dirty="0">
                <a:latin typeface="Times New Roman" panose="02020603050405020304" pitchFamily="18" charset="0"/>
                <a:cs typeface="Times New Roman" panose="02020603050405020304" pitchFamily="18" charset="0"/>
              </a:rPr>
              <a:t> Шу </a:t>
            </a:r>
            <a:r>
              <a:rPr lang="ru-RU" sz="2000" dirty="0" err="1">
                <a:latin typeface="Times New Roman" panose="02020603050405020304" pitchFamily="18" charset="0"/>
                <a:cs typeface="Times New Roman" panose="02020603050405020304" pitchFamily="18" charset="0"/>
              </a:rPr>
              <a:t>алқабы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арқылы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Әулие-ата</a:t>
            </a:r>
            <a:r>
              <a:rPr lang="ru-RU" sz="2000" dirty="0">
                <a:latin typeface="Times New Roman" panose="02020603050405020304" pitchFamily="18" charset="0"/>
                <a:cs typeface="Times New Roman" panose="02020603050405020304" pitchFamily="18" charset="0"/>
              </a:rPr>
              <a:t>, Шымкент; Ташкент </a:t>
            </a:r>
            <a:r>
              <a:rPr lang="ru-RU" sz="2000" dirty="0" err="1">
                <a:latin typeface="Times New Roman" panose="02020603050405020304" pitchFamily="18" charset="0"/>
                <a:cs typeface="Times New Roman" panose="02020603050405020304" pitchFamily="18" charset="0"/>
              </a:rPr>
              <a:t>бағытына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қарай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жорығын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бастады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Сейтіп</a:t>
            </a:r>
            <a:r>
              <a:rPr lang="ru-RU" sz="2000" dirty="0">
                <a:latin typeface="Times New Roman" panose="02020603050405020304" pitchFamily="18" charset="0"/>
                <a:cs typeface="Times New Roman" panose="02020603050405020304" pitchFamily="18" charset="0"/>
              </a:rPr>
              <a:t>, 26 </a:t>
            </a:r>
            <a:r>
              <a:rPr lang="ru-RU" sz="2000" dirty="0" err="1">
                <a:latin typeface="Times New Roman" panose="02020603050405020304" pitchFamily="18" charset="0"/>
                <a:cs typeface="Times New Roman" panose="02020603050405020304" pitchFamily="18" charset="0"/>
              </a:rPr>
              <a:t>тамызда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Тоқмақты</a:t>
            </a:r>
            <a:r>
              <a:rPr lang="ru-RU" sz="2000" dirty="0">
                <a:latin typeface="Times New Roman" panose="02020603050405020304" pitchFamily="18" charset="0"/>
                <a:cs typeface="Times New Roman" panose="02020603050405020304" pitchFamily="18" charset="0"/>
              </a:rPr>
              <a:t>, ал 4 </a:t>
            </a:r>
            <a:r>
              <a:rPr lang="ru-RU" sz="2000" dirty="0" err="1">
                <a:latin typeface="Times New Roman" panose="02020603050405020304" pitchFamily="18" charset="0"/>
                <a:cs typeface="Times New Roman" panose="02020603050405020304" pitchFamily="18" charset="0"/>
              </a:rPr>
              <a:t>қыркүйекте</a:t>
            </a:r>
            <a:r>
              <a:rPr lang="ru-RU" sz="2000" dirty="0">
                <a:latin typeface="Times New Roman" panose="02020603050405020304" pitchFamily="18" charset="0"/>
                <a:cs typeface="Times New Roman" panose="02020603050405020304" pitchFamily="18" charset="0"/>
              </a:rPr>
              <a:t> бес </a:t>
            </a:r>
            <a:r>
              <a:rPr lang="ru-RU" sz="2000" dirty="0" err="1">
                <a:latin typeface="Times New Roman" panose="02020603050405020304" pitchFamily="18" charset="0"/>
                <a:cs typeface="Times New Roman" panose="02020603050405020304" pitchFamily="18" charset="0"/>
              </a:rPr>
              <a:t>күндік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қоршау</a:t>
            </a:r>
            <a:r>
              <a:rPr lang="ru-RU" sz="2000" dirty="0">
                <a:latin typeface="Times New Roman" panose="02020603050405020304" pitchFamily="18" charset="0"/>
                <a:cs typeface="Times New Roman" panose="02020603050405020304" pitchFamily="18" charset="0"/>
              </a:rPr>
              <a:t>-дан </a:t>
            </a:r>
            <a:r>
              <a:rPr lang="ru-RU" sz="2000" dirty="0" err="1">
                <a:latin typeface="Times New Roman" panose="02020603050405020304" pitchFamily="18" charset="0"/>
                <a:cs typeface="Times New Roman" panose="02020603050405020304" pitchFamily="18" charset="0"/>
              </a:rPr>
              <a:t>кейін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Қоқан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хандығының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өлкедегі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негізгі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тірегінің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бірі</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Пішпек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алынады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Бұл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аймақтағы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ықпалынан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айырыла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бастаған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Қоқан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хандығы</a:t>
            </a:r>
            <a:r>
              <a:rPr lang="ru-RU" sz="2000" dirty="0">
                <a:latin typeface="Times New Roman" panose="02020603050405020304" pitchFamily="18" charset="0"/>
                <a:cs typeface="Times New Roman" panose="02020603050405020304" pitchFamily="18" charset="0"/>
              </a:rPr>
              <a:t> 22 </a:t>
            </a:r>
            <a:r>
              <a:rPr lang="ru-RU" sz="2000" dirty="0" err="1">
                <a:latin typeface="Times New Roman" panose="02020603050405020304" pitchFamily="18" charset="0"/>
                <a:cs typeface="Times New Roman" panose="02020603050405020304" pitchFamily="18" charset="0"/>
              </a:rPr>
              <a:t>мыңдық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әскерін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Верныйға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қарай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аттандырады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Қазан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айында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Ұзынағаш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маңында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Қоқан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әскері</a:t>
            </a:r>
            <a:r>
              <a:rPr lang="ru-RU" sz="2000" dirty="0">
                <a:latin typeface="Times New Roman" panose="02020603050405020304" pitchFamily="18" charset="0"/>
                <a:cs typeface="Times New Roman" panose="02020603050405020304" pitchFamily="18" charset="0"/>
              </a:rPr>
              <a:t> Алатау </a:t>
            </a:r>
            <a:r>
              <a:rPr lang="ru-RU" sz="2000" dirty="0" err="1">
                <a:latin typeface="Times New Roman" panose="02020603050405020304" pitchFamily="18" charset="0"/>
                <a:cs typeface="Times New Roman" panose="02020603050405020304" pitchFamily="18" charset="0"/>
              </a:rPr>
              <a:t>округінің</a:t>
            </a:r>
            <a:endParaRPr lang="ru-RU" sz="2000" dirty="0">
              <a:latin typeface="Times New Roman" panose="02020603050405020304" pitchFamily="18" charset="0"/>
              <a:cs typeface="Times New Roman" panose="02020603050405020304" pitchFamily="18" charset="0"/>
            </a:endParaRPr>
          </a:p>
          <a:p>
            <a:pPr algn="just"/>
            <a:r>
              <a:rPr lang="ru-RU" sz="2000" dirty="0" err="1">
                <a:latin typeface="Times New Roman" panose="02020603050405020304" pitchFamily="18" charset="0"/>
                <a:cs typeface="Times New Roman" panose="02020603050405020304" pitchFamily="18" charset="0"/>
              </a:rPr>
              <a:t>басшысы</a:t>
            </a:r>
            <a:r>
              <a:rPr lang="ru-RU" sz="2000" dirty="0">
                <a:latin typeface="Times New Roman" panose="02020603050405020304" pitchFamily="18" charset="0"/>
                <a:cs typeface="Times New Roman" panose="02020603050405020304" pitchFamily="18" charset="0"/>
              </a:rPr>
              <a:t> Ғ. </a:t>
            </a:r>
            <a:r>
              <a:rPr lang="ru-RU" sz="2000" dirty="0" err="1">
                <a:latin typeface="Times New Roman" panose="02020603050405020304" pitchFamily="18" charset="0"/>
                <a:cs typeface="Times New Roman" panose="02020603050405020304" pitchFamily="18" charset="0"/>
              </a:rPr>
              <a:t>Колпаковскийдің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қарамағындағы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орыс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әскерімен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кездеседі</a:t>
            </a:r>
            <a:r>
              <a:rPr lang="ru-RU" sz="2000" dirty="0">
                <a:latin typeface="Times New Roman" panose="02020603050405020304" pitchFamily="18" charset="0"/>
                <a:cs typeface="Times New Roman" panose="02020603050405020304" pitchFamily="18" charset="0"/>
              </a:rPr>
              <a:t>. 19-21 </a:t>
            </a:r>
            <a:r>
              <a:rPr lang="ru-RU" sz="2000" dirty="0" err="1">
                <a:latin typeface="Times New Roman" panose="02020603050405020304" pitchFamily="18" charset="0"/>
                <a:cs typeface="Times New Roman" panose="02020603050405020304" pitchFamily="18" charset="0"/>
              </a:rPr>
              <a:t>қазанда-ғы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күндік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Ұзынағаш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шайқасының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натижесінде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Қоқан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әскері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ойсырай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жеңіледі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Қазақтар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Қоқан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әскерінің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қарамағында</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орыстар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жағында</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шайқасқа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араласты</a:t>
            </a:r>
            <a:r>
              <a:rPr lang="ru-RU" sz="2000" dirty="0">
                <a:latin typeface="Times New Roman" panose="02020603050405020304" pitchFamily="18" charset="0"/>
                <a:cs typeface="Times New Roman" panose="02020603050405020304" pitchFamily="18" charset="0"/>
              </a:rPr>
              <a:t>.</a:t>
            </a:r>
          </a:p>
          <a:p>
            <a:pPr algn="just"/>
            <a:r>
              <a:rPr lang="ru-RU" sz="2000" dirty="0" err="1">
                <a:latin typeface="Times New Roman" panose="02020603050405020304" pitchFamily="18" charset="0"/>
                <a:cs typeface="Times New Roman" panose="02020603050405020304" pitchFamily="18" charset="0"/>
              </a:rPr>
              <a:t>Ресей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әскерінің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нәтижелі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жорығы</a:t>
            </a:r>
            <a:r>
              <a:rPr lang="ru-RU" sz="2000" dirty="0">
                <a:latin typeface="Times New Roman" panose="02020603050405020304" pitchFamily="18" charset="0"/>
                <a:cs typeface="Times New Roman" panose="02020603050405020304" pitchFamily="18" charset="0"/>
              </a:rPr>
              <a:t> 1864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Верныйдан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шыққан</a:t>
            </a:r>
            <a:r>
              <a:rPr lang="ru-RU" sz="2000" dirty="0">
                <a:latin typeface="Times New Roman" panose="02020603050405020304" pitchFamily="18" charset="0"/>
                <a:cs typeface="Times New Roman" panose="02020603050405020304" pitchFamily="18" charset="0"/>
              </a:rPr>
              <a:t> подполковник М. </a:t>
            </a:r>
            <a:r>
              <a:rPr lang="ru-RU" sz="2000" dirty="0" err="1">
                <a:latin typeface="Times New Roman" panose="02020603050405020304" pitchFamily="18" charset="0"/>
                <a:cs typeface="Times New Roman" panose="02020603050405020304" pitchFamily="18" charset="0"/>
              </a:rPr>
              <a:t>Черняевтің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әскері</a:t>
            </a:r>
            <a:r>
              <a:rPr lang="ru-RU" sz="2000" dirty="0">
                <a:latin typeface="Times New Roman" panose="02020603050405020304" pitchFamily="18" charset="0"/>
                <a:cs typeface="Times New Roman" panose="02020603050405020304" pitchFamily="18" charset="0"/>
              </a:rPr>
              <a:t> 4 </a:t>
            </a:r>
            <a:r>
              <a:rPr lang="ru-RU" sz="2000" dirty="0" err="1">
                <a:latin typeface="Times New Roman" panose="02020603050405020304" pitchFamily="18" charset="0"/>
                <a:cs typeface="Times New Roman" panose="02020603050405020304" pitchFamily="18" charset="0"/>
              </a:rPr>
              <a:t>маусымда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Әулиеатаны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алады</a:t>
            </a:r>
            <a:r>
              <a:rPr lang="ru-RU" sz="2000" dirty="0">
                <a:latin typeface="Times New Roman" panose="02020603050405020304" pitchFamily="18" charset="0"/>
                <a:cs typeface="Times New Roman" panose="02020603050405020304" pitchFamily="18" charset="0"/>
              </a:rPr>
              <a:t>. Ал </a:t>
            </a:r>
            <a:r>
              <a:rPr lang="ru-RU" sz="2000" dirty="0" err="1">
                <a:latin typeface="Times New Roman" panose="02020603050405020304" pitchFamily="18" charset="0"/>
                <a:cs typeface="Times New Roman" panose="02020603050405020304" pitchFamily="18" charset="0"/>
              </a:rPr>
              <a:t>Ақмешіттен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шыққан</a:t>
            </a:r>
            <a:r>
              <a:rPr lang="ru-RU" sz="2000" dirty="0">
                <a:latin typeface="Times New Roman" panose="02020603050405020304" pitchFamily="18" charset="0"/>
                <a:cs typeface="Times New Roman" panose="02020603050405020304" pitchFamily="18" charset="0"/>
              </a:rPr>
              <a:t> полковник Н. </a:t>
            </a:r>
            <a:r>
              <a:rPr lang="ru-RU" sz="2000" dirty="0" err="1">
                <a:latin typeface="Times New Roman" panose="02020603050405020304" pitchFamily="18" charset="0"/>
                <a:cs typeface="Times New Roman" panose="02020603050405020304" pitchFamily="18" charset="0"/>
              </a:rPr>
              <a:t>Веревкиннің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әскері</a:t>
            </a:r>
            <a:r>
              <a:rPr lang="ru-RU" sz="2000" dirty="0">
                <a:latin typeface="Times New Roman" panose="02020603050405020304" pitchFamily="18" charset="0"/>
                <a:cs typeface="Times New Roman" panose="02020603050405020304" pitchFamily="18" charset="0"/>
              </a:rPr>
              <a:t> 12 </a:t>
            </a:r>
            <a:r>
              <a:rPr lang="ru-RU" sz="2000" dirty="0" err="1">
                <a:latin typeface="Times New Roman" panose="02020603050405020304" pitchFamily="18" charset="0"/>
                <a:cs typeface="Times New Roman" panose="02020603050405020304" pitchFamily="18" charset="0"/>
              </a:rPr>
              <a:t>маусымда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Түркістанды</a:t>
            </a:r>
            <a:r>
              <a:rPr lang="ru-RU" sz="2000" dirty="0">
                <a:latin typeface="Times New Roman" panose="02020603050405020304" pitchFamily="18" charset="0"/>
                <a:cs typeface="Times New Roman" panose="02020603050405020304" pitchFamily="18" charset="0"/>
              </a:rPr>
              <a:t>, 22 </a:t>
            </a:r>
            <a:r>
              <a:rPr lang="ru-RU" sz="2000" dirty="0" err="1">
                <a:latin typeface="Times New Roman" panose="02020603050405020304" pitchFamily="18" charset="0"/>
                <a:cs typeface="Times New Roman" panose="02020603050405020304" pitchFamily="18" charset="0"/>
              </a:rPr>
              <a:t>қыркүйекте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Шымкентті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бағындырады</a:t>
            </a:r>
            <a:r>
              <a:rPr lang="ru-RU" sz="2000" dirty="0">
                <a:latin typeface="Times New Roman" panose="02020603050405020304" pitchFamily="18" charset="0"/>
                <a:cs typeface="Times New Roman" panose="02020603050405020304" pitchFamily="18" charset="0"/>
              </a:rPr>
              <a:t>. 1865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17 </a:t>
            </a:r>
            <a:r>
              <a:rPr lang="ru-RU" sz="2000" dirty="0" err="1">
                <a:latin typeface="Times New Roman" panose="02020603050405020304" pitchFamily="18" charset="0"/>
                <a:cs typeface="Times New Roman" panose="02020603050405020304" pitchFamily="18" charset="0"/>
              </a:rPr>
              <a:t>маусымда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күндік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шайқастан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кейін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орыс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әскерлері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Ташкентті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алды</a:t>
            </a:r>
            <a:r>
              <a:rPr lang="ru-RU"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4168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120317"/>
            <a:ext cx="10668445" cy="445168"/>
          </a:xfrm>
        </p:spPr>
        <p:txBody>
          <a:bodyPr>
            <a:normAutofit fontScale="90000"/>
          </a:bodyPr>
          <a:lstStyle/>
          <a:p>
            <a:r>
              <a:rPr lang="kk-KZ" dirty="0" smtClean="0"/>
              <a:t>2 бет</a:t>
            </a:r>
            <a:endParaRPr lang="ru-RU" dirty="0"/>
          </a:p>
        </p:txBody>
      </p:sp>
      <p:sp>
        <p:nvSpPr>
          <p:cNvPr id="3" name="Объект 2"/>
          <p:cNvSpPr>
            <a:spLocks noGrp="1"/>
          </p:cNvSpPr>
          <p:nvPr>
            <p:ph idx="1"/>
          </p:nvPr>
        </p:nvSpPr>
        <p:spPr>
          <a:xfrm>
            <a:off x="312821" y="770021"/>
            <a:ext cx="11381873" cy="5666874"/>
          </a:xfrm>
        </p:spPr>
        <p:txBody>
          <a:bodyPr>
            <a:noAutofit/>
          </a:bodyPr>
          <a:lstStyle/>
          <a:p>
            <a:r>
              <a:rPr lang="kk-KZ" sz="2400" dirty="0">
                <a:latin typeface="Times New Roman" panose="02020603050405020304" pitchFamily="18" charset="0"/>
                <a:cs typeface="Times New Roman" panose="02020603050405020304" pitchFamily="18" charset="0"/>
              </a:rPr>
              <a:t>Жаңа жерлерді жаулап алуда </a:t>
            </a:r>
            <a:r>
              <a:rPr lang="kk-KZ" sz="2400" dirty="0" smtClean="0">
                <a:latin typeface="Times New Roman" panose="02020603050405020304" pitchFamily="18" charset="0"/>
                <a:cs typeface="Times New Roman" panose="02020603050405020304" pitchFamily="18" charset="0"/>
              </a:rPr>
              <a:t>Қазақ </a:t>
            </a:r>
            <a:r>
              <a:rPr lang="kk-KZ" sz="2400" dirty="0">
                <a:latin typeface="Times New Roman" panose="02020603050405020304" pitchFamily="18" charset="0"/>
                <a:cs typeface="Times New Roman" panose="02020603050405020304" pitchFamily="18" charset="0"/>
              </a:rPr>
              <a:t>жерімен шекаралас аудандарға әскери бекіністер </a:t>
            </a:r>
            <a:r>
              <a:rPr lang="kk-KZ" sz="2400" dirty="0" smtClean="0">
                <a:latin typeface="Times New Roman" panose="02020603050405020304" pitchFamily="18" charset="0"/>
                <a:cs typeface="Times New Roman" panose="02020603050405020304" pitchFamily="18" charset="0"/>
              </a:rPr>
              <a:t>орнатуға көңіл </a:t>
            </a:r>
            <a:r>
              <a:rPr lang="kk-KZ" sz="2400" dirty="0">
                <a:latin typeface="Times New Roman" panose="02020603050405020304" pitchFamily="18" charset="0"/>
                <a:cs typeface="Times New Roman" panose="02020603050405020304" pitchFamily="18" charset="0"/>
              </a:rPr>
              <a:t>бөлінді. Бекініс </a:t>
            </a:r>
            <a:r>
              <a:rPr lang="kk-KZ" sz="2400" dirty="0" smtClean="0">
                <a:latin typeface="Times New Roman" panose="02020603050405020304" pitchFamily="18" charset="0"/>
                <a:cs typeface="Times New Roman" panose="02020603050405020304" pitchFamily="18" charset="0"/>
              </a:rPr>
              <a:t>қамалдар </a:t>
            </a:r>
            <a:r>
              <a:rPr lang="kk-KZ" sz="2400" dirty="0">
                <a:latin typeface="Times New Roman" panose="02020603050405020304" pitchFamily="18" charset="0"/>
                <a:cs typeface="Times New Roman" panose="02020603050405020304" pitchFamily="18" charset="0"/>
              </a:rPr>
              <a:t>маңына поселкалар мен деревнялар </a:t>
            </a:r>
            <a:r>
              <a:rPr lang="kk-KZ" sz="2400" dirty="0" smtClean="0">
                <a:latin typeface="Times New Roman" panose="02020603050405020304" pitchFamily="18" charset="0"/>
                <a:cs typeface="Times New Roman" panose="02020603050405020304" pitchFamily="18" charset="0"/>
              </a:rPr>
              <a:t>тұрғызылды. </a:t>
            </a:r>
            <a:r>
              <a:rPr lang="kk-KZ" sz="2400" dirty="0">
                <a:latin typeface="Times New Roman" panose="02020603050405020304" pitchFamily="18" charset="0"/>
                <a:cs typeface="Times New Roman" panose="02020603050405020304" pitchFamily="18" charset="0"/>
              </a:rPr>
              <a:t>Батыс Сібір аумағындағы алғашқы орыс қаласы Қазақ хандығының шекарасына жақын Ертістің құяр </a:t>
            </a:r>
            <a:r>
              <a:rPr lang="kk-KZ" sz="2400" dirty="0" smtClean="0">
                <a:latin typeface="Times New Roman" panose="02020603050405020304" pitchFamily="18" charset="0"/>
                <a:cs typeface="Times New Roman" panose="02020603050405020304" pitchFamily="18" charset="0"/>
              </a:rPr>
              <a:t>саласындағы 1585 </a:t>
            </a:r>
            <a:r>
              <a:rPr lang="kk-KZ" sz="2400" dirty="0">
                <a:latin typeface="Times New Roman" panose="02020603050405020304" pitchFamily="18" charset="0"/>
                <a:cs typeface="Times New Roman" panose="02020603050405020304" pitchFamily="18" charset="0"/>
              </a:rPr>
              <a:t>жылы салынған Обь </a:t>
            </a:r>
            <a:r>
              <a:rPr lang="kk-KZ" sz="2400" dirty="0" smtClean="0">
                <a:latin typeface="Times New Roman" panose="02020603050405020304" pitchFamily="18" charset="0"/>
                <a:cs typeface="Times New Roman" panose="02020603050405020304" pitchFamily="18" charset="0"/>
              </a:rPr>
              <a:t>қалашығы, к</a:t>
            </a:r>
            <a:r>
              <a:rPr lang="ru-RU" sz="2400" dirty="0" err="1" smtClean="0">
                <a:latin typeface="Times New Roman" panose="02020603050405020304" pitchFamily="18" charset="0"/>
                <a:cs typeface="Times New Roman" panose="02020603050405020304" pitchFamily="18" charset="0"/>
              </a:rPr>
              <a:t>ейін</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Түмен</a:t>
            </a:r>
            <a:r>
              <a:rPr lang="ru-RU" sz="2400" dirty="0">
                <a:latin typeface="Times New Roman" panose="02020603050405020304" pitchFamily="18" charset="0"/>
                <a:cs typeface="Times New Roman" panose="02020603050405020304" pitchFamily="18" charset="0"/>
              </a:rPr>
              <a:t> (1586 ж.), Тобольск (1587 ж.), Тара </a:t>
            </a:r>
            <a:r>
              <a:rPr lang="ru-RU" sz="2400" dirty="0" err="1">
                <a:latin typeface="Times New Roman" panose="02020603050405020304" pitchFamily="18" charset="0"/>
                <a:cs typeface="Times New Roman" panose="02020603050405020304" pitchFamily="18" charset="0"/>
              </a:rPr>
              <a:t>бекіністері</a:t>
            </a:r>
            <a:r>
              <a:rPr lang="ru-RU" sz="2400" dirty="0">
                <a:latin typeface="Times New Roman" panose="02020603050405020304" pitchFamily="18" charset="0"/>
                <a:cs typeface="Times New Roman" panose="02020603050405020304" pitchFamily="18" charset="0"/>
              </a:rPr>
              <a:t> (1594 ж.) </a:t>
            </a:r>
            <a:r>
              <a:rPr lang="ru-RU" sz="2400" dirty="0" err="1">
                <a:latin typeface="Times New Roman" panose="02020603050405020304" pitchFamily="18" charset="0"/>
                <a:cs typeface="Times New Roman" panose="02020603050405020304" pitchFamily="18" charset="0"/>
              </a:rPr>
              <a:t>пайда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болды</a:t>
            </a:r>
            <a:r>
              <a:rPr lang="ru-RU" sz="2400" dirty="0">
                <a:latin typeface="Times New Roman" panose="02020603050405020304" pitchFamily="18" charset="0"/>
                <a:cs typeface="Times New Roman" panose="02020603050405020304" pitchFamily="18" charset="0"/>
              </a:rPr>
              <a:t>. 1604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орыстар</a:t>
            </a:r>
            <a:r>
              <a:rPr lang="ru-RU" sz="2400" dirty="0">
                <a:latin typeface="Times New Roman" panose="02020603050405020304" pitchFamily="18" charset="0"/>
                <a:cs typeface="Times New Roman" panose="02020603050405020304" pitchFamily="18" charset="0"/>
              </a:rPr>
              <a:t> Том </a:t>
            </a:r>
            <a:r>
              <a:rPr lang="ru-RU" sz="2400" dirty="0" err="1">
                <a:latin typeface="Times New Roman" panose="02020603050405020304" pitchFamily="18" charset="0"/>
                <a:cs typeface="Times New Roman" panose="02020603050405020304" pitchFamily="18" charset="0"/>
              </a:rPr>
              <a:t>жағасына</a:t>
            </a:r>
            <a:r>
              <a:rPr lang="ru-RU" sz="2400" dirty="0">
                <a:latin typeface="Times New Roman" panose="02020603050405020304" pitchFamily="18" charset="0"/>
                <a:cs typeface="Times New Roman" panose="02020603050405020304" pitchFamily="18" charset="0"/>
              </a:rPr>
              <a:t> Томск </a:t>
            </a:r>
            <a:r>
              <a:rPr lang="ru-RU" sz="2400" dirty="0" err="1">
                <a:latin typeface="Times New Roman" panose="02020603050405020304" pitchFamily="18" charset="0"/>
                <a:cs typeface="Times New Roman" panose="02020603050405020304" pitchFamily="18" charset="0"/>
              </a:rPr>
              <a:t>бекінісін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салды</a:t>
            </a:r>
            <a:r>
              <a:rPr lang="ru-RU" sz="2400" dirty="0">
                <a:latin typeface="Times New Roman" panose="02020603050405020304" pitchFamily="18" charset="0"/>
                <a:cs typeface="Times New Roman" panose="02020603050405020304" pitchFamily="18" charset="0"/>
              </a:rPr>
              <a:t>. Х</a:t>
            </a:r>
            <a:r>
              <a:rPr lang="kk-KZ" sz="2400" dirty="0">
                <a:latin typeface="Times New Roman" panose="02020603050405020304" pitchFamily="18" charset="0"/>
                <a:cs typeface="Times New Roman" panose="02020603050405020304" pitchFamily="18" charset="0"/>
              </a:rPr>
              <a:t>V</a:t>
            </a:r>
            <a:r>
              <a:rPr lang="ru-RU" sz="2400" dirty="0">
                <a:latin typeface="Times New Roman" panose="02020603050405020304" pitchFamily="18" charset="0"/>
                <a:cs typeface="Times New Roman" panose="02020603050405020304" pitchFamily="18" charset="0"/>
              </a:rPr>
              <a:t>ІІ </a:t>
            </a:r>
            <a:r>
              <a:rPr lang="ru-RU" sz="2400" dirty="0" err="1">
                <a:latin typeface="Times New Roman" panose="02020603050405020304" pitchFamily="18" charset="0"/>
                <a:cs typeface="Times New Roman" panose="02020603050405020304" pitchFamily="18" charset="0"/>
              </a:rPr>
              <a:t>ғасырдың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хандығының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батыстағы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шекаралық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аймақтарында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қоныстары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тепті</a:t>
            </a:r>
            <a:r>
              <a:rPr lang="ru-RU" sz="2400" dirty="0">
                <a:latin typeface="Times New Roman" panose="02020603050405020304" pitchFamily="18" charset="0"/>
                <a:cs typeface="Times New Roman" panose="02020603050405020304" pitchFamily="18" charset="0"/>
              </a:rPr>
              <a:t>. 1620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Жайық</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бекінісі</a:t>
            </a:r>
            <a:r>
              <a:rPr lang="ru-RU" sz="2400" dirty="0">
                <a:latin typeface="Times New Roman" panose="02020603050405020304" pitchFamily="18" charset="0"/>
                <a:cs typeface="Times New Roman" panose="02020603050405020304" pitchFamily="18" charset="0"/>
              </a:rPr>
              <a:t>, 1640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Гурьев </a:t>
            </a:r>
            <a:r>
              <a:rPr lang="ru-RU" sz="2400" dirty="0" err="1">
                <a:latin typeface="Times New Roman" panose="02020603050405020304" pitchFamily="18" charset="0"/>
                <a:cs typeface="Times New Roman" panose="02020603050405020304" pitchFamily="18" charset="0"/>
              </a:rPr>
              <a:t>бекінісі</a:t>
            </a:r>
            <a:r>
              <a:rPr lang="ru-RU" sz="2400" dirty="0">
                <a:latin typeface="Times New Roman" panose="02020603050405020304" pitchFamily="18" charset="0"/>
                <a:cs typeface="Times New Roman" panose="02020603050405020304" pitchFamily="18" charset="0"/>
              </a:rPr>
              <a:t> бой </a:t>
            </a:r>
            <a:r>
              <a:rPr lang="ru-RU" sz="2400" dirty="0" err="1">
                <a:latin typeface="Times New Roman" panose="02020603050405020304" pitchFamily="18" charset="0"/>
                <a:cs typeface="Times New Roman" panose="02020603050405020304" pitchFamily="18" charset="0"/>
              </a:rPr>
              <a:t>көтерді</a:t>
            </a: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І </a:t>
            </a:r>
            <a:r>
              <a:rPr lang="ru-RU" sz="2400" dirty="0" err="1">
                <a:latin typeface="Times New Roman" panose="02020603050405020304" pitchFamily="18" charset="0"/>
                <a:cs typeface="Times New Roman" panose="02020603050405020304" pitchFamily="18" charset="0"/>
              </a:rPr>
              <a:t>Петрдің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сыртқы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саясатында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Ресейді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шығыс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елдерімен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жалғастырушы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жерлеріне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ерекше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көңіл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бөлінді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Үндістан</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Қытайға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шығар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іздеген</a:t>
            </a:r>
            <a:r>
              <a:rPr lang="ru-RU" sz="2400" dirty="0">
                <a:latin typeface="Times New Roman" panose="02020603050405020304" pitchFamily="18" charset="0"/>
                <a:cs typeface="Times New Roman" panose="02020603050405020304" pitchFamily="18" charset="0"/>
              </a:rPr>
              <a:t> І Петр </a:t>
            </a:r>
            <a:r>
              <a:rPr lang="ru-RU" sz="2400" dirty="0" err="1">
                <a:latin typeface="Times New Roman" panose="02020603050405020304" pitchFamily="18" charset="0"/>
                <a:cs typeface="Times New Roman" panose="02020603050405020304" pitchFamily="18" charset="0"/>
              </a:rPr>
              <a:t>тұсында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жеріне</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орнығу</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бағытында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белсенді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әрекеттер</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жасалды</a:t>
            </a:r>
            <a:r>
              <a:rPr lang="ru-RU" sz="2400" dirty="0" smtClean="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Бұл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бағытта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Сібір</a:t>
            </a:r>
            <a:r>
              <a:rPr lang="ru-RU" sz="2400" dirty="0">
                <a:latin typeface="Times New Roman" panose="02020603050405020304" pitchFamily="18" charset="0"/>
                <a:cs typeface="Times New Roman" panose="02020603050405020304" pitchFamily="18" charset="0"/>
              </a:rPr>
              <a:t> губернаторы князь </a:t>
            </a:r>
            <a:r>
              <a:rPr lang="ru-RU" sz="2400" dirty="0" err="1">
                <a:latin typeface="Times New Roman" panose="02020603050405020304" pitchFamily="18" charset="0"/>
                <a:cs typeface="Times New Roman" panose="02020603050405020304" pitchFamily="18" charset="0"/>
              </a:rPr>
              <a:t>М.Гагарин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Ресей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үкіметіне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Ертістен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Жаркентке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дейін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күшейтілген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бекіністер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жүйесін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құру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жабасын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ұсынды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жабасында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бұл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жерлер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алтынның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қорына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ете</a:t>
            </a:r>
            <a:r>
              <a:rPr lang="ru-RU" sz="2400" dirty="0">
                <a:latin typeface="Times New Roman" panose="02020603050405020304" pitchFamily="18" charset="0"/>
                <a:cs typeface="Times New Roman" panose="02020603050405020304" pitchFamily="18" charset="0"/>
              </a:rPr>
              <a:t> бай </a:t>
            </a:r>
            <a:r>
              <a:rPr lang="ru-RU" sz="2400" dirty="0" err="1">
                <a:latin typeface="Times New Roman" panose="02020603050405020304" pitchFamily="18" charset="0"/>
                <a:cs typeface="Times New Roman" panose="02020603050405020304" pitchFamily="18" charset="0"/>
              </a:rPr>
              <a:t>екені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атап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көрсетіледі</a:t>
            </a:r>
            <a:r>
              <a:rPr lang="ru-RU" sz="2400" dirty="0">
                <a:latin typeface="Times New Roman" panose="02020603050405020304" pitchFamily="18" charset="0"/>
                <a:cs typeface="Times New Roman" panose="02020603050405020304" pitchFamily="18" charset="0"/>
              </a:rPr>
              <a:t> 1715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Тобылдан</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Ертіс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бойымен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адамнан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тұратын</a:t>
            </a:r>
            <a:r>
              <a:rPr lang="ru-RU" sz="2400" dirty="0">
                <a:latin typeface="Times New Roman" panose="02020603050405020304" pitchFamily="18" charset="0"/>
                <a:cs typeface="Times New Roman" panose="02020603050405020304" pitchFamily="18" charset="0"/>
              </a:rPr>
              <a:t> подполковник И. </a:t>
            </a:r>
            <a:r>
              <a:rPr lang="ru-RU" sz="2400" dirty="0" err="1">
                <a:latin typeface="Times New Roman" panose="02020603050405020304" pitchFamily="18" charset="0"/>
                <a:cs typeface="Times New Roman" panose="02020603050405020304" pitchFamily="18" charset="0"/>
              </a:rPr>
              <a:t>Бухгольц</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бастаған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әскери</a:t>
            </a:r>
            <a:r>
              <a:rPr lang="ru-RU" sz="2400" dirty="0">
                <a:latin typeface="Times New Roman" panose="02020603050405020304" pitchFamily="18" charset="0"/>
                <a:cs typeface="Times New Roman" panose="02020603050405020304" pitchFamily="18" charset="0"/>
              </a:rPr>
              <a:t> экспедиция </a:t>
            </a:r>
            <a:r>
              <a:rPr lang="ru-RU" sz="2400" dirty="0" err="1">
                <a:latin typeface="Times New Roman" panose="02020603050405020304" pitchFamily="18" charset="0"/>
                <a:cs typeface="Times New Roman" panose="02020603050405020304" pitchFamily="18" charset="0"/>
              </a:rPr>
              <a:t>жіберіліп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олар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Жәміш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Омск (1716) </a:t>
            </a:r>
            <a:r>
              <a:rPr lang="ru-RU" sz="2400" dirty="0" err="1">
                <a:latin typeface="Times New Roman" panose="02020603050405020304" pitchFamily="18" charset="0"/>
                <a:cs typeface="Times New Roman" panose="02020603050405020304" pitchFamily="18" charset="0"/>
              </a:rPr>
              <a:t>бекіністерін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салады</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8226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216568"/>
            <a:ext cx="10969234" cy="372979"/>
          </a:xfrm>
        </p:spPr>
        <p:txBody>
          <a:bodyPr>
            <a:normAutofit fontScale="90000"/>
          </a:bodyPr>
          <a:lstStyle/>
          <a:p>
            <a:r>
              <a:rPr lang="kk-KZ" dirty="0" smtClean="0"/>
              <a:t> </a:t>
            </a:r>
            <a:r>
              <a:rPr lang="kk-KZ" sz="2200" dirty="0" smtClean="0"/>
              <a:t>3 бет</a:t>
            </a:r>
            <a:endParaRPr lang="ru-RU" sz="2200" dirty="0"/>
          </a:p>
        </p:txBody>
      </p:sp>
      <p:sp>
        <p:nvSpPr>
          <p:cNvPr id="3" name="Объект 2"/>
          <p:cNvSpPr>
            <a:spLocks noGrp="1"/>
          </p:cNvSpPr>
          <p:nvPr>
            <p:ph idx="1"/>
          </p:nvPr>
        </p:nvSpPr>
        <p:spPr>
          <a:xfrm>
            <a:off x="348916" y="770021"/>
            <a:ext cx="11454063" cy="5835316"/>
          </a:xfrm>
        </p:spPr>
        <p:txBody>
          <a:bodyPr>
            <a:normAutofit fontScale="92500" lnSpcReduction="10000"/>
          </a:bodyPr>
          <a:lstStyle/>
          <a:p>
            <a:pPr algn="just"/>
            <a:r>
              <a:rPr lang="ru-RU" sz="2400" dirty="0" smtClean="0">
                <a:latin typeface="Times New Roman" panose="02020603050405020304" pitchFamily="18" charset="0"/>
                <a:cs typeface="Times New Roman" panose="02020603050405020304" pitchFamily="18" charset="0"/>
              </a:rPr>
              <a:t>1718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В.Чередов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Ертістің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жағалауынан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кейін</a:t>
            </a:r>
            <a:r>
              <a:rPr lang="ru-RU" sz="2400" dirty="0">
                <a:latin typeface="Times New Roman" panose="02020603050405020304" pitchFamily="18" charset="0"/>
                <a:cs typeface="Times New Roman" panose="02020603050405020304" pitchFamily="18" charset="0"/>
              </a:rPr>
              <a:t> Семипалатинск </a:t>
            </a:r>
            <a:r>
              <a:rPr lang="ru-RU" sz="2400" dirty="0" err="1" smtClean="0">
                <a:latin typeface="Times New Roman" panose="02020603050405020304" pitchFamily="18" charset="0"/>
                <a:cs typeface="Times New Roman" panose="02020603050405020304" pitchFamily="18" charset="0"/>
              </a:rPr>
              <a:t>қамалына</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орын</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дайындайды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Ямышевск</a:t>
            </a:r>
            <a:r>
              <a:rPr lang="ru-RU" sz="2400" dirty="0">
                <a:latin typeface="Times New Roman" panose="02020603050405020304" pitchFamily="18" charset="0"/>
                <a:cs typeface="Times New Roman" panose="02020603050405020304" pitchFamily="18" charset="0"/>
              </a:rPr>
              <a:t> пен Семипалатинск </a:t>
            </a:r>
            <a:r>
              <a:rPr lang="ru-RU" sz="2400" dirty="0" err="1">
                <a:latin typeface="Times New Roman" panose="02020603050405020304" pitchFamily="18" charset="0"/>
                <a:cs typeface="Times New Roman" panose="02020603050405020304" pitchFamily="18" charset="0"/>
              </a:rPr>
              <a:t>бекіністері</a:t>
            </a:r>
            <a:r>
              <a:rPr lang="ru-RU" sz="2400" dirty="0">
                <a:latin typeface="Times New Roman" panose="02020603050405020304" pitchFamily="18" charset="0"/>
                <a:cs typeface="Times New Roman" panose="02020603050405020304" pitchFamily="18" charset="0"/>
              </a:rPr>
              <a:t> 1717-1718 </a:t>
            </a:r>
            <a:r>
              <a:rPr lang="ru-RU" sz="2400" dirty="0" err="1">
                <a:latin typeface="Times New Roman" panose="02020603050405020304" pitchFamily="18" charset="0"/>
                <a:cs typeface="Times New Roman" panose="02020603050405020304" pitchFamily="18" charset="0"/>
              </a:rPr>
              <a:t>жылдары</a:t>
            </a:r>
            <a:r>
              <a:rPr lang="ru-RU" sz="2400" dirty="0">
                <a:latin typeface="Times New Roman" panose="02020603050405020304" pitchFamily="18" charset="0"/>
                <a:cs typeface="Times New Roman" panose="02020603050405020304" pitchFamily="18" charset="0"/>
              </a:rPr>
              <a:t> подполковник П. Ступин </a:t>
            </a:r>
            <a:r>
              <a:rPr lang="ru-RU" sz="2400" dirty="0" err="1">
                <a:latin typeface="Times New Roman" panose="02020603050405020304" pitchFamily="18" charset="0"/>
                <a:cs typeface="Times New Roman" panose="02020603050405020304" pitchFamily="18" charset="0"/>
              </a:rPr>
              <a:t>экспедициясы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кезінде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айтарлықтай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күшейтіледі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Одан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кейін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жіберілген</a:t>
            </a:r>
            <a:r>
              <a:rPr lang="ru-RU" sz="2400" dirty="0">
                <a:latin typeface="Times New Roman" panose="02020603050405020304" pitchFamily="18" charset="0"/>
                <a:cs typeface="Times New Roman" panose="02020603050405020304" pitchFamily="18" charset="0"/>
              </a:rPr>
              <a:t> майор </a:t>
            </a:r>
            <a:r>
              <a:rPr lang="ru-RU" sz="2400" dirty="0" err="1">
                <a:latin typeface="Times New Roman" panose="02020603050405020304" pitchFamily="18" charset="0"/>
                <a:cs typeface="Times New Roman" panose="02020603050405020304" pitchFamily="18" charset="0"/>
              </a:rPr>
              <a:t>И.Лихаревтің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экспедициясы</a:t>
            </a:r>
            <a:r>
              <a:rPr lang="ru-RU" sz="2400" dirty="0">
                <a:latin typeface="Times New Roman" panose="02020603050405020304" pitchFamily="18" charset="0"/>
                <a:cs typeface="Times New Roman" panose="02020603050405020304" pitchFamily="18" charset="0"/>
              </a:rPr>
              <a:t> Усть-Каменогорск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Коряков </a:t>
            </a:r>
            <a:r>
              <a:rPr lang="ru-RU" sz="2400" dirty="0" err="1">
                <a:latin typeface="Times New Roman" panose="02020603050405020304" pitchFamily="18" charset="0"/>
                <a:cs typeface="Times New Roman" panose="02020603050405020304" pitchFamily="18" charset="0"/>
              </a:rPr>
              <a:t>бекіністерін</a:t>
            </a:r>
            <a:r>
              <a:rPr lang="ru-RU" sz="2400" dirty="0">
                <a:latin typeface="Times New Roman" panose="02020603050405020304" pitchFamily="18" charset="0"/>
                <a:cs typeface="Times New Roman" panose="02020603050405020304" pitchFamily="18" charset="0"/>
              </a:rPr>
              <a:t> (1720 ж.) </a:t>
            </a:r>
            <a:r>
              <a:rPr lang="ru-RU" sz="2400" dirty="0" err="1">
                <a:latin typeface="Times New Roman" panose="02020603050405020304" pitchFamily="18" charset="0"/>
                <a:cs typeface="Times New Roman" panose="02020603050405020304" pitchFamily="18" charset="0"/>
              </a:rPr>
              <a:t>тұрғызады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Бұл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әскери-қорғаныс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бекеттері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жоғары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Ертіс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желісін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құрады</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Петрдің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жерін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Ресейдің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құрамына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қосу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жөнінде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айтқан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саяси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ұстанымы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туралы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тілмәш</a:t>
            </a:r>
            <a:r>
              <a:rPr lang="ru-RU" sz="2400" dirty="0">
                <a:latin typeface="Times New Roman" panose="02020603050405020304" pitchFamily="18" charset="0"/>
                <a:cs typeface="Times New Roman" panose="02020603050405020304" pitchFamily="18" charset="0"/>
              </a:rPr>
              <a:t> А. </a:t>
            </a:r>
            <a:r>
              <a:rPr lang="ru-RU" sz="2400" dirty="0" err="1" smtClean="0">
                <a:latin typeface="Times New Roman" panose="02020603050405020304" pitchFamily="18" charset="0"/>
                <a:cs typeface="Times New Roman" panose="02020603050405020304" pitchFamily="18" charset="0"/>
              </a:rPr>
              <a:t>Тевкелев</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Үлкен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тіпті</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миллионға</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дейінгі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шығындарға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қарамай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Ресей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протекциясына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кіргізу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керек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өйткені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қырғыз-қазақ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ордасы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бүкіл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азиялық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елдерге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шығатын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кілт</a:t>
            </a:r>
            <a:r>
              <a:rPr lang="ru-RU" sz="2400" dirty="0">
                <a:latin typeface="Times New Roman" panose="02020603050405020304" pitchFamily="18" charset="0"/>
                <a:cs typeface="Times New Roman" panose="02020603050405020304" pitchFamily="18" charset="0"/>
              </a:rPr>
              <a:t> пен </a:t>
            </a:r>
            <a:r>
              <a:rPr lang="ru-RU" sz="2400" dirty="0" err="1">
                <a:latin typeface="Times New Roman" panose="02020603050405020304" pitchFamily="18" charset="0"/>
                <a:cs typeface="Times New Roman" panose="02020603050405020304" pitchFamily="18" charset="0"/>
              </a:rPr>
              <a:t>қақпа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деген</a:t>
            </a: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a:t>
            </a:r>
          </a:p>
          <a:p>
            <a:pPr algn="just"/>
            <a:r>
              <a:rPr lang="ru-RU" sz="2400" dirty="0" err="1">
                <a:latin typeface="Times New Roman" panose="02020603050405020304" pitchFamily="18" charset="0"/>
                <a:cs typeface="Times New Roman" panose="02020603050405020304" pitchFamily="18" charset="0"/>
              </a:rPr>
              <a:t>Қазақтардың</a:t>
            </a:r>
            <a:r>
              <a:rPr lang="ru-RU" sz="2400" dirty="0">
                <a:latin typeface="Times New Roman" panose="02020603050405020304" pitchFamily="18" charset="0"/>
                <a:cs typeface="Times New Roman" panose="02020603050405020304" pitchFamily="18" charset="0"/>
              </a:rPr>
              <a:t> 1728, 1730 </a:t>
            </a:r>
            <a:r>
              <a:rPr lang="ru-RU" sz="2400" dirty="0" err="1">
                <a:latin typeface="Times New Roman" panose="02020603050405020304" pitchFamily="18" charset="0"/>
                <a:cs typeface="Times New Roman" panose="02020603050405020304" pitchFamily="18" charset="0"/>
              </a:rPr>
              <a:t>жылдардағы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жеңістері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Жоңғар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хандығы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тарапынан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қауіпті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азайтқанмен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хандығындағы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жағдай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тұтастай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алғанда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шиеленісті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қалпында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қала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берді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үстіне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хандықтағы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саяси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дағдарыс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тереңдеп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кеттті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Өйткені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жүзде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Әбілқайыр</a:t>
            </a:r>
            <a:r>
              <a:rPr lang="ru-RU" sz="2400" dirty="0">
                <a:latin typeface="Times New Roman" panose="02020603050405020304" pitchFamily="18" charset="0"/>
                <a:cs typeface="Times New Roman" panose="02020603050405020304" pitchFamily="18" charset="0"/>
              </a:rPr>
              <a:t> хан, Орта </a:t>
            </a:r>
            <a:r>
              <a:rPr lang="ru-RU" sz="2400" dirty="0" err="1">
                <a:latin typeface="Times New Roman" panose="02020603050405020304" pitchFamily="18" charset="0"/>
                <a:cs typeface="Times New Roman" panose="02020603050405020304" pitchFamily="18" charset="0"/>
              </a:rPr>
              <a:t>жүзде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Сәмеке</a:t>
            </a:r>
            <a:r>
              <a:rPr lang="ru-RU" sz="2400" dirty="0">
                <a:latin typeface="Times New Roman" panose="02020603050405020304" pitchFamily="18" charset="0"/>
                <a:cs typeface="Times New Roman" panose="02020603050405020304" pitchFamily="18" charset="0"/>
              </a:rPr>
              <a:t> хан (</a:t>
            </a:r>
            <a:r>
              <a:rPr lang="ru-RU" sz="2400" dirty="0" err="1">
                <a:latin typeface="Times New Roman" panose="02020603050405020304" pitchFamily="18" charset="0"/>
                <a:cs typeface="Times New Roman" panose="02020603050405020304" pitchFamily="18" charset="0"/>
              </a:rPr>
              <a:t>Шахмұхаммед</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Ұлы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жүзде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Жолбарыс</a:t>
            </a:r>
            <a:r>
              <a:rPr lang="ru-RU" sz="2400" dirty="0">
                <a:latin typeface="Times New Roman" panose="02020603050405020304" pitchFamily="18" charset="0"/>
                <a:cs typeface="Times New Roman" panose="02020603050405020304" pitchFamily="18" charset="0"/>
              </a:rPr>
              <a:t> хан </a:t>
            </a:r>
            <a:r>
              <a:rPr lang="ru-RU" sz="2400" dirty="0" err="1">
                <a:latin typeface="Times New Roman" panose="02020603050405020304" pitchFamily="18" charset="0"/>
                <a:cs typeface="Times New Roman" panose="02020603050405020304" pitchFamily="18" charset="0"/>
              </a:rPr>
              <a:t>жеке</a:t>
            </a:r>
            <a:r>
              <a:rPr lang="ru-RU" sz="2400" dirty="0">
                <a:latin typeface="Times New Roman" panose="02020603050405020304" pitchFamily="18" charset="0"/>
                <a:cs typeface="Times New Roman" panose="02020603050405020304" pitchFamily="18" charset="0"/>
              </a:rPr>
              <a:t>-дара </a:t>
            </a:r>
            <a:r>
              <a:rPr lang="ru-RU" sz="2400" dirty="0" err="1">
                <a:latin typeface="Times New Roman" panose="02020603050405020304" pitchFamily="18" charset="0"/>
                <a:cs typeface="Times New Roman" panose="02020603050405020304" pitchFamily="18" charset="0"/>
              </a:rPr>
              <a:t>билік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жүргізіп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жүздері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бірте-бірте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оқшаулана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бастады</a:t>
            </a:r>
            <a:r>
              <a:rPr lang="ru-RU" sz="24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Жоңғарлармен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соғыс</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әбден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қажытқан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әлі</a:t>
            </a:r>
            <a:r>
              <a:rPr lang="ru-RU" sz="2600" dirty="0">
                <a:latin typeface="Times New Roman" panose="02020603050405020304" pitchFamily="18" charset="0"/>
                <a:cs typeface="Times New Roman" panose="02020603050405020304" pitchFamily="18" charset="0"/>
              </a:rPr>
              <a:t> де </a:t>
            </a:r>
            <a:r>
              <a:rPr lang="ru-RU" sz="2600" dirty="0" err="1">
                <a:latin typeface="Times New Roman" panose="02020603050405020304" pitchFamily="18" charset="0"/>
                <a:cs typeface="Times New Roman" panose="02020603050405020304" pitchFamily="18" charset="0"/>
              </a:rPr>
              <a:t>алда</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талай</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жойқын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соғыстар</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қаупі</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күтіп</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тұрған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осындай</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жағдайда</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қазақ</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халқының</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ауыр</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жағдайын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пайдаланған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башқұрттар</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еділ</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қалмақтары</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ортаазиялық</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хандықтар</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сібір</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казактары</a:t>
            </a:r>
            <a:r>
              <a:rPr lang="ru-RU" sz="2600" dirty="0">
                <a:latin typeface="Times New Roman" panose="02020603050405020304" pitchFamily="18" charset="0"/>
                <a:cs typeface="Times New Roman" panose="02020603050405020304" pitchFamily="18" charset="0"/>
              </a:rPr>
              <a:t> да </a:t>
            </a:r>
            <a:r>
              <a:rPr lang="ru-RU" sz="2600" dirty="0" err="1">
                <a:latin typeface="Times New Roman" panose="02020603050405020304" pitchFamily="18" charset="0"/>
                <a:cs typeface="Times New Roman" panose="02020603050405020304" pitchFamily="18" charset="0"/>
              </a:rPr>
              <a:t>қазақтарға</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қысымын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күшейте</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түсті</a:t>
            </a:r>
            <a:r>
              <a:rPr lang="ru-RU" sz="2600" dirty="0">
                <a:latin typeface="Times New Roman" panose="02020603050405020304" pitchFamily="18" charset="0"/>
                <a:cs typeface="Times New Roman" panose="02020603050405020304" pitchFamily="18" charset="0"/>
              </a:rPr>
              <a:t>. </a:t>
            </a: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4176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180474"/>
            <a:ext cx="11101582" cy="445168"/>
          </a:xfrm>
        </p:spPr>
        <p:txBody>
          <a:bodyPr>
            <a:noAutofit/>
          </a:bodyPr>
          <a:lstStyle/>
          <a:p>
            <a:r>
              <a:rPr lang="kk-KZ" sz="2400" dirty="0" smtClean="0"/>
              <a:t>4 бет. </a:t>
            </a:r>
            <a:r>
              <a:rPr lang="ru-RU" sz="2400" b="1" dirty="0" err="1" smtClean="0"/>
              <a:t>Қазақ</a:t>
            </a:r>
            <a:r>
              <a:rPr lang="ru-RU" sz="2400" b="1" dirty="0" smtClean="0"/>
              <a:t> </a:t>
            </a:r>
            <a:r>
              <a:rPr lang="ru-RU" sz="2400" b="1" dirty="0" err="1"/>
              <a:t>билеушілерінің</a:t>
            </a:r>
            <a:r>
              <a:rPr lang="ru-RU" sz="2400" b="1" dirty="0"/>
              <a:t> </a:t>
            </a:r>
            <a:r>
              <a:rPr lang="ru-RU" sz="2400" b="1" dirty="0" err="1"/>
              <a:t>Ресей</a:t>
            </a:r>
            <a:r>
              <a:rPr lang="ru-RU" sz="2400" b="1" dirty="0"/>
              <a:t> </a:t>
            </a:r>
            <a:r>
              <a:rPr lang="ru-RU" sz="2400" b="1" dirty="0" err="1"/>
              <a:t>бодандығын</a:t>
            </a:r>
            <a:r>
              <a:rPr lang="ru-RU" sz="2400" b="1" dirty="0"/>
              <a:t> </a:t>
            </a:r>
            <a:r>
              <a:rPr lang="ru-RU" sz="2400" b="1" dirty="0" err="1"/>
              <a:t>қабылдауы</a:t>
            </a:r>
            <a:endParaRPr lang="ru-RU" sz="2400" dirty="0"/>
          </a:p>
        </p:txBody>
      </p:sp>
      <p:sp>
        <p:nvSpPr>
          <p:cNvPr id="3" name="Объект 2"/>
          <p:cNvSpPr>
            <a:spLocks noGrp="1"/>
          </p:cNvSpPr>
          <p:nvPr>
            <p:ph idx="1"/>
          </p:nvPr>
        </p:nvSpPr>
        <p:spPr>
          <a:xfrm>
            <a:off x="677333" y="625643"/>
            <a:ext cx="11233929" cy="5883442"/>
          </a:xfrm>
        </p:spPr>
        <p:txBody>
          <a:bodyPr>
            <a:normAutofit fontScale="92500" lnSpcReduction="10000"/>
          </a:bodyPr>
          <a:lstStyle/>
          <a:p>
            <a:pPr algn="just"/>
            <a:r>
              <a:rPr lang="ru-RU" dirty="0" err="1"/>
              <a:t>Қазақ</a:t>
            </a:r>
            <a:r>
              <a:rPr lang="ru-RU" dirty="0"/>
              <a:t> </a:t>
            </a:r>
            <a:r>
              <a:rPr lang="ru-RU" dirty="0" err="1"/>
              <a:t>халқының</a:t>
            </a:r>
            <a:r>
              <a:rPr lang="ru-RU" dirty="0"/>
              <a:t> </a:t>
            </a:r>
            <a:r>
              <a:rPr lang="ru-RU" dirty="0" err="1"/>
              <a:t>Ресей</a:t>
            </a:r>
            <a:r>
              <a:rPr lang="ru-RU" dirty="0"/>
              <a:t> </a:t>
            </a:r>
            <a:r>
              <a:rPr lang="ru-RU" dirty="0" err="1"/>
              <a:t>империясының</a:t>
            </a:r>
            <a:r>
              <a:rPr lang="ru-RU" dirty="0"/>
              <a:t> </a:t>
            </a:r>
            <a:r>
              <a:rPr lang="ru-RU" dirty="0" err="1"/>
              <a:t>қол</a:t>
            </a:r>
            <a:r>
              <a:rPr lang="ru-RU" dirty="0"/>
              <a:t> </a:t>
            </a:r>
            <a:r>
              <a:rPr lang="ru-RU" dirty="0" err="1"/>
              <a:t>астына</a:t>
            </a:r>
            <a:r>
              <a:rPr lang="ru-RU" dirty="0"/>
              <a:t> </a:t>
            </a:r>
            <a:r>
              <a:rPr lang="ru-RU" dirty="0" err="1"/>
              <a:t>кіру</a:t>
            </a:r>
            <a:r>
              <a:rPr lang="ru-RU" dirty="0"/>
              <a:t> </a:t>
            </a:r>
            <a:r>
              <a:rPr lang="ru-RU" dirty="0" err="1"/>
              <a:t>үрдісін</a:t>
            </a:r>
            <a:r>
              <a:rPr lang="ru-RU" dirty="0"/>
              <a:t> </a:t>
            </a:r>
            <a:r>
              <a:rPr lang="ru-RU" dirty="0" err="1" smtClean="0"/>
              <a:t>Кіші</a:t>
            </a:r>
            <a:r>
              <a:rPr lang="ru-RU" dirty="0" smtClean="0"/>
              <a:t> </a:t>
            </a:r>
            <a:r>
              <a:rPr lang="ru-RU" dirty="0" err="1"/>
              <a:t>жүз</a:t>
            </a:r>
            <a:r>
              <a:rPr lang="ru-RU" dirty="0"/>
              <a:t> </a:t>
            </a:r>
            <a:r>
              <a:rPr lang="ru-RU" dirty="0" err="1"/>
              <a:t>бастады</a:t>
            </a:r>
            <a:r>
              <a:rPr lang="ru-RU" dirty="0"/>
              <a:t>. 1730 </a:t>
            </a:r>
            <a:r>
              <a:rPr lang="ru-RU" dirty="0" err="1"/>
              <a:t>жылы</a:t>
            </a:r>
            <a:r>
              <a:rPr lang="ru-RU" dirty="0"/>
              <a:t> </a:t>
            </a:r>
            <a:r>
              <a:rPr lang="ru-RU" sz="2000" dirty="0" err="1">
                <a:latin typeface="Times New Roman" panose="02020603050405020304" pitchFamily="18" charset="0"/>
                <a:cs typeface="Times New Roman" panose="02020603050405020304" pitchFamily="18" charset="0"/>
              </a:rPr>
              <a:t>Петерборға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Әбілқайыр</a:t>
            </a:r>
            <a:r>
              <a:rPr lang="ru-RU" sz="2000" dirty="0">
                <a:latin typeface="Times New Roman" panose="02020603050405020304" pitchFamily="18" charset="0"/>
                <a:cs typeface="Times New Roman" panose="02020603050405020304" pitchFamily="18" charset="0"/>
              </a:rPr>
              <a:t> хан </a:t>
            </a:r>
            <a:r>
              <a:rPr lang="ru-RU" sz="2000" dirty="0" err="1">
                <a:latin typeface="Times New Roman" panose="02020603050405020304" pitchFamily="18" charset="0"/>
                <a:cs typeface="Times New Roman" panose="02020603050405020304" pitchFamily="18" charset="0"/>
              </a:rPr>
              <a:t>Сейтқұл</a:t>
            </a:r>
            <a:r>
              <a:rPr lang="ru-RU" sz="2000" dirty="0">
                <a:latin typeface="Times New Roman" panose="02020603050405020304" pitchFamily="18" charset="0"/>
                <a:cs typeface="Times New Roman" panose="02020603050405020304" pitchFamily="18" charset="0"/>
              </a:rPr>
              <a:t> батыр </a:t>
            </a:r>
            <a:r>
              <a:rPr lang="ru-RU" sz="2000" dirty="0" err="1">
                <a:latin typeface="Times New Roman" panose="02020603050405020304" pitchFamily="18" charset="0"/>
                <a:cs typeface="Times New Roman" panose="02020603050405020304" pitchFamily="18" charset="0"/>
              </a:rPr>
              <a:t>Қойдағұлұлы</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Құтлымбет</a:t>
            </a:r>
            <a:r>
              <a:rPr lang="ru-RU" sz="2000" dirty="0">
                <a:latin typeface="Times New Roman" panose="02020603050405020304" pitchFamily="18" charset="0"/>
                <a:cs typeface="Times New Roman" panose="02020603050405020304" pitchFamily="18" charset="0"/>
              </a:rPr>
              <a:t> би </a:t>
            </a:r>
            <a:r>
              <a:rPr lang="ru-RU" sz="2000" dirty="0" err="1">
                <a:latin typeface="Times New Roman" panose="02020603050405020304" pitchFamily="18" charset="0"/>
                <a:cs typeface="Times New Roman" panose="02020603050405020304" pitchFamily="18" charset="0"/>
              </a:rPr>
              <a:t>Қоштайұлы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бастаған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елшілік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қараша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айында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Петерборға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жетіп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Әбілқайырдың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патшайымы</a:t>
            </a:r>
            <a:r>
              <a:rPr lang="ru-RU" sz="2000" dirty="0">
                <a:latin typeface="Times New Roman" panose="02020603050405020304" pitchFamily="18" charset="0"/>
                <a:cs typeface="Times New Roman" panose="02020603050405020304" pitchFamily="18" charset="0"/>
              </a:rPr>
              <a:t> Анна </a:t>
            </a:r>
            <a:r>
              <a:rPr lang="ru-RU" sz="2000" dirty="0" err="1">
                <a:latin typeface="Times New Roman" panose="02020603050405020304" pitchFamily="18" charset="0"/>
                <a:cs typeface="Times New Roman" panose="02020603050405020304" pitchFamily="18" charset="0"/>
              </a:rPr>
              <a:t>Иоановнаға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тапсырады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Хатта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Кіші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жүзді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астына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алуы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туралы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өтініш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жазылған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Бұл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уақытқа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дейін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империясының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құрамына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Еділ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қалмақтары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Кабардин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князьдығы</a:t>
            </a:r>
            <a:r>
              <a:rPr lang="ru-RU" sz="2000" dirty="0">
                <a:latin typeface="Times New Roman" panose="02020603050405020304" pitchFamily="18" charset="0"/>
                <a:cs typeface="Times New Roman" panose="02020603050405020304" pitchFamily="18" charset="0"/>
              </a:rPr>
              <a:t>, Грузия </a:t>
            </a:r>
            <a:r>
              <a:rPr lang="ru-RU" sz="2000" dirty="0" err="1">
                <a:latin typeface="Times New Roman" panose="02020603050405020304" pitchFamily="18" charset="0"/>
                <a:cs typeface="Times New Roman" panose="02020603050405020304" pitchFamily="18" charset="0"/>
              </a:rPr>
              <a:t>толық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қосылған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болатын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Әбілхайыр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елшілігі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жоғары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дәрежедегі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сый-құрметпен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қабылданады</a:t>
            </a:r>
            <a:r>
              <a:rPr lang="ru-RU" sz="2000" dirty="0">
                <a:latin typeface="Times New Roman" panose="02020603050405020304" pitchFamily="18" charset="0"/>
                <a:cs typeface="Times New Roman" panose="02020603050405020304" pitchFamily="18" charset="0"/>
              </a:rPr>
              <a:t>. 1731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19 </a:t>
            </a:r>
            <a:r>
              <a:rPr lang="ru-RU" sz="2000" dirty="0" err="1">
                <a:latin typeface="Times New Roman" panose="02020603050405020304" pitchFamily="18" charset="0"/>
                <a:cs typeface="Times New Roman" panose="02020603050405020304" pitchFamily="18" charset="0"/>
              </a:rPr>
              <a:t>ақпанда</a:t>
            </a:r>
            <a:r>
              <a:rPr lang="ru-RU" sz="2000" dirty="0">
                <a:latin typeface="Times New Roman" panose="02020603050405020304" pitchFamily="18" charset="0"/>
                <a:cs typeface="Times New Roman" panose="02020603050405020304" pitchFamily="18" charset="0"/>
              </a:rPr>
              <a:t> Анна </a:t>
            </a:r>
            <a:r>
              <a:rPr lang="ru-RU" sz="2000" dirty="0" err="1">
                <a:latin typeface="Times New Roman" panose="02020603050405020304" pitchFamily="18" charset="0"/>
                <a:cs typeface="Times New Roman" panose="02020603050405020304" pitchFamily="18" charset="0"/>
              </a:rPr>
              <a:t>Иоановна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Әбілқайыр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ханды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бүкіл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қазақ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халқына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оларды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империясының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астына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алуы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туралы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грамотаға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қояды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Әбілқайыр</a:t>
            </a:r>
            <a:r>
              <a:rPr lang="ru-RU" sz="2000" dirty="0">
                <a:latin typeface="Times New Roman" panose="02020603050405020304" pitchFamily="18" charset="0"/>
                <a:cs typeface="Times New Roman" panose="02020603050405020304" pitchFamily="18" charset="0"/>
              </a:rPr>
              <a:t> хан мен </a:t>
            </a:r>
            <a:r>
              <a:rPr lang="ru-RU" sz="2000" dirty="0" err="1">
                <a:latin typeface="Times New Roman" panose="02020603050405020304" pitchFamily="18" charset="0"/>
                <a:cs typeface="Times New Roman" panose="02020603050405020304" pitchFamily="18" charset="0"/>
              </a:rPr>
              <a:t>оның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астындағы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халқы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бодандығына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мынандай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шарттар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негізінде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қабылданатыны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туралы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баяндалады</a:t>
            </a:r>
            <a:r>
              <a:rPr lang="ru-RU" sz="2000" dirty="0">
                <a:latin typeface="Times New Roman" panose="02020603050405020304" pitchFamily="18" charset="0"/>
                <a:cs typeface="Times New Roman" panose="02020603050405020304" pitchFamily="18" charset="0"/>
              </a:rPr>
              <a:t>:</a:t>
            </a:r>
          </a:p>
          <a:p>
            <a:r>
              <a:rPr lang="ru-RU" sz="2000" dirty="0" err="1">
                <a:latin typeface="Times New Roman" panose="02020603050405020304" pitchFamily="18" charset="0"/>
                <a:cs typeface="Times New Roman" panose="02020603050405020304" pitchFamily="18" charset="0"/>
              </a:rPr>
              <a:t>Біріншіден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жоғары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мәртебелі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императорымызға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адал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қызмет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етуге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бізге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башқұрттар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қызмет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еткені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сияқты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жасақ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төлеуге</a:t>
            </a:r>
            <a:r>
              <a:rPr lang="ru-RU" sz="2000" dirty="0">
                <a:latin typeface="Times New Roman" panose="02020603050405020304" pitchFamily="18" charset="0"/>
                <a:cs typeface="Times New Roman" panose="02020603050405020304" pitchFamily="18" charset="0"/>
              </a:rPr>
              <a:t> ант </a:t>
            </a:r>
            <a:r>
              <a:rPr lang="ru-RU" sz="2000" dirty="0" err="1">
                <a:latin typeface="Times New Roman" panose="02020603050405020304" pitchFamily="18" charset="0"/>
                <a:cs typeface="Times New Roman" panose="02020603050405020304" pitchFamily="18" charset="0"/>
              </a:rPr>
              <a:t>бересіздер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Екіншіден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астындағы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халықтардан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ешқандайда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тонаушылық</a:t>
            </a:r>
            <a:r>
              <a:rPr lang="ru-RU" sz="2000" dirty="0">
                <a:latin typeface="Times New Roman" panose="02020603050405020304" pitchFamily="18" charset="0"/>
                <a:cs typeface="Times New Roman" panose="02020603050405020304" pitchFamily="18" charset="0"/>
              </a:rPr>
              <a:t> пен </a:t>
            </a:r>
            <a:r>
              <a:rPr lang="ru-RU" sz="2000" dirty="0" err="1">
                <a:latin typeface="Times New Roman" panose="02020603050405020304" pitchFamily="18" charset="0"/>
                <a:cs typeface="Times New Roman" panose="02020603050405020304" pitchFamily="18" charset="0"/>
              </a:rPr>
              <a:t>өкпеге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жол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берілмейді</a:t>
            </a:r>
            <a:r>
              <a:rPr lang="ru-RU" sz="2000" dirty="0">
                <a:latin typeface="Times New Roman" panose="02020603050405020304" pitchFamily="18" charset="0"/>
                <a:cs typeface="Times New Roman" panose="02020603050405020304" pitchFamily="18" charset="0"/>
              </a:rPr>
              <a:t>.</a:t>
            </a:r>
          </a:p>
          <a:p>
            <a:r>
              <a:rPr lang="ru-RU" sz="2000" dirty="0" err="1">
                <a:latin typeface="Times New Roman" panose="02020603050405020304" pitchFamily="18" charset="0"/>
                <a:cs typeface="Times New Roman" panose="02020603050405020304" pitchFamily="18" charset="0"/>
              </a:rPr>
              <a:t>Үшіншіден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егер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сендерге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қайсақтарға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басқа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біреулер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басқыншылық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жасаса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a:t>
            </a:r>
            <a:r>
              <a:rPr lang="ru-RU" sz="2000" dirty="0">
                <a:latin typeface="Times New Roman" panose="02020603050405020304" pitchFamily="18" charset="0"/>
                <a:cs typeface="Times New Roman" panose="02020603050405020304" pitchFamily="18" charset="0"/>
              </a:rPr>
              <a:t> императоры </a:t>
            </a:r>
            <a:r>
              <a:rPr lang="ru-RU" sz="2000" dirty="0" err="1">
                <a:latin typeface="Times New Roman" panose="02020603050405020304" pitchFamily="18" charset="0"/>
                <a:cs typeface="Times New Roman" panose="02020603050405020304" pitchFamily="18" charset="0"/>
              </a:rPr>
              <a:t>тарапынан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қорғаласыздар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сіздер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астындағы</a:t>
            </a:r>
            <a:r>
              <a:rPr lang="ru-RU" sz="2000" dirty="0">
                <a:latin typeface="Times New Roman" panose="02020603050405020304" pitchFamily="18" charset="0"/>
                <a:cs typeface="Times New Roman" panose="02020603050405020304" pitchFamily="18" charset="0"/>
              </a:rPr>
              <a:t> ел </a:t>
            </a:r>
            <a:r>
              <a:rPr lang="ru-RU" sz="2000" dirty="0" err="1">
                <a:latin typeface="Times New Roman" panose="02020603050405020304" pitchFamily="18" charset="0"/>
                <a:cs typeface="Times New Roman" panose="02020603050405020304" pitchFamily="18" charset="0"/>
              </a:rPr>
              <a:t>болып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табыласыздар</a:t>
            </a:r>
            <a:r>
              <a:rPr lang="ru-RU" sz="2000" dirty="0">
                <a:latin typeface="Times New Roman" panose="02020603050405020304" pitchFamily="18" charset="0"/>
                <a:cs typeface="Times New Roman" panose="02020603050405020304" pitchFamily="18" charset="0"/>
              </a:rPr>
              <a:t>. </a:t>
            </a:r>
          </a:p>
          <a:p>
            <a:r>
              <a:rPr lang="ru-RU" sz="2000" dirty="0" err="1">
                <a:latin typeface="Times New Roman" panose="02020603050405020304" pitchFamily="18" charset="0"/>
                <a:cs typeface="Times New Roman" panose="02020603050405020304" pitchFamily="18" charset="0"/>
              </a:rPr>
              <a:t>Төртіншіден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башқұрттар</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Ресейдің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құрамындағы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басқа</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халықтар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сіздердің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тұтқындарыңызды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босатады</a:t>
            </a:r>
            <a:r>
              <a:rPr lang="ru-RU" sz="2000" dirty="0">
                <a:latin typeface="Times New Roman" panose="02020603050405020304" pitchFamily="18" charset="0"/>
                <a:cs typeface="Times New Roman" panose="02020603050405020304" pitchFamily="18" charset="0"/>
              </a:rPr>
              <a:t>, ал </a:t>
            </a:r>
            <a:r>
              <a:rPr lang="ru-RU" sz="2000" dirty="0" err="1">
                <a:latin typeface="Times New Roman" panose="02020603050405020304" pitchFamily="18" charset="0"/>
                <a:cs typeface="Times New Roman" panose="02020603050405020304" pitchFamily="18" charset="0"/>
              </a:rPr>
              <a:t>сіздер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ресейлік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тұтқындарды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босатуға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башқұрттармен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қалмақтармен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бейбіт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жағдайда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тұруға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уәде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етесіңдер</a:t>
            </a:r>
            <a:r>
              <a:rPr lang="ru-RU" sz="2000" dirty="0">
                <a:latin typeface="Times New Roman" panose="02020603050405020304" pitchFamily="18" charset="0"/>
                <a:cs typeface="Times New Roman" panose="02020603050405020304" pitchFamily="18" charset="0"/>
              </a:rPr>
              <a:t>» .</a:t>
            </a:r>
          </a:p>
          <a:p>
            <a:r>
              <a:rPr lang="ru-RU" sz="2000" dirty="0" err="1">
                <a:latin typeface="Times New Roman" panose="02020603050405020304" pitchFamily="18" charset="0"/>
                <a:cs typeface="Times New Roman" panose="02020603050405020304" pitchFamily="18" charset="0"/>
              </a:rPr>
              <a:t>Әбілқайыр</a:t>
            </a:r>
            <a:r>
              <a:rPr lang="ru-RU" sz="2000" dirty="0">
                <a:latin typeface="Times New Roman" panose="02020603050405020304" pitchFamily="18" charset="0"/>
                <a:cs typeface="Times New Roman" panose="02020603050405020304" pitchFamily="18" charset="0"/>
              </a:rPr>
              <a:t> хан мен </a:t>
            </a:r>
            <a:r>
              <a:rPr lang="ru-RU" sz="2000" dirty="0" err="1">
                <a:latin typeface="Times New Roman" panose="02020603050405020304" pitchFamily="18" charset="0"/>
                <a:cs typeface="Times New Roman" panose="02020603050405020304" pitchFamily="18" charset="0"/>
              </a:rPr>
              <a:t>басқа</a:t>
            </a:r>
            <a:r>
              <a:rPr lang="ru-RU" sz="2000" dirty="0">
                <a:latin typeface="Times New Roman" panose="02020603050405020304" pitchFamily="18" charset="0"/>
                <a:cs typeface="Times New Roman" panose="02020603050405020304" pitchFamily="18" charset="0"/>
              </a:rPr>
              <a:t> да ел </a:t>
            </a:r>
            <a:r>
              <a:rPr lang="ru-RU" sz="2000" dirty="0" err="1">
                <a:latin typeface="Times New Roman" panose="02020603050405020304" pitchFamily="18" charset="0"/>
                <a:cs typeface="Times New Roman" panose="02020603050405020304" pitchFamily="18" charset="0"/>
              </a:rPr>
              <a:t>билеушілерінен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тиісті</a:t>
            </a:r>
            <a:r>
              <a:rPr lang="ru-RU" sz="2000" dirty="0">
                <a:latin typeface="Times New Roman" panose="02020603050405020304" pitchFamily="18" charset="0"/>
                <a:cs typeface="Times New Roman" panose="02020603050405020304" pitchFamily="18" charset="0"/>
              </a:rPr>
              <a:t> ант </a:t>
            </a:r>
            <a:r>
              <a:rPr lang="ru-RU" sz="2000" dirty="0" err="1">
                <a:latin typeface="Times New Roman" panose="02020603050405020304" pitchFamily="18" charset="0"/>
                <a:cs typeface="Times New Roman" panose="02020603050405020304" pitchFamily="18" charset="0"/>
              </a:rPr>
              <a:t>қабылдау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сыртқы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істер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коллегиясының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тілмашы</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Тевкелев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бастаған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елшілер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жіберіледі</a:t>
            </a:r>
            <a:r>
              <a:rPr lang="ru-RU"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6855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5168" y="180474"/>
            <a:ext cx="11381874" cy="469231"/>
          </a:xfrm>
        </p:spPr>
        <p:txBody>
          <a:bodyPr>
            <a:normAutofit fontScale="90000"/>
          </a:bodyPr>
          <a:lstStyle/>
          <a:p>
            <a:r>
              <a:rPr lang="kk-KZ" dirty="0" smtClean="0"/>
              <a:t>5 бет</a:t>
            </a:r>
            <a:endParaRPr lang="ru-RU" dirty="0"/>
          </a:p>
        </p:txBody>
      </p:sp>
      <p:sp>
        <p:nvSpPr>
          <p:cNvPr id="3" name="Объект 2"/>
          <p:cNvSpPr>
            <a:spLocks noGrp="1"/>
          </p:cNvSpPr>
          <p:nvPr>
            <p:ph idx="1"/>
          </p:nvPr>
        </p:nvSpPr>
        <p:spPr>
          <a:xfrm>
            <a:off x="445168" y="336884"/>
            <a:ext cx="11381874" cy="6268453"/>
          </a:xfrm>
        </p:spPr>
        <p:txBody>
          <a:bodyPr>
            <a:noAutofit/>
          </a:bodyPr>
          <a:lstStyle/>
          <a:p>
            <a:pPr algn="just"/>
            <a:r>
              <a:rPr lang="ru-RU" sz="2400" dirty="0">
                <a:latin typeface="Times New Roman" panose="02020603050405020304" pitchFamily="18" charset="0"/>
                <a:cs typeface="Times New Roman" panose="02020603050405020304" pitchFamily="18" charset="0"/>
              </a:rPr>
              <a:t>1731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10 </a:t>
            </a:r>
            <a:r>
              <a:rPr lang="ru-RU" sz="2400" dirty="0" err="1">
                <a:latin typeface="Times New Roman" panose="02020603050405020304" pitchFamily="18" charset="0"/>
                <a:cs typeface="Times New Roman" panose="02020603050405020304" pitchFamily="18" charset="0"/>
              </a:rPr>
              <a:t>қазанда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Ресей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бодандығын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қабылдау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адал</a:t>
            </a:r>
            <a:r>
              <a:rPr lang="ru-RU" sz="2400" dirty="0">
                <a:latin typeface="Times New Roman" panose="02020603050405020304" pitchFamily="18" charset="0"/>
                <a:cs typeface="Times New Roman" panose="02020603050405020304" pitchFamily="18" charset="0"/>
              </a:rPr>
              <a:t> болу </a:t>
            </a:r>
            <a:r>
              <a:rPr lang="ru-RU" sz="2400" dirty="0" err="1">
                <a:latin typeface="Times New Roman" panose="02020603050405020304" pitchFamily="18" charset="0"/>
                <a:cs typeface="Times New Roman" panose="02020603050405020304" pitchFamily="18" charset="0"/>
              </a:rPr>
              <a:t>женінде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антты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бірінші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Әбілқайыр</a:t>
            </a:r>
            <a:r>
              <a:rPr lang="ru-RU" sz="2400" dirty="0">
                <a:latin typeface="Times New Roman" panose="02020603050405020304" pitchFamily="18" charset="0"/>
                <a:cs typeface="Times New Roman" panose="02020603050405020304" pitchFamily="18" charset="0"/>
              </a:rPr>
              <a:t> хан, </a:t>
            </a:r>
            <a:r>
              <a:rPr lang="ru-RU" sz="2400" dirty="0" err="1">
                <a:latin typeface="Times New Roman" panose="02020603050405020304" pitchFamily="18" charset="0"/>
                <a:cs typeface="Times New Roman" panose="02020603050405020304" pitchFamily="18" charset="0"/>
              </a:rPr>
              <a:t>онан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соң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Бөкенбай</a:t>
            </a:r>
            <a:r>
              <a:rPr lang="ru-RU" sz="2400" dirty="0">
                <a:latin typeface="Times New Roman" panose="02020603050405020304" pitchFamily="18" charset="0"/>
                <a:cs typeface="Times New Roman" panose="02020603050405020304" pitchFamily="18" charset="0"/>
              </a:rPr>
              <a:t> батыр, </a:t>
            </a:r>
            <a:r>
              <a:rPr lang="ru-RU" sz="2400" dirty="0" err="1">
                <a:latin typeface="Times New Roman" panose="02020603050405020304" pitchFamily="18" charset="0"/>
                <a:cs typeface="Times New Roman" panose="02020603050405020304" pitchFamily="18" charset="0"/>
              </a:rPr>
              <a:t>онан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кейін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Есет</a:t>
            </a:r>
            <a:r>
              <a:rPr lang="ru-RU" sz="2400" dirty="0">
                <a:latin typeface="Times New Roman" panose="02020603050405020304" pitchFamily="18" charset="0"/>
                <a:cs typeface="Times New Roman" panose="02020603050405020304" pitchFamily="18" charset="0"/>
              </a:rPr>
              <a:t> батыр мен </a:t>
            </a:r>
            <a:r>
              <a:rPr lang="ru-RU" sz="2400" dirty="0" err="1">
                <a:latin typeface="Times New Roman" panose="02020603050405020304" pitchFamily="18" charset="0"/>
                <a:cs typeface="Times New Roman" panose="02020603050405020304" pitchFamily="18" charset="0"/>
              </a:rPr>
              <a:t>Құдайменді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мырза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береді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Ханнан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басқа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алғаш</a:t>
            </a:r>
            <a:r>
              <a:rPr lang="ru-RU" sz="2400" dirty="0">
                <a:latin typeface="Times New Roman" panose="02020603050405020304" pitchFamily="18" charset="0"/>
                <a:cs typeface="Times New Roman" panose="02020603050405020304" pitchFamily="18" charset="0"/>
              </a:rPr>
              <a:t> ант </a:t>
            </a:r>
            <a:r>
              <a:rPr lang="ru-RU" sz="2400" dirty="0" err="1">
                <a:latin typeface="Times New Roman" panose="02020603050405020304" pitchFamily="18" charset="0"/>
                <a:cs typeface="Times New Roman" panose="02020603050405020304" pitchFamily="18" charset="0"/>
              </a:rPr>
              <a:t>қабылдағандар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ішінде</a:t>
            </a:r>
            <a:r>
              <a:rPr lang="ru-RU" sz="2400" dirty="0">
                <a:latin typeface="Times New Roman" panose="02020603050405020304" pitchFamily="18" charset="0"/>
                <a:cs typeface="Times New Roman" panose="02020603050405020304" pitchFamily="18" charset="0"/>
              </a:rPr>
              <a:t> 29 </a:t>
            </a:r>
            <a:r>
              <a:rPr lang="ru-RU" sz="2400" dirty="0" err="1">
                <a:latin typeface="Times New Roman" panose="02020603050405020304" pitchFamily="18" charset="0"/>
                <a:cs typeface="Times New Roman" panose="02020603050405020304" pitchFamily="18" charset="0"/>
              </a:rPr>
              <a:t>беделді</a:t>
            </a:r>
            <a:r>
              <a:rPr lang="ru-RU" sz="2400" dirty="0">
                <a:latin typeface="Times New Roman" panose="02020603050405020304" pitchFamily="18" charset="0"/>
                <a:cs typeface="Times New Roman" panose="02020603050405020304" pitchFamily="18" charset="0"/>
              </a:rPr>
              <a:t> би -</a:t>
            </a:r>
            <a:r>
              <a:rPr lang="ru-RU" sz="2400" dirty="0" err="1">
                <a:latin typeface="Times New Roman" panose="02020603050405020304" pitchFamily="18" charset="0"/>
                <a:cs typeface="Times New Roman" panose="02020603050405020304" pitchFamily="18" charset="0"/>
              </a:rPr>
              <a:t>сұлтандар</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батырлар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Осылайша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жүздің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Ресей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империясының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астына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өтуінің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алғашқы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қадамдары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басталған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еді</a:t>
            </a:r>
            <a:r>
              <a:rPr lang="ru-RU" sz="2400" dirty="0">
                <a:latin typeface="Times New Roman" panose="02020603050405020304" pitchFamily="18" charset="0"/>
                <a:cs typeface="Times New Roman" panose="02020603050405020304" pitchFamily="18" charset="0"/>
              </a:rPr>
              <a:t>. 1732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24 </a:t>
            </a:r>
            <a:r>
              <a:rPr lang="ru-RU" sz="2400" dirty="0" err="1">
                <a:latin typeface="Times New Roman" panose="02020603050405020304" pitchFamily="18" charset="0"/>
                <a:cs typeface="Times New Roman" panose="02020603050405020304" pitchFamily="18" charset="0"/>
              </a:rPr>
              <a:t>қарашада</a:t>
            </a:r>
            <a:r>
              <a:rPr lang="ru-RU" sz="2400" dirty="0">
                <a:latin typeface="Times New Roman" panose="02020603050405020304" pitchFamily="18" charset="0"/>
                <a:cs typeface="Times New Roman" panose="02020603050405020304" pitchFamily="18" charset="0"/>
              </a:rPr>
              <a:t> А. </a:t>
            </a:r>
            <a:r>
              <a:rPr lang="ru-RU" sz="2400" dirty="0" err="1">
                <a:latin typeface="Times New Roman" panose="02020603050405020304" pitchFamily="18" charset="0"/>
                <a:cs typeface="Times New Roman" panose="02020603050405020304" pitchFamily="18" charset="0"/>
              </a:rPr>
              <a:t>Тевкелев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қайтады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Қазақстанның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Ресейге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қосылу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үрдісі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халқының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тағдырындағы</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өте</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қиын</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кезеңде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дипломатиялық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жолмен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басталып</a:t>
            </a:r>
            <a:r>
              <a:rPr lang="ru-RU" sz="2400" dirty="0">
                <a:latin typeface="Times New Roman" panose="02020603050405020304" pitchFamily="18" charset="0"/>
                <a:cs typeface="Times New Roman" panose="02020603050405020304" pitchFamily="18" charset="0"/>
              </a:rPr>
              <a:t>, ХІХ </a:t>
            </a:r>
            <a:r>
              <a:rPr lang="ru-RU" sz="2400" dirty="0" err="1">
                <a:latin typeface="Times New Roman" panose="02020603050405020304" pitchFamily="18" charset="0"/>
                <a:cs typeface="Times New Roman" panose="02020603050405020304" pitchFamily="18" charset="0"/>
              </a:rPr>
              <a:t>ғасырдың</a:t>
            </a:r>
            <a:r>
              <a:rPr lang="ru-RU" sz="2400" dirty="0">
                <a:latin typeface="Times New Roman" panose="02020603050405020304" pitchFamily="18" charset="0"/>
                <a:cs typeface="Times New Roman" panose="02020603050405020304" pitchFamily="18" charset="0"/>
              </a:rPr>
              <a:t> 50-60 </a:t>
            </a:r>
            <a:r>
              <a:rPr lang="ru-RU" sz="2400" dirty="0" err="1">
                <a:latin typeface="Times New Roman" panose="02020603050405020304" pitchFamily="18" charset="0"/>
                <a:cs typeface="Times New Roman" panose="02020603050405020304" pitchFamily="18" charset="0"/>
              </a:rPr>
              <a:t>жылдарында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әскери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күш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қолдану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арқылы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аяқталды</a:t>
            </a:r>
            <a:r>
              <a:rPr lang="ru-RU" sz="2400" dirty="0">
                <a:latin typeface="Times New Roman" panose="02020603050405020304" pitchFamily="18" charset="0"/>
                <a:cs typeface="Times New Roman" panose="02020603050405020304" pitchFamily="18" charset="0"/>
              </a:rPr>
              <a:t>.</a:t>
            </a:r>
          </a:p>
          <a:p>
            <a:pPr algn="just"/>
            <a:r>
              <a:rPr lang="ru-RU" sz="2400" dirty="0">
                <a:latin typeface="Times New Roman" panose="02020603050405020304" pitchFamily="18" charset="0"/>
                <a:cs typeface="Times New Roman" panose="02020603050405020304" pitchFamily="18" charset="0"/>
              </a:rPr>
              <a:t>Х</a:t>
            </a:r>
            <a:r>
              <a:rPr lang="kk-KZ" sz="2400" dirty="0">
                <a:latin typeface="Times New Roman" panose="02020603050405020304" pitchFamily="18" charset="0"/>
                <a:cs typeface="Times New Roman" panose="02020603050405020304" pitchFamily="18" charset="0"/>
              </a:rPr>
              <a:t>V</a:t>
            </a:r>
            <a:r>
              <a:rPr lang="ru-RU" sz="2400" dirty="0">
                <a:latin typeface="Times New Roman" panose="02020603050405020304" pitchFamily="18" charset="0"/>
                <a:cs typeface="Times New Roman" panose="02020603050405020304" pitchFamily="18" charset="0"/>
              </a:rPr>
              <a:t>ІІІ </a:t>
            </a:r>
            <a:r>
              <a:rPr lang="ru-RU" sz="2400" dirty="0" err="1">
                <a:latin typeface="Times New Roman" panose="02020603050405020304" pitchFamily="18" charset="0"/>
                <a:cs typeface="Times New Roman" panose="02020603050405020304" pitchFamily="18" charset="0"/>
              </a:rPr>
              <a:t>ғасырдың</a:t>
            </a:r>
            <a:r>
              <a:rPr lang="ru-RU" sz="2400" dirty="0">
                <a:latin typeface="Times New Roman" panose="02020603050405020304" pitchFamily="18" charset="0"/>
                <a:cs typeface="Times New Roman" panose="02020603050405020304" pitchFamily="18" charset="0"/>
              </a:rPr>
              <a:t> 30-жылдарында </a:t>
            </a:r>
            <a:r>
              <a:rPr lang="ru-RU" sz="2400" dirty="0" err="1">
                <a:latin typeface="Times New Roman" panose="02020603050405020304" pitchFamily="18" charset="0"/>
                <a:cs typeface="Times New Roman" panose="02020603050405020304" pitchFamily="18" charset="0"/>
              </a:rPr>
              <a:t>жоңғарлардың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жеріне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шабуылдары</a:t>
            </a:r>
            <a:r>
              <a:rPr lang="ru-RU" sz="2400" dirty="0">
                <a:latin typeface="Times New Roman" panose="02020603050405020304" pitchFamily="18" charset="0"/>
                <a:cs typeface="Times New Roman" panose="02020603050405020304" pitchFamily="18" charset="0"/>
              </a:rPr>
              <a:t> баста-</a:t>
            </a:r>
            <a:r>
              <a:rPr lang="ru-RU" sz="2400" dirty="0" err="1">
                <a:latin typeface="Times New Roman" panose="02020603050405020304" pitchFamily="18" charset="0"/>
                <a:cs typeface="Times New Roman" panose="02020603050405020304" pitchFamily="18" charset="0"/>
              </a:rPr>
              <a:t>лып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әсіресе</a:t>
            </a:r>
            <a:r>
              <a:rPr lang="ru-RU" sz="2400" dirty="0">
                <a:latin typeface="Times New Roman" panose="02020603050405020304" pitchFamily="18" charset="0"/>
                <a:cs typeface="Times New Roman" panose="02020603050405020304" pitchFamily="18" charset="0"/>
              </a:rPr>
              <a:t> Орта </a:t>
            </a:r>
            <a:r>
              <a:rPr lang="ru-RU" sz="2400" dirty="0" err="1">
                <a:latin typeface="Times New Roman" panose="02020603050405020304" pitchFamily="18" charset="0"/>
                <a:cs typeface="Times New Roman" panose="02020603050405020304" pitchFamily="18" charset="0"/>
              </a:rPr>
              <a:t>жүзге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қауіп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төндірді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Бұл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жағдайда</a:t>
            </a:r>
            <a:r>
              <a:rPr lang="ru-RU" sz="2400" dirty="0">
                <a:latin typeface="Times New Roman" panose="02020603050405020304" pitchFamily="18" charset="0"/>
                <a:cs typeface="Times New Roman" panose="02020603050405020304" pitchFamily="18" charset="0"/>
              </a:rPr>
              <a:t> 1734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10 </a:t>
            </a:r>
            <a:r>
              <a:rPr lang="ru-RU" sz="2400" dirty="0" err="1">
                <a:latin typeface="Times New Roman" panose="02020603050405020304" pitchFamily="18" charset="0"/>
                <a:cs typeface="Times New Roman" panose="02020603050405020304" pitchFamily="18" charset="0"/>
              </a:rPr>
              <a:t>маусымда</a:t>
            </a:r>
            <a:r>
              <a:rPr lang="ru-RU" sz="2400" dirty="0">
                <a:latin typeface="Times New Roman" panose="02020603050405020304" pitchFamily="18" charset="0"/>
                <a:cs typeface="Times New Roman" panose="02020603050405020304" pitchFamily="18" charset="0"/>
              </a:rPr>
              <a:t> Анна </a:t>
            </a:r>
            <a:r>
              <a:rPr lang="ru-RU" sz="2400" dirty="0" err="1">
                <a:latin typeface="Times New Roman" panose="02020603050405020304" pitchFamily="18" charset="0"/>
                <a:cs typeface="Times New Roman" panose="02020603050405020304" pitchFamily="18" charset="0"/>
              </a:rPr>
              <a:t>Иоановнаның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жарлығы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бойынша</a:t>
            </a:r>
            <a:r>
              <a:rPr lang="ru-RU" sz="2400" dirty="0">
                <a:latin typeface="Times New Roman" panose="02020603050405020304" pitchFamily="18" charset="0"/>
                <a:cs typeface="Times New Roman" panose="02020603050405020304" pitchFamily="18" charset="0"/>
              </a:rPr>
              <a:t> Орта </a:t>
            </a:r>
            <a:r>
              <a:rPr lang="ru-RU" sz="2400" dirty="0" err="1">
                <a:latin typeface="Times New Roman" panose="02020603050405020304" pitchFamily="18" charset="0"/>
                <a:cs typeface="Times New Roman" panose="02020603050405020304" pitchFamily="18" charset="0"/>
              </a:rPr>
              <a:t>жүз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билеушілерінің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бодандығын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қабылдауы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мәжбүрліктен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туған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саяси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қадам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Бірақ</a:t>
            </a:r>
            <a:r>
              <a:rPr lang="ru-RU" sz="2400" dirty="0">
                <a:latin typeface="Times New Roman" panose="02020603050405020304" pitchFamily="18" charset="0"/>
                <a:cs typeface="Times New Roman" panose="02020603050405020304" pitchFamily="18" charset="0"/>
              </a:rPr>
              <a:t> Орта </a:t>
            </a:r>
            <a:r>
              <a:rPr lang="ru-RU" sz="2400" dirty="0" err="1">
                <a:latin typeface="Times New Roman" panose="02020603050405020304" pitchFamily="18" charset="0"/>
                <a:cs typeface="Times New Roman" panose="02020603050405020304" pitchFamily="18" charset="0"/>
              </a:rPr>
              <a:t>жүз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әлі</a:t>
            </a:r>
            <a:r>
              <a:rPr lang="ru-RU" sz="2400" dirty="0">
                <a:latin typeface="Times New Roman" panose="02020603050405020304" pitchFamily="18" charset="0"/>
                <a:cs typeface="Times New Roman" panose="02020603050405020304" pitchFamily="18" charset="0"/>
              </a:rPr>
              <a:t> де </a:t>
            </a:r>
            <a:r>
              <a:rPr lang="ru-RU" sz="2400" dirty="0" err="1">
                <a:latin typeface="Times New Roman" panose="02020603050405020304" pitchFamily="18" charset="0"/>
                <a:cs typeface="Times New Roman" panose="02020603050405020304" pitchFamily="18" charset="0"/>
              </a:rPr>
              <a:t>болса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дербестігін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жоғалтпаған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еді</a:t>
            </a:r>
            <a:r>
              <a:rPr lang="ru-RU" sz="2400" dirty="0">
                <a:latin typeface="Times New Roman" panose="02020603050405020304" pitchFamily="18" charset="0"/>
                <a:cs typeface="Times New Roman" panose="02020603050405020304" pitchFamily="18" charset="0"/>
              </a:rPr>
              <a:t>. Орта </a:t>
            </a:r>
            <a:r>
              <a:rPr lang="ru-RU" sz="2400" dirty="0" err="1">
                <a:latin typeface="Times New Roman" panose="02020603050405020304" pitchFamily="18" charset="0"/>
                <a:cs typeface="Times New Roman" panose="02020603050405020304" pitchFamily="18" charset="0"/>
              </a:rPr>
              <a:t>жүз</a:t>
            </a:r>
            <a:r>
              <a:rPr lang="ru-RU" sz="2400" dirty="0">
                <a:latin typeface="Times New Roman" panose="02020603050405020304" pitchFamily="18" charset="0"/>
                <a:cs typeface="Times New Roman" panose="02020603050405020304" pitchFamily="18" charset="0"/>
              </a:rPr>
              <a:t> ханы </a:t>
            </a:r>
            <a:r>
              <a:rPr lang="ru-RU" sz="2400" dirty="0" err="1">
                <a:latin typeface="Times New Roman" panose="02020603050405020304" pitchFamily="18" charset="0"/>
                <a:cs typeface="Times New Roman" panose="02020603050405020304" pitchFamily="18" charset="0"/>
              </a:rPr>
              <a:t>Сәмеке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қайтыс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болғаннан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кейін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бұл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жарлық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жүзеге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асырылмай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қалды</a:t>
            </a:r>
            <a:r>
              <a:rPr lang="ru-RU" sz="2400" dirty="0">
                <a:latin typeface="Times New Roman" panose="02020603050405020304" pitchFamily="18" charset="0"/>
                <a:cs typeface="Times New Roman" panose="02020603050405020304" pitchFamily="18" charset="0"/>
              </a:rPr>
              <a:t>. 1822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М. </a:t>
            </a:r>
            <a:r>
              <a:rPr lang="ru-RU" sz="2400" dirty="0" err="1">
                <a:latin typeface="Times New Roman" panose="02020603050405020304" pitchFamily="18" charset="0"/>
                <a:cs typeface="Times New Roman" panose="02020603050405020304" pitchFamily="18" charset="0"/>
              </a:rPr>
              <a:t>Сперанскийдің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Сібір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қырғыздары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туралы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Жарғысы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енгізілгенге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дейін</a:t>
            </a:r>
            <a:r>
              <a:rPr lang="ru-RU" sz="2400" dirty="0">
                <a:latin typeface="Times New Roman" panose="02020603050405020304" pitchFamily="18" charset="0"/>
                <a:cs typeface="Times New Roman" panose="02020603050405020304" pitchFamily="18" charset="0"/>
              </a:rPr>
              <a:t> Орта </a:t>
            </a:r>
            <a:r>
              <a:rPr lang="ru-RU" sz="2400" dirty="0" err="1">
                <a:latin typeface="Times New Roman" panose="02020603050405020304" pitchFamily="18" charset="0"/>
                <a:cs typeface="Times New Roman" panose="02020603050405020304" pitchFamily="18" charset="0"/>
              </a:rPr>
              <a:t>жүз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алдына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дербес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емір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сүре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берді</a:t>
            </a:r>
            <a:r>
              <a:rPr lang="ru-RU"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31343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7043" y="228600"/>
            <a:ext cx="11454062" cy="529389"/>
          </a:xfrm>
        </p:spPr>
        <p:txBody>
          <a:bodyPr>
            <a:normAutofit fontScale="90000"/>
          </a:bodyPr>
          <a:lstStyle/>
          <a:p>
            <a:endParaRPr lang="ru-RU" dirty="0"/>
          </a:p>
        </p:txBody>
      </p:sp>
      <p:sp>
        <p:nvSpPr>
          <p:cNvPr id="3" name="Объект 2"/>
          <p:cNvSpPr>
            <a:spLocks noGrp="1"/>
          </p:cNvSpPr>
          <p:nvPr>
            <p:ph idx="1"/>
          </p:nvPr>
        </p:nvSpPr>
        <p:spPr>
          <a:xfrm>
            <a:off x="397042" y="1022684"/>
            <a:ext cx="11454062" cy="5582653"/>
          </a:xfrm>
        </p:spPr>
        <p:txBody>
          <a:bodyPr>
            <a:noAutofit/>
          </a:bodyPr>
          <a:lstStyle/>
          <a:p>
            <a:r>
              <a:rPr lang="ru-RU" sz="2000" dirty="0" err="1">
                <a:latin typeface="Times New Roman" panose="02020603050405020304" pitchFamily="18" charset="0"/>
                <a:cs typeface="Times New Roman" panose="02020603050405020304" pitchFamily="18" charset="0"/>
              </a:rPr>
              <a:t>Қазақ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мемлекеттілігін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сақтап</a:t>
            </a:r>
            <a:r>
              <a:rPr lang="ru-RU" sz="2000" dirty="0">
                <a:latin typeface="Times New Roman" panose="02020603050405020304" pitchFamily="18" charset="0"/>
                <a:cs typeface="Times New Roman" panose="02020603050405020304" pitchFamily="18" charset="0"/>
              </a:rPr>
              <a:t>, оны </a:t>
            </a:r>
            <a:r>
              <a:rPr lang="ru-RU" sz="2000" dirty="0" err="1">
                <a:latin typeface="Times New Roman" panose="02020603050405020304" pitchFamily="18" charset="0"/>
                <a:cs typeface="Times New Roman" panose="02020603050405020304" pitchFamily="18" charset="0"/>
              </a:rPr>
              <a:t>нығайтуда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қазақ</a:t>
            </a:r>
            <a:r>
              <a:rPr lang="ru-RU" sz="2000" dirty="0">
                <a:latin typeface="Times New Roman" panose="02020603050405020304" pitchFamily="18" charset="0"/>
                <a:cs typeface="Times New Roman" panose="02020603050405020304" pitchFamily="18" charset="0"/>
              </a:rPr>
              <a:t> ханы </a:t>
            </a:r>
            <a:r>
              <a:rPr lang="ru-RU" sz="2000" dirty="0" err="1">
                <a:latin typeface="Times New Roman" panose="02020603050405020304" pitchFamily="18" charset="0"/>
                <a:cs typeface="Times New Roman" panose="02020603050405020304" pitchFamily="18" charset="0"/>
              </a:rPr>
              <a:t>Абылай</a:t>
            </a:r>
            <a:r>
              <a:rPr lang="ru-RU" sz="2000" dirty="0">
                <a:latin typeface="Times New Roman" panose="02020603050405020304" pitchFamily="18" charset="0"/>
                <a:cs typeface="Times New Roman" panose="02020603050405020304" pitchFamily="18" charset="0"/>
              </a:rPr>
              <a:t> (1711-1781) </a:t>
            </a:r>
            <a:r>
              <a:rPr lang="ru-RU" sz="2000" dirty="0" err="1">
                <a:latin typeface="Times New Roman" panose="02020603050405020304" pitchFamily="18" charset="0"/>
                <a:cs typeface="Times New Roman" panose="02020603050405020304" pitchFamily="18" charset="0"/>
              </a:rPr>
              <a:t>көрегенді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әрі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шебер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дипломатиялық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саясат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жүргізді</a:t>
            </a:r>
            <a:r>
              <a:rPr lang="ru-RU" sz="2000" dirty="0">
                <a:latin typeface="Times New Roman" panose="02020603050405020304" pitchFamily="18" charset="0"/>
                <a:cs typeface="Times New Roman" panose="02020603050405020304" pitchFamily="18" charset="0"/>
              </a:rPr>
              <a:t>. 1748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бодандығын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қабылдаған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беделді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сұлтан</a:t>
            </a:r>
            <a:r>
              <a:rPr lang="ru-RU" sz="2000" dirty="0">
                <a:latin typeface="Times New Roman" panose="02020603050405020304" pitchFamily="18" charset="0"/>
                <a:cs typeface="Times New Roman" panose="02020603050405020304" pitchFamily="18" charset="0"/>
              </a:rPr>
              <a:t> оны </a:t>
            </a:r>
            <a:r>
              <a:rPr lang="ru-RU" sz="2000" dirty="0" err="1">
                <a:latin typeface="Times New Roman" panose="02020603050405020304" pitchFamily="18" charset="0"/>
                <a:cs typeface="Times New Roman" panose="02020603050405020304" pitchFamily="18" charset="0"/>
              </a:rPr>
              <a:t>сақтай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отырып</a:t>
            </a:r>
            <a:r>
              <a:rPr lang="ru-RU" sz="2000" dirty="0">
                <a:latin typeface="Times New Roman" panose="02020603050405020304" pitchFamily="18" charset="0"/>
                <a:cs typeface="Times New Roman" panose="02020603050405020304" pitchFamily="18" charset="0"/>
              </a:rPr>
              <a:t>, 1756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Қытай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бодандығын</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қабылдайды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жүзінде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алдына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тауелсіз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саясат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жүргізген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болатын</a:t>
            </a:r>
            <a:r>
              <a:rPr lang="ru-RU" sz="2000" dirty="0">
                <a:latin typeface="Times New Roman" panose="02020603050405020304" pitchFamily="18" charset="0"/>
                <a:cs typeface="Times New Roman" panose="02020603050405020304" pitchFamily="18" charset="0"/>
              </a:rPr>
              <a:t>.</a:t>
            </a:r>
          </a:p>
          <a:p>
            <a:r>
              <a:rPr lang="ru-RU" sz="2000" dirty="0">
                <a:latin typeface="Times New Roman" panose="02020603050405020304" pitchFamily="18" charset="0"/>
                <a:cs typeface="Times New Roman" panose="02020603050405020304" pitchFamily="18" charset="0"/>
              </a:rPr>
              <a:t>1733-1734 </a:t>
            </a:r>
            <a:r>
              <a:rPr lang="ru-RU" sz="2000" dirty="0" err="1">
                <a:latin typeface="Times New Roman" panose="02020603050405020304" pitchFamily="18" charset="0"/>
                <a:cs typeface="Times New Roman" panose="02020603050405020304" pitchFamily="18" charset="0"/>
              </a:rPr>
              <a:t>жылдары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жүздің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билеүші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ақсүйектері</a:t>
            </a:r>
            <a:r>
              <a:rPr lang="ru-RU" sz="2000" dirty="0">
                <a:latin typeface="Times New Roman" panose="02020603050405020304" pitchFamily="18" charset="0"/>
                <a:cs typeface="Times New Roman" panose="02020603050405020304" pitchFamily="18" charset="0"/>
              </a:rPr>
              <a:t> де </a:t>
            </a:r>
            <a:r>
              <a:rPr lang="ru-RU" sz="2000" dirty="0" err="1">
                <a:latin typeface="Times New Roman" panose="02020603050405020304" pitchFamily="18" charset="0"/>
                <a:cs typeface="Times New Roman" panose="02020603050405020304" pitchFamily="18" charset="0"/>
              </a:rPr>
              <a:t>орыс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бодандығын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қабылдау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туралы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шешім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қабылдайды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Жолбарыс</a:t>
            </a:r>
            <a:r>
              <a:rPr lang="ru-RU" sz="2000" dirty="0">
                <a:latin typeface="Times New Roman" panose="02020603050405020304" pitchFamily="18" charset="0"/>
                <a:cs typeface="Times New Roman" panose="02020603050405020304" pitchFamily="18" charset="0"/>
              </a:rPr>
              <a:t> хан </a:t>
            </a:r>
            <a:r>
              <a:rPr lang="ru-RU" sz="2000" dirty="0" err="1">
                <a:latin typeface="Times New Roman" panose="02020603050405020304" pitchFamily="18" charset="0"/>
                <a:cs typeface="Times New Roman" panose="02020603050405020304" pitchFamily="18" charset="0"/>
              </a:rPr>
              <a:t>бұл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жөнінде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Петерборға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өтініш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жасайды</a:t>
            </a:r>
            <a:r>
              <a:rPr lang="ru-RU" sz="2000" dirty="0">
                <a:latin typeface="Times New Roman" panose="02020603050405020304" pitchFamily="18" charset="0"/>
                <a:cs typeface="Times New Roman" panose="02020603050405020304" pitchFamily="18" charset="0"/>
              </a:rPr>
              <a:t>. 1734 </a:t>
            </a:r>
            <a:r>
              <a:rPr lang="ru-RU" sz="2000" dirty="0" err="1">
                <a:latin typeface="Times New Roman" panose="02020603050405020304" pitchFamily="18" charset="0"/>
                <a:cs typeface="Times New Roman" panose="02020603050405020304" pitchFamily="18" charset="0"/>
              </a:rPr>
              <a:t>жылы</a:t>
            </a:r>
            <a:r>
              <a:rPr lang="ru-RU" sz="2000" dirty="0">
                <a:latin typeface="Times New Roman" panose="02020603050405020304" pitchFamily="18" charset="0"/>
                <a:cs typeface="Times New Roman" panose="02020603050405020304" pitchFamily="18" charset="0"/>
              </a:rPr>
              <a:t> 10 </a:t>
            </a:r>
            <a:r>
              <a:rPr lang="ru-RU" sz="2000" dirty="0" err="1">
                <a:latin typeface="Times New Roman" panose="02020603050405020304" pitchFamily="18" charset="0"/>
                <a:cs typeface="Times New Roman" panose="02020603050405020304" pitchFamily="18" charset="0"/>
              </a:rPr>
              <a:t>маусымда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үкіметі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жүздің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ықпалды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басыларын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орыс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астына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жөнінде</a:t>
            </a:r>
            <a:r>
              <a:rPr lang="ru-RU" sz="2000" dirty="0">
                <a:latin typeface="Times New Roman" panose="02020603050405020304" pitchFamily="18" charset="0"/>
                <a:cs typeface="Times New Roman" panose="02020603050405020304" pitchFamily="18" charset="0"/>
              </a:rPr>
              <a:t> грамота </a:t>
            </a:r>
            <a:r>
              <a:rPr lang="ru-RU" sz="2000" dirty="0" err="1">
                <a:latin typeface="Times New Roman" panose="02020603050405020304" pitchFamily="18" charset="0"/>
                <a:cs typeface="Times New Roman" panose="02020603050405020304" pitchFamily="18" charset="0"/>
              </a:rPr>
              <a:t>қабылдайды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жүздің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Ресейден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территориялық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тұрғыда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қашықта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орналасуы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халықаралық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ішкі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жағдайдың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күрделілігі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жүздің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толығымен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қасылуына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біршама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кедергі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жасап</a:t>
            </a:r>
            <a:r>
              <a:rPr lang="ru-RU" sz="2000" dirty="0">
                <a:latin typeface="Times New Roman" panose="02020603050405020304" pitchFamily="18" charset="0"/>
                <a:cs typeface="Times New Roman" panose="02020603050405020304" pitchFamily="18" charset="0"/>
              </a:rPr>
              <a:t>, оны </a:t>
            </a:r>
            <a:r>
              <a:rPr lang="ru-RU" sz="2000" dirty="0" err="1">
                <a:latin typeface="Times New Roman" panose="02020603050405020304" pitchFamily="18" charset="0"/>
                <a:cs typeface="Times New Roman" panose="02020603050405020304" pitchFamily="18" charset="0"/>
              </a:rPr>
              <a:t>кейінге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қалдырған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еді</a:t>
            </a:r>
            <a:r>
              <a:rPr lang="ru-RU" sz="2000" dirty="0">
                <a:latin typeface="Times New Roman" panose="02020603050405020304" pitchFamily="18" charset="0"/>
                <a:cs typeface="Times New Roman" panose="02020603050405020304" pitchFamily="18" charset="0"/>
              </a:rPr>
              <a:t>.</a:t>
            </a:r>
          </a:p>
          <a:p>
            <a:r>
              <a:rPr lang="ru-RU" sz="2000"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Патшалық</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Ресейдің</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далалық</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аймақты</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отарлауға</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көшуі</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әскери</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бекіністердің</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қоныстар</a:t>
            </a:r>
            <a:r>
              <a:rPr lang="ru-RU" sz="2000" b="1" dirty="0">
                <a:latin typeface="Times New Roman" panose="02020603050405020304" pitchFamily="18" charset="0"/>
                <a:cs typeface="Times New Roman" panose="02020603050405020304" pitchFamily="18" charset="0"/>
              </a:rPr>
              <a:t> мен </a:t>
            </a:r>
            <a:r>
              <a:rPr lang="ru-RU" sz="2000" b="1" dirty="0" err="1">
                <a:latin typeface="Times New Roman" panose="02020603050405020304" pitchFamily="18" charset="0"/>
                <a:cs typeface="Times New Roman" panose="02020603050405020304" pitchFamily="18" charset="0"/>
              </a:rPr>
              <a:t>қалалардың</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салынуы</a:t>
            </a:r>
            <a:endParaRPr lang="ru-RU" sz="2000" dirty="0">
              <a:latin typeface="Times New Roman" panose="02020603050405020304" pitchFamily="18" charset="0"/>
              <a:cs typeface="Times New Roman" panose="02020603050405020304" pitchFamily="18" charset="0"/>
            </a:endParaRPr>
          </a:p>
          <a:p>
            <a:r>
              <a:rPr lang="ru-RU" sz="2000" dirty="0" err="1">
                <a:latin typeface="Times New Roman" panose="02020603050405020304" pitchFamily="18" charset="0"/>
                <a:cs typeface="Times New Roman" panose="02020603050405020304" pitchFamily="18" charset="0"/>
              </a:rPr>
              <a:t>Қазақтардың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орыс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бодандығын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қабылдауының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алғашқы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кезінен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бастап-ақ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қазақ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жерінің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барлық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аумағын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біртіндеп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отарлаудың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бағытын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анықтады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Жаңа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қосылған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жерлерді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бекіту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сенаттық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обер</a:t>
            </a:r>
            <a:r>
              <a:rPr lang="ru-RU" sz="2000" dirty="0">
                <a:latin typeface="Times New Roman" panose="02020603050405020304" pitchFamily="18" charset="0"/>
                <a:cs typeface="Times New Roman" panose="02020603050405020304" pitchFamily="18" charset="0"/>
              </a:rPr>
              <a:t> лейтенанты И.К. Кириллов </a:t>
            </a:r>
            <a:r>
              <a:rPr lang="ru-RU" sz="2000" dirty="0" err="1">
                <a:latin typeface="Times New Roman" panose="02020603050405020304" pitchFamily="18" charset="0"/>
                <a:cs typeface="Times New Roman" panose="02020603050405020304" pitchFamily="18" charset="0"/>
              </a:rPr>
              <a:t>басқарған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арнайы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Қырғыз-қайсақ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экспедициясы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құрылды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Бұл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кейін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Орынбор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экспедициясы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аталды</a:t>
            </a:r>
            <a:r>
              <a:rPr lang="ru-RU" sz="2000" dirty="0">
                <a:latin typeface="Times New Roman" panose="02020603050405020304" pitchFamily="18" charset="0"/>
                <a:cs typeface="Times New Roman" panose="02020603050405020304" pitchFamily="18" charset="0"/>
              </a:rPr>
              <a:t> Ал </a:t>
            </a:r>
            <a:r>
              <a:rPr lang="ru-RU" sz="2000" dirty="0" err="1">
                <a:latin typeface="Times New Roman" panose="02020603050405020304" pitchFamily="18" charset="0"/>
                <a:cs typeface="Times New Roman" panose="02020603050405020304" pitchFamily="18" charset="0"/>
              </a:rPr>
              <a:t>оның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ісін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қадағалау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Кіші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жүзді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қосу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жоспарын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сәтті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орындағаны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тілмаштық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қызметтен</a:t>
            </a:r>
            <a:r>
              <a:rPr lang="ru-RU" sz="2000" dirty="0">
                <a:latin typeface="Times New Roman" panose="02020603050405020304" pitchFamily="18" charset="0"/>
                <a:cs typeface="Times New Roman" panose="02020603050405020304" pitchFamily="18" charset="0"/>
              </a:rPr>
              <a:t> полковник </a:t>
            </a:r>
            <a:r>
              <a:rPr lang="ru-RU" sz="2000" dirty="0" err="1">
                <a:latin typeface="Times New Roman" panose="02020603050405020304" pitchFamily="18" charset="0"/>
                <a:cs typeface="Times New Roman" panose="02020603050405020304" pitchFamily="18" charset="0"/>
              </a:rPr>
              <a:t>дәрежесіне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көтерілген</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Тевкелевке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жүктелді</a:t>
            </a:r>
            <a:r>
              <a:rPr lang="ru-RU" sz="2000" dirty="0">
                <a:latin typeface="Times New Roman" panose="02020603050405020304" pitchFamily="18" charset="0"/>
                <a:cs typeface="Times New Roman" panose="02020603050405020304" pitchFamily="18" charset="0"/>
              </a:rPr>
              <a:t>.</a:t>
            </a:r>
          </a:p>
          <a:p>
            <a:r>
              <a:rPr lang="ru-RU" sz="2000" dirty="0" err="1">
                <a:latin typeface="Times New Roman" panose="02020603050405020304" pitchFamily="18" charset="0"/>
                <a:cs typeface="Times New Roman" panose="02020603050405020304" pitchFamily="18" charset="0"/>
              </a:rPr>
              <a:t>Қазақтардың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орыс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бодандығын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қабылдауының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алғашқы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кезінен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бастап-ақ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қазақ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жерінің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барлық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аумағын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біртіндеп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отарлаудың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бағытын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анықтады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Жаңа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қосылған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жерлерді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бекіту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сенаттық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обер</a:t>
            </a:r>
            <a:r>
              <a:rPr lang="ru-RU" sz="2000" dirty="0">
                <a:latin typeface="Times New Roman" panose="02020603050405020304" pitchFamily="18" charset="0"/>
                <a:cs typeface="Times New Roman" panose="02020603050405020304" pitchFamily="18" charset="0"/>
              </a:rPr>
              <a:t> лейтенанты И.К. Кириллов </a:t>
            </a:r>
            <a:r>
              <a:rPr lang="ru-RU" sz="2000" dirty="0" err="1">
                <a:latin typeface="Times New Roman" panose="02020603050405020304" pitchFamily="18" charset="0"/>
                <a:cs typeface="Times New Roman" panose="02020603050405020304" pitchFamily="18" charset="0"/>
              </a:rPr>
              <a:t>басқарған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арнайы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Қырғыз-қайсақ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экспедициясы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құрылды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Бұл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кейін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Орынбор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экспедициясы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аталды</a:t>
            </a:r>
            <a:r>
              <a:rPr lang="ru-RU" sz="2000" dirty="0">
                <a:latin typeface="Times New Roman" panose="02020603050405020304" pitchFamily="18" charset="0"/>
                <a:cs typeface="Times New Roman" panose="02020603050405020304" pitchFamily="18" charset="0"/>
              </a:rPr>
              <a:t> Ал </a:t>
            </a:r>
            <a:r>
              <a:rPr lang="ru-RU" sz="2000" dirty="0" err="1">
                <a:latin typeface="Times New Roman" panose="02020603050405020304" pitchFamily="18" charset="0"/>
                <a:cs typeface="Times New Roman" panose="02020603050405020304" pitchFamily="18" charset="0"/>
              </a:rPr>
              <a:t>оның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ісін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қадағалау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Кіші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жүзді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Ресейге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қосу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жоспарын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сәтті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орындағаны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тілмаштық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қызметтен</a:t>
            </a:r>
            <a:r>
              <a:rPr lang="ru-RU" sz="2000" dirty="0">
                <a:latin typeface="Times New Roman" panose="02020603050405020304" pitchFamily="18" charset="0"/>
                <a:cs typeface="Times New Roman" panose="02020603050405020304" pitchFamily="18" charset="0"/>
              </a:rPr>
              <a:t> полковник </a:t>
            </a:r>
            <a:r>
              <a:rPr lang="ru-RU" sz="2000" dirty="0" err="1">
                <a:latin typeface="Times New Roman" panose="02020603050405020304" pitchFamily="18" charset="0"/>
                <a:cs typeface="Times New Roman" panose="02020603050405020304" pitchFamily="18" charset="0"/>
              </a:rPr>
              <a:t>дәрежесіне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көтерілген</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Тевкелевке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жүктелді</a:t>
            </a:r>
            <a:r>
              <a:rPr lang="ru-RU" sz="2000" dirty="0">
                <a:latin typeface="Times New Roman" panose="02020603050405020304" pitchFamily="18" charset="0"/>
                <a:cs typeface="Times New Roman" panose="02020603050405020304" pitchFamily="18" charset="0"/>
              </a:rPr>
              <a:t>.</a:t>
            </a:r>
          </a:p>
          <a:p>
            <a:endParaRPr lang="ru-RU" sz="2000" dirty="0">
              <a:latin typeface="Times New Roman" panose="02020603050405020304" pitchFamily="18" charset="0"/>
              <a:cs typeface="Times New Roman" panose="02020603050405020304" pitchFamily="18" charset="0"/>
            </a:endParaRPr>
          </a:p>
          <a:p>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1890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180475"/>
            <a:ext cx="11173771" cy="385009"/>
          </a:xfrm>
        </p:spPr>
        <p:txBody>
          <a:bodyPr>
            <a:normAutofit fontScale="90000"/>
          </a:bodyPr>
          <a:lstStyle/>
          <a:p>
            <a:r>
              <a:rPr lang="kk-KZ" dirty="0" smtClean="0"/>
              <a:t>7 бет</a:t>
            </a:r>
            <a:endParaRPr lang="ru-RU" dirty="0"/>
          </a:p>
        </p:txBody>
      </p:sp>
      <p:sp>
        <p:nvSpPr>
          <p:cNvPr id="3" name="Объект 2"/>
          <p:cNvSpPr>
            <a:spLocks noGrp="1"/>
          </p:cNvSpPr>
          <p:nvPr>
            <p:ph idx="1"/>
          </p:nvPr>
        </p:nvSpPr>
        <p:spPr>
          <a:xfrm>
            <a:off x="469232" y="902369"/>
            <a:ext cx="11381872" cy="5666874"/>
          </a:xfrm>
        </p:spPr>
        <p:txBody>
          <a:bodyPr>
            <a:noAutofit/>
          </a:bodyPr>
          <a:lstStyle/>
          <a:p>
            <a:r>
              <a:rPr lang="ru-RU" sz="2400" dirty="0">
                <a:latin typeface="Times New Roman" panose="02020603050405020304" pitchFamily="18" charset="0"/>
                <a:cs typeface="Times New Roman" panose="02020603050405020304" pitchFamily="18" charset="0"/>
              </a:rPr>
              <a:t>1737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И. Кириллов </a:t>
            </a:r>
            <a:r>
              <a:rPr lang="ru-RU" sz="2400" dirty="0" err="1">
                <a:latin typeface="Times New Roman" panose="02020603050405020304" pitchFamily="18" charset="0"/>
                <a:cs typeface="Times New Roman" panose="02020603050405020304" pitchFamily="18" charset="0"/>
              </a:rPr>
              <a:t>қайтыс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болғаннан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кейін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Орынбор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экспедициясы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Орын</a:t>
            </a:r>
            <a:r>
              <a:rPr lang="ru-RU" sz="2400" dirty="0">
                <a:latin typeface="Times New Roman" panose="02020603050405020304" pitchFamily="18" charset="0"/>
                <a:cs typeface="Times New Roman" panose="02020603050405020304" pitchFamily="18" charset="0"/>
              </a:rPr>
              <a:t>-бор </a:t>
            </a:r>
            <a:r>
              <a:rPr lang="ru-RU" sz="2400" dirty="0" err="1">
                <a:latin typeface="Times New Roman" panose="02020603050405020304" pitchFamily="18" charset="0"/>
                <a:cs typeface="Times New Roman" panose="02020603050405020304" pitchFamily="18" charset="0"/>
              </a:rPr>
              <a:t>комиссиясы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қайта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құрылды</a:t>
            </a:r>
            <a:r>
              <a:rPr lang="ru-RU" sz="2400" dirty="0">
                <a:latin typeface="Times New Roman" panose="02020603050405020304" pitchFamily="18" charset="0"/>
                <a:cs typeface="Times New Roman" panose="02020603050405020304" pitchFamily="18" charset="0"/>
              </a:rPr>
              <a:t>. 1735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Орынбор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бекінісінің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құрылысы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басталды</a:t>
            </a:r>
            <a:r>
              <a:rPr lang="ru-RU" sz="2400" dirty="0">
                <a:latin typeface="Times New Roman" panose="02020603050405020304" pitchFamily="18" charset="0"/>
                <a:cs typeface="Times New Roman" panose="02020603050405020304" pitchFamily="18" charset="0"/>
              </a:rPr>
              <a:t>. 1744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бастап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Орынбор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губерниясының</a:t>
            </a:r>
            <a:r>
              <a:rPr lang="ru-RU" sz="2400" dirty="0">
                <a:latin typeface="Times New Roman" panose="02020603050405020304" pitchFamily="18" charset="0"/>
                <a:cs typeface="Times New Roman" panose="02020603050405020304" pitchFamily="18" charset="0"/>
              </a:rPr>
              <a:t>, ал 1748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Орынбор</a:t>
            </a:r>
            <a:r>
              <a:rPr lang="ru-RU" sz="2400" dirty="0">
                <a:latin typeface="Times New Roman" panose="02020603050405020304" pitchFamily="18" charset="0"/>
                <a:cs typeface="Times New Roman" panose="02020603050405020304" pitchFamily="18" charset="0"/>
              </a:rPr>
              <a:t> казак </a:t>
            </a:r>
            <a:r>
              <a:rPr lang="ru-RU" sz="2400" dirty="0" err="1">
                <a:latin typeface="Times New Roman" panose="02020603050405020304" pitchFamily="18" charset="0"/>
                <a:cs typeface="Times New Roman" panose="02020603050405020304" pitchFamily="18" charset="0"/>
              </a:rPr>
              <a:t>әскері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бөлімдерінің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орталығына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айналды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жерінде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тұтас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әскери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желілер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тұрғызылды</a:t>
            </a:r>
            <a:r>
              <a:rPr lang="ru-RU" sz="2400" dirty="0">
                <a:latin typeface="Times New Roman" panose="02020603050405020304" pitchFamily="18" charset="0"/>
                <a:cs typeface="Times New Roman" panose="02020603050405020304" pitchFamily="18" charset="0"/>
              </a:rPr>
              <a:t>. Тек 1740-1743 </a:t>
            </a:r>
            <a:r>
              <a:rPr lang="ru-RU" sz="2400" dirty="0" err="1">
                <a:latin typeface="Times New Roman" panose="02020603050405020304" pitchFamily="18" charset="0"/>
                <a:cs typeface="Times New Roman" panose="02020603050405020304" pitchFamily="18" charset="0"/>
              </a:rPr>
              <a:t>жылдары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ғана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Оңтүстік</a:t>
            </a:r>
            <a:r>
              <a:rPr lang="ru-RU" sz="2400" dirty="0">
                <a:latin typeface="Times New Roman" panose="02020603050405020304" pitchFamily="18" charset="0"/>
                <a:cs typeface="Times New Roman" panose="02020603050405020304" pitchFamily="18" charset="0"/>
              </a:rPr>
              <a:t> Орал </a:t>
            </a:r>
            <a:r>
              <a:rPr lang="ru-RU" sz="2400" dirty="0" err="1">
                <a:latin typeface="Times New Roman" panose="02020603050405020304" pitchFamily="18" charset="0"/>
                <a:cs typeface="Times New Roman" panose="02020603050405020304" pitchFamily="18" charset="0"/>
              </a:rPr>
              <a:t>аймағында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Воздвиженный</a:t>
            </a:r>
            <a:r>
              <a:rPr lang="ru-RU" sz="2400" dirty="0">
                <a:latin typeface="Times New Roman" panose="02020603050405020304" pitchFamily="18" charset="0"/>
                <a:cs typeface="Times New Roman" panose="02020603050405020304" pitchFamily="18" charset="0"/>
              </a:rPr>
              <a:t>, Рассыльный, </a:t>
            </a:r>
            <a:r>
              <a:rPr lang="ru-RU" sz="2400" dirty="0" err="1">
                <a:latin typeface="Times New Roman" panose="02020603050405020304" pitchFamily="18" charset="0"/>
                <a:cs typeface="Times New Roman" panose="02020603050405020304" pitchFamily="18" charset="0"/>
              </a:rPr>
              <a:t>Ильинск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Таналы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Уразым</a:t>
            </a:r>
            <a:r>
              <a:rPr lang="ru-RU" sz="2400" dirty="0">
                <a:latin typeface="Times New Roman" panose="02020603050405020304" pitchFamily="18" charset="0"/>
                <a:cs typeface="Times New Roman" panose="02020603050405020304" pitchFamily="18" charset="0"/>
              </a:rPr>
              <a:t>, Кизиль, Магнитная, </a:t>
            </a:r>
            <a:r>
              <a:rPr lang="ru-RU" sz="2400" dirty="0" err="1">
                <a:latin typeface="Times New Roman" panose="02020603050405020304" pitchFamily="18" charset="0"/>
                <a:cs typeface="Times New Roman" panose="02020603050405020304" pitchFamily="18" charset="0"/>
              </a:rPr>
              <a:t>Каракульск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Прутоярск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Нижнеозерск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Перегибенск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Усть-Уйск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Елманск</a:t>
            </a:r>
            <a:r>
              <a:rPr lang="ru-RU" sz="2400" dirty="0">
                <a:latin typeface="Times New Roman" panose="02020603050405020304" pitchFamily="18" charset="0"/>
                <a:cs typeface="Times New Roman" panose="02020603050405020304" pitchFamily="18" charset="0"/>
              </a:rPr>
              <a:t>, Красногорск, </a:t>
            </a:r>
            <a:r>
              <a:rPr lang="ru-RU" sz="2400" dirty="0" err="1">
                <a:latin typeface="Times New Roman" panose="02020603050405020304" pitchFamily="18" charset="0"/>
                <a:cs typeface="Times New Roman" panose="02020603050405020304" pitchFamily="18" charset="0"/>
              </a:rPr>
              <a:t>Губерлинск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Новосергиевск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сияқты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т.б</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көптеген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бекіністер</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фортпостар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салынды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Бұл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бекініс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желілері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қазақтардың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келісімінсіз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салынып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олардың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көші-қон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жүйелерін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бұзды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мал </a:t>
            </a:r>
            <a:r>
              <a:rPr lang="ru-RU" sz="2400" dirty="0" err="1">
                <a:latin typeface="Times New Roman" panose="02020603050405020304" pitchFamily="18" charset="0"/>
                <a:cs typeface="Times New Roman" panose="02020603050405020304" pitchFamily="18" charset="0"/>
              </a:rPr>
              <a:t>жайылымдарынан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ығыстыра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бастады</a:t>
            </a:r>
            <a:r>
              <a:rPr lang="ru-RU" sz="2400" dirty="0">
                <a:latin typeface="Times New Roman" panose="02020603050405020304" pitchFamily="18" charset="0"/>
                <a:cs typeface="Times New Roman" panose="02020603050405020304" pitchFamily="18" charset="0"/>
              </a:rPr>
              <a:t>. Х</a:t>
            </a:r>
            <a:r>
              <a:rPr lang="kk-KZ" sz="2400" dirty="0">
                <a:latin typeface="Times New Roman" panose="02020603050405020304" pitchFamily="18" charset="0"/>
                <a:cs typeface="Times New Roman" panose="02020603050405020304" pitchFamily="18" charset="0"/>
              </a:rPr>
              <a:t>V</a:t>
            </a:r>
            <a:r>
              <a:rPr lang="ru-RU" sz="2400" dirty="0">
                <a:latin typeface="Times New Roman" panose="02020603050405020304" pitchFamily="18" charset="0"/>
                <a:cs typeface="Times New Roman" panose="02020603050405020304" pitchFamily="18" charset="0"/>
              </a:rPr>
              <a:t>ІІ </a:t>
            </a:r>
            <a:r>
              <a:rPr lang="ru-RU" sz="2400" dirty="0" err="1">
                <a:latin typeface="Times New Roman" panose="02020603050405020304" pitchFamily="18" charset="0"/>
                <a:cs typeface="Times New Roman" panose="02020603050405020304" pitchFamily="18" charset="0"/>
              </a:rPr>
              <a:t>ғасырдың</a:t>
            </a:r>
            <a:r>
              <a:rPr lang="ru-RU" sz="2400" dirty="0">
                <a:latin typeface="Times New Roman" panose="02020603050405020304" pitchFamily="18" charset="0"/>
                <a:cs typeface="Times New Roman" panose="02020603050405020304" pitchFamily="18" charset="0"/>
              </a:rPr>
              <a:t> 50-жылдарында Горький, Иртыш, </a:t>
            </a:r>
            <a:r>
              <a:rPr lang="ru-RU" sz="2400" dirty="0" err="1">
                <a:latin typeface="Times New Roman" panose="02020603050405020304" pitchFamily="18" charset="0"/>
                <a:cs typeface="Times New Roman" panose="02020603050405020304" pitchFamily="18" charset="0"/>
              </a:rPr>
              <a:t>Колыванск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Ишимск</a:t>
            </a:r>
            <a:r>
              <a:rPr lang="ru-RU" sz="2400" dirty="0">
                <a:latin typeface="Times New Roman" panose="02020603050405020304" pitchFamily="18" charset="0"/>
                <a:cs typeface="Times New Roman" panose="02020603050405020304" pitchFamily="18" charset="0"/>
              </a:rPr>
              <a:t>, Орск </a:t>
            </a:r>
            <a:r>
              <a:rPr lang="ru-RU" sz="2400" dirty="0" err="1">
                <a:latin typeface="Times New Roman" panose="02020603050405020304" pitchFamily="18" charset="0"/>
                <a:cs typeface="Times New Roman" panose="02020603050405020304" pitchFamily="18" charset="0"/>
              </a:rPr>
              <a:t>әскери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желілері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пайда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Осындай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саясаттың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нәтижесінде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Жайықтан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бастап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Өскеменге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дейінгі</a:t>
            </a:r>
            <a:r>
              <a:rPr lang="ru-RU" sz="2400" dirty="0">
                <a:latin typeface="Times New Roman" panose="02020603050405020304" pitchFamily="18" charset="0"/>
                <a:cs typeface="Times New Roman" panose="02020603050405020304" pitchFamily="18" charset="0"/>
              </a:rPr>
              <a:t> 3,5 </a:t>
            </a:r>
            <a:r>
              <a:rPr lang="ru-RU" sz="2400" dirty="0" err="1">
                <a:latin typeface="Times New Roman" panose="02020603050405020304" pitchFamily="18" charset="0"/>
                <a:cs typeface="Times New Roman" panose="02020603050405020304" pitchFamily="18" charset="0"/>
              </a:rPr>
              <a:t>мың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шақырымды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құрайтын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тұтас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бір-біріне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жалғасып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жатқан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әскери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бекіністер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салынып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жерлерге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казактарды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қоныстандырды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Сондықтан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бұл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кезең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әскери-казактық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отарлаудың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негізделуі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табылады</a:t>
            </a:r>
            <a:r>
              <a:rPr lang="ru-RU" sz="2400" dirty="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3991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228600"/>
            <a:ext cx="11185803" cy="385011"/>
          </a:xfrm>
        </p:spPr>
        <p:txBody>
          <a:bodyPr>
            <a:normAutofit fontScale="90000"/>
          </a:bodyPr>
          <a:lstStyle/>
          <a:p>
            <a:r>
              <a:rPr lang="kk-KZ" dirty="0" smtClean="0"/>
              <a:t>8 бет</a:t>
            </a:r>
            <a:endParaRPr lang="ru-RU" dirty="0"/>
          </a:p>
        </p:txBody>
      </p:sp>
      <p:sp>
        <p:nvSpPr>
          <p:cNvPr id="3" name="Объект 2"/>
          <p:cNvSpPr>
            <a:spLocks noGrp="1"/>
          </p:cNvSpPr>
          <p:nvPr>
            <p:ph idx="1"/>
          </p:nvPr>
        </p:nvSpPr>
        <p:spPr>
          <a:xfrm>
            <a:off x="677334" y="613612"/>
            <a:ext cx="11185802" cy="5955630"/>
          </a:xfrm>
        </p:spPr>
        <p:txBody>
          <a:bodyPr>
            <a:normAutofit fontScale="92500" lnSpcReduction="20000"/>
          </a:bodyPr>
          <a:lstStyle/>
          <a:p>
            <a:pPr algn="just"/>
            <a:r>
              <a:rPr lang="ru-RU" sz="2400" dirty="0" err="1">
                <a:latin typeface="Times New Roman" panose="02020603050405020304" pitchFamily="18" charset="0"/>
                <a:cs typeface="Times New Roman" panose="02020603050405020304" pitchFamily="18" charset="0"/>
              </a:rPr>
              <a:t>Қазақ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жерін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отарлау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саясатын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пәрменді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түрде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Орынбор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губерниясының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бірінші</a:t>
            </a:r>
            <a:r>
              <a:rPr lang="ru-RU" sz="2400" dirty="0">
                <a:latin typeface="Times New Roman" panose="02020603050405020304" pitchFamily="18" charset="0"/>
                <a:cs typeface="Times New Roman" panose="02020603050405020304" pitchFamily="18" charset="0"/>
              </a:rPr>
              <a:t> губернаторы И.И. Неплюев </a:t>
            </a:r>
            <a:r>
              <a:rPr lang="ru-RU" sz="2400" dirty="0" err="1">
                <a:latin typeface="Times New Roman" panose="02020603050405020304" pitchFamily="18" charset="0"/>
                <a:cs typeface="Times New Roman" panose="02020603050405020304" pitchFamily="18" charset="0"/>
              </a:rPr>
              <a:t>жүргізді</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Мысалы</a:t>
            </a:r>
            <a:r>
              <a:rPr lang="ru-RU" sz="2400" dirty="0">
                <a:latin typeface="Times New Roman" panose="02020603050405020304" pitchFamily="18" charset="0"/>
                <a:cs typeface="Times New Roman" panose="02020603050405020304" pitchFamily="18" charset="0"/>
              </a:rPr>
              <a:t>, 1742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19 </a:t>
            </a:r>
            <a:r>
              <a:rPr lang="ru-RU" sz="2400" dirty="0" err="1">
                <a:latin typeface="Times New Roman" panose="02020603050405020304" pitchFamily="18" charset="0"/>
                <a:cs typeface="Times New Roman" panose="02020603050405020304" pitchFamily="18" charset="0"/>
              </a:rPr>
              <a:t>қазанда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қазақтарға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Жайық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өзені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маңында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көшіп-қонуға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тыйым</a:t>
            </a:r>
            <a:r>
              <a:rPr lang="ru-RU" sz="2400" dirty="0">
                <a:latin typeface="Times New Roman" panose="02020603050405020304" pitchFamily="18" charset="0"/>
                <a:cs typeface="Times New Roman" panose="02020603050405020304" pitchFamily="18" charset="0"/>
              </a:rPr>
              <a:t> салу </a:t>
            </a:r>
            <a:r>
              <a:rPr lang="ru-RU" sz="2400" dirty="0" err="1">
                <a:latin typeface="Times New Roman" panose="02020603050405020304" pitchFamily="18" charset="0"/>
                <a:cs typeface="Times New Roman" panose="02020603050405020304" pitchFamily="18" charset="0"/>
              </a:rPr>
              <a:t>туралы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жарлық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шығарады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мынадай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ескертулер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жазылған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Жарлықта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көрсетілгендей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барлық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қырғыз-қайсақ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хандарына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сұлтандарға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старшындар</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барлық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халықтарға</a:t>
            </a:r>
            <a:r>
              <a:rPr lang="ru-RU" sz="2400" dirty="0">
                <a:latin typeface="Times New Roman" panose="02020603050405020304" pitchFamily="18" charset="0"/>
                <a:cs typeface="Times New Roman" panose="02020603050405020304" pitchFamily="18" charset="0"/>
              </a:rPr>
              <a:t> жар салам, </a:t>
            </a:r>
            <a:r>
              <a:rPr lang="ru-RU" sz="2400" dirty="0" err="1">
                <a:latin typeface="Times New Roman" panose="02020603050405020304" pitchFamily="18" charset="0"/>
                <a:cs typeface="Times New Roman" panose="02020603050405020304" pitchFamily="18" charset="0"/>
              </a:rPr>
              <a:t>бұдан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былай</a:t>
            </a:r>
            <a:r>
              <a:rPr lang="ru-RU" sz="2400" dirty="0">
                <a:latin typeface="Times New Roman" panose="02020603050405020304" pitchFamily="18" charset="0"/>
                <a:cs typeface="Times New Roman" panose="02020603050405020304" pitchFamily="18" charset="0"/>
              </a:rPr>
              <a:t> осы </a:t>
            </a:r>
            <a:r>
              <a:rPr lang="ru-RU" sz="2400" dirty="0" err="1">
                <a:latin typeface="Times New Roman" panose="02020603050405020304" pitchFamily="18" charset="0"/>
                <a:cs typeface="Times New Roman" panose="02020603050405020304" pitchFamily="18" charset="0"/>
              </a:rPr>
              <a:t>жарлықты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алғаннан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кейін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қамал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маңында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Жайық</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өзенінің</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бетіне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көшіп-қонуға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тыйым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салынады</a:t>
            </a:r>
            <a:r>
              <a:rPr lang="ru-RU"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pPr algn="just"/>
            <a:r>
              <a:rPr lang="ru-RU" sz="2400" dirty="0">
                <a:latin typeface="Times New Roman" panose="02020603050405020304" pitchFamily="18" charset="0"/>
                <a:cs typeface="Times New Roman" panose="02020603050405020304" pitchFamily="18" charset="0"/>
              </a:rPr>
              <a:t>Х</a:t>
            </a:r>
            <a:r>
              <a:rPr lang="kk-KZ" sz="2400" dirty="0">
                <a:latin typeface="Times New Roman" panose="02020603050405020304" pitchFamily="18" charset="0"/>
                <a:cs typeface="Times New Roman" panose="02020603050405020304" pitchFamily="18" charset="0"/>
              </a:rPr>
              <a:t>V</a:t>
            </a:r>
            <a:r>
              <a:rPr lang="ru-RU" sz="2400" dirty="0">
                <a:latin typeface="Times New Roman" panose="02020603050405020304" pitchFamily="18" charset="0"/>
                <a:cs typeface="Times New Roman" panose="02020603050405020304" pitchFamily="18" charset="0"/>
              </a:rPr>
              <a:t>ІІІ </a:t>
            </a:r>
            <a:r>
              <a:rPr lang="ru-RU" sz="2400" dirty="0" err="1">
                <a:latin typeface="Times New Roman" panose="02020603050405020304" pitchFamily="18" charset="0"/>
                <a:cs typeface="Times New Roman" panose="02020603050405020304" pitchFamily="18" charset="0"/>
              </a:rPr>
              <a:t>ғасырдағы</a:t>
            </a:r>
            <a:r>
              <a:rPr lang="ru-RU" sz="2400" dirty="0">
                <a:latin typeface="Times New Roman" panose="02020603050405020304" pitchFamily="18" charset="0"/>
                <a:cs typeface="Times New Roman" panose="02020603050405020304" pitchFamily="18" charset="0"/>
              </a:rPr>
              <a:t> 30-жылдардың </a:t>
            </a:r>
            <a:r>
              <a:rPr lang="ru-RU" sz="2400" dirty="0" err="1">
                <a:latin typeface="Times New Roman" panose="02020603050405020304" pitchFamily="18" charset="0"/>
                <a:cs typeface="Times New Roman" panose="02020603050405020304" pitchFamily="18" charset="0"/>
              </a:rPr>
              <a:t>аяғы</a:t>
            </a:r>
            <a:r>
              <a:rPr lang="ru-RU" sz="2400" dirty="0">
                <a:latin typeface="Times New Roman" panose="02020603050405020304" pitchFamily="18" charset="0"/>
                <a:cs typeface="Times New Roman" panose="02020603050405020304" pitchFamily="18" charset="0"/>
              </a:rPr>
              <a:t> мен 40-жылдың </a:t>
            </a:r>
            <a:r>
              <a:rPr lang="ru-RU" sz="2400" dirty="0" err="1">
                <a:latin typeface="Times New Roman" panose="02020603050405020304" pitchFamily="18" charset="0"/>
                <a:cs typeface="Times New Roman" panose="02020603050405020304" pitchFamily="18" charset="0"/>
              </a:rPr>
              <a:t>басында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жоңғарлар</a:t>
            </a:r>
            <a:r>
              <a:rPr lang="ru-RU" sz="2400" dirty="0">
                <a:latin typeface="Times New Roman" panose="02020603050405020304" pitchFamily="18" charset="0"/>
                <a:cs typeface="Times New Roman" panose="02020603050405020304" pitchFamily="18" charset="0"/>
              </a:rPr>
              <a:t> Орта </a:t>
            </a:r>
            <a:r>
              <a:rPr lang="ru-RU" sz="2400" dirty="0" err="1">
                <a:latin typeface="Times New Roman" panose="02020603050405020304" pitchFamily="18" charset="0"/>
                <a:cs typeface="Times New Roman" panose="02020603050405020304" pitchFamily="18" charset="0"/>
              </a:rPr>
              <a:t>жүздің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Тобыл</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Есіл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бойы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аймағына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кіріп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қазақтарға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үлкен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шығын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келтіреді</a:t>
            </a:r>
            <a:r>
              <a:rPr lang="ru-RU" sz="2400" dirty="0">
                <a:latin typeface="Times New Roman" panose="02020603050405020304" pitchFamily="18" charset="0"/>
                <a:cs typeface="Times New Roman" panose="02020603050405020304" pitchFamily="18" charset="0"/>
              </a:rPr>
              <a:t>. 1742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20 </a:t>
            </a:r>
            <a:r>
              <a:rPr lang="ru-RU" sz="2400" dirty="0" err="1">
                <a:latin typeface="Times New Roman" panose="02020603050405020304" pitchFamily="18" charset="0"/>
                <a:cs typeface="Times New Roman" panose="02020603050405020304" pitchFamily="18" charset="0"/>
              </a:rPr>
              <a:t>мамырда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Ресей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үкіметі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алғаш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қазақтарды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жоңғарлардан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қорғау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жөнінде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арнайы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шешім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қабылдады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Бұл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қадам</a:t>
            </a:r>
            <a:r>
              <a:rPr lang="ru-RU" sz="2400" dirty="0">
                <a:latin typeface="Times New Roman" panose="02020603050405020304" pitchFamily="18" charset="0"/>
                <a:cs typeface="Times New Roman" panose="02020603050405020304" pitchFamily="18" charset="0"/>
              </a:rPr>
              <a:t> да </a:t>
            </a:r>
            <a:r>
              <a:rPr lang="ru-RU" sz="2400" dirty="0" err="1">
                <a:latin typeface="Times New Roman" panose="02020603050405020304" pitchFamily="18" charset="0"/>
                <a:cs typeface="Times New Roman" panose="02020603050405020304" pitchFamily="18" charset="0"/>
              </a:rPr>
              <a:t>Ресейдің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стратегиялық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жоспарымен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байланысты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Жоңғар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қонтайшысы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Қалдан</a:t>
            </a:r>
            <a:r>
              <a:rPr lang="ru-RU" sz="2400" dirty="0">
                <a:latin typeface="Times New Roman" panose="02020603050405020304" pitchFamily="18" charset="0"/>
                <a:cs typeface="Times New Roman" panose="02020603050405020304" pitchFamily="18" charset="0"/>
              </a:rPr>
              <a:t> Серен </a:t>
            </a:r>
            <a:r>
              <a:rPr lang="ru-RU" sz="2400" dirty="0" err="1">
                <a:latin typeface="Times New Roman" panose="02020603050405020304" pitchFamily="18" charset="0"/>
                <a:cs typeface="Times New Roman" panose="02020603050405020304" pitchFamily="18" charset="0"/>
              </a:rPr>
              <a:t>қазақтардың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Жоңғар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хандығына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тәуелділігін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талап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етті</a:t>
            </a:r>
            <a:r>
              <a:rPr lang="ru-RU" sz="2400" dirty="0">
                <a:latin typeface="Times New Roman" panose="02020603050405020304" pitchFamily="18" charset="0"/>
                <a:cs typeface="Times New Roman" panose="02020603050405020304" pitchFamily="18" charset="0"/>
              </a:rPr>
              <a:t>. 1742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2 </a:t>
            </a:r>
            <a:r>
              <a:rPr lang="ru-RU" sz="2400" dirty="0" err="1">
                <a:latin typeface="Times New Roman" panose="02020603050405020304" pitchFamily="18" charset="0"/>
                <a:cs typeface="Times New Roman" panose="02020603050405020304" pitchFamily="18" charset="0"/>
              </a:rPr>
              <a:t>қыркүйекте</a:t>
            </a:r>
            <a:r>
              <a:rPr lang="ru-RU" sz="2400" dirty="0">
                <a:latin typeface="Times New Roman" panose="02020603050405020304" pitchFamily="18" charset="0"/>
                <a:cs typeface="Times New Roman" panose="02020603050405020304" pitchFamily="18" charset="0"/>
              </a:rPr>
              <a:t> И. Неплюев </a:t>
            </a:r>
            <a:r>
              <a:rPr lang="ru-RU" sz="2400" dirty="0" err="1">
                <a:latin typeface="Times New Roman" panose="02020603050405020304" pitchFamily="18" charset="0"/>
                <a:cs typeface="Times New Roman" panose="02020603050405020304" pitchFamily="18" charset="0"/>
              </a:rPr>
              <a:t>Қалдан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Серенге</a:t>
            </a:r>
            <a:r>
              <a:rPr lang="ru-RU" sz="2400" dirty="0">
                <a:latin typeface="Times New Roman" panose="02020603050405020304" pitchFamily="18" charset="0"/>
                <a:cs typeface="Times New Roman" panose="02020603050405020304" pitchFamily="18" charset="0"/>
              </a:rPr>
              <a:t> хат </a:t>
            </a:r>
            <a:r>
              <a:rPr lang="ru-RU" sz="2400" dirty="0" err="1">
                <a:latin typeface="Times New Roman" panose="02020603050405020304" pitchFamily="18" charset="0"/>
                <a:cs typeface="Times New Roman" panose="02020603050405020304" pitchFamily="18" charset="0"/>
              </a:rPr>
              <a:t>жолдап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жоңғарлардың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қазақтарға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шапқыншылық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жасауына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бермейтіндігі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айтылады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Сондай-ақ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тұтқындағы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қазақтар</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Абылай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сұлтанды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босатуын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талап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етеді</a:t>
            </a:r>
            <a:r>
              <a:rPr lang="ru-RU" sz="2400" dirty="0">
                <a:latin typeface="Times New Roman" panose="02020603050405020304" pitchFamily="18" charset="0"/>
                <a:cs typeface="Times New Roman" panose="02020603050405020304" pitchFamily="18" charset="0"/>
              </a:rPr>
              <a:t>.</a:t>
            </a:r>
          </a:p>
          <a:p>
            <a:pPr algn="just"/>
            <a:r>
              <a:rPr lang="ru-RU" sz="2400" dirty="0" err="1">
                <a:latin typeface="Times New Roman" panose="02020603050405020304" pitchFamily="18" charset="0"/>
                <a:cs typeface="Times New Roman" panose="02020603050405020304" pitchFamily="18" charset="0"/>
              </a:rPr>
              <a:t>Қазақ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халқының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тарихына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үлкен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өзгерістер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енгізген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Әбілқайыр</a:t>
            </a:r>
            <a:r>
              <a:rPr lang="ru-RU" sz="2400" dirty="0">
                <a:latin typeface="Times New Roman" panose="02020603050405020304" pitchFamily="18" charset="0"/>
                <a:cs typeface="Times New Roman" panose="02020603050405020304" pitchFamily="18" charset="0"/>
              </a:rPr>
              <a:t> хан 1748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11 </a:t>
            </a:r>
            <a:r>
              <a:rPr lang="ru-RU" sz="2400" dirty="0" err="1">
                <a:latin typeface="Times New Roman" panose="02020603050405020304" pitchFamily="18" charset="0"/>
                <a:cs typeface="Times New Roman" panose="02020603050405020304" pitchFamily="18" charset="0"/>
              </a:rPr>
              <a:t>тамызда</a:t>
            </a:r>
            <a:r>
              <a:rPr lang="ru-RU" sz="2400" dirty="0">
                <a:latin typeface="Times New Roman" panose="02020603050405020304" pitchFamily="18" charset="0"/>
                <a:cs typeface="Times New Roman" panose="02020603050405020304" pitchFamily="18" charset="0"/>
              </a:rPr>
              <a:t> 56 </a:t>
            </a:r>
            <a:r>
              <a:rPr lang="ru-RU" sz="2400" dirty="0" err="1">
                <a:latin typeface="Times New Roman" panose="02020603050405020304" pitchFamily="18" charset="0"/>
                <a:cs typeface="Times New Roman" panose="02020603050405020304" pitchFamily="18" charset="0"/>
              </a:rPr>
              <a:t>жасында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табады</a:t>
            </a:r>
            <a:r>
              <a:rPr lang="ru-RU" sz="2400" dirty="0">
                <a:latin typeface="Times New Roman" panose="02020603050405020304" pitchFamily="18" charset="0"/>
                <a:cs typeface="Times New Roman" panose="02020603050405020304" pitchFamily="18" charset="0"/>
              </a:rPr>
              <a:t>. Оны </a:t>
            </a:r>
            <a:r>
              <a:rPr lang="ru-RU" sz="2400" dirty="0" err="1">
                <a:latin typeface="Times New Roman" panose="02020603050405020304" pitchFamily="18" charset="0"/>
                <a:cs typeface="Times New Roman" panose="02020603050405020304" pitchFamily="18" charset="0"/>
              </a:rPr>
              <a:t>қазақтардың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Ресейдің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боданы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болуына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қарсы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саяси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күштерге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жетекшілік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жасаған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Барақ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сұлтан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өлтіреді</a:t>
            </a:r>
            <a:r>
              <a:rPr lang="ru-RU" sz="2400" dirty="0">
                <a:latin typeface="Times New Roman" panose="02020603050405020304" pitchFamily="18" charset="0"/>
                <a:cs typeface="Times New Roman" panose="02020603050405020304" pitchFamily="18" charset="0"/>
              </a:rPr>
              <a:t>. 1748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2 </a:t>
            </a:r>
            <a:r>
              <a:rPr lang="ru-RU" sz="2400" dirty="0" err="1">
                <a:latin typeface="Times New Roman" panose="02020603050405020304" pitchFamily="18" charset="0"/>
                <a:cs typeface="Times New Roman" panose="02020603050405020304" pitchFamily="18" charset="0"/>
              </a:rPr>
              <a:t>қазанда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Әбілқайыр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ханның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орнына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жүз</a:t>
            </a:r>
            <a:r>
              <a:rPr lang="ru-RU" sz="2400" dirty="0">
                <a:latin typeface="Times New Roman" panose="02020603050405020304" pitchFamily="18" charset="0"/>
                <a:cs typeface="Times New Roman" panose="02020603050405020304" pitchFamily="18" charset="0"/>
              </a:rPr>
              <a:t> ханы </a:t>
            </a:r>
            <a:r>
              <a:rPr lang="ru-RU" sz="2400" dirty="0" err="1">
                <a:latin typeface="Times New Roman" panose="02020603050405020304" pitchFamily="18" charset="0"/>
                <a:cs typeface="Times New Roman" panose="02020603050405020304" pitchFamily="18" charset="0"/>
              </a:rPr>
              <a:t>болып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үлкен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ұлы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Мұралы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тағайын-далды</a:t>
            </a:r>
            <a:r>
              <a:rPr lang="ru-RU" sz="2400"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2637409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252664"/>
            <a:ext cx="11197834" cy="312820"/>
          </a:xfrm>
        </p:spPr>
        <p:txBody>
          <a:bodyPr>
            <a:noAutofit/>
          </a:bodyPr>
          <a:lstStyle/>
          <a:p>
            <a:r>
              <a:rPr lang="kk-KZ" sz="2400" dirty="0" smtClean="0">
                <a:latin typeface="Times New Roman" panose="02020603050405020304" pitchFamily="18" charset="0"/>
                <a:cs typeface="Times New Roman" panose="02020603050405020304" pitchFamily="18" charset="0"/>
              </a:rPr>
              <a:t>9 бет. </a:t>
            </a:r>
            <a:r>
              <a:rPr lang="ru-RU" sz="2400" b="1" dirty="0" err="1" smtClean="0">
                <a:latin typeface="Times New Roman" panose="02020603050405020304" pitchFamily="18" charset="0"/>
                <a:cs typeface="Times New Roman" panose="02020603050405020304" pitchFamily="18" charset="0"/>
              </a:rPr>
              <a:t>Қазақ</a:t>
            </a:r>
            <a:r>
              <a:rPr lang="ru-RU" sz="2400" b="1" dirty="0" smtClean="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халқының</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мемлекеттік</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тәуелсіздігінен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айырылуы</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745959"/>
            <a:ext cx="11197834" cy="5295404"/>
          </a:xfrm>
        </p:spPr>
        <p:txBody>
          <a:bodyPr>
            <a:normAutofit fontScale="92500" lnSpcReduction="20000"/>
          </a:bodyPr>
          <a:lstStyle/>
          <a:p>
            <a:pPr algn="just"/>
            <a:r>
              <a:rPr lang="ru-RU" dirty="0"/>
              <a:t>«</a:t>
            </a:r>
            <a:r>
              <a:rPr lang="ru-RU" sz="2400" dirty="0" err="1">
                <a:latin typeface="Times New Roman" panose="02020603050405020304" pitchFamily="18" charset="0"/>
                <a:cs typeface="Times New Roman" panose="02020603050405020304" pitchFamily="18" charset="0"/>
              </a:rPr>
              <a:t>Сібір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қырғыздары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туралы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Жарғы</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Орынбор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қырғыздары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туралы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Жарғы</a:t>
            </a:r>
            <a:r>
              <a:rPr lang="ru-RU" sz="2400" dirty="0">
                <a:latin typeface="Times New Roman" panose="02020603050405020304" pitchFamily="18" charset="0"/>
                <a:cs typeface="Times New Roman" panose="02020603050405020304" pitchFamily="18" charset="0"/>
              </a:rPr>
              <a:t>» - Орта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жүздегі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хандық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биліктің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жойылуы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жерін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отарлауда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Ресей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үкіметі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халқының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мемлекеттік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тәуелсіздігін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жоюды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мақсат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етіп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қойды</a:t>
            </a:r>
            <a:r>
              <a:rPr lang="ru-RU" sz="2400" dirty="0">
                <a:latin typeface="Times New Roman" panose="02020603050405020304" pitchFamily="18" charset="0"/>
                <a:cs typeface="Times New Roman" panose="02020603050405020304" pitchFamily="18" charset="0"/>
              </a:rPr>
              <a:t>. Оны </a:t>
            </a:r>
            <a:r>
              <a:rPr lang="ru-RU" sz="2400" dirty="0" err="1">
                <a:latin typeface="Times New Roman" panose="02020603050405020304" pitchFamily="18" charset="0"/>
                <a:cs typeface="Times New Roman" panose="02020603050405020304" pitchFamily="18" charset="0"/>
              </a:rPr>
              <a:t>Қазақ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хандығының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басқару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жүйесін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реформалау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арқылы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жүзеге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асырды</a:t>
            </a:r>
            <a:r>
              <a:rPr lang="ru-RU" sz="2400" dirty="0">
                <a:latin typeface="Times New Roman" panose="02020603050405020304" pitchFamily="18" charset="0"/>
                <a:cs typeface="Times New Roman" panose="02020603050405020304" pitchFamily="18" charset="0"/>
              </a:rPr>
              <a:t>. Х</a:t>
            </a:r>
            <a:r>
              <a:rPr lang="kk-KZ" sz="2400" dirty="0">
                <a:latin typeface="Times New Roman" panose="02020603050405020304" pitchFamily="18" charset="0"/>
                <a:cs typeface="Times New Roman" panose="02020603050405020304" pitchFamily="18" charset="0"/>
              </a:rPr>
              <a:t>V</a:t>
            </a:r>
            <a:r>
              <a:rPr lang="ru-RU" sz="2400" dirty="0">
                <a:latin typeface="Times New Roman" panose="02020603050405020304" pitchFamily="18" charset="0"/>
                <a:cs typeface="Times New Roman" panose="02020603050405020304" pitchFamily="18" charset="0"/>
              </a:rPr>
              <a:t>ІІ </a:t>
            </a:r>
            <a:r>
              <a:rPr lang="ru-RU" sz="2400" dirty="0" err="1">
                <a:latin typeface="Times New Roman" panose="02020603050405020304" pitchFamily="18" charset="0"/>
                <a:cs typeface="Times New Roman" panose="02020603050405020304" pitchFamily="18" charset="0"/>
              </a:rPr>
              <a:t>ғасырдың</a:t>
            </a:r>
            <a:r>
              <a:rPr lang="ru-RU" sz="2400" dirty="0">
                <a:latin typeface="Times New Roman" panose="02020603050405020304" pitchFamily="18" charset="0"/>
                <a:cs typeface="Times New Roman" panose="02020603050405020304" pitchFamily="18" charset="0"/>
              </a:rPr>
              <a:t> 80-жылдарында Сырым </a:t>
            </a:r>
            <a:r>
              <a:rPr lang="ru-RU" sz="2400" dirty="0" err="1">
                <a:latin typeface="Times New Roman" panose="02020603050405020304" pitchFamily="18" charset="0"/>
                <a:cs typeface="Times New Roman" panose="02020603050405020304" pitchFamily="18" charset="0"/>
              </a:rPr>
              <a:t>Датұлы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бастаған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көтеріліс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барысында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Орынбор</a:t>
            </a: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губернаторы 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Игельстром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жүздегі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хандық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билікті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жоюға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әрекеттер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жасаған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Игельстром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реформасы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деген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атқа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болатын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жүзеге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асырылмай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қалды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Бұл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саясат</a:t>
            </a:r>
            <a:r>
              <a:rPr lang="ru-RU" sz="2400" dirty="0">
                <a:latin typeface="Times New Roman" panose="02020603050405020304" pitchFamily="18" charset="0"/>
                <a:cs typeface="Times New Roman" panose="02020603050405020304" pitchFamily="18" charset="0"/>
              </a:rPr>
              <a:t> ХІХ </a:t>
            </a:r>
            <a:r>
              <a:rPr lang="ru-RU" sz="2400" dirty="0" err="1">
                <a:latin typeface="Times New Roman" panose="02020603050405020304" pitchFamily="18" charset="0"/>
                <a:cs typeface="Times New Roman" panose="02020603050405020304" pitchFamily="18" charset="0"/>
              </a:rPr>
              <a:t>ғасырдың</a:t>
            </a:r>
            <a:r>
              <a:rPr lang="ru-RU" sz="2400" dirty="0">
                <a:latin typeface="Times New Roman" panose="02020603050405020304" pitchFamily="18" charset="0"/>
                <a:cs typeface="Times New Roman" panose="02020603050405020304" pitchFamily="18" charset="0"/>
              </a:rPr>
              <a:t> 20-жылдары </a:t>
            </a:r>
            <a:r>
              <a:rPr lang="ru-RU" sz="2400" dirty="0" err="1">
                <a:latin typeface="Times New Roman" panose="02020603050405020304" pitchFamily="18" charset="0"/>
                <a:cs typeface="Times New Roman" panose="02020603050405020304" pitchFamily="18" charset="0"/>
              </a:rPr>
              <a:t>қолға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алынып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нәтижелерін</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бере</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бастады</a:t>
            </a:r>
            <a:r>
              <a:rPr lang="ru-RU"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pPr algn="just"/>
            <a:r>
              <a:rPr lang="ru-RU" sz="2400" dirty="0" err="1">
                <a:latin typeface="Times New Roman" panose="02020603050405020304" pitchFamily="18" charset="0"/>
                <a:cs typeface="Times New Roman" panose="02020603050405020304" pitchFamily="18" charset="0"/>
              </a:rPr>
              <a:t>Сібір</a:t>
            </a:r>
            <a:r>
              <a:rPr lang="ru-RU" sz="2400" dirty="0">
                <a:latin typeface="Times New Roman" panose="02020603050405020304" pitchFamily="18" charset="0"/>
                <a:cs typeface="Times New Roman" panose="02020603050405020304" pitchFamily="18" charset="0"/>
              </a:rPr>
              <a:t> генерал-губернаторы М. </a:t>
            </a:r>
            <a:r>
              <a:rPr lang="ru-RU" sz="2400" dirty="0" err="1">
                <a:latin typeface="Times New Roman" panose="02020603050405020304" pitchFamily="18" charset="0"/>
                <a:cs typeface="Times New Roman" panose="02020603050405020304" pitchFamily="18" charset="0"/>
              </a:rPr>
              <a:t>Сперанскийдің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басшылығымен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Сібір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қырғыздары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қазақтары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туралы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Жарғы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жасалып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ол</a:t>
            </a:r>
            <a:r>
              <a:rPr lang="ru-RU" sz="2400" dirty="0">
                <a:latin typeface="Times New Roman" panose="02020603050405020304" pitchFamily="18" charset="0"/>
                <a:cs typeface="Times New Roman" panose="02020603050405020304" pitchFamily="18" charset="0"/>
              </a:rPr>
              <a:t> 1822 </a:t>
            </a:r>
            <a:r>
              <a:rPr lang="ru-RU" sz="2400" dirty="0" err="1">
                <a:latin typeface="Times New Roman" panose="02020603050405020304" pitchFamily="18" charset="0"/>
                <a:cs typeface="Times New Roman" panose="02020603050405020304" pitchFamily="18" charset="0"/>
              </a:rPr>
              <a:t>жылы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қабылданады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әкімшілігі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кезде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қазақтарды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қырғыздар</a:t>
            </a:r>
            <a:r>
              <a:rPr lang="ru-RU" sz="2400" dirty="0">
                <a:latin typeface="Times New Roman" panose="02020603050405020304" pitchFamily="18" charset="0"/>
                <a:cs typeface="Times New Roman" panose="02020603050405020304" pitchFamily="18" charset="0"/>
              </a:rPr>
              <a:t>, ал </a:t>
            </a:r>
            <a:r>
              <a:rPr lang="ru-RU" sz="2400" dirty="0" err="1">
                <a:latin typeface="Times New Roman" panose="02020603050405020304" pitchFamily="18" charset="0"/>
                <a:cs typeface="Times New Roman" panose="02020603050405020304" pitchFamily="18" charset="0"/>
              </a:rPr>
              <a:t>қырғыздарды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қара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қырғыздар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атаған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Бұл</a:t>
            </a:r>
            <a:r>
              <a:rPr lang="ru-RU" sz="2400" dirty="0">
                <a:latin typeface="Times New Roman" panose="02020603050405020304" pitchFamily="18" charset="0"/>
                <a:cs typeface="Times New Roman" panose="02020603050405020304" pitchFamily="18" charset="0"/>
              </a:rPr>
              <a:t> реформа </a:t>
            </a:r>
            <a:r>
              <a:rPr lang="ru-RU" sz="2400" dirty="0" err="1">
                <a:latin typeface="Times New Roman" panose="02020603050405020304" pitchFamily="18" charset="0"/>
                <a:cs typeface="Times New Roman" panose="02020603050405020304" pitchFamily="18" charset="0"/>
              </a:rPr>
              <a:t>бойынша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Сібір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бөлікке</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Шығыс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Батыс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бөліктерге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бөлінді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Шығыс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бөлігінің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басқармасы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Иркутскіде</a:t>
            </a:r>
            <a:r>
              <a:rPr lang="ru-RU" sz="2400" dirty="0">
                <a:latin typeface="Times New Roman" panose="02020603050405020304" pitchFamily="18" charset="0"/>
                <a:cs typeface="Times New Roman" panose="02020603050405020304" pitchFamily="18" charset="0"/>
              </a:rPr>
              <a:t>, ал </a:t>
            </a:r>
            <a:r>
              <a:rPr lang="ru-RU" sz="2400" dirty="0" err="1">
                <a:latin typeface="Times New Roman" panose="02020603050405020304" pitchFamily="18" charset="0"/>
                <a:cs typeface="Times New Roman" panose="02020603050405020304" pitchFamily="18" charset="0"/>
              </a:rPr>
              <a:t>батыс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бөлігінің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орталығы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Тобольскіде</a:t>
            </a:r>
            <a:r>
              <a:rPr lang="ru-RU" sz="2400" dirty="0">
                <a:latin typeface="Times New Roman" panose="02020603050405020304" pitchFamily="18" charset="0"/>
                <a:cs typeface="Times New Roman" panose="02020603050405020304" pitchFamily="18" charset="0"/>
              </a:rPr>
              <a:t>, ал 1839 </a:t>
            </a:r>
            <a:r>
              <a:rPr lang="ru-RU" sz="2400" dirty="0" err="1">
                <a:latin typeface="Times New Roman" panose="02020603050405020304" pitchFamily="18" charset="0"/>
                <a:cs typeface="Times New Roman" panose="02020603050405020304" pitchFamily="18" charset="0"/>
              </a:rPr>
              <a:t>жылдан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бастап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Омбыда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орналасты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Батыс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Сібір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бөлігіне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Тобыл</a:t>
            </a:r>
            <a:r>
              <a:rPr lang="ru-RU" sz="2400" dirty="0">
                <a:latin typeface="Times New Roman" panose="02020603050405020304" pitchFamily="18" charset="0"/>
                <a:cs typeface="Times New Roman" panose="02020603050405020304" pitchFamily="18" charset="0"/>
              </a:rPr>
              <a:t>, Томск, </a:t>
            </a:r>
            <a:r>
              <a:rPr lang="ru-RU" sz="2400" dirty="0" err="1">
                <a:latin typeface="Times New Roman" panose="02020603050405020304" pitchFamily="18" charset="0"/>
                <a:cs typeface="Times New Roman" panose="02020603050405020304" pitchFamily="18" charset="0"/>
              </a:rPr>
              <a:t>Омбы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облыстары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Орта </a:t>
            </a:r>
            <a:r>
              <a:rPr lang="ru-RU" sz="2400" dirty="0" err="1">
                <a:latin typeface="Times New Roman" panose="02020603050405020304" pitchFamily="18" charset="0"/>
                <a:cs typeface="Times New Roman" panose="02020603050405020304" pitchFamily="18" charset="0"/>
              </a:rPr>
              <a:t>жүз</a:t>
            </a:r>
            <a:r>
              <a:rPr lang="ru-RU" sz="2400" dirty="0">
                <a:latin typeface="Times New Roman" panose="02020603050405020304" pitchFamily="18" charset="0"/>
                <a:cs typeface="Times New Roman" panose="02020603050405020304" pitchFamily="18" charset="0"/>
              </a:rPr>
              <a:t> бен </a:t>
            </a:r>
            <a:r>
              <a:rPr lang="ru-RU" sz="2400" dirty="0" err="1">
                <a:latin typeface="Times New Roman" panose="02020603050405020304" pitchFamily="18" charset="0"/>
                <a:cs typeface="Times New Roman" panose="02020603050405020304" pitchFamily="18" charset="0"/>
              </a:rPr>
              <a:t>Ұлы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жүздің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енді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Батыс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Сібір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қырғыздарының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облысы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деген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атқа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болды.Жарғы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бойынша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Сібір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қазақтарының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облысы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әкімшілік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тұрғыда</a:t>
            </a:r>
            <a:r>
              <a:rPr lang="ru-RU" sz="2400" dirty="0">
                <a:latin typeface="Times New Roman" panose="02020603050405020304" pitchFamily="18" charset="0"/>
                <a:cs typeface="Times New Roman" panose="02020603050405020304" pitchFamily="18" charset="0"/>
              </a:rPr>
              <a:t> округ </a:t>
            </a:r>
            <a:r>
              <a:rPr lang="ru-RU" sz="2400" dirty="0" err="1">
                <a:latin typeface="Times New Roman" panose="02020603050405020304" pitchFamily="18" charset="0"/>
                <a:cs typeface="Times New Roman" panose="02020603050405020304" pitchFamily="18" charset="0"/>
              </a:rPr>
              <a:t>болыс</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ауыл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жүйесі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бойынша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бөлінді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Округке</a:t>
            </a:r>
            <a:r>
              <a:rPr lang="ru-RU" sz="2400" dirty="0">
                <a:latin typeface="Times New Roman" panose="02020603050405020304" pitchFamily="18" charset="0"/>
                <a:cs typeface="Times New Roman" panose="02020603050405020304" pitchFamily="18" charset="0"/>
              </a:rPr>
              <a:t> 15-20 </a:t>
            </a:r>
            <a:r>
              <a:rPr lang="ru-RU" sz="2400" dirty="0" err="1">
                <a:latin typeface="Times New Roman" panose="02020603050405020304" pitchFamily="18" charset="0"/>
                <a:cs typeface="Times New Roman" panose="02020603050405020304" pitchFamily="18" charset="0"/>
              </a:rPr>
              <a:t>болыс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болысқа</a:t>
            </a:r>
            <a:r>
              <a:rPr lang="ru-RU" sz="2400" dirty="0">
                <a:latin typeface="Times New Roman" panose="02020603050405020304" pitchFamily="18" charset="0"/>
                <a:cs typeface="Times New Roman" panose="02020603050405020304" pitchFamily="18" charset="0"/>
              </a:rPr>
              <a:t> 10-12 </a:t>
            </a:r>
            <a:r>
              <a:rPr lang="ru-RU" sz="2400" dirty="0" err="1">
                <a:latin typeface="Times New Roman" panose="02020603050405020304" pitchFamily="18" charset="0"/>
                <a:cs typeface="Times New Roman" panose="02020603050405020304" pitchFamily="18" charset="0"/>
              </a:rPr>
              <a:t>ауыл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ауылға</a:t>
            </a:r>
            <a:r>
              <a:rPr lang="ru-RU" sz="2400" dirty="0">
                <a:latin typeface="Times New Roman" panose="02020603050405020304" pitchFamily="18" charset="0"/>
                <a:cs typeface="Times New Roman" panose="02020603050405020304" pitchFamily="18" charset="0"/>
              </a:rPr>
              <a:t> 50-70 </a:t>
            </a:r>
            <a:r>
              <a:rPr lang="ru-RU" sz="2400" dirty="0" err="1">
                <a:latin typeface="Times New Roman" panose="02020603050405020304" pitchFamily="18" charset="0"/>
                <a:cs typeface="Times New Roman" panose="02020603050405020304" pitchFamily="18" charset="0"/>
              </a:rPr>
              <a:t>шаңырақ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үйлер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кірді</a:t>
            </a:r>
            <a:r>
              <a:rPr lang="ru-RU" sz="2400" dirty="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6314486"/>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47</TotalTime>
  <Words>2372</Words>
  <Application>Microsoft Office PowerPoint</Application>
  <PresentationFormat>Широкоэкранный</PresentationFormat>
  <Paragraphs>41</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Times New Roman</vt:lpstr>
      <vt:lpstr>Trebuchet MS</vt:lpstr>
      <vt:lpstr>Wingdings 3</vt:lpstr>
      <vt:lpstr>Грань</vt:lpstr>
      <vt:lpstr>Тақырып 5. XVIII ғасырдың бірінші жартысындағы қазақ жүздерінің сыртқы саяси жағдайы. Қазақстан Ресейдің саясаты жағдайында: әкімшілік реформа (ХҮІІІ ғасырдың соңғы ширегі – ХХ ғ. басы)   </vt:lpstr>
      <vt:lpstr>2 бет</vt:lpstr>
      <vt:lpstr> 3 бет</vt:lpstr>
      <vt:lpstr>4 бет. Қазақ билеушілерінің Ресей бодандығын қабылдауы</vt:lpstr>
      <vt:lpstr>5 бет</vt:lpstr>
      <vt:lpstr>Презентация PowerPoint</vt:lpstr>
      <vt:lpstr>7 бет</vt:lpstr>
      <vt:lpstr>8 бет</vt:lpstr>
      <vt:lpstr>9 бет. Қазақ халқының мемлекеттік тәуелсіздігінен айырылуы </vt:lpstr>
      <vt:lpstr> Сібір және Сырдария әскери желілерінің түйісуі. Ресейдің Қазақ жерін жаулап алуының аяқталуы </vt:lpstr>
      <vt:lpstr>11 бет.</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Тақырып 5. XVIII ғасырдың бірінші жартысындағы қазақ жүздерінің сыртқы саяси жағдайы. Қазақстан Ресейдің саясаты жағдайында: әкімшілік реформа (ХҮІІІ ғасырдың соңғы ширегі – ХХ ғ. басы)   </dc:title>
  <dc:creator>Апа</dc:creator>
  <cp:lastModifiedBy>Апа</cp:lastModifiedBy>
  <cp:revision>6</cp:revision>
  <dcterms:created xsi:type="dcterms:W3CDTF">2022-09-26T18:34:14Z</dcterms:created>
  <dcterms:modified xsi:type="dcterms:W3CDTF">2022-09-26T19:21:18Z</dcterms:modified>
</cp:coreProperties>
</file>