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7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1664140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2873989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30779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3605317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12395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3782065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3265874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1236603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142542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292944-4643-4C35-BEB8-FDEB870DC106}" type="datetimeFigureOut">
              <a:rPr lang="ru-RU" smtClean="0"/>
              <a:t>27.09.2022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109646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6292944-4643-4C35-BEB8-FDEB870DC106}" type="datetimeFigureOut">
              <a:rPr lang="ru-RU" smtClean="0"/>
              <a:t>27.09.2022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2323566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6292944-4643-4C35-BEB8-FDEB870DC106}" type="datetimeFigureOut">
              <a:rPr lang="ru-RU" smtClean="0"/>
              <a:t>27.09.2022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8104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6292944-4643-4C35-BEB8-FDEB870DC106}" type="datetimeFigureOut">
              <a:rPr lang="ru-RU" smtClean="0"/>
              <a:t>27.09.2022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300206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92944-4643-4C35-BEB8-FDEB870DC106}" type="datetimeFigureOut">
              <a:rPr lang="ru-RU" smtClean="0"/>
              <a:t>27.09.2022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173262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6292944-4643-4C35-BEB8-FDEB870DC106}" type="datetimeFigureOut">
              <a:rPr lang="ru-RU" smtClean="0"/>
              <a:t>27.09.2022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82787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6292944-4643-4C35-BEB8-FDEB870DC106}" type="datetimeFigureOut">
              <a:rPr lang="ru-RU" smtClean="0"/>
              <a:t>27.09.2022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F38008-FFDE-415E-81F3-95C7A096FE50}" type="slidenum">
              <a:rPr lang="ru-RU" smtClean="0"/>
              <a:t>‹#›</a:t>
            </a:fld>
            <a:endParaRPr lang="ru-RU"/>
          </a:p>
        </p:txBody>
      </p:sp>
    </p:spTree>
    <p:extLst>
      <p:ext uri="{BB962C8B-B14F-4D97-AF65-F5344CB8AC3E}">
        <p14:creationId xmlns:p14="http://schemas.microsoft.com/office/powerpoint/2010/main" val="4155180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6292944-4643-4C35-BEB8-FDEB870DC106}" type="datetimeFigureOut">
              <a:rPr lang="ru-RU" smtClean="0"/>
              <a:t>27.09.2022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BF38008-FFDE-415E-81F3-95C7A096FE50}" type="slidenum">
              <a:rPr lang="ru-RU" smtClean="0"/>
              <a:t>‹#›</a:t>
            </a:fld>
            <a:endParaRPr lang="ru-RU"/>
          </a:p>
        </p:txBody>
      </p:sp>
    </p:spTree>
    <p:extLst>
      <p:ext uri="{BB962C8B-B14F-4D97-AF65-F5344CB8AC3E}">
        <p14:creationId xmlns:p14="http://schemas.microsoft.com/office/powerpoint/2010/main" val="30380254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8600"/>
            <a:ext cx="11095566" cy="1227222"/>
          </a:xfrm>
        </p:spPr>
        <p:txBody>
          <a:bodyPr>
            <a:normAutofit fontScale="90000"/>
          </a:bodyPr>
          <a:lstStyle/>
          <a:p>
            <a:r>
              <a:rPr lang="kk-KZ" sz="2700" b="1" dirty="0">
                <a:latin typeface="Times New Roman" panose="02020603050405020304" pitchFamily="18" charset="0"/>
                <a:cs typeface="Times New Roman" panose="02020603050405020304" pitchFamily="18" charset="0"/>
              </a:rPr>
              <a:t>Тақырып 5. XVIII ғасырдың бірінші жартысындағы қазақ жүздерінің сыртқы саяси жағдайы. Қазақстан Ресейдің саясаты жағдайында: әкімшілік реформа (ХҮІІІ ғасырдың соңғы ширегі – ХХ ғ. басы)</a:t>
            </a: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kk-KZ" dirty="0"/>
              <a:t> </a:t>
            </a:r>
            <a:r>
              <a:rPr lang="ru-RU" dirty="0"/>
              <a:t/>
            </a:r>
            <a:br>
              <a:rPr lang="ru-RU" dirty="0"/>
            </a:br>
            <a:endParaRPr lang="ru-RU" dirty="0"/>
          </a:p>
        </p:txBody>
      </p:sp>
      <p:sp>
        <p:nvSpPr>
          <p:cNvPr id="3" name="Объект 2"/>
          <p:cNvSpPr>
            <a:spLocks noGrp="1"/>
          </p:cNvSpPr>
          <p:nvPr>
            <p:ph idx="1"/>
          </p:nvPr>
        </p:nvSpPr>
        <p:spPr>
          <a:xfrm>
            <a:off x="677334" y="1455823"/>
            <a:ext cx="11095566" cy="5173578"/>
          </a:xfrm>
        </p:spPr>
        <p:txBody>
          <a:bodyPr>
            <a:normAutofit fontScale="77500" lnSpcReduction="20000"/>
          </a:bodyPr>
          <a:lstStyle/>
          <a:p>
            <a:pPr algn="just"/>
            <a:r>
              <a:rPr lang="kk-KZ" dirty="0"/>
              <a:t>. </a:t>
            </a:r>
            <a:r>
              <a:rPr lang="kk-KZ" sz="2400" dirty="0">
                <a:latin typeface="Times New Roman" panose="02020603050405020304" pitchFamily="18" charset="0"/>
                <a:cs typeface="Times New Roman" panose="02020603050405020304" pitchFamily="18" charset="0"/>
              </a:rPr>
              <a:t>Қазақ-орыс қатынастарының тарихи </a:t>
            </a:r>
            <a:r>
              <a:rPr lang="kk-KZ" sz="2400" dirty="0" smtClean="0">
                <a:latin typeface="Times New Roman" panose="02020603050405020304" pitchFamily="18" charset="0"/>
                <a:cs typeface="Times New Roman" panose="02020603050405020304" pitchFamily="18" charset="0"/>
              </a:rPr>
              <a:t>тамыры, екі </a:t>
            </a:r>
            <a:r>
              <a:rPr lang="kk-KZ" sz="2400" dirty="0">
                <a:latin typeface="Times New Roman" panose="02020603050405020304" pitchFamily="18" charset="0"/>
                <a:cs typeface="Times New Roman" panose="02020603050405020304" pitchFamily="18" charset="0"/>
              </a:rPr>
              <a:t>ел арасындағы қарым-қатынастар Қазан хандығы (1552) мен Астрахан хандығын (1556) және Еділ бойындағы халықтарды Ресей империясы езіне қаратып алғаннан кейін тереңдей бастады. Орыс мемлекеті Орта Азияға қазақ жері арқылы өтетін дәстүрлі сауда жолдарын қауіпсіздендіру мақсатында Қазақ хандығымен экономикалық байланыстар орнатуға мүдделілік танытты. Қазақ хандығы өз кезегінде Орта Азия хандықтары мен жоңғарларға қарсы күресте Ресеймен одақтасуды көздеді.</a:t>
            </a:r>
            <a:endParaRPr lang="ru-RU" sz="2400" dirty="0">
              <a:latin typeface="Times New Roman" panose="02020603050405020304" pitchFamily="18" charset="0"/>
              <a:cs typeface="Times New Roman" panose="02020603050405020304" pitchFamily="18" charset="0"/>
            </a:endParaRPr>
          </a:p>
          <a:p>
            <a:pPr algn="just"/>
            <a:r>
              <a:rPr lang="kk-KZ" sz="2400" dirty="0">
                <a:latin typeface="Times New Roman" panose="02020603050405020304" pitchFamily="18" charset="0"/>
                <a:cs typeface="Times New Roman" panose="02020603050405020304" pitchFamily="18" charset="0"/>
              </a:rPr>
              <a:t>Екі ел арасындағы өзара қарым-қатынастарды дамытуда елшілік алмасулар маңызды рөл атқарды. 1573 жылы Қазақ даласына Третьяк Чебуков басқарған орыс елшілігі жіберілген еді. Бірақ олар Сібір татарлары қолынан қаза тапқандықтан, бұл елшілік Қазақ хандығына жете алмады.</a:t>
            </a:r>
            <a:endParaRPr lang="ru-RU" sz="2400" dirty="0">
              <a:latin typeface="Times New Roman" panose="02020603050405020304" pitchFamily="18" charset="0"/>
              <a:cs typeface="Times New Roman" panose="02020603050405020304" pitchFamily="18" charset="0"/>
            </a:endParaRPr>
          </a:p>
          <a:p>
            <a:pPr algn="just"/>
            <a:r>
              <a:rPr lang="kk-KZ" sz="2400" dirty="0">
                <a:latin typeface="Times New Roman" panose="02020603050405020304" pitchFamily="18" charset="0"/>
                <a:cs typeface="Times New Roman" panose="02020603050405020304" pitchFamily="18" charset="0"/>
              </a:rPr>
              <a:t>ІV Иван Грозный ағайынды саудагер Строгановтарға 1574 жылдың 30 мамырын-да Тобылға бекініс салуға және Қазақстан мен Орта Азия халықтарымен «салықсыз» сауда жасауға рұқсат грамотасын береді. Бұл сауда байпаныстарының жандануына септігін тигізді. 1594 және 1595 жылдары Мәскеуге Тәуекел хан Құл-Мұхаммед басқарған қазақ елшілігін жібергені белгілі. ХVІІ ғасырда бір орталыққа біріккен Ресей мемлекеті нығая бастады. Сол себепті, Ресей өзінің шығыс аудандарымен шектес орналасқан халықтарды жаулап алу саясатын  жүргізе бастады</a:t>
            </a:r>
            <a:r>
              <a:rPr lang="kk-KZ" sz="2400" dirty="0" smtClean="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 Ресейдің Батыс Сібірге басып кіруі мен оны өзінің құрамына енгізудің бастамасы 1581 жылы Сібір хандығының астанасы Искерді алған Ермак жорықтарымен байланысты болды. Сібірдегі Көшім хандығының талқандалуы орыс мемлекетінің Сібірге және онымен шектес аудандарға жылжуына ыңғайлы аймақ құру бағытындағы алғашқы қадам жасауына жағдай жасады</a:t>
            </a:r>
            <a:r>
              <a:rPr lang="kk-KZ"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8006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88758"/>
            <a:ext cx="11306119" cy="348916"/>
          </a:xfrm>
        </p:spPr>
        <p:txBody>
          <a:bodyPr>
            <a:noAutofit/>
          </a:bodyPr>
          <a:lstStyle/>
          <a:p>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Сібір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және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Сырдария</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әскери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желілерінің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түйісуі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Ресейдің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Қазақ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жерін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жаулап</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алуының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аяқталуы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938463"/>
            <a:ext cx="11306118" cy="5570621"/>
          </a:xfrm>
        </p:spPr>
        <p:txBody>
          <a:bodyPr>
            <a:noAutofit/>
          </a:bodyPr>
          <a:lstStyle/>
          <a:p>
            <a:pPr algn="just"/>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жоюды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империясының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құрамына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толығымен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енгенін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білдіреді</a:t>
            </a:r>
            <a:r>
              <a:rPr lang="ru-RU" sz="2400" dirty="0">
                <a:latin typeface="Times New Roman" panose="02020603050405020304" pitchFamily="18" charset="0"/>
                <a:cs typeface="Times New Roman" panose="02020603050405020304" pitchFamily="18" charset="0"/>
              </a:rPr>
              <a:t>. 1824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8 </a:t>
            </a:r>
            <a:r>
              <a:rPr lang="ru-RU" sz="2400" dirty="0" err="1">
                <a:latin typeface="Times New Roman" panose="02020603050405020304" pitchFamily="18" charset="0"/>
                <a:cs typeface="Times New Roman" panose="02020603050405020304" pitchFamily="18" charset="0"/>
              </a:rPr>
              <a:t>ақпанда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патша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өкіметі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қабылдады</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сияқты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жойылды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шекаралық</a:t>
            </a:r>
            <a:r>
              <a:rPr lang="ru-RU" sz="2400" dirty="0">
                <a:latin typeface="Times New Roman" panose="02020603050405020304" pitchFamily="18" charset="0"/>
                <a:cs typeface="Times New Roman" panose="02020603050405020304" pitchFamily="18" charset="0"/>
              </a:rPr>
              <a:t> комиссия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асырылды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Оны </a:t>
            </a:r>
            <a:r>
              <a:rPr lang="ru-RU" sz="2400" dirty="0" err="1">
                <a:latin typeface="Times New Roman" panose="02020603050405020304" pitchFamily="18" charset="0"/>
                <a:cs typeface="Times New Roman" panose="02020603050405020304" pitchFamily="18" charset="0"/>
              </a:rPr>
              <a:t>сұлтандар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дистанцияларға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ауылдарға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Дистанция </a:t>
            </a:r>
            <a:r>
              <a:rPr lang="ru-RU" sz="2400" dirty="0" err="1">
                <a:latin typeface="Times New Roman" panose="02020603050405020304" pitchFamily="18" charset="0"/>
                <a:cs typeface="Times New Roman" panose="02020603050405020304" pitchFamily="18" charset="0"/>
              </a:rPr>
              <a:t>бекіністер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аралығындағы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жерлер</a:t>
            </a:r>
            <a:r>
              <a:rPr lang="ru-RU" sz="2400" dirty="0">
                <a:latin typeface="Times New Roman" panose="02020603050405020304" pitchFamily="18" charset="0"/>
                <a:cs typeface="Times New Roman" panose="02020603050405020304" pitchFamily="18" charset="0"/>
              </a:rPr>
              <a:t>.  </a:t>
            </a:r>
          </a:p>
          <a:p>
            <a:pPr algn="just"/>
            <a:r>
              <a:rPr lang="ru-RU" sz="2400" dirty="0">
                <a:latin typeface="Times New Roman" panose="02020603050405020304" pitchFamily="18" charset="0"/>
                <a:cs typeface="Times New Roman" panose="02020603050405020304" pitchFamily="18" charset="0"/>
              </a:rPr>
              <a:t>Х</a:t>
            </a:r>
            <a:r>
              <a:rPr lang="kk-KZ" sz="2400" dirty="0">
                <a:latin typeface="Times New Roman" panose="02020603050405020304" pitchFamily="18" charset="0"/>
                <a:cs typeface="Times New Roman" panose="02020603050405020304" pitchFamily="18" charset="0"/>
              </a:rPr>
              <a:t>VІІІ</a:t>
            </a:r>
            <a:r>
              <a:rPr lang="ru-RU" sz="2400" dirty="0">
                <a:latin typeface="Times New Roman" panose="02020603050405020304" pitchFamily="18" charset="0"/>
                <a:cs typeface="Times New Roman" panose="02020603050405020304" pitchFamily="18" charset="0"/>
              </a:rPr>
              <a:t>-ХІХ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империясы</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бен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құрамына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a:t>
            </a:r>
            <a:r>
              <a:rPr lang="ru-RU" sz="2400" dirty="0">
                <a:latin typeface="Times New Roman" panose="02020603050405020304" pitchFamily="18" charset="0"/>
                <a:cs typeface="Times New Roman" panose="02020603050405020304" pitchFamily="18" charset="0"/>
              </a:rPr>
              <a:t>. 1824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Жетісу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аймағы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құрамына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Ресейге</a:t>
            </a:r>
            <a:r>
              <a:rPr lang="ru-RU" sz="2400" dirty="0">
                <a:latin typeface="Times New Roman" panose="02020603050405020304" pitchFamily="18" charset="0"/>
                <a:cs typeface="Times New Roman" panose="02020603050405020304" pitchFamily="18" charset="0"/>
              </a:rPr>
              <a:t> тек </a:t>
            </a:r>
            <a:r>
              <a:rPr lang="ru-RU" sz="2400" dirty="0" err="1">
                <a:latin typeface="Times New Roman" panose="02020603050405020304" pitchFamily="18" charset="0"/>
                <a:cs typeface="Times New Roman" panose="02020603050405020304" pitchFamily="18" charset="0"/>
              </a:rPr>
              <a:t>Қоқан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оңтүстікте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Ташкенттен</a:t>
            </a:r>
            <a:r>
              <a:rPr lang="ru-RU" sz="2400" dirty="0">
                <a:latin typeface="Times New Roman" panose="02020603050405020304" pitchFamily="18" charset="0"/>
                <a:cs typeface="Times New Roman" panose="02020603050405020304" pitchFamily="18" charset="0"/>
              </a:rPr>
              <a:t> Шу </a:t>
            </a:r>
            <a:r>
              <a:rPr lang="ru-RU" sz="2400" dirty="0" err="1">
                <a:latin typeface="Times New Roman" panose="02020603050405020304" pitchFamily="18" charset="0"/>
                <a:cs typeface="Times New Roman" panose="02020603050405020304" pitchFamily="18" charset="0"/>
              </a:rPr>
              <a:t>өзеніне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солтүстігінде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Сырдың</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ағысынан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Ақмешітке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оңтүстік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кірмеді</a:t>
            </a:r>
            <a:r>
              <a:rPr lang="ru-RU" sz="2400" dirty="0">
                <a:latin typeface="Times New Roman" panose="02020603050405020304" pitchFamily="18" charset="0"/>
                <a:cs typeface="Times New Roman" panose="02020603050405020304" pitchFamily="18" charset="0"/>
              </a:rPr>
              <a:t>. ХІХ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бірінші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жартысында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Хиуа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хандықтары</a:t>
            </a:r>
            <a:r>
              <a:rPr lang="ru-RU" sz="2400" dirty="0">
                <a:latin typeface="Times New Roman" panose="02020603050405020304" pitchFamily="18" charset="0"/>
                <a:cs typeface="Times New Roman" panose="02020603050405020304" pitchFamily="18" charset="0"/>
              </a:rPr>
              <a:t> да Сыр </a:t>
            </a:r>
            <a:r>
              <a:rPr lang="ru-RU" sz="2400" dirty="0" err="1">
                <a:latin typeface="Times New Roman" panose="02020603050405020304" pitchFamily="18" charset="0"/>
                <a:cs typeface="Times New Roman" panose="02020603050405020304" pitchFamily="18" charset="0"/>
              </a:rPr>
              <a:t>бойына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қамалдар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бекіністерін</a:t>
            </a:r>
            <a:r>
              <a:rPr lang="ru-RU" sz="2400" dirty="0">
                <a:latin typeface="Times New Roman" panose="02020603050405020304" pitchFamily="18" charset="0"/>
                <a:cs typeface="Times New Roman" panose="02020603050405020304" pitchFamily="18" charset="0"/>
              </a:rPr>
              <a:t> сала </a:t>
            </a:r>
            <a:r>
              <a:rPr lang="ru-RU" sz="2400" dirty="0" err="1">
                <a:latin typeface="Times New Roman" panose="02020603050405020304" pitchFamily="18" charset="0"/>
                <a:cs typeface="Times New Roman" panose="02020603050405020304" pitchFamily="18" charset="0"/>
              </a:rPr>
              <a:t>бастаған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Сырдария</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Қуаңдария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өзендерінің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Хиуа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хандығының</a:t>
            </a:r>
            <a:r>
              <a:rPr lang="ru-RU" sz="2400" dirty="0">
                <a:latin typeface="Times New Roman" panose="02020603050405020304" pitchFamily="18" charset="0"/>
                <a:cs typeface="Times New Roman" panose="02020603050405020304" pitchFamily="18" charset="0"/>
              </a:rPr>
              <a:t>, ал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оңтүстігі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бақылауында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Хиуа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бекіністерінің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стратегиялық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тұрғыда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ерекше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орналасуы</a:t>
            </a:r>
            <a:r>
              <a:rPr lang="ru-RU" sz="2400" dirty="0">
                <a:latin typeface="Times New Roman" panose="02020603050405020304" pitchFamily="18" charset="0"/>
                <a:cs typeface="Times New Roman" panose="02020603050405020304" pitchFamily="18" charset="0"/>
              </a:rPr>
              <a:t> тек </a:t>
            </a:r>
            <a:r>
              <a:rPr lang="ru-RU" sz="2400" dirty="0" err="1">
                <a:latin typeface="Times New Roman" panose="02020603050405020304" pitchFamily="18" charset="0"/>
                <a:cs typeface="Times New Roman" panose="02020603050405020304" pitchFamily="18" charset="0"/>
              </a:rPr>
              <a:t>отырықшы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Сырдариядан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кешпелі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халықты</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транзиттік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сауда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жолдарын</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бақылауында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ұстауға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рулары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қысымда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екіншісі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Хиуа</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Қоқан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руларының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жайлауы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облысы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өңірінде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болғандықтан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төлесе</a:t>
            </a:r>
            <a:r>
              <a:rPr lang="ru-RU" sz="2400" dirty="0">
                <a:latin typeface="Times New Roman" panose="02020603050405020304" pitchFamily="18" charset="0"/>
                <a:cs typeface="Times New Roman" panose="02020603050405020304" pitchFamily="18" charset="0"/>
              </a:rPr>
              <a:t>, ал </a:t>
            </a:r>
            <a:r>
              <a:rPr lang="ru-RU" sz="2400" dirty="0" err="1">
                <a:latin typeface="Times New Roman" panose="02020603050405020304" pitchFamily="18" charset="0"/>
                <a:cs typeface="Times New Roman" panose="02020603050405020304" pitchFamily="18" charset="0"/>
              </a:rPr>
              <a:t>қыстауы</a:t>
            </a:r>
            <a:r>
              <a:rPr lang="ru-RU" sz="2400" dirty="0">
                <a:latin typeface="Times New Roman" panose="02020603050405020304" pitchFamily="18" charset="0"/>
                <a:cs typeface="Times New Roman" panose="02020603050405020304" pitchFamily="18" charset="0"/>
              </a:rPr>
              <a:t> Сыр </a:t>
            </a:r>
            <a:r>
              <a:rPr lang="ru-RU" sz="2400" dirty="0" err="1">
                <a:latin typeface="Times New Roman" panose="02020603050405020304" pitchFamily="18" charset="0"/>
                <a:cs typeface="Times New Roman" panose="02020603050405020304" pitchFamily="18" charset="0"/>
              </a:rPr>
              <a:t>бойында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болғандықтан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қоқандықтарға</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салық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төлеуге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мәжбүр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8492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074" y="156410"/>
            <a:ext cx="11454062" cy="469232"/>
          </a:xfrm>
        </p:spPr>
        <p:txBody>
          <a:bodyPr>
            <a:normAutofit fontScale="90000"/>
          </a:bodyPr>
          <a:lstStyle/>
          <a:p>
            <a:r>
              <a:rPr lang="kk-KZ" dirty="0" smtClean="0"/>
              <a:t>11 бет.</a:t>
            </a:r>
            <a:endParaRPr lang="ru-RU" dirty="0"/>
          </a:p>
        </p:txBody>
      </p:sp>
      <p:sp>
        <p:nvSpPr>
          <p:cNvPr id="3" name="Объект 2"/>
          <p:cNvSpPr>
            <a:spLocks noGrp="1"/>
          </p:cNvSpPr>
          <p:nvPr>
            <p:ph idx="1"/>
          </p:nvPr>
        </p:nvSpPr>
        <p:spPr>
          <a:xfrm>
            <a:off x="409074" y="625643"/>
            <a:ext cx="11454062" cy="5415720"/>
          </a:xfrm>
        </p:spPr>
        <p:txBody>
          <a:bodyPr>
            <a:noAutofit/>
          </a:bodyPr>
          <a:lstStyle/>
          <a:p>
            <a:pPr algn="just"/>
            <a:r>
              <a:rPr lang="ru-RU" sz="2000" dirty="0">
                <a:latin typeface="Times New Roman" panose="02020603050405020304" pitchFamily="18" charset="0"/>
                <a:cs typeface="Times New Roman" panose="02020603050405020304" pitchFamily="18" charset="0"/>
              </a:rPr>
              <a:t>1854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көктемде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a:t>
            </a:r>
            <a:r>
              <a:rPr lang="ru-RU" sz="2000" dirty="0">
                <a:latin typeface="Times New Roman" panose="02020603050405020304" pitchFamily="18" charset="0"/>
                <a:cs typeface="Times New Roman" panose="02020603050405020304" pitchFamily="18" charset="0"/>
              </a:rPr>
              <a:t> приставы майор М. </a:t>
            </a:r>
            <a:r>
              <a:rPr lang="ru-RU" sz="2000" dirty="0" err="1">
                <a:latin typeface="Times New Roman" panose="02020603050405020304" pitchFamily="18" charset="0"/>
                <a:cs typeface="Times New Roman" panose="02020603050405020304" pitchFamily="18" charset="0"/>
              </a:rPr>
              <a:t>Перемышельскийдің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басшылығымен</a:t>
            </a:r>
            <a:r>
              <a:rPr lang="ru-RU" sz="2000" dirty="0">
                <a:latin typeface="Times New Roman" panose="02020603050405020304" pitchFamily="18" charset="0"/>
                <a:cs typeface="Times New Roman" panose="02020603050405020304" pitchFamily="18" charset="0"/>
              </a:rPr>
              <a:t> Верный </a:t>
            </a:r>
            <a:r>
              <a:rPr lang="ru-RU" sz="2000" dirty="0" err="1">
                <a:latin typeface="Times New Roman" panose="02020603050405020304" pitchFamily="18" charset="0"/>
                <a:cs typeface="Times New Roman" panose="02020603050405020304" pitchFamily="18" charset="0"/>
              </a:rPr>
              <a:t>бекінісі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қаланды</a:t>
            </a:r>
            <a:r>
              <a:rPr lang="ru-RU" sz="2000" dirty="0">
                <a:latin typeface="Times New Roman" panose="02020603050405020304" pitchFamily="18" charset="0"/>
                <a:cs typeface="Times New Roman" panose="02020603050405020304" pitchFamily="18" charset="0"/>
              </a:rPr>
              <a:t>. 1855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Қапалдан</a:t>
            </a:r>
            <a:r>
              <a:rPr lang="ru-RU" sz="2000" dirty="0">
                <a:latin typeface="Times New Roman" panose="02020603050405020304" pitchFamily="18" charset="0"/>
                <a:cs typeface="Times New Roman" panose="02020603050405020304" pitchFamily="18" charset="0"/>
              </a:rPr>
              <a:t> пристав </a:t>
            </a:r>
            <a:r>
              <a:rPr lang="ru-RU" sz="2000" dirty="0" err="1">
                <a:latin typeface="Times New Roman" panose="02020603050405020304" pitchFamily="18" charset="0"/>
                <a:cs typeface="Times New Roman" panose="02020603050405020304" pitchFamily="18" charset="0"/>
              </a:rPr>
              <a:t>резиденциясы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Верныйға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кешіріліп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Жетісудың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орталығына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айналды</a:t>
            </a:r>
            <a:r>
              <a:rPr lang="ru-RU" sz="2000" dirty="0">
                <a:latin typeface="Times New Roman" panose="02020603050405020304" pitchFamily="18" charset="0"/>
                <a:cs typeface="Times New Roman" panose="02020603050405020304" pitchFamily="18" charset="0"/>
              </a:rPr>
              <a:t>. </a:t>
            </a:r>
          </a:p>
          <a:p>
            <a:pPr algn="just"/>
            <a:r>
              <a:rPr lang="ru-RU" sz="2000" dirty="0">
                <a:latin typeface="Times New Roman" panose="02020603050405020304" pitchFamily="18" charset="0"/>
                <a:cs typeface="Times New Roman" panose="02020603050405020304" pitchFamily="18" charset="0"/>
              </a:rPr>
              <a:t>1858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наурызда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Әулие-ата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аймағында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үстемдігіне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ауқымды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Шымкенттен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Пішпекке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дейінгі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қамтыды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Пішпек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Шымкент </a:t>
            </a:r>
            <a:r>
              <a:rPr lang="ru-RU" sz="2000" dirty="0" err="1">
                <a:latin typeface="Times New Roman" panose="02020603050405020304" pitchFamily="18" charset="0"/>
                <a:cs typeface="Times New Roman" panose="02020603050405020304" pitchFamily="18" charset="0"/>
              </a:rPr>
              <a:t>маңында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қоқандық-тарға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Әулие-атаны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шешуші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жеңіс-терге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жеткізе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алмады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қысымынан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қарамағындағы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аудандар-ға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көшүге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мәжбүр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аудандарды</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қамти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1858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мамыр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Созақ</a:t>
            </a:r>
            <a:r>
              <a:rPr lang="ru-RU" sz="2000" dirty="0">
                <a:latin typeface="Times New Roman" panose="02020603050405020304" pitchFamily="18" charset="0"/>
                <a:cs typeface="Times New Roman" panose="02020603050405020304" pitchFamily="18" charset="0"/>
              </a:rPr>
              <a:t>, Мерке, </a:t>
            </a:r>
            <a:r>
              <a:rPr lang="ru-RU" sz="2000" dirty="0" err="1">
                <a:latin typeface="Times New Roman" panose="02020603050405020304" pitchFamily="18" charset="0"/>
                <a:cs typeface="Times New Roman" panose="02020603050405020304" pitchFamily="18" charset="0"/>
              </a:rPr>
              <a:t>Шолаққорған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бекіністерін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Жаңақорған</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Түркістанды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әміршісі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Худояр</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өз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беделді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басыларын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көтерілісшілердің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қарсылығын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әлсіретуге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жеткізді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Осылайша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ошақтары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Дегенмен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көтерілістер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қоқандықтардың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әлсіретіп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оңтүстігіндегі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қимылдарын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белсендірек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жүргізуге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ашып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берді</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әскерлерінің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Әулие-ата</a:t>
            </a:r>
            <a:r>
              <a:rPr lang="ru-RU" sz="2000" dirty="0">
                <a:latin typeface="Times New Roman" panose="02020603050405020304" pitchFamily="18" charset="0"/>
                <a:cs typeface="Times New Roman" panose="02020603050405020304" pitchFamily="18" charset="0"/>
              </a:rPr>
              <a:t>, Мерке, </a:t>
            </a:r>
            <a:r>
              <a:rPr lang="ru-RU" sz="2000" dirty="0" err="1">
                <a:latin typeface="Times New Roman" panose="02020603050405020304" pitchFamily="18" charset="0"/>
                <a:cs typeface="Times New Roman" panose="02020603050405020304" pitchFamily="18" charset="0"/>
              </a:rPr>
              <a:t>Пішпек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Тоқмақ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аймағына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шоғырлануына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1860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әскерлері</a:t>
            </a:r>
            <a:r>
              <a:rPr lang="ru-RU" sz="2000" dirty="0">
                <a:latin typeface="Times New Roman" panose="02020603050405020304" pitchFamily="18" charset="0"/>
                <a:cs typeface="Times New Roman" panose="02020603050405020304" pitchFamily="18" charset="0"/>
              </a:rPr>
              <a:t> подполковник </a:t>
            </a:r>
            <a:r>
              <a:rPr lang="ru-RU" sz="2000" dirty="0" err="1">
                <a:latin typeface="Times New Roman" panose="02020603050405020304" pitchFamily="18" charset="0"/>
                <a:cs typeface="Times New Roman" panose="02020603050405020304" pitchFamily="18" charset="0"/>
              </a:rPr>
              <a:t>Циммерманның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басшылығымен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Қастек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қамалынан</a:t>
            </a:r>
            <a:r>
              <a:rPr lang="ru-RU" sz="2000" dirty="0">
                <a:latin typeface="Times New Roman" panose="02020603050405020304" pitchFamily="18" charset="0"/>
                <a:cs typeface="Times New Roman" panose="02020603050405020304" pitchFamily="18" charset="0"/>
              </a:rPr>
              <a:t> Шу </a:t>
            </a:r>
            <a:r>
              <a:rPr lang="ru-RU" sz="2000" dirty="0" err="1">
                <a:latin typeface="Times New Roman" panose="02020603050405020304" pitchFamily="18" charset="0"/>
                <a:cs typeface="Times New Roman" panose="02020603050405020304" pitchFamily="18" charset="0"/>
              </a:rPr>
              <a:t>алқабы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Әулие-ата</a:t>
            </a:r>
            <a:r>
              <a:rPr lang="ru-RU" sz="2000" dirty="0">
                <a:latin typeface="Times New Roman" panose="02020603050405020304" pitchFamily="18" charset="0"/>
                <a:cs typeface="Times New Roman" panose="02020603050405020304" pitchFamily="18" charset="0"/>
              </a:rPr>
              <a:t>, Шымкент; Ташкент </a:t>
            </a:r>
            <a:r>
              <a:rPr lang="ru-RU" sz="2000" dirty="0" err="1">
                <a:latin typeface="Times New Roman" panose="02020603050405020304" pitchFamily="18" charset="0"/>
                <a:cs typeface="Times New Roman" panose="02020603050405020304" pitchFamily="18" charset="0"/>
              </a:rPr>
              <a:t>бағытына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жорығын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Сейтіп</a:t>
            </a:r>
            <a:r>
              <a:rPr lang="ru-RU" sz="2000" dirty="0">
                <a:latin typeface="Times New Roman" panose="02020603050405020304" pitchFamily="18" charset="0"/>
                <a:cs typeface="Times New Roman" panose="02020603050405020304" pitchFamily="18" charset="0"/>
              </a:rPr>
              <a:t>, 26 </a:t>
            </a:r>
            <a:r>
              <a:rPr lang="ru-RU" sz="2000" dirty="0" err="1">
                <a:latin typeface="Times New Roman" panose="02020603050405020304" pitchFamily="18" charset="0"/>
                <a:cs typeface="Times New Roman" panose="02020603050405020304" pitchFamily="18" charset="0"/>
              </a:rPr>
              <a:t>тамызда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Тоқмақты</a:t>
            </a:r>
            <a:r>
              <a:rPr lang="ru-RU" sz="2000" dirty="0">
                <a:latin typeface="Times New Roman" panose="02020603050405020304" pitchFamily="18" charset="0"/>
                <a:cs typeface="Times New Roman" panose="02020603050405020304" pitchFamily="18" charset="0"/>
              </a:rPr>
              <a:t>, ал 4 </a:t>
            </a:r>
            <a:r>
              <a:rPr lang="ru-RU" sz="2000" dirty="0" err="1">
                <a:latin typeface="Times New Roman" panose="02020603050405020304" pitchFamily="18" charset="0"/>
                <a:cs typeface="Times New Roman" panose="02020603050405020304" pitchFamily="18" charset="0"/>
              </a:rPr>
              <a:t>қыркүйекте</a:t>
            </a:r>
            <a:r>
              <a:rPr lang="ru-RU" sz="2000" dirty="0">
                <a:latin typeface="Times New Roman" panose="02020603050405020304" pitchFamily="18" charset="0"/>
                <a:cs typeface="Times New Roman" panose="02020603050405020304" pitchFamily="18" charset="0"/>
              </a:rPr>
              <a:t> бес </a:t>
            </a:r>
            <a:r>
              <a:rPr lang="ru-RU" sz="2000" dirty="0" err="1">
                <a:latin typeface="Times New Roman" panose="02020603050405020304" pitchFamily="18" charset="0"/>
                <a:cs typeface="Times New Roman" panose="02020603050405020304" pitchFamily="18" charset="0"/>
              </a:rPr>
              <a:t>күндік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қоршау</a:t>
            </a:r>
            <a:r>
              <a:rPr lang="ru-RU" sz="2000" dirty="0">
                <a:latin typeface="Times New Roman" panose="02020603050405020304" pitchFamily="18" charset="0"/>
                <a:cs typeface="Times New Roman" panose="02020603050405020304" pitchFamily="18" charset="0"/>
              </a:rPr>
              <a:t>-дан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хандығының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өлкедегі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тірегінің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Пішпек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аймақтағы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ықпалынан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айырыла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хандығы</a:t>
            </a:r>
            <a:r>
              <a:rPr lang="ru-RU" sz="2000" dirty="0">
                <a:latin typeface="Times New Roman" panose="02020603050405020304" pitchFamily="18" charset="0"/>
                <a:cs typeface="Times New Roman" panose="02020603050405020304" pitchFamily="18" charset="0"/>
              </a:rPr>
              <a:t> 22 </a:t>
            </a:r>
            <a:r>
              <a:rPr lang="ru-RU" sz="2000" dirty="0" err="1">
                <a:latin typeface="Times New Roman" panose="02020603050405020304" pitchFamily="18" charset="0"/>
                <a:cs typeface="Times New Roman" panose="02020603050405020304" pitchFamily="18" charset="0"/>
              </a:rPr>
              <a:t>мыңдық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Верныйға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аттандырады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Ұзынағаш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a:t>
            </a:r>
            <a:r>
              <a:rPr lang="ru-RU" sz="2000" dirty="0">
                <a:latin typeface="Times New Roman" panose="02020603050405020304" pitchFamily="18" charset="0"/>
                <a:cs typeface="Times New Roman" panose="02020603050405020304" pitchFamily="18" charset="0"/>
              </a:rPr>
              <a:t> Алатау </a:t>
            </a:r>
            <a:r>
              <a:rPr lang="ru-RU" sz="2000" dirty="0" err="1">
                <a:latin typeface="Times New Roman" panose="02020603050405020304" pitchFamily="18" charset="0"/>
                <a:cs typeface="Times New Roman" panose="02020603050405020304" pitchFamily="18" charset="0"/>
              </a:rPr>
              <a:t>округінің</a:t>
            </a:r>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басшысы</a:t>
            </a:r>
            <a:r>
              <a:rPr lang="ru-RU" sz="2000" dirty="0">
                <a:latin typeface="Times New Roman" panose="02020603050405020304" pitchFamily="18" charset="0"/>
                <a:cs typeface="Times New Roman" panose="02020603050405020304" pitchFamily="18" charset="0"/>
              </a:rPr>
              <a:t> Ғ. </a:t>
            </a:r>
            <a:r>
              <a:rPr lang="ru-RU" sz="2000" dirty="0" err="1">
                <a:latin typeface="Times New Roman" panose="02020603050405020304" pitchFamily="18" charset="0"/>
                <a:cs typeface="Times New Roman" panose="02020603050405020304" pitchFamily="18" charset="0"/>
              </a:rPr>
              <a:t>Колпаковскийдің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қарамағындағы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кездеседі</a:t>
            </a:r>
            <a:r>
              <a:rPr lang="ru-RU" sz="2000" dirty="0">
                <a:latin typeface="Times New Roman" panose="02020603050405020304" pitchFamily="18" charset="0"/>
                <a:cs typeface="Times New Roman" panose="02020603050405020304" pitchFamily="18" charset="0"/>
              </a:rPr>
              <a:t>. 19-21 </a:t>
            </a:r>
            <a:r>
              <a:rPr lang="ru-RU" sz="2000" dirty="0" err="1">
                <a:latin typeface="Times New Roman" panose="02020603050405020304" pitchFamily="18" charset="0"/>
                <a:cs typeface="Times New Roman" panose="02020603050405020304" pitchFamily="18" charset="0"/>
              </a:rPr>
              <a:t>қазанда-ғы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Ұзынағаш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шайқасының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натижесінде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ойсырай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жеңіледі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Қоқан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қарамағында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орыстар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жағында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шайқасқа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араласты</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жорығы</a:t>
            </a:r>
            <a:r>
              <a:rPr lang="ru-RU" sz="2000" dirty="0">
                <a:latin typeface="Times New Roman" panose="02020603050405020304" pitchFamily="18" charset="0"/>
                <a:cs typeface="Times New Roman" panose="02020603050405020304" pitchFamily="18" charset="0"/>
              </a:rPr>
              <a:t> 1864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Верныйдан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шыққан</a:t>
            </a:r>
            <a:r>
              <a:rPr lang="ru-RU" sz="2000" dirty="0">
                <a:latin typeface="Times New Roman" panose="02020603050405020304" pitchFamily="18" charset="0"/>
                <a:cs typeface="Times New Roman" panose="02020603050405020304" pitchFamily="18" charset="0"/>
              </a:rPr>
              <a:t> подполковник М. </a:t>
            </a:r>
            <a:r>
              <a:rPr lang="ru-RU" sz="2000" dirty="0" err="1">
                <a:latin typeface="Times New Roman" panose="02020603050405020304" pitchFamily="18" charset="0"/>
                <a:cs typeface="Times New Roman" panose="02020603050405020304" pitchFamily="18" charset="0"/>
              </a:rPr>
              <a:t>Черняевтің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a:t>
            </a:r>
            <a:r>
              <a:rPr lang="ru-RU" sz="2000" dirty="0">
                <a:latin typeface="Times New Roman" panose="02020603050405020304" pitchFamily="18" charset="0"/>
                <a:cs typeface="Times New Roman" panose="02020603050405020304" pitchFamily="18" charset="0"/>
              </a:rPr>
              <a:t> 4 </a:t>
            </a:r>
            <a:r>
              <a:rPr lang="ru-RU" sz="2000" dirty="0" err="1">
                <a:latin typeface="Times New Roman" panose="02020603050405020304" pitchFamily="18" charset="0"/>
                <a:cs typeface="Times New Roman" panose="02020603050405020304" pitchFamily="18" charset="0"/>
              </a:rPr>
              <a:t>маусымда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Әулиеатаны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Ақмешіттен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шыққан</a:t>
            </a:r>
            <a:r>
              <a:rPr lang="ru-RU" sz="2000" dirty="0">
                <a:latin typeface="Times New Roman" panose="02020603050405020304" pitchFamily="18" charset="0"/>
                <a:cs typeface="Times New Roman" panose="02020603050405020304" pitchFamily="18" charset="0"/>
              </a:rPr>
              <a:t> полковник Н. </a:t>
            </a:r>
            <a:r>
              <a:rPr lang="ru-RU" sz="2000" dirty="0" err="1">
                <a:latin typeface="Times New Roman" panose="02020603050405020304" pitchFamily="18" charset="0"/>
                <a:cs typeface="Times New Roman" panose="02020603050405020304" pitchFamily="18" charset="0"/>
              </a:rPr>
              <a:t>Веревкиннің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әскері</a:t>
            </a:r>
            <a:r>
              <a:rPr lang="ru-RU" sz="2000" dirty="0">
                <a:latin typeface="Times New Roman" panose="02020603050405020304" pitchFamily="18" charset="0"/>
                <a:cs typeface="Times New Roman" panose="02020603050405020304" pitchFamily="18" charset="0"/>
              </a:rPr>
              <a:t> 12 </a:t>
            </a:r>
            <a:r>
              <a:rPr lang="ru-RU" sz="2000" dirty="0" err="1">
                <a:latin typeface="Times New Roman" panose="02020603050405020304" pitchFamily="18" charset="0"/>
                <a:cs typeface="Times New Roman" panose="02020603050405020304" pitchFamily="18" charset="0"/>
              </a:rPr>
              <a:t>маусымда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Түркістанды</a:t>
            </a:r>
            <a:r>
              <a:rPr lang="ru-RU" sz="2000" dirty="0">
                <a:latin typeface="Times New Roman" panose="02020603050405020304" pitchFamily="18" charset="0"/>
                <a:cs typeface="Times New Roman" panose="02020603050405020304" pitchFamily="18" charset="0"/>
              </a:rPr>
              <a:t>, 22 </a:t>
            </a:r>
            <a:r>
              <a:rPr lang="ru-RU" sz="2000" dirty="0" err="1">
                <a:latin typeface="Times New Roman" panose="02020603050405020304" pitchFamily="18" charset="0"/>
                <a:cs typeface="Times New Roman" panose="02020603050405020304" pitchFamily="18" charset="0"/>
              </a:rPr>
              <a:t>қыркүйекте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Шымкентті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бағындырады</a:t>
            </a:r>
            <a:r>
              <a:rPr lang="ru-RU" sz="2000" dirty="0">
                <a:latin typeface="Times New Roman" panose="02020603050405020304" pitchFamily="18" charset="0"/>
                <a:cs typeface="Times New Roman" panose="02020603050405020304" pitchFamily="18" charset="0"/>
              </a:rPr>
              <a:t>. 1865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17 </a:t>
            </a:r>
            <a:r>
              <a:rPr lang="ru-RU" sz="2000" dirty="0" err="1">
                <a:latin typeface="Times New Roman" panose="02020603050405020304" pitchFamily="18" charset="0"/>
                <a:cs typeface="Times New Roman" panose="02020603050405020304" pitchFamily="18" charset="0"/>
              </a:rPr>
              <a:t>маусымда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шайқастан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әскерлері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Ташкентті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a:t>
            </a:r>
            <a:r>
              <a:rPr lang="ru-RU"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4168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120317"/>
            <a:ext cx="10668445" cy="445168"/>
          </a:xfrm>
        </p:spPr>
        <p:txBody>
          <a:bodyPr>
            <a:normAutofit fontScale="90000"/>
          </a:bodyPr>
          <a:lstStyle/>
          <a:p>
            <a:r>
              <a:rPr lang="kk-KZ" dirty="0" smtClean="0"/>
              <a:t>2 бет</a:t>
            </a:r>
            <a:endParaRPr lang="ru-RU" dirty="0"/>
          </a:p>
        </p:txBody>
      </p:sp>
      <p:sp>
        <p:nvSpPr>
          <p:cNvPr id="3" name="Объект 2"/>
          <p:cNvSpPr>
            <a:spLocks noGrp="1"/>
          </p:cNvSpPr>
          <p:nvPr>
            <p:ph idx="1"/>
          </p:nvPr>
        </p:nvSpPr>
        <p:spPr>
          <a:xfrm>
            <a:off x="312821" y="770021"/>
            <a:ext cx="11381873" cy="5666874"/>
          </a:xfrm>
        </p:spPr>
        <p:txBody>
          <a:bodyPr>
            <a:noAutofit/>
          </a:bodyPr>
          <a:lstStyle/>
          <a:p>
            <a:r>
              <a:rPr lang="kk-KZ" sz="2400" dirty="0">
                <a:latin typeface="Times New Roman" panose="02020603050405020304" pitchFamily="18" charset="0"/>
                <a:cs typeface="Times New Roman" panose="02020603050405020304" pitchFamily="18" charset="0"/>
              </a:rPr>
              <a:t>Жаңа жерлерді жаулап алуда </a:t>
            </a:r>
            <a:r>
              <a:rPr lang="kk-KZ" sz="2400" dirty="0" smtClean="0">
                <a:latin typeface="Times New Roman" panose="02020603050405020304" pitchFamily="18" charset="0"/>
                <a:cs typeface="Times New Roman" panose="02020603050405020304" pitchFamily="18" charset="0"/>
              </a:rPr>
              <a:t>Қазақ </a:t>
            </a:r>
            <a:r>
              <a:rPr lang="kk-KZ" sz="2400" dirty="0">
                <a:latin typeface="Times New Roman" panose="02020603050405020304" pitchFamily="18" charset="0"/>
                <a:cs typeface="Times New Roman" panose="02020603050405020304" pitchFamily="18" charset="0"/>
              </a:rPr>
              <a:t>жерімен шекаралас аудандарға әскери бекіністер </a:t>
            </a:r>
            <a:r>
              <a:rPr lang="kk-KZ" sz="2400" dirty="0" smtClean="0">
                <a:latin typeface="Times New Roman" panose="02020603050405020304" pitchFamily="18" charset="0"/>
                <a:cs typeface="Times New Roman" panose="02020603050405020304" pitchFamily="18" charset="0"/>
              </a:rPr>
              <a:t>орнатуға көңіл </a:t>
            </a:r>
            <a:r>
              <a:rPr lang="kk-KZ" sz="2400" dirty="0">
                <a:latin typeface="Times New Roman" panose="02020603050405020304" pitchFamily="18" charset="0"/>
                <a:cs typeface="Times New Roman" panose="02020603050405020304" pitchFamily="18" charset="0"/>
              </a:rPr>
              <a:t>бөлінді. Бекініс </a:t>
            </a:r>
            <a:r>
              <a:rPr lang="kk-KZ" sz="2400" dirty="0" smtClean="0">
                <a:latin typeface="Times New Roman" panose="02020603050405020304" pitchFamily="18" charset="0"/>
                <a:cs typeface="Times New Roman" panose="02020603050405020304" pitchFamily="18" charset="0"/>
              </a:rPr>
              <a:t>қамалдар </a:t>
            </a:r>
            <a:r>
              <a:rPr lang="kk-KZ" sz="2400" dirty="0">
                <a:latin typeface="Times New Roman" panose="02020603050405020304" pitchFamily="18" charset="0"/>
                <a:cs typeface="Times New Roman" panose="02020603050405020304" pitchFamily="18" charset="0"/>
              </a:rPr>
              <a:t>маңына поселкалар мен деревнялар </a:t>
            </a:r>
            <a:r>
              <a:rPr lang="kk-KZ" sz="2400" dirty="0" smtClean="0">
                <a:latin typeface="Times New Roman" panose="02020603050405020304" pitchFamily="18" charset="0"/>
                <a:cs typeface="Times New Roman" panose="02020603050405020304" pitchFamily="18" charset="0"/>
              </a:rPr>
              <a:t>тұрғызылды. </a:t>
            </a:r>
            <a:r>
              <a:rPr lang="kk-KZ" sz="2400" dirty="0">
                <a:latin typeface="Times New Roman" panose="02020603050405020304" pitchFamily="18" charset="0"/>
                <a:cs typeface="Times New Roman" panose="02020603050405020304" pitchFamily="18" charset="0"/>
              </a:rPr>
              <a:t>Батыс Сібір аумағындағы алғашқы орыс қаласы Қазақ хандығының шекарасына жақын Ертістің құяр </a:t>
            </a:r>
            <a:r>
              <a:rPr lang="kk-KZ" sz="2400" dirty="0" smtClean="0">
                <a:latin typeface="Times New Roman" panose="02020603050405020304" pitchFamily="18" charset="0"/>
                <a:cs typeface="Times New Roman" panose="02020603050405020304" pitchFamily="18" charset="0"/>
              </a:rPr>
              <a:t>саласындағы 1585 </a:t>
            </a:r>
            <a:r>
              <a:rPr lang="kk-KZ" sz="2400" dirty="0">
                <a:latin typeface="Times New Roman" panose="02020603050405020304" pitchFamily="18" charset="0"/>
                <a:cs typeface="Times New Roman" panose="02020603050405020304" pitchFamily="18" charset="0"/>
              </a:rPr>
              <a:t>жылы салынған Обь </a:t>
            </a:r>
            <a:r>
              <a:rPr lang="kk-KZ" sz="2400" dirty="0" smtClean="0">
                <a:latin typeface="Times New Roman" panose="02020603050405020304" pitchFamily="18" charset="0"/>
                <a:cs typeface="Times New Roman" panose="02020603050405020304" pitchFamily="18" charset="0"/>
              </a:rPr>
              <a:t>қалашығы, к</a:t>
            </a:r>
            <a:r>
              <a:rPr lang="ru-RU" sz="2400" dirty="0" err="1" smtClean="0">
                <a:latin typeface="Times New Roman" panose="02020603050405020304" pitchFamily="18" charset="0"/>
                <a:cs typeface="Times New Roman" panose="02020603050405020304" pitchFamily="18" charset="0"/>
              </a:rPr>
              <a:t>ейін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Түмен</a:t>
            </a:r>
            <a:r>
              <a:rPr lang="ru-RU" sz="2400" dirty="0">
                <a:latin typeface="Times New Roman" panose="02020603050405020304" pitchFamily="18" charset="0"/>
                <a:cs typeface="Times New Roman" panose="02020603050405020304" pitchFamily="18" charset="0"/>
              </a:rPr>
              <a:t> (1586 ж.), Тобольск (1587 ж.), Тара </a:t>
            </a:r>
            <a:r>
              <a:rPr lang="ru-RU" sz="2400" dirty="0" err="1">
                <a:latin typeface="Times New Roman" panose="02020603050405020304" pitchFamily="18" charset="0"/>
                <a:cs typeface="Times New Roman" panose="02020603050405020304" pitchFamily="18" charset="0"/>
              </a:rPr>
              <a:t>бекіністері</a:t>
            </a:r>
            <a:r>
              <a:rPr lang="ru-RU" sz="2400" dirty="0">
                <a:latin typeface="Times New Roman" panose="02020603050405020304" pitchFamily="18" charset="0"/>
                <a:cs typeface="Times New Roman" panose="02020603050405020304" pitchFamily="18" charset="0"/>
              </a:rPr>
              <a:t> (1594 ж.)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1604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орыстар</a:t>
            </a:r>
            <a:r>
              <a:rPr lang="ru-RU" sz="2400" dirty="0">
                <a:latin typeface="Times New Roman" panose="02020603050405020304" pitchFamily="18" charset="0"/>
                <a:cs typeface="Times New Roman" panose="02020603050405020304" pitchFamily="18" charset="0"/>
              </a:rPr>
              <a:t> Том </a:t>
            </a:r>
            <a:r>
              <a:rPr lang="ru-RU" sz="2400" dirty="0" err="1">
                <a:latin typeface="Times New Roman" panose="02020603050405020304" pitchFamily="18" charset="0"/>
                <a:cs typeface="Times New Roman" panose="02020603050405020304" pitchFamily="18" charset="0"/>
              </a:rPr>
              <a:t>жағасына</a:t>
            </a:r>
            <a:r>
              <a:rPr lang="ru-RU" sz="2400" dirty="0">
                <a:latin typeface="Times New Roman" panose="02020603050405020304" pitchFamily="18" charset="0"/>
                <a:cs typeface="Times New Roman" panose="02020603050405020304" pitchFamily="18" charset="0"/>
              </a:rPr>
              <a:t> Томск </a:t>
            </a:r>
            <a:r>
              <a:rPr lang="ru-RU" sz="2400" dirty="0" err="1">
                <a:latin typeface="Times New Roman" panose="02020603050405020304" pitchFamily="18" charset="0"/>
                <a:cs typeface="Times New Roman" panose="02020603050405020304" pitchFamily="18" charset="0"/>
              </a:rPr>
              <a:t>бекінісін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салды</a:t>
            </a:r>
            <a:r>
              <a:rPr lang="ru-RU" sz="2400" dirty="0">
                <a:latin typeface="Times New Roman" panose="02020603050405020304" pitchFamily="18" charset="0"/>
                <a:cs typeface="Times New Roman" panose="02020603050405020304" pitchFamily="18" charset="0"/>
              </a:rPr>
              <a:t>. Х</a:t>
            </a:r>
            <a:r>
              <a:rPr lang="kk-KZ" sz="2400" dirty="0">
                <a:latin typeface="Times New Roman" panose="02020603050405020304" pitchFamily="18" charset="0"/>
                <a:cs typeface="Times New Roman" panose="02020603050405020304" pitchFamily="18" charset="0"/>
              </a:rPr>
              <a:t>V</a:t>
            </a:r>
            <a:r>
              <a:rPr lang="ru-RU" sz="2400" dirty="0">
                <a:latin typeface="Times New Roman" panose="02020603050405020304" pitchFamily="18" charset="0"/>
                <a:cs typeface="Times New Roman" panose="02020603050405020304" pitchFamily="18" charset="0"/>
              </a:rPr>
              <a:t>ІІ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батыстағы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шекаралық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аймақтарында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қоныстары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тепті</a:t>
            </a:r>
            <a:r>
              <a:rPr lang="ru-RU" sz="2400" dirty="0">
                <a:latin typeface="Times New Roman" panose="02020603050405020304" pitchFamily="18" charset="0"/>
                <a:cs typeface="Times New Roman" panose="02020603050405020304" pitchFamily="18" charset="0"/>
              </a:rPr>
              <a:t>. 1620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Жайық</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бекінісі</a:t>
            </a:r>
            <a:r>
              <a:rPr lang="ru-RU" sz="2400" dirty="0">
                <a:latin typeface="Times New Roman" panose="02020603050405020304" pitchFamily="18" charset="0"/>
                <a:cs typeface="Times New Roman" panose="02020603050405020304" pitchFamily="18" charset="0"/>
              </a:rPr>
              <a:t>, 1640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Гурьев </a:t>
            </a:r>
            <a:r>
              <a:rPr lang="ru-RU" sz="2400" dirty="0" err="1">
                <a:latin typeface="Times New Roman" panose="02020603050405020304" pitchFamily="18" charset="0"/>
                <a:cs typeface="Times New Roman" panose="02020603050405020304" pitchFamily="18" charset="0"/>
              </a:rPr>
              <a:t>бекінісі</a:t>
            </a:r>
            <a:r>
              <a:rPr lang="ru-RU" sz="2400" dirty="0">
                <a:latin typeface="Times New Roman" panose="02020603050405020304" pitchFamily="18" charset="0"/>
                <a:cs typeface="Times New Roman" panose="02020603050405020304" pitchFamily="18" charset="0"/>
              </a:rPr>
              <a:t> бой </a:t>
            </a:r>
            <a:r>
              <a:rPr lang="ru-RU" sz="2400" dirty="0" err="1">
                <a:latin typeface="Times New Roman" panose="02020603050405020304" pitchFamily="18" charset="0"/>
                <a:cs typeface="Times New Roman" panose="02020603050405020304" pitchFamily="18" charset="0"/>
              </a:rPr>
              <a:t>көтерді</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І </a:t>
            </a:r>
            <a:r>
              <a:rPr lang="ru-RU" sz="2400" dirty="0" err="1">
                <a:latin typeface="Times New Roman" panose="02020603050405020304" pitchFamily="18" charset="0"/>
                <a:cs typeface="Times New Roman" panose="02020603050405020304" pitchFamily="18" charset="0"/>
              </a:rPr>
              <a:t>Петрдің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сыртқы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саясатында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елдерімен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жалғастырушы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жерлеріне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ерекше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көңіл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Үндістан</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Қытайға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іздеген</a:t>
            </a:r>
            <a:r>
              <a:rPr lang="ru-RU" sz="2400" dirty="0">
                <a:latin typeface="Times New Roman" panose="02020603050405020304" pitchFamily="18" charset="0"/>
                <a:cs typeface="Times New Roman" panose="02020603050405020304" pitchFamily="18" charset="0"/>
              </a:rPr>
              <a:t> І Петр </a:t>
            </a:r>
            <a:r>
              <a:rPr lang="ru-RU" sz="2400" dirty="0" err="1">
                <a:latin typeface="Times New Roman" panose="02020603050405020304" pitchFamily="18" charset="0"/>
                <a:cs typeface="Times New Roman" panose="02020603050405020304" pitchFamily="18" charset="0"/>
              </a:rPr>
              <a:t>тұсында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орнығу</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бағытында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белсенді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жасалды</a:t>
            </a: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бағытта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губернаторы князь </a:t>
            </a:r>
            <a:r>
              <a:rPr lang="ru-RU" sz="2400" dirty="0" err="1">
                <a:latin typeface="Times New Roman" panose="02020603050405020304" pitchFamily="18" charset="0"/>
                <a:cs typeface="Times New Roman" panose="02020603050405020304" pitchFamily="18" charset="0"/>
              </a:rPr>
              <a:t>М.Гагарин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үкіметіне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Ертістен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Жаркентке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күшейтілген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жабасын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ұсынды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алтынның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a:t>
            </a:r>
            <a:r>
              <a:rPr lang="ru-RU" sz="2400" dirty="0">
                <a:latin typeface="Times New Roman" panose="02020603050405020304" pitchFamily="18" charset="0"/>
                <a:cs typeface="Times New Roman" panose="02020603050405020304" pitchFamily="18" charset="0"/>
              </a:rPr>
              <a:t> бай </a:t>
            </a:r>
            <a:r>
              <a:rPr lang="ru-RU" sz="2400" dirty="0" err="1">
                <a:latin typeface="Times New Roman" panose="02020603050405020304" pitchFamily="18" charset="0"/>
                <a:cs typeface="Times New Roman" panose="02020603050405020304" pitchFamily="18" charset="0"/>
              </a:rPr>
              <a:t>екені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көрсетіледі</a:t>
            </a:r>
            <a:r>
              <a:rPr lang="ru-RU" sz="2400" dirty="0">
                <a:latin typeface="Times New Roman" panose="02020603050405020304" pitchFamily="18" charset="0"/>
                <a:cs typeface="Times New Roman" panose="02020603050405020304" pitchFamily="18" charset="0"/>
              </a:rPr>
              <a:t> 1715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Тобылдан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Ертіс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тұратын</a:t>
            </a:r>
            <a:r>
              <a:rPr lang="ru-RU" sz="2400" dirty="0">
                <a:latin typeface="Times New Roman" panose="02020603050405020304" pitchFamily="18" charset="0"/>
                <a:cs typeface="Times New Roman" panose="02020603050405020304" pitchFamily="18" charset="0"/>
              </a:rPr>
              <a:t> подполковник И. </a:t>
            </a:r>
            <a:r>
              <a:rPr lang="ru-RU" sz="2400" dirty="0" err="1">
                <a:latin typeface="Times New Roman" panose="02020603050405020304" pitchFamily="18" charset="0"/>
                <a:cs typeface="Times New Roman" panose="02020603050405020304" pitchFamily="18" charset="0"/>
              </a:rPr>
              <a:t>Бухгольц</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экспедиция </a:t>
            </a:r>
            <a:r>
              <a:rPr lang="ru-RU" sz="2400" dirty="0" err="1">
                <a:latin typeface="Times New Roman" panose="02020603050405020304" pitchFamily="18" charset="0"/>
                <a:cs typeface="Times New Roman" panose="02020603050405020304" pitchFamily="18" charset="0"/>
              </a:rPr>
              <a:t>жіберіліп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Жәміш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Омск (1716) </a:t>
            </a:r>
            <a:r>
              <a:rPr lang="ru-RU" sz="2400" dirty="0" err="1">
                <a:latin typeface="Times New Roman" panose="02020603050405020304" pitchFamily="18" charset="0"/>
                <a:cs typeface="Times New Roman" panose="02020603050405020304" pitchFamily="18" charset="0"/>
              </a:rPr>
              <a:t>бекіністерін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салады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22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16568"/>
            <a:ext cx="10969234" cy="372979"/>
          </a:xfrm>
        </p:spPr>
        <p:txBody>
          <a:bodyPr>
            <a:normAutofit fontScale="90000"/>
          </a:bodyPr>
          <a:lstStyle/>
          <a:p>
            <a:r>
              <a:rPr lang="kk-KZ" dirty="0" smtClean="0"/>
              <a:t> </a:t>
            </a:r>
            <a:r>
              <a:rPr lang="kk-KZ" sz="2200" dirty="0" smtClean="0"/>
              <a:t>3 бет</a:t>
            </a:r>
            <a:endParaRPr lang="ru-RU" sz="2200" dirty="0"/>
          </a:p>
        </p:txBody>
      </p:sp>
      <p:sp>
        <p:nvSpPr>
          <p:cNvPr id="3" name="Объект 2"/>
          <p:cNvSpPr>
            <a:spLocks noGrp="1"/>
          </p:cNvSpPr>
          <p:nvPr>
            <p:ph idx="1"/>
          </p:nvPr>
        </p:nvSpPr>
        <p:spPr>
          <a:xfrm>
            <a:off x="348916" y="770021"/>
            <a:ext cx="11454063" cy="5835316"/>
          </a:xfrm>
        </p:spPr>
        <p:txBody>
          <a:bodyPr>
            <a:normAutofit fontScale="92500" lnSpcReduction="10000"/>
          </a:bodyPr>
          <a:lstStyle/>
          <a:p>
            <a:pPr algn="just"/>
            <a:r>
              <a:rPr lang="ru-RU" sz="2400" dirty="0" smtClean="0">
                <a:latin typeface="Times New Roman" panose="02020603050405020304" pitchFamily="18" charset="0"/>
                <a:cs typeface="Times New Roman" panose="02020603050405020304" pitchFamily="18" charset="0"/>
              </a:rPr>
              <a:t>1718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В.Чередов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Ертістің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жағалауынан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Семипалатинск </a:t>
            </a:r>
            <a:r>
              <a:rPr lang="ru-RU" sz="2400" dirty="0" err="1" smtClean="0">
                <a:latin typeface="Times New Roman" panose="02020603050405020304" pitchFamily="18" charset="0"/>
                <a:cs typeface="Times New Roman" panose="02020603050405020304" pitchFamily="18" charset="0"/>
              </a:rPr>
              <a:t>қамалына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орын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дайындайды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Ямышевск</a:t>
            </a:r>
            <a:r>
              <a:rPr lang="ru-RU" sz="2400" dirty="0">
                <a:latin typeface="Times New Roman" panose="02020603050405020304" pitchFamily="18" charset="0"/>
                <a:cs typeface="Times New Roman" panose="02020603050405020304" pitchFamily="18" charset="0"/>
              </a:rPr>
              <a:t> пен Семипалатинск </a:t>
            </a:r>
            <a:r>
              <a:rPr lang="ru-RU" sz="2400" dirty="0" err="1">
                <a:latin typeface="Times New Roman" panose="02020603050405020304" pitchFamily="18" charset="0"/>
                <a:cs typeface="Times New Roman" panose="02020603050405020304" pitchFamily="18" charset="0"/>
              </a:rPr>
              <a:t>бекіністері</a:t>
            </a:r>
            <a:r>
              <a:rPr lang="ru-RU" sz="2400" dirty="0">
                <a:latin typeface="Times New Roman" panose="02020603050405020304" pitchFamily="18" charset="0"/>
                <a:cs typeface="Times New Roman" panose="02020603050405020304" pitchFamily="18" charset="0"/>
              </a:rPr>
              <a:t> 1717-1718 </a:t>
            </a:r>
            <a:r>
              <a:rPr lang="ru-RU" sz="2400" dirty="0" err="1">
                <a:latin typeface="Times New Roman" panose="02020603050405020304" pitchFamily="18" charset="0"/>
                <a:cs typeface="Times New Roman" panose="02020603050405020304" pitchFamily="18" charset="0"/>
              </a:rPr>
              <a:t>жылдары</a:t>
            </a:r>
            <a:r>
              <a:rPr lang="ru-RU" sz="2400" dirty="0">
                <a:latin typeface="Times New Roman" panose="02020603050405020304" pitchFamily="18" charset="0"/>
                <a:cs typeface="Times New Roman" panose="02020603050405020304" pitchFamily="18" charset="0"/>
              </a:rPr>
              <a:t> подполковник П. Ступин </a:t>
            </a:r>
            <a:r>
              <a:rPr lang="ru-RU" sz="2400" dirty="0" err="1">
                <a:latin typeface="Times New Roman" panose="02020603050405020304" pitchFamily="18" charset="0"/>
                <a:cs typeface="Times New Roman" panose="02020603050405020304" pitchFamily="18" charset="0"/>
              </a:rPr>
              <a:t>экспедициясы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айтарлықтай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күшейтіледі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жіберілген</a:t>
            </a:r>
            <a:r>
              <a:rPr lang="ru-RU" sz="2400" dirty="0">
                <a:latin typeface="Times New Roman" panose="02020603050405020304" pitchFamily="18" charset="0"/>
                <a:cs typeface="Times New Roman" panose="02020603050405020304" pitchFamily="18" charset="0"/>
              </a:rPr>
              <a:t> майор </a:t>
            </a:r>
            <a:r>
              <a:rPr lang="ru-RU" sz="2400" dirty="0" err="1">
                <a:latin typeface="Times New Roman" panose="02020603050405020304" pitchFamily="18" charset="0"/>
                <a:cs typeface="Times New Roman" panose="02020603050405020304" pitchFamily="18" charset="0"/>
              </a:rPr>
              <a:t>И.Лихаревтің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экспедициясы</a:t>
            </a:r>
            <a:r>
              <a:rPr lang="ru-RU" sz="2400" dirty="0">
                <a:latin typeface="Times New Roman" panose="02020603050405020304" pitchFamily="18" charset="0"/>
                <a:cs typeface="Times New Roman" panose="02020603050405020304" pitchFamily="18" charset="0"/>
              </a:rPr>
              <a:t> Усть-Каменогорск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Коряков </a:t>
            </a:r>
            <a:r>
              <a:rPr lang="ru-RU" sz="2400" dirty="0" err="1">
                <a:latin typeface="Times New Roman" panose="02020603050405020304" pitchFamily="18" charset="0"/>
                <a:cs typeface="Times New Roman" panose="02020603050405020304" pitchFamily="18" charset="0"/>
              </a:rPr>
              <a:t>бекіністерін</a:t>
            </a:r>
            <a:r>
              <a:rPr lang="ru-RU" sz="2400" dirty="0">
                <a:latin typeface="Times New Roman" panose="02020603050405020304" pitchFamily="18" charset="0"/>
                <a:cs typeface="Times New Roman" panose="02020603050405020304" pitchFamily="18" charset="0"/>
              </a:rPr>
              <a:t> (1720 ж.) </a:t>
            </a:r>
            <a:r>
              <a:rPr lang="ru-RU" sz="2400" dirty="0" err="1">
                <a:latin typeface="Times New Roman" panose="02020603050405020304" pitchFamily="18" charset="0"/>
                <a:cs typeface="Times New Roman" panose="02020603050405020304" pitchFamily="18" charset="0"/>
              </a:rPr>
              <a:t>тұрғызады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әскери-қорғаныс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бекеттері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Ертіс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құрады</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Петрдің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құрамына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ұстанымы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тілмәш</a:t>
            </a:r>
            <a:r>
              <a:rPr lang="ru-RU" sz="2400" dirty="0">
                <a:latin typeface="Times New Roman" panose="02020603050405020304" pitchFamily="18" charset="0"/>
                <a:cs typeface="Times New Roman" panose="02020603050405020304" pitchFamily="18" charset="0"/>
              </a:rPr>
              <a:t> А. </a:t>
            </a:r>
            <a:r>
              <a:rPr lang="ru-RU" sz="2400" dirty="0" err="1" smtClean="0">
                <a:latin typeface="Times New Roman" panose="02020603050405020304" pitchFamily="18" charset="0"/>
                <a:cs typeface="Times New Roman" panose="02020603050405020304" pitchFamily="18" charset="0"/>
              </a:rPr>
              <a:t>Тевкелев</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тіпті</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миллионға</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шығындарға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қарамай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протекциясына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кіргізу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өйткені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ордасы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бүкіл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азиялық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елдерге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кілт</a:t>
            </a:r>
            <a:r>
              <a:rPr lang="ru-RU" sz="2400" dirty="0">
                <a:latin typeface="Times New Roman" panose="02020603050405020304" pitchFamily="18" charset="0"/>
                <a:cs typeface="Times New Roman" panose="02020603050405020304" pitchFamily="18" charset="0"/>
              </a:rPr>
              <a:t> пен </a:t>
            </a:r>
            <a:r>
              <a:rPr lang="ru-RU" sz="2400" dirty="0" err="1">
                <a:latin typeface="Times New Roman" panose="02020603050405020304" pitchFamily="18" charset="0"/>
                <a:cs typeface="Times New Roman" panose="02020603050405020304" pitchFamily="18" charset="0"/>
              </a:rPr>
              <a:t>қақпа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a:t>
            </a:r>
          </a:p>
          <a:p>
            <a:pPr algn="just"/>
            <a:r>
              <a:rPr lang="ru-RU" sz="2400" dirty="0" err="1">
                <a:latin typeface="Times New Roman" panose="02020603050405020304" pitchFamily="18" charset="0"/>
                <a:cs typeface="Times New Roman" panose="02020603050405020304" pitchFamily="18" charset="0"/>
              </a:rPr>
              <a:t>Қазақтардың</a:t>
            </a:r>
            <a:r>
              <a:rPr lang="ru-RU" sz="2400" dirty="0">
                <a:latin typeface="Times New Roman" panose="02020603050405020304" pitchFamily="18" charset="0"/>
                <a:cs typeface="Times New Roman" panose="02020603050405020304" pitchFamily="18" charset="0"/>
              </a:rPr>
              <a:t> 1728, 1730 </a:t>
            </a:r>
            <a:r>
              <a:rPr lang="ru-RU" sz="2400" dirty="0" err="1">
                <a:latin typeface="Times New Roman" panose="02020603050405020304" pitchFamily="18" charset="0"/>
                <a:cs typeface="Times New Roman" panose="02020603050405020304" pitchFamily="18" charset="0"/>
              </a:rPr>
              <a:t>жылдардағы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жеңістері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азайтқанмен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тұтастай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шиеленісті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қалпында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үстіне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хандықтағы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дағдарыс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тереңдеп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кеттті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Өйткені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Әбілқайыр</a:t>
            </a:r>
            <a:r>
              <a:rPr lang="ru-RU" sz="2400" dirty="0">
                <a:latin typeface="Times New Roman" panose="02020603050405020304" pitchFamily="18" charset="0"/>
                <a:cs typeface="Times New Roman" panose="02020603050405020304" pitchFamily="18" charset="0"/>
              </a:rPr>
              <a:t> хан, Орта </a:t>
            </a:r>
            <a:r>
              <a:rPr lang="ru-RU" sz="2400" dirty="0" err="1">
                <a:latin typeface="Times New Roman" panose="02020603050405020304" pitchFamily="18" charset="0"/>
                <a:cs typeface="Times New Roman" panose="02020603050405020304" pitchFamily="18" charset="0"/>
              </a:rPr>
              <a:t>жүзде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Сәмеке</a:t>
            </a:r>
            <a:r>
              <a:rPr lang="ru-RU" sz="2400" dirty="0">
                <a:latin typeface="Times New Roman" panose="02020603050405020304" pitchFamily="18" charset="0"/>
                <a:cs typeface="Times New Roman" panose="02020603050405020304" pitchFamily="18" charset="0"/>
              </a:rPr>
              <a:t> хан (</a:t>
            </a:r>
            <a:r>
              <a:rPr lang="ru-RU" sz="2400" dirty="0" err="1">
                <a:latin typeface="Times New Roman" panose="02020603050405020304" pitchFamily="18" charset="0"/>
                <a:cs typeface="Times New Roman" panose="02020603050405020304" pitchFamily="18" charset="0"/>
              </a:rPr>
              <a:t>Шахмұхаммед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Жолбарыс</a:t>
            </a:r>
            <a:r>
              <a:rPr lang="ru-RU" sz="2400" dirty="0">
                <a:latin typeface="Times New Roman" panose="02020603050405020304" pitchFamily="18" charset="0"/>
                <a:cs typeface="Times New Roman" panose="02020603050405020304" pitchFamily="18" charset="0"/>
              </a:rPr>
              <a:t> хан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-дара </a:t>
            </a:r>
            <a:r>
              <a:rPr lang="ru-RU" sz="2400" dirty="0" err="1">
                <a:latin typeface="Times New Roman" panose="02020603050405020304" pitchFamily="18" charset="0"/>
                <a:cs typeface="Times New Roman" panose="02020603050405020304" pitchFamily="18" charset="0"/>
              </a:rPr>
              <a:t>билік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жүргізіп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бірте-бірте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оқшаулана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бастады</a:t>
            </a:r>
            <a:r>
              <a:rPr lang="ru-RU" sz="24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Жоңғарлармен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соғыс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әбден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қажытқан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әлі</a:t>
            </a:r>
            <a:r>
              <a:rPr lang="ru-RU" sz="2600" dirty="0">
                <a:latin typeface="Times New Roman" panose="02020603050405020304" pitchFamily="18" charset="0"/>
                <a:cs typeface="Times New Roman" panose="02020603050405020304" pitchFamily="18" charset="0"/>
              </a:rPr>
              <a:t> де </a:t>
            </a:r>
            <a:r>
              <a:rPr lang="ru-RU" sz="2600" dirty="0" err="1">
                <a:latin typeface="Times New Roman" panose="02020603050405020304" pitchFamily="18" charset="0"/>
                <a:cs typeface="Times New Roman" panose="02020603050405020304" pitchFamily="18" charset="0"/>
              </a:rPr>
              <a:t>алда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талай</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жойқын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соғыстар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қаупі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күтіп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тұрған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осындай</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жағдайда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қазақ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халқының</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ауыр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жағдайын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пайдаланған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башқұрттар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еділ</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қалмақтары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ортаазиялық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хандықтар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сібір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казактары</a:t>
            </a:r>
            <a:r>
              <a:rPr lang="ru-RU" sz="2600" dirty="0">
                <a:latin typeface="Times New Roman" panose="02020603050405020304" pitchFamily="18" charset="0"/>
                <a:cs typeface="Times New Roman" panose="02020603050405020304" pitchFamily="18" charset="0"/>
              </a:rPr>
              <a:t> да </a:t>
            </a:r>
            <a:r>
              <a:rPr lang="ru-RU" sz="2600" dirty="0" err="1">
                <a:latin typeface="Times New Roman" panose="02020603050405020304" pitchFamily="18" charset="0"/>
                <a:cs typeface="Times New Roman" panose="02020603050405020304" pitchFamily="18" charset="0"/>
              </a:rPr>
              <a:t>қазақтарға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қысымын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күшейте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түсті</a:t>
            </a:r>
            <a:r>
              <a:rPr lang="ru-RU" sz="2600" dirty="0">
                <a:latin typeface="Times New Roman" panose="02020603050405020304" pitchFamily="18" charset="0"/>
                <a:cs typeface="Times New Roman" panose="02020603050405020304" pitchFamily="18" charset="0"/>
              </a:rPr>
              <a:t>. </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4176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80474"/>
            <a:ext cx="11101582" cy="445168"/>
          </a:xfrm>
        </p:spPr>
        <p:txBody>
          <a:bodyPr>
            <a:noAutofit/>
          </a:bodyPr>
          <a:lstStyle/>
          <a:p>
            <a:r>
              <a:rPr lang="kk-KZ" sz="2400" dirty="0" smtClean="0"/>
              <a:t>4 бет. </a:t>
            </a:r>
            <a:r>
              <a:rPr lang="ru-RU" sz="2400" b="1" dirty="0" err="1" smtClean="0"/>
              <a:t>Қазақ</a:t>
            </a:r>
            <a:r>
              <a:rPr lang="ru-RU" sz="2400" b="1" dirty="0" smtClean="0"/>
              <a:t> </a:t>
            </a:r>
            <a:r>
              <a:rPr lang="ru-RU" sz="2400" b="1" dirty="0" err="1"/>
              <a:t>билеушілерінің</a:t>
            </a:r>
            <a:r>
              <a:rPr lang="ru-RU" sz="2400" b="1" dirty="0"/>
              <a:t> </a:t>
            </a:r>
            <a:r>
              <a:rPr lang="ru-RU" sz="2400" b="1" dirty="0" err="1"/>
              <a:t>Ресей</a:t>
            </a:r>
            <a:r>
              <a:rPr lang="ru-RU" sz="2400" b="1" dirty="0"/>
              <a:t> </a:t>
            </a:r>
            <a:r>
              <a:rPr lang="ru-RU" sz="2400" b="1" dirty="0" err="1"/>
              <a:t>бодандығын</a:t>
            </a:r>
            <a:r>
              <a:rPr lang="ru-RU" sz="2400" b="1" dirty="0"/>
              <a:t> </a:t>
            </a:r>
            <a:r>
              <a:rPr lang="ru-RU" sz="2400" b="1" dirty="0" err="1"/>
              <a:t>қабылдауы</a:t>
            </a:r>
            <a:endParaRPr lang="ru-RU" sz="2400" dirty="0"/>
          </a:p>
        </p:txBody>
      </p:sp>
      <p:sp>
        <p:nvSpPr>
          <p:cNvPr id="3" name="Объект 2"/>
          <p:cNvSpPr>
            <a:spLocks noGrp="1"/>
          </p:cNvSpPr>
          <p:nvPr>
            <p:ph idx="1"/>
          </p:nvPr>
        </p:nvSpPr>
        <p:spPr>
          <a:xfrm>
            <a:off x="677333" y="625643"/>
            <a:ext cx="11233929" cy="5883442"/>
          </a:xfrm>
        </p:spPr>
        <p:txBody>
          <a:bodyPr>
            <a:normAutofit fontScale="92500" lnSpcReduction="10000"/>
          </a:bodyPr>
          <a:lstStyle/>
          <a:p>
            <a:pPr algn="just"/>
            <a:r>
              <a:rPr lang="ru-RU" dirty="0" err="1"/>
              <a:t>Қазақ</a:t>
            </a:r>
            <a:r>
              <a:rPr lang="ru-RU" dirty="0"/>
              <a:t> </a:t>
            </a:r>
            <a:r>
              <a:rPr lang="ru-RU" dirty="0" err="1"/>
              <a:t>халқының</a:t>
            </a:r>
            <a:r>
              <a:rPr lang="ru-RU" dirty="0"/>
              <a:t> </a:t>
            </a:r>
            <a:r>
              <a:rPr lang="ru-RU" dirty="0" err="1"/>
              <a:t>Ресей</a:t>
            </a:r>
            <a:r>
              <a:rPr lang="ru-RU" dirty="0"/>
              <a:t> </a:t>
            </a:r>
            <a:r>
              <a:rPr lang="ru-RU" dirty="0" err="1"/>
              <a:t>империясының</a:t>
            </a:r>
            <a:r>
              <a:rPr lang="ru-RU" dirty="0"/>
              <a:t> </a:t>
            </a:r>
            <a:r>
              <a:rPr lang="ru-RU" dirty="0" err="1"/>
              <a:t>қол</a:t>
            </a:r>
            <a:r>
              <a:rPr lang="ru-RU" dirty="0"/>
              <a:t> </a:t>
            </a:r>
            <a:r>
              <a:rPr lang="ru-RU" dirty="0" err="1"/>
              <a:t>астына</a:t>
            </a:r>
            <a:r>
              <a:rPr lang="ru-RU" dirty="0"/>
              <a:t> </a:t>
            </a:r>
            <a:r>
              <a:rPr lang="ru-RU" dirty="0" err="1"/>
              <a:t>кіру</a:t>
            </a:r>
            <a:r>
              <a:rPr lang="ru-RU" dirty="0"/>
              <a:t> </a:t>
            </a:r>
            <a:r>
              <a:rPr lang="ru-RU" dirty="0" err="1"/>
              <a:t>үрдісін</a:t>
            </a:r>
            <a:r>
              <a:rPr lang="ru-RU" dirty="0"/>
              <a:t> </a:t>
            </a:r>
            <a:r>
              <a:rPr lang="ru-RU" dirty="0" err="1" smtClean="0"/>
              <a:t>Кіші</a:t>
            </a:r>
            <a:r>
              <a:rPr lang="ru-RU" dirty="0" smtClean="0"/>
              <a:t> </a:t>
            </a:r>
            <a:r>
              <a:rPr lang="ru-RU" dirty="0" err="1"/>
              <a:t>жүз</a:t>
            </a:r>
            <a:r>
              <a:rPr lang="ru-RU" dirty="0"/>
              <a:t> </a:t>
            </a:r>
            <a:r>
              <a:rPr lang="ru-RU" dirty="0" err="1"/>
              <a:t>бастады</a:t>
            </a:r>
            <a:r>
              <a:rPr lang="ru-RU" dirty="0"/>
              <a:t>. 1730 </a:t>
            </a:r>
            <a:r>
              <a:rPr lang="ru-RU" dirty="0" err="1"/>
              <a:t>жылы</a:t>
            </a:r>
            <a:r>
              <a:rPr lang="ru-RU" dirty="0"/>
              <a:t> </a:t>
            </a:r>
            <a:r>
              <a:rPr lang="ru-RU" sz="2000" dirty="0" err="1">
                <a:latin typeface="Times New Roman" panose="02020603050405020304" pitchFamily="18" charset="0"/>
                <a:cs typeface="Times New Roman" panose="02020603050405020304" pitchFamily="18" charset="0"/>
              </a:rPr>
              <a:t>Петерборға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Әбілқайыр</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Сейтқұл</a:t>
            </a:r>
            <a:r>
              <a:rPr lang="ru-RU" sz="2000" dirty="0">
                <a:latin typeface="Times New Roman" panose="02020603050405020304" pitchFamily="18" charset="0"/>
                <a:cs typeface="Times New Roman" panose="02020603050405020304" pitchFamily="18" charset="0"/>
              </a:rPr>
              <a:t> батыр </a:t>
            </a:r>
            <a:r>
              <a:rPr lang="ru-RU" sz="2000" dirty="0" err="1">
                <a:latin typeface="Times New Roman" panose="02020603050405020304" pitchFamily="18" charset="0"/>
                <a:cs typeface="Times New Roman" panose="02020603050405020304" pitchFamily="18" charset="0"/>
              </a:rPr>
              <a:t>Қойдағұлұлы</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Құтлымбет</a:t>
            </a:r>
            <a:r>
              <a:rPr lang="ru-RU" sz="2000" dirty="0">
                <a:latin typeface="Times New Roman" panose="02020603050405020304" pitchFamily="18" charset="0"/>
                <a:cs typeface="Times New Roman" panose="02020603050405020304" pitchFamily="18" charset="0"/>
              </a:rPr>
              <a:t> би </a:t>
            </a:r>
            <a:r>
              <a:rPr lang="ru-RU" sz="2000" dirty="0" err="1">
                <a:latin typeface="Times New Roman" panose="02020603050405020304" pitchFamily="18" charset="0"/>
                <a:cs typeface="Times New Roman" panose="02020603050405020304" pitchFamily="18" charset="0"/>
              </a:rPr>
              <a:t>Қоштайұлы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елшілік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Петерборға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Әбілқайырдың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патшайымы</a:t>
            </a:r>
            <a:r>
              <a:rPr lang="ru-RU" sz="2000" dirty="0">
                <a:latin typeface="Times New Roman" panose="02020603050405020304" pitchFamily="18" charset="0"/>
                <a:cs typeface="Times New Roman" panose="02020603050405020304" pitchFamily="18" charset="0"/>
              </a:rPr>
              <a:t> Анна </a:t>
            </a:r>
            <a:r>
              <a:rPr lang="ru-RU" sz="2000" dirty="0" err="1">
                <a:latin typeface="Times New Roman" panose="02020603050405020304" pitchFamily="18" charset="0"/>
                <a:cs typeface="Times New Roman" panose="02020603050405020304" pitchFamily="18" charset="0"/>
              </a:rPr>
              <a:t>Иоановнаға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тапсырады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Хатта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өтініш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уақытқа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империясының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құрамына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қалмақтары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Кабардин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князьдығы</a:t>
            </a:r>
            <a:r>
              <a:rPr lang="ru-RU" sz="2000" dirty="0">
                <a:latin typeface="Times New Roman" panose="02020603050405020304" pitchFamily="18" charset="0"/>
                <a:cs typeface="Times New Roman" panose="02020603050405020304" pitchFamily="18" charset="0"/>
              </a:rPr>
              <a:t>, Грузия </a:t>
            </a:r>
            <a:r>
              <a:rPr lang="ru-RU" sz="2000" dirty="0" err="1">
                <a:latin typeface="Times New Roman" panose="02020603050405020304" pitchFamily="18" charset="0"/>
                <a:cs typeface="Times New Roman" panose="02020603050405020304" pitchFamily="18" charset="0"/>
              </a:rPr>
              <a:t>толық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Әбілхайыр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елшілігі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жоғары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дәрежедегі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сый-құрметпен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қабылданады</a:t>
            </a:r>
            <a:r>
              <a:rPr lang="ru-RU" sz="2000" dirty="0">
                <a:latin typeface="Times New Roman" panose="02020603050405020304" pitchFamily="18" charset="0"/>
                <a:cs typeface="Times New Roman" panose="02020603050405020304" pitchFamily="18" charset="0"/>
              </a:rPr>
              <a:t>. 1731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19 </a:t>
            </a:r>
            <a:r>
              <a:rPr lang="ru-RU" sz="2000" dirty="0" err="1">
                <a:latin typeface="Times New Roman" panose="02020603050405020304" pitchFamily="18" charset="0"/>
                <a:cs typeface="Times New Roman" panose="02020603050405020304" pitchFamily="18" charset="0"/>
              </a:rPr>
              <a:t>ақпанда</a:t>
            </a:r>
            <a:r>
              <a:rPr lang="ru-RU" sz="2000" dirty="0">
                <a:latin typeface="Times New Roman" panose="02020603050405020304" pitchFamily="18" charset="0"/>
                <a:cs typeface="Times New Roman" panose="02020603050405020304" pitchFamily="18" charset="0"/>
              </a:rPr>
              <a:t> Анна </a:t>
            </a:r>
            <a:r>
              <a:rPr lang="ru-RU" sz="2000" dirty="0" err="1">
                <a:latin typeface="Times New Roman" panose="02020603050405020304" pitchFamily="18" charset="0"/>
                <a:cs typeface="Times New Roman" panose="02020603050405020304" pitchFamily="18" charset="0"/>
              </a:rPr>
              <a:t>Иоановна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Әбілқайыр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бүкіл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халқына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империясының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грамотаға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қояды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Әбілқайыр</a:t>
            </a:r>
            <a:r>
              <a:rPr lang="ru-RU" sz="2000" dirty="0">
                <a:latin typeface="Times New Roman" panose="02020603050405020304" pitchFamily="18" charset="0"/>
                <a:cs typeface="Times New Roman" panose="02020603050405020304" pitchFamily="18" charset="0"/>
              </a:rPr>
              <a:t> хан мен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мынандай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қабылданатыны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баяндалады</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Біріншіден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жоғары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мәртебелі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императорымызға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бізге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башқұрттар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еткені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сияқты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төлеуге</a:t>
            </a:r>
            <a:r>
              <a:rPr lang="ru-RU" sz="2000" dirty="0">
                <a:latin typeface="Times New Roman" panose="02020603050405020304" pitchFamily="18" charset="0"/>
                <a:cs typeface="Times New Roman" panose="02020603050405020304" pitchFamily="18" charset="0"/>
              </a:rPr>
              <a:t> ант </a:t>
            </a:r>
            <a:r>
              <a:rPr lang="ru-RU" sz="2000" dirty="0" err="1">
                <a:latin typeface="Times New Roman" panose="02020603050405020304" pitchFamily="18" charset="0"/>
                <a:cs typeface="Times New Roman" panose="02020603050405020304" pitchFamily="18" charset="0"/>
              </a:rPr>
              <a:t>бересіздер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халықтардан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ешқандайда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тонаушылық</a:t>
            </a:r>
            <a:r>
              <a:rPr lang="ru-RU" sz="2000" dirty="0">
                <a:latin typeface="Times New Roman" panose="02020603050405020304" pitchFamily="18" charset="0"/>
                <a:cs typeface="Times New Roman" panose="02020603050405020304" pitchFamily="18" charset="0"/>
              </a:rPr>
              <a:t> пен </a:t>
            </a:r>
            <a:r>
              <a:rPr lang="ru-RU" sz="2000" dirty="0" err="1">
                <a:latin typeface="Times New Roman" panose="02020603050405020304" pitchFamily="18" charset="0"/>
                <a:cs typeface="Times New Roman" panose="02020603050405020304" pitchFamily="18" charset="0"/>
              </a:rPr>
              <a:t>өкпеге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берілмейді</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Үшіншіден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егер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сендерге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қайсақтарға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біреулер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басқыншылық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жасаса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императоры </a:t>
            </a:r>
            <a:r>
              <a:rPr lang="ru-RU" sz="2000" dirty="0" err="1">
                <a:latin typeface="Times New Roman" panose="02020603050405020304" pitchFamily="18" charset="0"/>
                <a:cs typeface="Times New Roman" panose="02020603050405020304" pitchFamily="18" charset="0"/>
              </a:rPr>
              <a:t>тарапынан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қорғаласыздар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сіздер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астындағы</a:t>
            </a:r>
            <a:r>
              <a:rPr lang="ru-RU" sz="2000" dirty="0">
                <a:latin typeface="Times New Roman" panose="02020603050405020304" pitchFamily="18" charset="0"/>
                <a:cs typeface="Times New Roman" panose="02020603050405020304" pitchFamily="18" charset="0"/>
              </a:rPr>
              <a:t> ел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табыласыздар</a:t>
            </a:r>
            <a:r>
              <a:rPr lang="ru-RU" sz="2000" dirty="0">
                <a:latin typeface="Times New Roman" panose="02020603050405020304" pitchFamily="18" charset="0"/>
                <a:cs typeface="Times New Roman" panose="02020603050405020304" pitchFamily="18" charset="0"/>
              </a:rPr>
              <a:t>. </a:t>
            </a:r>
          </a:p>
          <a:p>
            <a:r>
              <a:rPr lang="ru-RU" sz="2000" dirty="0" err="1">
                <a:latin typeface="Times New Roman" panose="02020603050405020304" pitchFamily="18" charset="0"/>
                <a:cs typeface="Times New Roman" panose="02020603050405020304" pitchFamily="18" charset="0"/>
              </a:rPr>
              <a:t>Төртіншіден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башқұрттар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құрамындағы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халықтар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сіздердің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тұтқындарыңызды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босатады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сіздер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тұтқындарды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босатуға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башқұрттармен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қалмақтармен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бейбіт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уәде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етесіңдер</a:t>
            </a:r>
            <a:r>
              <a:rPr lang="ru-RU" sz="2000" dirty="0">
                <a:latin typeface="Times New Roman" panose="02020603050405020304" pitchFamily="18" charset="0"/>
                <a:cs typeface="Times New Roman" panose="02020603050405020304" pitchFamily="18" charset="0"/>
              </a:rPr>
              <a:t>» .</a:t>
            </a:r>
          </a:p>
          <a:p>
            <a:r>
              <a:rPr lang="ru-RU" sz="2000" dirty="0" err="1">
                <a:latin typeface="Times New Roman" panose="02020603050405020304" pitchFamily="18" charset="0"/>
                <a:cs typeface="Times New Roman" panose="02020603050405020304" pitchFamily="18" charset="0"/>
              </a:rPr>
              <a:t>Әбілқайыр</a:t>
            </a:r>
            <a:r>
              <a:rPr lang="ru-RU" sz="2000" dirty="0">
                <a:latin typeface="Times New Roman" panose="02020603050405020304" pitchFamily="18" charset="0"/>
                <a:cs typeface="Times New Roman" panose="02020603050405020304" pitchFamily="18" charset="0"/>
              </a:rPr>
              <a:t> хан мен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да ел </a:t>
            </a:r>
            <a:r>
              <a:rPr lang="ru-RU" sz="2000" dirty="0" err="1">
                <a:latin typeface="Times New Roman" panose="02020603050405020304" pitchFamily="18" charset="0"/>
                <a:cs typeface="Times New Roman" panose="02020603050405020304" pitchFamily="18" charset="0"/>
              </a:rPr>
              <a:t>билеушілерінен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тиісті</a:t>
            </a:r>
            <a:r>
              <a:rPr lang="ru-RU" sz="2000" dirty="0">
                <a:latin typeface="Times New Roman" panose="02020603050405020304" pitchFamily="18" charset="0"/>
                <a:cs typeface="Times New Roman" panose="02020603050405020304" pitchFamily="18" charset="0"/>
              </a:rPr>
              <a:t> ант </a:t>
            </a:r>
            <a:r>
              <a:rPr lang="ru-RU" sz="2000" dirty="0" err="1">
                <a:latin typeface="Times New Roman" panose="02020603050405020304" pitchFamily="18" charset="0"/>
                <a:cs typeface="Times New Roman" panose="02020603050405020304" pitchFamily="18" charset="0"/>
              </a:rPr>
              <a:t>қабылдау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сыртқы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коллегиясының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тілмашы</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Тевкелев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елшілер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жіберіледі</a:t>
            </a:r>
            <a:r>
              <a:rPr lang="ru-RU"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85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5168" y="180474"/>
            <a:ext cx="11381874" cy="469231"/>
          </a:xfrm>
        </p:spPr>
        <p:txBody>
          <a:bodyPr>
            <a:normAutofit fontScale="90000"/>
          </a:bodyPr>
          <a:lstStyle/>
          <a:p>
            <a:r>
              <a:rPr lang="kk-KZ" dirty="0" smtClean="0"/>
              <a:t>5 бет</a:t>
            </a:r>
            <a:endParaRPr lang="ru-RU" dirty="0"/>
          </a:p>
        </p:txBody>
      </p:sp>
      <p:sp>
        <p:nvSpPr>
          <p:cNvPr id="3" name="Объект 2"/>
          <p:cNvSpPr>
            <a:spLocks noGrp="1"/>
          </p:cNvSpPr>
          <p:nvPr>
            <p:ph idx="1"/>
          </p:nvPr>
        </p:nvSpPr>
        <p:spPr>
          <a:xfrm>
            <a:off x="445168" y="336884"/>
            <a:ext cx="11381874" cy="6268453"/>
          </a:xfrm>
        </p:spPr>
        <p:txBody>
          <a:bodyPr>
            <a:noAutofit/>
          </a:bodyPr>
          <a:lstStyle/>
          <a:p>
            <a:pPr algn="just"/>
            <a:r>
              <a:rPr lang="ru-RU" sz="2400" dirty="0">
                <a:latin typeface="Times New Roman" panose="02020603050405020304" pitchFamily="18" charset="0"/>
                <a:cs typeface="Times New Roman" panose="02020603050405020304" pitchFamily="18" charset="0"/>
              </a:rPr>
              <a:t>1731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10 </a:t>
            </a:r>
            <a:r>
              <a:rPr lang="ru-RU" sz="2400" dirty="0" err="1">
                <a:latin typeface="Times New Roman" panose="02020603050405020304" pitchFamily="18" charset="0"/>
                <a:cs typeface="Times New Roman" panose="02020603050405020304" pitchFamily="18" charset="0"/>
              </a:rPr>
              <a:t>қазанда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бодандығын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адал</a:t>
            </a:r>
            <a:r>
              <a:rPr lang="ru-RU" sz="2400" dirty="0">
                <a:latin typeface="Times New Roman" panose="02020603050405020304" pitchFamily="18" charset="0"/>
                <a:cs typeface="Times New Roman" panose="02020603050405020304" pitchFamily="18" charset="0"/>
              </a:rPr>
              <a:t> болу </a:t>
            </a:r>
            <a:r>
              <a:rPr lang="ru-RU" sz="2400" dirty="0" err="1">
                <a:latin typeface="Times New Roman" panose="02020603050405020304" pitchFamily="18" charset="0"/>
                <a:cs typeface="Times New Roman" panose="02020603050405020304" pitchFamily="18" charset="0"/>
              </a:rPr>
              <a:t>женінде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антты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бірінші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Әбілқайыр</a:t>
            </a:r>
            <a:r>
              <a:rPr lang="ru-RU" sz="2400" dirty="0">
                <a:latin typeface="Times New Roman" panose="02020603050405020304" pitchFamily="18" charset="0"/>
                <a:cs typeface="Times New Roman" panose="02020603050405020304" pitchFamily="18" charset="0"/>
              </a:rPr>
              <a:t> хан, </a:t>
            </a:r>
            <a:r>
              <a:rPr lang="ru-RU" sz="2400" dirty="0" err="1">
                <a:latin typeface="Times New Roman" panose="02020603050405020304" pitchFamily="18" charset="0"/>
                <a:cs typeface="Times New Roman" panose="02020603050405020304" pitchFamily="18" charset="0"/>
              </a:rPr>
              <a:t>онан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Бөкенбай</a:t>
            </a:r>
            <a:r>
              <a:rPr lang="ru-RU" sz="2400" dirty="0">
                <a:latin typeface="Times New Roman" panose="02020603050405020304" pitchFamily="18" charset="0"/>
                <a:cs typeface="Times New Roman" panose="02020603050405020304" pitchFamily="18" charset="0"/>
              </a:rPr>
              <a:t> батыр, </a:t>
            </a:r>
            <a:r>
              <a:rPr lang="ru-RU" sz="2400" dirty="0" err="1">
                <a:latin typeface="Times New Roman" panose="02020603050405020304" pitchFamily="18" charset="0"/>
                <a:cs typeface="Times New Roman" panose="02020603050405020304" pitchFamily="18" charset="0"/>
              </a:rPr>
              <a:t>онан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Есет</a:t>
            </a:r>
            <a:r>
              <a:rPr lang="ru-RU" sz="2400" dirty="0">
                <a:latin typeface="Times New Roman" panose="02020603050405020304" pitchFamily="18" charset="0"/>
                <a:cs typeface="Times New Roman" panose="02020603050405020304" pitchFamily="18" charset="0"/>
              </a:rPr>
              <a:t> батыр мен </a:t>
            </a:r>
            <a:r>
              <a:rPr lang="ru-RU" sz="2400" dirty="0" err="1">
                <a:latin typeface="Times New Roman" panose="02020603050405020304" pitchFamily="18" charset="0"/>
                <a:cs typeface="Times New Roman" panose="02020603050405020304" pitchFamily="18" charset="0"/>
              </a:rPr>
              <a:t>Құдайменді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мырза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алғаш</a:t>
            </a:r>
            <a:r>
              <a:rPr lang="ru-RU" sz="2400" dirty="0">
                <a:latin typeface="Times New Roman" panose="02020603050405020304" pitchFamily="18" charset="0"/>
                <a:cs typeface="Times New Roman" panose="02020603050405020304" pitchFamily="18" charset="0"/>
              </a:rPr>
              <a:t> ант </a:t>
            </a:r>
            <a:r>
              <a:rPr lang="ru-RU" sz="2400" dirty="0" err="1">
                <a:latin typeface="Times New Roman" panose="02020603050405020304" pitchFamily="18" charset="0"/>
                <a:cs typeface="Times New Roman" panose="02020603050405020304" pitchFamily="18" charset="0"/>
              </a:rPr>
              <a:t>қабылдағандар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ішінде</a:t>
            </a:r>
            <a:r>
              <a:rPr lang="ru-RU" sz="2400" dirty="0">
                <a:latin typeface="Times New Roman" panose="02020603050405020304" pitchFamily="18" charset="0"/>
                <a:cs typeface="Times New Roman" panose="02020603050405020304" pitchFamily="18" charset="0"/>
              </a:rPr>
              <a:t> 29 </a:t>
            </a:r>
            <a:r>
              <a:rPr lang="ru-RU" sz="2400" dirty="0" err="1">
                <a:latin typeface="Times New Roman" panose="02020603050405020304" pitchFamily="18" charset="0"/>
                <a:cs typeface="Times New Roman" panose="02020603050405020304" pitchFamily="18" charset="0"/>
              </a:rPr>
              <a:t>беделді</a:t>
            </a:r>
            <a:r>
              <a:rPr lang="ru-RU" sz="2400" dirty="0">
                <a:latin typeface="Times New Roman" panose="02020603050405020304" pitchFamily="18" charset="0"/>
                <a:cs typeface="Times New Roman" panose="02020603050405020304" pitchFamily="18" charset="0"/>
              </a:rPr>
              <a:t> би -</a:t>
            </a:r>
            <a:r>
              <a:rPr lang="ru-RU" sz="2400" dirty="0" err="1">
                <a:latin typeface="Times New Roman" panose="02020603050405020304" pitchFamily="18" charset="0"/>
                <a:cs typeface="Times New Roman" panose="02020603050405020304" pitchFamily="18" charset="0"/>
              </a:rPr>
              <a:t>сұлтандар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батырлар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Осылайша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империясының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астына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өтуінің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алғашқы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қадамдары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a:t>
            </a:r>
            <a:r>
              <a:rPr lang="ru-RU" sz="2400" dirty="0">
                <a:latin typeface="Times New Roman" panose="02020603050405020304" pitchFamily="18" charset="0"/>
                <a:cs typeface="Times New Roman" panose="02020603050405020304" pitchFamily="18" charset="0"/>
              </a:rPr>
              <a:t>. 1732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24 </a:t>
            </a:r>
            <a:r>
              <a:rPr lang="ru-RU" sz="2400" dirty="0" err="1">
                <a:latin typeface="Times New Roman" panose="02020603050405020304" pitchFamily="18" charset="0"/>
                <a:cs typeface="Times New Roman" panose="02020603050405020304" pitchFamily="18" charset="0"/>
              </a:rPr>
              <a:t>қарашада</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Тевкелев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Қазақстанның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қосылу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үрдісі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халқының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тағдырындағы</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өте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қиын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дипломатиялық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басталып</a:t>
            </a:r>
            <a:r>
              <a:rPr lang="ru-RU" sz="2400" dirty="0">
                <a:latin typeface="Times New Roman" panose="02020603050405020304" pitchFamily="18" charset="0"/>
                <a:cs typeface="Times New Roman" panose="02020603050405020304" pitchFamily="18" charset="0"/>
              </a:rPr>
              <a:t>, ХІХ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50-60 </a:t>
            </a:r>
            <a:r>
              <a:rPr lang="ru-RU" sz="2400" dirty="0" err="1">
                <a:latin typeface="Times New Roman" panose="02020603050405020304" pitchFamily="18" charset="0"/>
                <a:cs typeface="Times New Roman" panose="02020603050405020304" pitchFamily="18" charset="0"/>
              </a:rPr>
              <a:t>жылдарында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аяқталды</a:t>
            </a:r>
            <a:r>
              <a:rPr lang="ru-RU" sz="2400" dirty="0">
                <a:latin typeface="Times New Roman" panose="02020603050405020304" pitchFamily="18" charset="0"/>
                <a:cs typeface="Times New Roman" panose="02020603050405020304" pitchFamily="18" charset="0"/>
              </a:rPr>
              <a:t>.</a:t>
            </a:r>
          </a:p>
          <a:p>
            <a:pPr algn="just"/>
            <a:r>
              <a:rPr lang="ru-RU" sz="2400" dirty="0">
                <a:latin typeface="Times New Roman" panose="02020603050405020304" pitchFamily="18" charset="0"/>
                <a:cs typeface="Times New Roman" panose="02020603050405020304" pitchFamily="18" charset="0"/>
              </a:rPr>
              <a:t>Х</a:t>
            </a:r>
            <a:r>
              <a:rPr lang="kk-KZ" sz="2400" dirty="0">
                <a:latin typeface="Times New Roman" panose="02020603050405020304" pitchFamily="18" charset="0"/>
                <a:cs typeface="Times New Roman" panose="02020603050405020304" pitchFamily="18" charset="0"/>
              </a:rPr>
              <a:t>V</a:t>
            </a:r>
            <a:r>
              <a:rPr lang="ru-RU" sz="2400" dirty="0">
                <a:latin typeface="Times New Roman" panose="02020603050405020304" pitchFamily="18" charset="0"/>
                <a:cs typeface="Times New Roman" panose="02020603050405020304" pitchFamily="18" charset="0"/>
              </a:rPr>
              <a:t>ІІІ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30-жылдарында </a:t>
            </a:r>
            <a:r>
              <a:rPr lang="ru-RU" sz="2400" dirty="0" err="1">
                <a:latin typeface="Times New Roman" panose="02020603050405020304" pitchFamily="18" charset="0"/>
                <a:cs typeface="Times New Roman" panose="02020603050405020304" pitchFamily="18" charset="0"/>
              </a:rPr>
              <a:t>жоңғарлардың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шабуылдары</a:t>
            </a:r>
            <a:r>
              <a:rPr lang="ru-RU" sz="2400" dirty="0">
                <a:latin typeface="Times New Roman" panose="02020603050405020304" pitchFamily="18" charset="0"/>
                <a:cs typeface="Times New Roman" panose="02020603050405020304" pitchFamily="18" charset="0"/>
              </a:rPr>
              <a:t> баста-</a:t>
            </a:r>
            <a:r>
              <a:rPr lang="ru-RU" sz="2400" dirty="0" err="1">
                <a:latin typeface="Times New Roman" panose="02020603050405020304" pitchFamily="18" charset="0"/>
                <a:cs typeface="Times New Roman" panose="02020603050405020304" pitchFamily="18" charset="0"/>
              </a:rPr>
              <a:t>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әсіресе</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төндірді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жағдайда</a:t>
            </a:r>
            <a:r>
              <a:rPr lang="ru-RU" sz="2400" dirty="0">
                <a:latin typeface="Times New Roman" panose="02020603050405020304" pitchFamily="18" charset="0"/>
                <a:cs typeface="Times New Roman" panose="02020603050405020304" pitchFamily="18" charset="0"/>
              </a:rPr>
              <a:t> 1734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10 </a:t>
            </a:r>
            <a:r>
              <a:rPr lang="ru-RU" sz="2400" dirty="0" err="1">
                <a:latin typeface="Times New Roman" panose="02020603050405020304" pitchFamily="18" charset="0"/>
                <a:cs typeface="Times New Roman" panose="02020603050405020304" pitchFamily="18" charset="0"/>
              </a:rPr>
              <a:t>маусымда</a:t>
            </a:r>
            <a:r>
              <a:rPr lang="ru-RU" sz="2400" dirty="0">
                <a:latin typeface="Times New Roman" panose="02020603050405020304" pitchFamily="18" charset="0"/>
                <a:cs typeface="Times New Roman" panose="02020603050405020304" pitchFamily="18" charset="0"/>
              </a:rPr>
              <a:t> Анна </a:t>
            </a:r>
            <a:r>
              <a:rPr lang="ru-RU" sz="2400" dirty="0" err="1">
                <a:latin typeface="Times New Roman" panose="02020603050405020304" pitchFamily="18" charset="0"/>
                <a:cs typeface="Times New Roman" panose="02020603050405020304" pitchFamily="18" charset="0"/>
              </a:rPr>
              <a:t>Иоановнаның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билеушілерінің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бодандығын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мәжбүрліктен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қадам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әлі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дербестігін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жоғалтпаған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ханы </a:t>
            </a:r>
            <a:r>
              <a:rPr lang="ru-RU" sz="2400" dirty="0" err="1">
                <a:latin typeface="Times New Roman" panose="02020603050405020304" pitchFamily="18" charset="0"/>
                <a:cs typeface="Times New Roman" panose="02020603050405020304" pitchFamily="18" charset="0"/>
              </a:rPr>
              <a:t>Сәмеке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асырылмай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a:t>
            </a:r>
            <a:r>
              <a:rPr lang="ru-RU" sz="2400" dirty="0">
                <a:latin typeface="Times New Roman" panose="02020603050405020304" pitchFamily="18" charset="0"/>
                <a:cs typeface="Times New Roman" panose="02020603050405020304" pitchFamily="18" charset="0"/>
              </a:rPr>
              <a:t>. 1822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М. </a:t>
            </a:r>
            <a:r>
              <a:rPr lang="ru-RU" sz="2400" dirty="0" err="1">
                <a:latin typeface="Times New Roman" panose="02020603050405020304" pitchFamily="18" charset="0"/>
                <a:cs typeface="Times New Roman" panose="02020603050405020304" pitchFamily="18" charset="0"/>
              </a:rPr>
              <a:t>Сперанскийдің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енгізілгенге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дербес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сүре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берді</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31343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7043" y="228600"/>
            <a:ext cx="11454062" cy="529389"/>
          </a:xfrm>
        </p:spPr>
        <p:txBody>
          <a:bodyPr>
            <a:normAutofit fontScale="90000"/>
          </a:bodyPr>
          <a:lstStyle/>
          <a:p>
            <a:endParaRPr lang="ru-RU" dirty="0"/>
          </a:p>
        </p:txBody>
      </p:sp>
      <p:sp>
        <p:nvSpPr>
          <p:cNvPr id="3" name="Объект 2"/>
          <p:cNvSpPr>
            <a:spLocks noGrp="1"/>
          </p:cNvSpPr>
          <p:nvPr>
            <p:ph idx="1"/>
          </p:nvPr>
        </p:nvSpPr>
        <p:spPr>
          <a:xfrm>
            <a:off x="397042" y="1022684"/>
            <a:ext cx="11454062" cy="5582653"/>
          </a:xfrm>
        </p:spPr>
        <p:txBody>
          <a:bodyPr>
            <a:noAutofit/>
          </a:bodyPr>
          <a:lstStyle/>
          <a:p>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мемлекеттілігін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сақтап</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нығайтуда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ханы </a:t>
            </a:r>
            <a:r>
              <a:rPr lang="ru-RU" sz="2000" dirty="0" err="1">
                <a:latin typeface="Times New Roman" panose="02020603050405020304" pitchFamily="18" charset="0"/>
                <a:cs typeface="Times New Roman" panose="02020603050405020304" pitchFamily="18" charset="0"/>
              </a:rPr>
              <a:t>Абылай</a:t>
            </a:r>
            <a:r>
              <a:rPr lang="ru-RU" sz="2000" dirty="0">
                <a:latin typeface="Times New Roman" panose="02020603050405020304" pitchFamily="18" charset="0"/>
                <a:cs typeface="Times New Roman" panose="02020603050405020304" pitchFamily="18" charset="0"/>
              </a:rPr>
              <a:t> (1711-1781) </a:t>
            </a:r>
            <a:r>
              <a:rPr lang="ru-RU" sz="2000" dirty="0" err="1">
                <a:latin typeface="Times New Roman" panose="02020603050405020304" pitchFamily="18" charset="0"/>
                <a:cs typeface="Times New Roman" panose="02020603050405020304" pitchFamily="18" charset="0"/>
              </a:rPr>
              <a:t>көрегенді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шебер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дипломатиялық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саясат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жүргізді</a:t>
            </a:r>
            <a:r>
              <a:rPr lang="ru-RU" sz="2000" dirty="0">
                <a:latin typeface="Times New Roman" panose="02020603050405020304" pitchFamily="18" charset="0"/>
                <a:cs typeface="Times New Roman" panose="02020603050405020304" pitchFamily="18" charset="0"/>
              </a:rPr>
              <a:t>. 1748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беделді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сұлтан</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сақтай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1756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Қытай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қабылдайды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алдына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тауелсіз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саясат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жүргізген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болатын</a:t>
            </a:r>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1733-1734 </a:t>
            </a:r>
            <a:r>
              <a:rPr lang="ru-RU" sz="2000" dirty="0" err="1">
                <a:latin typeface="Times New Roman" panose="02020603050405020304" pitchFamily="18" charset="0"/>
                <a:cs typeface="Times New Roman" panose="02020603050405020304" pitchFamily="18" charset="0"/>
              </a:rPr>
              <a:t>жылдары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билеүші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ақсүйектері</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шешім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Жолбарыс</a:t>
            </a:r>
            <a:r>
              <a:rPr lang="ru-RU" sz="2000" dirty="0">
                <a:latin typeface="Times New Roman" panose="02020603050405020304" pitchFamily="18" charset="0"/>
                <a:cs typeface="Times New Roman" panose="02020603050405020304" pitchFamily="18" charset="0"/>
              </a:rPr>
              <a:t> хан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жөнінде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Петерборға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өтініш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жасайды</a:t>
            </a:r>
            <a:r>
              <a:rPr lang="ru-RU" sz="2000" dirty="0">
                <a:latin typeface="Times New Roman" panose="02020603050405020304" pitchFamily="18" charset="0"/>
                <a:cs typeface="Times New Roman" panose="02020603050405020304" pitchFamily="18" charset="0"/>
              </a:rPr>
              <a:t>. 1734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10 </a:t>
            </a:r>
            <a:r>
              <a:rPr lang="ru-RU" sz="2000" dirty="0" err="1">
                <a:latin typeface="Times New Roman" panose="02020603050405020304" pitchFamily="18" charset="0"/>
                <a:cs typeface="Times New Roman" panose="02020603050405020304" pitchFamily="18" charset="0"/>
              </a:rPr>
              <a:t>маусымда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ықпалды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басыларын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астына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жөнінде</a:t>
            </a:r>
            <a:r>
              <a:rPr lang="ru-RU" sz="2000" dirty="0">
                <a:latin typeface="Times New Roman" panose="02020603050405020304" pitchFamily="18" charset="0"/>
                <a:cs typeface="Times New Roman" panose="02020603050405020304" pitchFamily="18" charset="0"/>
              </a:rPr>
              <a:t> грамота </a:t>
            </a:r>
            <a:r>
              <a:rPr lang="ru-RU" sz="2000" dirty="0" err="1">
                <a:latin typeface="Times New Roman" panose="02020603050405020304" pitchFamily="18" charset="0"/>
                <a:cs typeface="Times New Roman" panose="02020603050405020304" pitchFamily="18" charset="0"/>
              </a:rPr>
              <a:t>қабылдайды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территориялық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тұрғыда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қашықта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орналасуы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ішкі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күрделілігі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толығымен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қасылуына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біршама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кедергі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жасап</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кейінге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қалдырған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a:t>
            </a:r>
            <a:r>
              <a:rPr lang="ru-RU" sz="2000" dirty="0">
                <a:latin typeface="Times New Roman" panose="02020603050405020304" pitchFamily="18" charset="0"/>
                <a:cs typeface="Times New Roman" panose="02020603050405020304" pitchFamily="18" charset="0"/>
              </a:rPr>
              <a:t>.</a:t>
            </a:r>
          </a:p>
          <a:p>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Патшалық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Ресейдің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далалық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аймақты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отарлауға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көшуі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әскери</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бекіністердің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қоныстар</a:t>
            </a:r>
            <a:r>
              <a:rPr lang="ru-RU" sz="2000" b="1" dirty="0">
                <a:latin typeface="Times New Roman" panose="02020603050405020304" pitchFamily="18" charset="0"/>
                <a:cs typeface="Times New Roman" panose="02020603050405020304" pitchFamily="18" charset="0"/>
              </a:rPr>
              <a:t> мен </a:t>
            </a:r>
            <a:r>
              <a:rPr lang="ru-RU" sz="2000" b="1" dirty="0" err="1">
                <a:latin typeface="Times New Roman" panose="02020603050405020304" pitchFamily="18" charset="0"/>
                <a:cs typeface="Times New Roman" panose="02020603050405020304" pitchFamily="18" charset="0"/>
              </a:rPr>
              <a:t>қалалардың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салынуы</a:t>
            </a:r>
            <a:endParaRPr lang="ru-RU" sz="2000" dirty="0">
              <a:latin typeface="Times New Roman" panose="02020603050405020304" pitchFamily="18" charset="0"/>
              <a:cs typeface="Times New Roman" panose="02020603050405020304" pitchFamily="18" charset="0"/>
            </a:endParaRPr>
          </a:p>
          <a:p>
            <a:r>
              <a:rPr lang="ru-RU" sz="2000" dirty="0" err="1">
                <a:latin typeface="Times New Roman" panose="02020603050405020304" pitchFamily="18" charset="0"/>
                <a:cs typeface="Times New Roman" panose="02020603050405020304" pitchFamily="18" charset="0"/>
              </a:rPr>
              <a:t>Қазақтардың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қабылдауының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бастап-ақ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аумағын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біртіндеп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отарлаудың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сенаттық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обер</a:t>
            </a:r>
            <a:r>
              <a:rPr lang="ru-RU" sz="2000" dirty="0">
                <a:latin typeface="Times New Roman" panose="02020603050405020304" pitchFamily="18" charset="0"/>
                <a:cs typeface="Times New Roman" panose="02020603050405020304" pitchFamily="18" charset="0"/>
              </a:rPr>
              <a:t> лейтенанты И.К. Кириллов </a:t>
            </a:r>
            <a:r>
              <a:rPr lang="ru-RU" sz="2000" dirty="0" err="1">
                <a:latin typeface="Times New Roman" panose="02020603050405020304" pitchFamily="18" charset="0"/>
                <a:cs typeface="Times New Roman" panose="02020603050405020304" pitchFamily="18" charset="0"/>
              </a:rPr>
              <a:t>басқарған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арнайы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Қырғыз-қайсақ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экспедициясы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Орынбор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экспедициясы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қадағалау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орындағаны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тілмаштық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қызметтен</a:t>
            </a:r>
            <a:r>
              <a:rPr lang="ru-RU" sz="2000" dirty="0">
                <a:latin typeface="Times New Roman" panose="02020603050405020304" pitchFamily="18" charset="0"/>
                <a:cs typeface="Times New Roman" panose="02020603050405020304" pitchFamily="18" charset="0"/>
              </a:rPr>
              <a:t> полковник </a:t>
            </a:r>
            <a:r>
              <a:rPr lang="ru-RU" sz="2000" dirty="0" err="1">
                <a:latin typeface="Times New Roman" panose="02020603050405020304" pitchFamily="18" charset="0"/>
                <a:cs typeface="Times New Roman" panose="02020603050405020304" pitchFamily="18" charset="0"/>
              </a:rPr>
              <a:t>дәрежесіне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көтерілген</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Тевкелевке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жүктелді</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Қазақтардың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бодандығын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қабылдауының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бастап-ақ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аумағын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біртіндеп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отарлаудың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жерлерді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сенаттық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обер</a:t>
            </a:r>
            <a:r>
              <a:rPr lang="ru-RU" sz="2000" dirty="0">
                <a:latin typeface="Times New Roman" panose="02020603050405020304" pitchFamily="18" charset="0"/>
                <a:cs typeface="Times New Roman" panose="02020603050405020304" pitchFamily="18" charset="0"/>
              </a:rPr>
              <a:t> лейтенанты И.К. Кириллов </a:t>
            </a:r>
            <a:r>
              <a:rPr lang="ru-RU" sz="2000" dirty="0" err="1">
                <a:latin typeface="Times New Roman" panose="02020603050405020304" pitchFamily="18" charset="0"/>
                <a:cs typeface="Times New Roman" panose="02020603050405020304" pitchFamily="18" charset="0"/>
              </a:rPr>
              <a:t>басқарған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арнайы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Қырғыз-қайсақ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экспедициясы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Орынбор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экспедициясы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аталды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қадағалау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орындағаны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тілмаштық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қызметтен</a:t>
            </a:r>
            <a:r>
              <a:rPr lang="ru-RU" sz="2000" dirty="0">
                <a:latin typeface="Times New Roman" panose="02020603050405020304" pitchFamily="18" charset="0"/>
                <a:cs typeface="Times New Roman" panose="02020603050405020304" pitchFamily="18" charset="0"/>
              </a:rPr>
              <a:t> полковник </a:t>
            </a:r>
            <a:r>
              <a:rPr lang="ru-RU" sz="2000" dirty="0" err="1">
                <a:latin typeface="Times New Roman" panose="02020603050405020304" pitchFamily="18" charset="0"/>
                <a:cs typeface="Times New Roman" panose="02020603050405020304" pitchFamily="18" charset="0"/>
              </a:rPr>
              <a:t>дәрежесіне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көтерілген</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Тевкелевке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жүктелді</a:t>
            </a:r>
            <a:r>
              <a:rPr lang="ru-RU" sz="2000" dirty="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1890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180475"/>
            <a:ext cx="11173771" cy="385009"/>
          </a:xfrm>
        </p:spPr>
        <p:txBody>
          <a:bodyPr>
            <a:normAutofit fontScale="90000"/>
          </a:bodyPr>
          <a:lstStyle/>
          <a:p>
            <a:r>
              <a:rPr lang="kk-KZ" dirty="0" smtClean="0"/>
              <a:t>7 бет</a:t>
            </a:r>
            <a:endParaRPr lang="ru-RU" dirty="0"/>
          </a:p>
        </p:txBody>
      </p:sp>
      <p:sp>
        <p:nvSpPr>
          <p:cNvPr id="3" name="Объект 2"/>
          <p:cNvSpPr>
            <a:spLocks noGrp="1"/>
          </p:cNvSpPr>
          <p:nvPr>
            <p:ph idx="1"/>
          </p:nvPr>
        </p:nvSpPr>
        <p:spPr>
          <a:xfrm>
            <a:off x="469232" y="902369"/>
            <a:ext cx="11381872" cy="5666874"/>
          </a:xfrm>
        </p:spPr>
        <p:txBody>
          <a:bodyPr>
            <a:noAutofit/>
          </a:bodyPr>
          <a:lstStyle/>
          <a:p>
            <a:r>
              <a:rPr lang="ru-RU" sz="2400" dirty="0">
                <a:latin typeface="Times New Roman" panose="02020603050405020304" pitchFamily="18" charset="0"/>
                <a:cs typeface="Times New Roman" panose="02020603050405020304" pitchFamily="18" charset="0"/>
              </a:rPr>
              <a:t>1737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И. Кириллов </a:t>
            </a:r>
            <a:r>
              <a:rPr lang="ru-RU" sz="2400" dirty="0" err="1">
                <a:latin typeface="Times New Roman" panose="02020603050405020304" pitchFamily="18" charset="0"/>
                <a:cs typeface="Times New Roman" panose="02020603050405020304" pitchFamily="18" charset="0"/>
              </a:rPr>
              <a:t>қайтыс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экспедициясы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a:t>
            </a:r>
            <a:r>
              <a:rPr lang="ru-RU" sz="2400" dirty="0">
                <a:latin typeface="Times New Roman" panose="02020603050405020304" pitchFamily="18" charset="0"/>
                <a:cs typeface="Times New Roman" panose="02020603050405020304" pitchFamily="18" charset="0"/>
              </a:rPr>
              <a:t>-бор </a:t>
            </a:r>
            <a:r>
              <a:rPr lang="ru-RU" sz="2400" dirty="0" err="1">
                <a:latin typeface="Times New Roman" panose="02020603050405020304" pitchFamily="18" charset="0"/>
                <a:cs typeface="Times New Roman" panose="02020603050405020304" pitchFamily="18" charset="0"/>
              </a:rPr>
              <a:t>комиссиясы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құрылды</a:t>
            </a:r>
            <a:r>
              <a:rPr lang="ru-RU" sz="2400" dirty="0">
                <a:latin typeface="Times New Roman" panose="02020603050405020304" pitchFamily="18" charset="0"/>
                <a:cs typeface="Times New Roman" panose="02020603050405020304" pitchFamily="18" charset="0"/>
              </a:rPr>
              <a:t>. 1735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басталды</a:t>
            </a:r>
            <a:r>
              <a:rPr lang="ru-RU" sz="2400" dirty="0">
                <a:latin typeface="Times New Roman" panose="02020603050405020304" pitchFamily="18" charset="0"/>
                <a:cs typeface="Times New Roman" panose="02020603050405020304" pitchFamily="18" charset="0"/>
              </a:rPr>
              <a:t>. 1744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губерниясының</a:t>
            </a:r>
            <a:r>
              <a:rPr lang="ru-RU" sz="2400" dirty="0">
                <a:latin typeface="Times New Roman" panose="02020603050405020304" pitchFamily="18" charset="0"/>
                <a:cs typeface="Times New Roman" panose="02020603050405020304" pitchFamily="18" charset="0"/>
              </a:rPr>
              <a:t>, ал 1748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казак </a:t>
            </a:r>
            <a:r>
              <a:rPr lang="ru-RU" sz="2400" dirty="0" err="1">
                <a:latin typeface="Times New Roman" panose="02020603050405020304" pitchFamily="18" charset="0"/>
                <a:cs typeface="Times New Roman" panose="02020603050405020304" pitchFamily="18" charset="0"/>
              </a:rPr>
              <a:t>әскері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бөлімдерінің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орталығына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тұтас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тұрғызылды</a:t>
            </a:r>
            <a:r>
              <a:rPr lang="ru-RU" sz="2400" dirty="0">
                <a:latin typeface="Times New Roman" panose="02020603050405020304" pitchFamily="18" charset="0"/>
                <a:cs typeface="Times New Roman" panose="02020603050405020304" pitchFamily="18" charset="0"/>
              </a:rPr>
              <a:t>. Тек 1740-1743 </a:t>
            </a:r>
            <a:r>
              <a:rPr lang="ru-RU" sz="2400" dirty="0" err="1">
                <a:latin typeface="Times New Roman" panose="02020603050405020304" pitchFamily="18" charset="0"/>
                <a:cs typeface="Times New Roman" panose="02020603050405020304" pitchFamily="18" charset="0"/>
              </a:rPr>
              <a:t>жылдары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Оңтүстік</a:t>
            </a:r>
            <a:r>
              <a:rPr lang="ru-RU" sz="2400" dirty="0">
                <a:latin typeface="Times New Roman" panose="02020603050405020304" pitchFamily="18" charset="0"/>
                <a:cs typeface="Times New Roman" panose="02020603050405020304" pitchFamily="18" charset="0"/>
              </a:rPr>
              <a:t> Орал </a:t>
            </a:r>
            <a:r>
              <a:rPr lang="ru-RU" sz="2400" dirty="0" err="1">
                <a:latin typeface="Times New Roman" panose="02020603050405020304" pitchFamily="18" charset="0"/>
                <a:cs typeface="Times New Roman" panose="02020603050405020304" pitchFamily="18" charset="0"/>
              </a:rPr>
              <a:t>аймағында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Воздвиженный</a:t>
            </a:r>
            <a:r>
              <a:rPr lang="ru-RU" sz="2400" dirty="0">
                <a:latin typeface="Times New Roman" panose="02020603050405020304" pitchFamily="18" charset="0"/>
                <a:cs typeface="Times New Roman" panose="02020603050405020304" pitchFamily="18" charset="0"/>
              </a:rPr>
              <a:t>, Рассыльный, </a:t>
            </a:r>
            <a:r>
              <a:rPr lang="ru-RU" sz="2400" dirty="0" err="1">
                <a:latin typeface="Times New Roman" panose="02020603050405020304" pitchFamily="18" charset="0"/>
                <a:cs typeface="Times New Roman" panose="02020603050405020304" pitchFamily="18" charset="0"/>
              </a:rPr>
              <a:t>Ильинск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Таналы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Уразым</a:t>
            </a:r>
            <a:r>
              <a:rPr lang="ru-RU" sz="2400" dirty="0">
                <a:latin typeface="Times New Roman" panose="02020603050405020304" pitchFamily="18" charset="0"/>
                <a:cs typeface="Times New Roman" panose="02020603050405020304" pitchFamily="18" charset="0"/>
              </a:rPr>
              <a:t>, Кизиль, Магнитная, </a:t>
            </a:r>
            <a:r>
              <a:rPr lang="ru-RU" sz="2400" dirty="0" err="1">
                <a:latin typeface="Times New Roman" panose="02020603050405020304" pitchFamily="18" charset="0"/>
                <a:cs typeface="Times New Roman" panose="02020603050405020304" pitchFamily="18" charset="0"/>
              </a:rPr>
              <a:t>Каракульск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Прутоярск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Нижнеозерск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Перегибенск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Усть-Уйск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Елманск</a:t>
            </a:r>
            <a:r>
              <a:rPr lang="ru-RU" sz="2400" dirty="0">
                <a:latin typeface="Times New Roman" panose="02020603050405020304" pitchFamily="18" charset="0"/>
                <a:cs typeface="Times New Roman" panose="02020603050405020304" pitchFamily="18" charset="0"/>
              </a:rPr>
              <a:t>, Красногорск, </a:t>
            </a:r>
            <a:r>
              <a:rPr lang="ru-RU" sz="2400" dirty="0" err="1">
                <a:latin typeface="Times New Roman" panose="02020603050405020304" pitchFamily="18" charset="0"/>
                <a:cs typeface="Times New Roman" panose="02020603050405020304" pitchFamily="18" charset="0"/>
              </a:rPr>
              <a:t>Губерлинск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Новосергиевск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сияқты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көптеген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бекіністер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фортпостар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келісімінсіз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көші-қон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жүйелерін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бұзды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мал </a:t>
            </a:r>
            <a:r>
              <a:rPr lang="ru-RU" sz="2400" dirty="0" err="1">
                <a:latin typeface="Times New Roman" panose="02020603050405020304" pitchFamily="18" charset="0"/>
                <a:cs typeface="Times New Roman" panose="02020603050405020304" pitchFamily="18" charset="0"/>
              </a:rPr>
              <a:t>жайылымдарынан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ығыстыра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бастады</a:t>
            </a:r>
            <a:r>
              <a:rPr lang="ru-RU" sz="2400" dirty="0">
                <a:latin typeface="Times New Roman" panose="02020603050405020304" pitchFamily="18" charset="0"/>
                <a:cs typeface="Times New Roman" panose="02020603050405020304" pitchFamily="18" charset="0"/>
              </a:rPr>
              <a:t>. Х</a:t>
            </a:r>
            <a:r>
              <a:rPr lang="kk-KZ" sz="2400" dirty="0">
                <a:latin typeface="Times New Roman" panose="02020603050405020304" pitchFamily="18" charset="0"/>
                <a:cs typeface="Times New Roman" panose="02020603050405020304" pitchFamily="18" charset="0"/>
              </a:rPr>
              <a:t>V</a:t>
            </a:r>
            <a:r>
              <a:rPr lang="ru-RU" sz="2400" dirty="0">
                <a:latin typeface="Times New Roman" panose="02020603050405020304" pitchFamily="18" charset="0"/>
                <a:cs typeface="Times New Roman" panose="02020603050405020304" pitchFamily="18" charset="0"/>
              </a:rPr>
              <a:t>ІІ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50-жылдарында Горький, Иртыш, </a:t>
            </a:r>
            <a:r>
              <a:rPr lang="ru-RU" sz="2400" dirty="0" err="1">
                <a:latin typeface="Times New Roman" panose="02020603050405020304" pitchFamily="18" charset="0"/>
                <a:cs typeface="Times New Roman" panose="02020603050405020304" pitchFamily="18" charset="0"/>
              </a:rPr>
              <a:t>Колыванск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Ишимск</a:t>
            </a:r>
            <a:r>
              <a:rPr lang="ru-RU" sz="2400" dirty="0">
                <a:latin typeface="Times New Roman" panose="02020603050405020304" pitchFamily="18" charset="0"/>
                <a:cs typeface="Times New Roman" panose="02020603050405020304" pitchFamily="18" charset="0"/>
              </a:rPr>
              <a:t>, Орск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Осындай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саясаттың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Жайықтан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Өскеменге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дейінгі</a:t>
            </a:r>
            <a:r>
              <a:rPr lang="ru-RU" sz="2400" dirty="0">
                <a:latin typeface="Times New Roman" panose="02020603050405020304" pitchFamily="18" charset="0"/>
                <a:cs typeface="Times New Roman" panose="02020603050405020304" pitchFamily="18" charset="0"/>
              </a:rPr>
              <a:t> 3,5 </a:t>
            </a:r>
            <a:r>
              <a:rPr lang="ru-RU" sz="2400" dirty="0" err="1">
                <a:latin typeface="Times New Roman" panose="02020603050405020304" pitchFamily="18" charset="0"/>
                <a:cs typeface="Times New Roman" panose="02020603050405020304" pitchFamily="18" charset="0"/>
              </a:rPr>
              <a:t>мың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шақырымды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тұтас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бір-біріне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жалғасып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жатқан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бекіністер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жерлерге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казактарды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қоныстандырды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Сондықтан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әскери-казактық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отарлаудың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негізделуі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табылады</a:t>
            </a:r>
            <a:r>
              <a:rPr lang="ru-RU"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3991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28600"/>
            <a:ext cx="11185803" cy="385011"/>
          </a:xfrm>
        </p:spPr>
        <p:txBody>
          <a:bodyPr>
            <a:normAutofit fontScale="90000"/>
          </a:bodyPr>
          <a:lstStyle/>
          <a:p>
            <a:r>
              <a:rPr lang="kk-KZ" dirty="0" smtClean="0"/>
              <a:t>8 бет</a:t>
            </a:r>
            <a:endParaRPr lang="ru-RU" dirty="0"/>
          </a:p>
        </p:txBody>
      </p:sp>
      <p:sp>
        <p:nvSpPr>
          <p:cNvPr id="3" name="Объект 2"/>
          <p:cNvSpPr>
            <a:spLocks noGrp="1"/>
          </p:cNvSpPr>
          <p:nvPr>
            <p:ph idx="1"/>
          </p:nvPr>
        </p:nvSpPr>
        <p:spPr>
          <a:xfrm>
            <a:off x="677334" y="613612"/>
            <a:ext cx="11185802" cy="5955630"/>
          </a:xfrm>
        </p:spPr>
        <p:txBody>
          <a:bodyPr>
            <a:normAutofit fontScale="92500" lnSpcReduction="20000"/>
          </a:bodyPr>
          <a:lstStyle/>
          <a:p>
            <a:pPr algn="just"/>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отарлау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пәрменді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губерниясының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бірінші</a:t>
            </a:r>
            <a:r>
              <a:rPr lang="ru-RU" sz="2400" dirty="0">
                <a:latin typeface="Times New Roman" panose="02020603050405020304" pitchFamily="18" charset="0"/>
                <a:cs typeface="Times New Roman" panose="02020603050405020304" pitchFamily="18" charset="0"/>
              </a:rPr>
              <a:t> губернаторы И.И. Неплюев </a:t>
            </a:r>
            <a:r>
              <a:rPr lang="ru-RU" sz="2400" dirty="0" err="1">
                <a:latin typeface="Times New Roman" panose="02020603050405020304" pitchFamily="18" charset="0"/>
                <a:cs typeface="Times New Roman" panose="02020603050405020304" pitchFamily="18" charset="0"/>
              </a:rPr>
              <a:t>жүргізді</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1742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19 </a:t>
            </a:r>
            <a:r>
              <a:rPr lang="ru-RU" sz="2400" dirty="0" err="1">
                <a:latin typeface="Times New Roman" panose="02020603050405020304" pitchFamily="18" charset="0"/>
                <a:cs typeface="Times New Roman" panose="02020603050405020304" pitchFamily="18" charset="0"/>
              </a:rPr>
              <a:t>қазанда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көшіп-қонуға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тыйым</a:t>
            </a:r>
            <a:r>
              <a:rPr lang="ru-RU" sz="2400" dirty="0">
                <a:latin typeface="Times New Roman" panose="02020603050405020304" pitchFamily="18" charset="0"/>
                <a:cs typeface="Times New Roman" panose="02020603050405020304" pitchFamily="18" charset="0"/>
              </a:rPr>
              <a:t> салу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мынадай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ескертулер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жазылған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Жарлықта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көрсетілгендей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қырғыз-қайсақ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сұлтандарға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старшындар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халықтарға</a:t>
            </a:r>
            <a:r>
              <a:rPr lang="ru-RU" sz="2400" dirty="0">
                <a:latin typeface="Times New Roman" panose="02020603050405020304" pitchFamily="18" charset="0"/>
                <a:cs typeface="Times New Roman" panose="02020603050405020304" pitchFamily="18" charset="0"/>
              </a:rPr>
              <a:t> жар салам, </a:t>
            </a:r>
            <a:r>
              <a:rPr lang="ru-RU" sz="2400" dirty="0" err="1">
                <a:latin typeface="Times New Roman" panose="02020603050405020304" pitchFamily="18" charset="0"/>
                <a:cs typeface="Times New Roman" panose="02020603050405020304" pitchFamily="18" charset="0"/>
              </a:rPr>
              <a:t>бұдан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былай</a:t>
            </a:r>
            <a:r>
              <a:rPr lang="ru-RU" sz="2400" dirty="0">
                <a:latin typeface="Times New Roman" panose="02020603050405020304" pitchFamily="18" charset="0"/>
                <a:cs typeface="Times New Roman" panose="02020603050405020304" pitchFamily="18" charset="0"/>
              </a:rPr>
              <a:t> осы </a:t>
            </a:r>
            <a:r>
              <a:rPr lang="ru-RU" sz="2400" dirty="0" err="1">
                <a:latin typeface="Times New Roman" panose="02020603050405020304" pitchFamily="18" charset="0"/>
                <a:cs typeface="Times New Roman" panose="02020603050405020304" pitchFamily="18" charset="0"/>
              </a:rPr>
              <a:t>жарлықты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қамал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Жайық</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өзенінің</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бетіне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көшіп-қонуға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тыйым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салынады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Х</a:t>
            </a:r>
            <a:r>
              <a:rPr lang="kk-KZ" sz="2400" dirty="0">
                <a:latin typeface="Times New Roman" panose="02020603050405020304" pitchFamily="18" charset="0"/>
                <a:cs typeface="Times New Roman" panose="02020603050405020304" pitchFamily="18" charset="0"/>
              </a:rPr>
              <a:t>V</a:t>
            </a:r>
            <a:r>
              <a:rPr lang="ru-RU" sz="2400" dirty="0">
                <a:latin typeface="Times New Roman" panose="02020603050405020304" pitchFamily="18" charset="0"/>
                <a:cs typeface="Times New Roman" panose="02020603050405020304" pitchFamily="18" charset="0"/>
              </a:rPr>
              <a:t>ІІІ </a:t>
            </a:r>
            <a:r>
              <a:rPr lang="ru-RU" sz="2400" dirty="0" err="1">
                <a:latin typeface="Times New Roman" panose="02020603050405020304" pitchFamily="18" charset="0"/>
                <a:cs typeface="Times New Roman" panose="02020603050405020304" pitchFamily="18" charset="0"/>
              </a:rPr>
              <a:t>ғасырдағы</a:t>
            </a:r>
            <a:r>
              <a:rPr lang="ru-RU" sz="2400" dirty="0">
                <a:latin typeface="Times New Roman" panose="02020603050405020304" pitchFamily="18" charset="0"/>
                <a:cs typeface="Times New Roman" panose="02020603050405020304" pitchFamily="18" charset="0"/>
              </a:rPr>
              <a:t> 30-жылдардың </a:t>
            </a:r>
            <a:r>
              <a:rPr lang="ru-RU" sz="2400" dirty="0" err="1">
                <a:latin typeface="Times New Roman" panose="02020603050405020304" pitchFamily="18" charset="0"/>
                <a:cs typeface="Times New Roman" panose="02020603050405020304" pitchFamily="18" charset="0"/>
              </a:rPr>
              <a:t>аяғы</a:t>
            </a:r>
            <a:r>
              <a:rPr lang="ru-RU" sz="2400" dirty="0">
                <a:latin typeface="Times New Roman" panose="02020603050405020304" pitchFamily="18" charset="0"/>
                <a:cs typeface="Times New Roman" panose="02020603050405020304" pitchFamily="18" charset="0"/>
              </a:rPr>
              <a:t> мен 40-жылдың </a:t>
            </a:r>
            <a:r>
              <a:rPr lang="ru-RU" sz="2400" dirty="0" err="1">
                <a:latin typeface="Times New Roman" panose="02020603050405020304" pitchFamily="18" charset="0"/>
                <a:cs typeface="Times New Roman" panose="02020603050405020304" pitchFamily="18" charset="0"/>
              </a:rPr>
              <a:t>басында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жоңғарлар</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Тобыл</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Есіл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аймағына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келтіреді</a:t>
            </a:r>
            <a:r>
              <a:rPr lang="ru-RU" sz="2400" dirty="0">
                <a:latin typeface="Times New Roman" panose="02020603050405020304" pitchFamily="18" charset="0"/>
                <a:cs typeface="Times New Roman" panose="02020603050405020304" pitchFamily="18" charset="0"/>
              </a:rPr>
              <a:t>. 1742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20 </a:t>
            </a:r>
            <a:r>
              <a:rPr lang="ru-RU" sz="2400" dirty="0" err="1">
                <a:latin typeface="Times New Roman" panose="02020603050405020304" pitchFamily="18" charset="0"/>
                <a:cs typeface="Times New Roman" panose="02020603050405020304" pitchFamily="18" charset="0"/>
              </a:rPr>
              <a:t>мамырда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үкіметі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жоңғарлардан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қорғау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қадам</a:t>
            </a:r>
            <a:r>
              <a:rPr lang="ru-RU" sz="2400" dirty="0">
                <a:latin typeface="Times New Roman" panose="02020603050405020304" pitchFamily="18" charset="0"/>
                <a:cs typeface="Times New Roman" panose="02020603050405020304" pitchFamily="18" charset="0"/>
              </a:rPr>
              <a:t> да </a:t>
            </a:r>
            <a:r>
              <a:rPr lang="ru-RU" sz="2400" dirty="0" err="1">
                <a:latin typeface="Times New Roman" panose="02020603050405020304" pitchFamily="18" charset="0"/>
                <a:cs typeface="Times New Roman" panose="02020603050405020304" pitchFamily="18" charset="0"/>
              </a:rPr>
              <a:t>Ресейдің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стратегиялық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жоспарымен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қонтайшысы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Қалдан</a:t>
            </a:r>
            <a:r>
              <a:rPr lang="ru-RU" sz="2400" dirty="0">
                <a:latin typeface="Times New Roman" panose="02020603050405020304" pitchFamily="18" charset="0"/>
                <a:cs typeface="Times New Roman" panose="02020603050405020304" pitchFamily="18" charset="0"/>
              </a:rPr>
              <a:t> Серен </a:t>
            </a:r>
            <a:r>
              <a:rPr lang="ru-RU" sz="2400" dirty="0" err="1">
                <a:latin typeface="Times New Roman" panose="02020603050405020304" pitchFamily="18" charset="0"/>
                <a:cs typeface="Times New Roman" panose="02020603050405020304" pitchFamily="18" charset="0"/>
              </a:rPr>
              <a:t>қазақтардың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тәуелділігін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етті</a:t>
            </a:r>
            <a:r>
              <a:rPr lang="ru-RU" sz="2400" dirty="0">
                <a:latin typeface="Times New Roman" panose="02020603050405020304" pitchFamily="18" charset="0"/>
                <a:cs typeface="Times New Roman" panose="02020603050405020304" pitchFamily="18" charset="0"/>
              </a:rPr>
              <a:t>. 1742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2 </a:t>
            </a:r>
            <a:r>
              <a:rPr lang="ru-RU" sz="2400" dirty="0" err="1">
                <a:latin typeface="Times New Roman" panose="02020603050405020304" pitchFamily="18" charset="0"/>
                <a:cs typeface="Times New Roman" panose="02020603050405020304" pitchFamily="18" charset="0"/>
              </a:rPr>
              <a:t>қыркүйекте</a:t>
            </a:r>
            <a:r>
              <a:rPr lang="ru-RU" sz="2400" dirty="0">
                <a:latin typeface="Times New Roman" panose="02020603050405020304" pitchFamily="18" charset="0"/>
                <a:cs typeface="Times New Roman" panose="02020603050405020304" pitchFamily="18" charset="0"/>
              </a:rPr>
              <a:t> И. Неплюев </a:t>
            </a:r>
            <a:r>
              <a:rPr lang="ru-RU" sz="2400" dirty="0" err="1">
                <a:latin typeface="Times New Roman" panose="02020603050405020304" pitchFamily="18" charset="0"/>
                <a:cs typeface="Times New Roman" panose="02020603050405020304" pitchFamily="18" charset="0"/>
              </a:rPr>
              <a:t>Қалдан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Серенге</a:t>
            </a:r>
            <a:r>
              <a:rPr lang="ru-RU" sz="2400" dirty="0">
                <a:latin typeface="Times New Roman" panose="02020603050405020304" pitchFamily="18" charset="0"/>
                <a:cs typeface="Times New Roman" panose="02020603050405020304" pitchFamily="18" charset="0"/>
              </a:rPr>
              <a:t> хат </a:t>
            </a:r>
            <a:r>
              <a:rPr lang="ru-RU" sz="2400" dirty="0" err="1">
                <a:latin typeface="Times New Roman" panose="02020603050405020304" pitchFamily="18" charset="0"/>
                <a:cs typeface="Times New Roman" panose="02020603050405020304" pitchFamily="18" charset="0"/>
              </a:rPr>
              <a:t>жолдап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жоңғарлардың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шапқыншылық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бермейтіндігі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тұтқындағы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Абылай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сұлтанды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босатуын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етеді</a:t>
            </a:r>
            <a:r>
              <a:rPr lang="ru-RU" sz="2400" dirty="0">
                <a:latin typeface="Times New Roman" panose="02020603050405020304" pitchFamily="18" charset="0"/>
                <a:cs typeface="Times New Roman" panose="02020603050405020304" pitchFamily="18" charset="0"/>
              </a:rPr>
              <a:t>.</a:t>
            </a:r>
          </a:p>
          <a:p>
            <a:pPr algn="just"/>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халқының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тарихына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өзгерістер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Әбілқайыр</a:t>
            </a:r>
            <a:r>
              <a:rPr lang="ru-RU" sz="2400" dirty="0">
                <a:latin typeface="Times New Roman" panose="02020603050405020304" pitchFamily="18" charset="0"/>
                <a:cs typeface="Times New Roman" panose="02020603050405020304" pitchFamily="18" charset="0"/>
              </a:rPr>
              <a:t> хан 1748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11 </a:t>
            </a:r>
            <a:r>
              <a:rPr lang="ru-RU" sz="2400" dirty="0" err="1">
                <a:latin typeface="Times New Roman" panose="02020603050405020304" pitchFamily="18" charset="0"/>
                <a:cs typeface="Times New Roman" panose="02020603050405020304" pitchFamily="18" charset="0"/>
              </a:rPr>
              <a:t>тамызда</a:t>
            </a:r>
            <a:r>
              <a:rPr lang="ru-RU" sz="2400" dirty="0">
                <a:latin typeface="Times New Roman" panose="02020603050405020304" pitchFamily="18" charset="0"/>
                <a:cs typeface="Times New Roman" panose="02020603050405020304" pitchFamily="18" charset="0"/>
              </a:rPr>
              <a:t> 56 </a:t>
            </a:r>
            <a:r>
              <a:rPr lang="ru-RU" sz="2400" dirty="0" err="1">
                <a:latin typeface="Times New Roman" panose="02020603050405020304" pitchFamily="18" charset="0"/>
                <a:cs typeface="Times New Roman" panose="02020603050405020304" pitchFamily="18" charset="0"/>
              </a:rPr>
              <a:t>жасында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табады</a:t>
            </a:r>
            <a:r>
              <a:rPr lang="ru-RU" sz="2400" dirty="0">
                <a:latin typeface="Times New Roman" panose="02020603050405020304" pitchFamily="18" charset="0"/>
                <a:cs typeface="Times New Roman" panose="02020603050405020304" pitchFamily="18" charset="0"/>
              </a:rPr>
              <a:t>. Оны </a:t>
            </a:r>
            <a:r>
              <a:rPr lang="ru-RU" sz="2400" dirty="0" err="1">
                <a:latin typeface="Times New Roman" panose="02020603050405020304" pitchFamily="18" charset="0"/>
                <a:cs typeface="Times New Roman" panose="02020603050405020304" pitchFamily="18" charset="0"/>
              </a:rPr>
              <a:t>қазақтардың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боданы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жетекшілік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сұлтан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өлтіреді</a:t>
            </a:r>
            <a:r>
              <a:rPr lang="ru-RU" sz="2400" dirty="0">
                <a:latin typeface="Times New Roman" panose="02020603050405020304" pitchFamily="18" charset="0"/>
                <a:cs typeface="Times New Roman" panose="02020603050405020304" pitchFamily="18" charset="0"/>
              </a:rPr>
              <a:t>. 1748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2 </a:t>
            </a:r>
            <a:r>
              <a:rPr lang="ru-RU" sz="2400" dirty="0" err="1">
                <a:latin typeface="Times New Roman" panose="02020603050405020304" pitchFamily="18" charset="0"/>
                <a:cs typeface="Times New Roman" panose="02020603050405020304" pitchFamily="18" charset="0"/>
              </a:rPr>
              <a:t>қазанда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Әбілқайыр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орнына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ханы </a:t>
            </a:r>
            <a:r>
              <a:rPr lang="ru-RU" sz="2400" dirty="0" err="1">
                <a:latin typeface="Times New Roman" panose="02020603050405020304" pitchFamily="18" charset="0"/>
                <a:cs typeface="Times New Roman" panose="02020603050405020304" pitchFamily="18" charset="0"/>
              </a:rPr>
              <a:t>болып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тағайын-далды</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37409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52664"/>
            <a:ext cx="11197834" cy="312820"/>
          </a:xfrm>
        </p:spPr>
        <p:txBody>
          <a:bodyPr>
            <a:noAutofit/>
          </a:bodyPr>
          <a:lstStyle/>
          <a:p>
            <a:r>
              <a:rPr lang="kk-KZ" sz="2400" dirty="0" smtClean="0">
                <a:latin typeface="Times New Roman" panose="02020603050405020304" pitchFamily="18" charset="0"/>
                <a:cs typeface="Times New Roman" panose="02020603050405020304" pitchFamily="18" charset="0"/>
              </a:rPr>
              <a:t>9 бет. </a:t>
            </a:r>
            <a:r>
              <a:rPr lang="ru-RU" sz="2400" b="1" dirty="0" err="1" smtClean="0">
                <a:latin typeface="Times New Roman" panose="02020603050405020304" pitchFamily="18" charset="0"/>
                <a:cs typeface="Times New Roman" panose="02020603050405020304" pitchFamily="18" charset="0"/>
              </a:rPr>
              <a:t>Қазақ</a:t>
            </a:r>
            <a:r>
              <a:rPr lang="ru-RU" sz="2400" b="1" dirty="0" smtClean="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халқының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мемлекеттік</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тәуелсіздігінен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айырылуы</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745959"/>
            <a:ext cx="11197834" cy="5295404"/>
          </a:xfrm>
        </p:spPr>
        <p:txBody>
          <a:bodyPr>
            <a:normAutofit fontScale="92500" lnSpcReduction="20000"/>
          </a:bodyPr>
          <a:lstStyle/>
          <a:p>
            <a:pPr algn="just"/>
            <a:r>
              <a:rPr lang="ru-RU" dirty="0"/>
              <a:t>«</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a:t>
            </a:r>
            <a:r>
              <a:rPr lang="ru-RU" sz="2400" dirty="0">
                <a:latin typeface="Times New Roman" panose="02020603050405020304" pitchFamily="18" charset="0"/>
                <a:cs typeface="Times New Roman" panose="02020603050405020304" pitchFamily="18" charset="0"/>
              </a:rPr>
              <a:t>» - Орта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биліктің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жойылуы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отарлауда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Ресей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үкіметі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халқының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мемлекеттік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тәуелсіздігін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жоюды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қойды</a:t>
            </a:r>
            <a:r>
              <a:rPr lang="ru-RU" sz="2400" dirty="0">
                <a:latin typeface="Times New Roman" panose="02020603050405020304" pitchFamily="18" charset="0"/>
                <a:cs typeface="Times New Roman" panose="02020603050405020304" pitchFamily="18" charset="0"/>
              </a:rPr>
              <a:t>. Оны </a:t>
            </a:r>
            <a:r>
              <a:rPr lang="ru-RU" sz="2400" dirty="0" err="1">
                <a:latin typeface="Times New Roman" panose="02020603050405020304" pitchFamily="18" charset="0"/>
                <a:cs typeface="Times New Roman" panose="02020603050405020304" pitchFamily="18" charset="0"/>
              </a:rPr>
              <a:t>Қазақ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хандығының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реформалау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асырды</a:t>
            </a:r>
            <a:r>
              <a:rPr lang="ru-RU" sz="2400" dirty="0">
                <a:latin typeface="Times New Roman" panose="02020603050405020304" pitchFamily="18" charset="0"/>
                <a:cs typeface="Times New Roman" panose="02020603050405020304" pitchFamily="18" charset="0"/>
              </a:rPr>
              <a:t>. Х</a:t>
            </a:r>
            <a:r>
              <a:rPr lang="kk-KZ" sz="2400" dirty="0">
                <a:latin typeface="Times New Roman" panose="02020603050405020304" pitchFamily="18" charset="0"/>
                <a:cs typeface="Times New Roman" panose="02020603050405020304" pitchFamily="18" charset="0"/>
              </a:rPr>
              <a:t>V</a:t>
            </a:r>
            <a:r>
              <a:rPr lang="ru-RU" sz="2400" dirty="0">
                <a:latin typeface="Times New Roman" panose="02020603050405020304" pitchFamily="18" charset="0"/>
                <a:cs typeface="Times New Roman" panose="02020603050405020304" pitchFamily="18" charset="0"/>
              </a:rPr>
              <a:t>ІІ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80-жылдарында Сырым </a:t>
            </a:r>
            <a:r>
              <a:rPr lang="ru-RU" sz="2400" dirty="0" err="1">
                <a:latin typeface="Times New Roman" panose="02020603050405020304" pitchFamily="18" charset="0"/>
                <a:cs typeface="Times New Roman" panose="02020603050405020304" pitchFamily="18" charset="0"/>
              </a:rPr>
              <a:t>Датұлы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көтеріліс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барысында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Орынбор</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губернаторы 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Игельстром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жоюға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Игельстром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реформасы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асырылмай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саясат</a:t>
            </a:r>
            <a:r>
              <a:rPr lang="ru-RU" sz="2400" dirty="0">
                <a:latin typeface="Times New Roman" panose="02020603050405020304" pitchFamily="18" charset="0"/>
                <a:cs typeface="Times New Roman" panose="02020603050405020304" pitchFamily="18" charset="0"/>
              </a:rPr>
              <a:t> ХІХ </a:t>
            </a:r>
            <a:r>
              <a:rPr lang="ru-RU" sz="2400" dirty="0" err="1">
                <a:latin typeface="Times New Roman" panose="02020603050405020304" pitchFamily="18" charset="0"/>
                <a:cs typeface="Times New Roman" panose="02020603050405020304" pitchFamily="18" charset="0"/>
              </a:rPr>
              <a:t>ғасырдың</a:t>
            </a:r>
            <a:r>
              <a:rPr lang="ru-RU" sz="2400" dirty="0">
                <a:latin typeface="Times New Roman" panose="02020603050405020304" pitchFamily="18" charset="0"/>
                <a:cs typeface="Times New Roman" panose="02020603050405020304" pitchFamily="18" charset="0"/>
              </a:rPr>
              <a:t> 20-жылдары </a:t>
            </a:r>
            <a:r>
              <a:rPr lang="ru-RU" sz="2400" dirty="0" err="1">
                <a:latin typeface="Times New Roman" panose="02020603050405020304" pitchFamily="18" charset="0"/>
                <a:cs typeface="Times New Roman" panose="02020603050405020304" pitchFamily="18" charset="0"/>
              </a:rPr>
              <a:t>қолға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алынып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нәтижелерін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бере</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бастады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just"/>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генерал-губернаторы М. </a:t>
            </a:r>
            <a:r>
              <a:rPr lang="ru-RU" sz="2400" dirty="0" err="1">
                <a:latin typeface="Times New Roman" panose="02020603050405020304" pitchFamily="18" charset="0"/>
                <a:cs typeface="Times New Roman" panose="02020603050405020304" pitchFamily="18" charset="0"/>
              </a:rPr>
              <a:t>Сперанскийдің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басшылығымен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1822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қабылданады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әкімшілігі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a:t>
            </a:r>
            <a:r>
              <a:rPr lang="ru-RU" sz="2400" dirty="0">
                <a:latin typeface="Times New Roman" panose="02020603050405020304" pitchFamily="18" charset="0"/>
                <a:cs typeface="Times New Roman" panose="02020603050405020304" pitchFamily="18" charset="0"/>
              </a:rPr>
              <a:t>, ал </a:t>
            </a:r>
            <a:r>
              <a:rPr lang="ru-RU" sz="2400" dirty="0" err="1">
                <a:latin typeface="Times New Roman" panose="02020603050405020304" pitchFamily="18" charset="0"/>
                <a:cs typeface="Times New Roman" panose="02020603050405020304" pitchFamily="18" charset="0"/>
              </a:rPr>
              <a:t>қырғыздарды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реформа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бөлікке</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Шығыс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бөліктерге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бөлігінің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басқармасы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Иркутскіде</a:t>
            </a:r>
            <a:r>
              <a:rPr lang="ru-RU" sz="2400" dirty="0">
                <a:latin typeface="Times New Roman" panose="02020603050405020304" pitchFamily="18" charset="0"/>
                <a:cs typeface="Times New Roman" panose="02020603050405020304" pitchFamily="18" charset="0"/>
              </a:rPr>
              <a:t>, ал </a:t>
            </a:r>
            <a:r>
              <a:rPr lang="ru-RU" sz="2400" dirty="0" err="1">
                <a:latin typeface="Times New Roman" panose="02020603050405020304" pitchFamily="18" charset="0"/>
                <a:cs typeface="Times New Roman" panose="02020603050405020304" pitchFamily="18" charset="0"/>
              </a:rPr>
              <a:t>батыс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бөлігінің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Тобольскіде</a:t>
            </a:r>
            <a:r>
              <a:rPr lang="ru-RU" sz="2400" dirty="0">
                <a:latin typeface="Times New Roman" panose="02020603050405020304" pitchFamily="18" charset="0"/>
                <a:cs typeface="Times New Roman" panose="02020603050405020304" pitchFamily="18" charset="0"/>
              </a:rPr>
              <a:t>, ал 1839 </a:t>
            </a:r>
            <a:r>
              <a:rPr lang="ru-RU" sz="2400" dirty="0" err="1">
                <a:latin typeface="Times New Roman" panose="02020603050405020304" pitchFamily="18" charset="0"/>
                <a:cs typeface="Times New Roman" panose="02020603050405020304" pitchFamily="18" charset="0"/>
              </a:rPr>
              <a:t>жылдан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Омбыда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орналасты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бөлігіне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Тобыл</a:t>
            </a:r>
            <a:r>
              <a:rPr lang="ru-RU" sz="2400" dirty="0">
                <a:latin typeface="Times New Roman" panose="02020603050405020304" pitchFamily="18" charset="0"/>
                <a:cs typeface="Times New Roman" panose="02020603050405020304" pitchFamily="18" charset="0"/>
              </a:rPr>
              <a:t>, Томск, </a:t>
            </a:r>
            <a:r>
              <a:rPr lang="ru-RU" sz="2400" dirty="0" err="1">
                <a:latin typeface="Times New Roman" panose="02020603050405020304" pitchFamily="18" charset="0"/>
                <a:cs typeface="Times New Roman" panose="02020603050405020304" pitchFamily="18" charset="0"/>
              </a:rPr>
              <a:t>Омбы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облыстары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жүз</a:t>
            </a:r>
            <a:r>
              <a:rPr lang="ru-RU" sz="2400" dirty="0">
                <a:latin typeface="Times New Roman" panose="02020603050405020304" pitchFamily="18" charset="0"/>
                <a:cs typeface="Times New Roman" panose="02020603050405020304" pitchFamily="18" charset="0"/>
              </a:rPr>
              <a:t> бен </a:t>
            </a:r>
            <a:r>
              <a:rPr lang="ru-RU" sz="2400" dirty="0" err="1">
                <a:latin typeface="Times New Roman" panose="02020603050405020304" pitchFamily="18" charset="0"/>
                <a:cs typeface="Times New Roman" panose="02020603050405020304" pitchFamily="18" charset="0"/>
              </a:rPr>
              <a:t>Ұлы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Батыс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қырғыздарының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облысы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болды.Жарғы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қазақтарының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облысы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әкімшілік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тұрғыда</a:t>
            </a:r>
            <a:r>
              <a:rPr lang="ru-RU" sz="2400" dirty="0">
                <a:latin typeface="Times New Roman" panose="02020603050405020304" pitchFamily="18" charset="0"/>
                <a:cs typeface="Times New Roman" panose="02020603050405020304" pitchFamily="18" charset="0"/>
              </a:rPr>
              <a:t> округ </a:t>
            </a:r>
            <a:r>
              <a:rPr lang="ru-RU" sz="2400" dirty="0" err="1">
                <a:latin typeface="Times New Roman" panose="02020603050405020304" pitchFamily="18" charset="0"/>
                <a:cs typeface="Times New Roman" panose="02020603050405020304" pitchFamily="18" charset="0"/>
              </a:rPr>
              <a:t>болыс</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ауыл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Округке</a:t>
            </a:r>
            <a:r>
              <a:rPr lang="ru-RU" sz="2400" dirty="0">
                <a:latin typeface="Times New Roman" panose="02020603050405020304" pitchFamily="18" charset="0"/>
                <a:cs typeface="Times New Roman" panose="02020603050405020304" pitchFamily="18" charset="0"/>
              </a:rPr>
              <a:t> 15-20 </a:t>
            </a:r>
            <a:r>
              <a:rPr lang="ru-RU" sz="2400" dirty="0" err="1">
                <a:latin typeface="Times New Roman" panose="02020603050405020304" pitchFamily="18" charset="0"/>
                <a:cs typeface="Times New Roman" panose="02020603050405020304" pitchFamily="18" charset="0"/>
              </a:rPr>
              <a:t>болыс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болысқа</a:t>
            </a:r>
            <a:r>
              <a:rPr lang="ru-RU" sz="2400" dirty="0">
                <a:latin typeface="Times New Roman" panose="02020603050405020304" pitchFamily="18" charset="0"/>
                <a:cs typeface="Times New Roman" panose="02020603050405020304" pitchFamily="18" charset="0"/>
              </a:rPr>
              <a:t> 10-12 </a:t>
            </a:r>
            <a:r>
              <a:rPr lang="ru-RU" sz="2400" dirty="0" err="1">
                <a:latin typeface="Times New Roman" panose="02020603050405020304" pitchFamily="18" charset="0"/>
                <a:cs typeface="Times New Roman" panose="02020603050405020304" pitchFamily="18" charset="0"/>
              </a:rPr>
              <a:t>ауыл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ауылға</a:t>
            </a:r>
            <a:r>
              <a:rPr lang="ru-RU" sz="2400" dirty="0">
                <a:latin typeface="Times New Roman" panose="02020603050405020304" pitchFamily="18" charset="0"/>
                <a:cs typeface="Times New Roman" panose="02020603050405020304" pitchFamily="18" charset="0"/>
              </a:rPr>
              <a:t> 50-70 </a:t>
            </a:r>
            <a:r>
              <a:rPr lang="ru-RU" sz="2400" dirty="0" err="1">
                <a:latin typeface="Times New Roman" panose="02020603050405020304" pitchFamily="18" charset="0"/>
                <a:cs typeface="Times New Roman" panose="02020603050405020304" pitchFamily="18" charset="0"/>
              </a:rPr>
              <a:t>шаңырақ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кірді</a:t>
            </a:r>
            <a:r>
              <a:rPr lang="ru-RU"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6314486"/>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47</TotalTime>
  <Words>2372</Words>
  <Application>Microsoft Office PowerPoint</Application>
  <PresentationFormat>Широкоэкранный</PresentationFormat>
  <Paragraphs>41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Times New Roman</vt:lpstr>
      <vt:lpstr>Trebuchet MS</vt:lpstr>
      <vt:lpstr>Wingdings 3</vt:lpstr>
      <vt:lpstr>Грань</vt:lpstr>
      <vt:lpstr>Тақырып 5. XVIII ғасырдың бірінші жартысындағы қазақ жүздерінің сыртқы саяси жағдайы. Қазақстан Ресейдің саясаты жағдайында: әкімшілік реформа (ХҮІІІ ғасырдың соңғы ширегі – ХХ ғ. басы)   </vt:lpstr>
      <vt:lpstr>2 бет</vt:lpstr>
      <vt:lpstr> 3 бет</vt:lpstr>
      <vt:lpstr>4 бет. Қазақ билеушілерінің Ресей бодандығын қабылдауы</vt:lpstr>
      <vt:lpstr>5 бет</vt:lpstr>
      <vt:lpstr>Презентация PowerPoint</vt:lpstr>
      <vt:lpstr>7 бет</vt:lpstr>
      <vt:lpstr>8 бет</vt:lpstr>
      <vt:lpstr>9 бет. Қазақ халқының мемлекеттік тәуелсіздігінен айырылуы </vt:lpstr>
      <vt:lpstr> Сібір және Сырдария әскери желілерінің түйісуі. Ресейдің Қазақ жерін жаулап алуының аяқталуы </vt:lpstr>
      <vt:lpstr>11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 5. XVIII ғасырдың бірінші жартысындағы қазақ жүздерінің сыртқы саяси жағдайы. Қазақстан Ресейдің саясаты жағдайында: әкімшілік реформа (ХҮІІІ ғасырдың соңғы ширегі – ХХ ғ. басы)   </dc:title>
  <dc:creator>Апа</dc:creator>
  <cp:lastModifiedBy>Апа</cp:lastModifiedBy>
  <cp:revision>6</cp:revision>
  <dcterms:created xsi:type="dcterms:W3CDTF">2022-09-26T18:34:14Z</dcterms:created>
  <dcterms:modified xsi:type="dcterms:W3CDTF">2022-09-26T19:21:18Z</dcterms:modified>
</cp:coreProperties>
</file>