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7772400" cy="360041"/>
          </a:xfrm>
        </p:spPr>
        <p:txBody>
          <a:bodyPr>
            <a:normAutofit/>
          </a:bodyPr>
          <a:lstStyle/>
          <a:p>
            <a:r>
              <a:rPr lang="kk-KZ" sz="1600" dirty="0" smtClean="0"/>
              <a:t>5-лекция</a:t>
            </a:r>
            <a:endParaRPr lang="ru-RU" sz="1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764704"/>
            <a:ext cx="8424936" cy="5904656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</a:pPr>
            <a:r>
              <a:rPr lang="ru-RU" sz="1600" dirty="0" smtClean="0"/>
              <a:t>       </a:t>
            </a:r>
            <a:r>
              <a:rPr lang="ru-RU" sz="1600" dirty="0" err="1" smtClean="0"/>
              <a:t>Жалпы</a:t>
            </a:r>
            <a:r>
              <a:rPr lang="ru-RU" sz="1600" dirty="0" smtClean="0"/>
              <a:t> </a:t>
            </a:r>
            <a:r>
              <a:rPr lang="ru-RU" sz="1600" dirty="0" err="1" smtClean="0"/>
              <a:t>сталиндік</a:t>
            </a:r>
            <a:r>
              <a:rPr lang="ru-RU" sz="1600" dirty="0" smtClean="0"/>
              <a:t> </a:t>
            </a:r>
            <a:r>
              <a:rPr lang="ru-RU" sz="1600" dirty="0" err="1" smtClean="0"/>
              <a:t>қуғын-сүргін көлемі әлі толық анықталмады.</a:t>
            </a:r>
            <a:r>
              <a:rPr lang="ru-RU" sz="1600" dirty="0" smtClean="0"/>
              <a:t> </a:t>
            </a:r>
            <a:r>
              <a:rPr lang="ru-RU" sz="1600" dirty="0" err="1" smtClean="0"/>
              <a:t>Кей</a:t>
            </a:r>
            <a:r>
              <a:rPr lang="ru-RU" sz="1600" dirty="0" smtClean="0"/>
              <a:t> </a:t>
            </a:r>
            <a:r>
              <a:rPr lang="ru-RU" sz="1600" dirty="0" err="1" smtClean="0"/>
              <a:t>деректерде</a:t>
            </a:r>
            <a:r>
              <a:rPr lang="ru-RU" sz="1600" dirty="0" smtClean="0"/>
              <a:t>  1937-1938 </a:t>
            </a:r>
            <a:r>
              <a:rPr lang="ru-RU" sz="1600" dirty="0" err="1" smtClean="0"/>
              <a:t>жылдары</a:t>
            </a:r>
            <a:r>
              <a:rPr lang="ru-RU" sz="1600" dirty="0" smtClean="0"/>
              <a:t> </a:t>
            </a:r>
            <a:r>
              <a:rPr lang="ru-RU" sz="1600" dirty="0" err="1" smtClean="0"/>
              <a:t>қазақстандықтардың </a:t>
            </a:r>
            <a:r>
              <a:rPr lang="ru-RU" sz="1600" dirty="0" smtClean="0"/>
              <a:t>44 </a:t>
            </a:r>
            <a:r>
              <a:rPr lang="ru-RU" sz="1600" dirty="0" err="1" smtClean="0"/>
              <a:t>мыңы түрмелерге түсіп</a:t>
            </a:r>
            <a:r>
              <a:rPr lang="ru-RU" sz="1600" dirty="0" smtClean="0"/>
              <a:t>, 22 </a:t>
            </a:r>
            <a:r>
              <a:rPr lang="ru-RU" sz="1600" dirty="0" err="1" smtClean="0"/>
              <a:t>мыңы атылды</a:t>
            </a:r>
            <a:r>
              <a:rPr lang="ru-RU" sz="1600" dirty="0" smtClean="0"/>
              <a:t> </a:t>
            </a:r>
            <a:r>
              <a:rPr lang="ru-RU" sz="1600" dirty="0" err="1" smtClean="0"/>
              <a:t>десе</a:t>
            </a:r>
            <a:r>
              <a:rPr lang="ru-RU" sz="1600" dirty="0" smtClean="0"/>
              <a:t>, </a:t>
            </a:r>
            <a:r>
              <a:rPr lang="ru-RU" sz="1600" dirty="0" err="1" smtClean="0"/>
              <a:t>басқа деректер</a:t>
            </a:r>
            <a:r>
              <a:rPr lang="ru-RU" sz="1600" dirty="0" smtClean="0"/>
              <a:t> 1930-50 </a:t>
            </a:r>
            <a:r>
              <a:rPr lang="ru-RU" sz="1600" dirty="0" err="1" smtClean="0"/>
              <a:t>жылдары</a:t>
            </a:r>
            <a:r>
              <a:rPr lang="ru-RU" sz="1600" dirty="0" smtClean="0"/>
              <a:t> 100 </a:t>
            </a:r>
            <a:r>
              <a:rPr lang="ru-RU" sz="1600" dirty="0" err="1" smtClean="0"/>
              <a:t>мыңнан астам</a:t>
            </a:r>
            <a:r>
              <a:rPr lang="ru-RU" sz="1600" dirty="0" smtClean="0"/>
              <a:t> </a:t>
            </a:r>
            <a:r>
              <a:rPr lang="ru-RU" sz="1600" dirty="0" err="1" smtClean="0"/>
              <a:t>адам</a:t>
            </a:r>
            <a:r>
              <a:rPr lang="ru-RU" sz="1600" dirty="0" smtClean="0"/>
              <a:t> </a:t>
            </a:r>
            <a:r>
              <a:rPr lang="ru-RU" sz="1600" dirty="0" err="1" smtClean="0"/>
              <a:t>репрессияға ұшырады</a:t>
            </a:r>
            <a:r>
              <a:rPr lang="ru-RU" sz="1600" dirty="0" smtClean="0"/>
              <a:t>, </a:t>
            </a:r>
            <a:r>
              <a:rPr lang="ru-RU" sz="1600" dirty="0" err="1" smtClean="0"/>
              <a:t>оның ішінде</a:t>
            </a:r>
            <a:r>
              <a:rPr lang="ru-RU" sz="1600" dirty="0" smtClean="0"/>
              <a:t> 20 </a:t>
            </a:r>
            <a:r>
              <a:rPr lang="ru-RU" sz="1600" dirty="0" err="1" smtClean="0"/>
              <a:t>мыңнан астамы</a:t>
            </a:r>
            <a:r>
              <a:rPr lang="ru-RU" sz="1600" dirty="0" smtClean="0"/>
              <a:t> </a:t>
            </a:r>
            <a:r>
              <a:rPr lang="ru-RU" sz="1600" dirty="0" err="1" smtClean="0"/>
              <a:t>атылғанын айтады</a:t>
            </a:r>
            <a:r>
              <a:rPr lang="ru-RU" sz="1600" dirty="0" smtClean="0"/>
              <a:t>.  </a:t>
            </a:r>
            <a:r>
              <a:rPr lang="ru-RU" sz="1600" dirty="0" err="1" smtClean="0"/>
              <a:t>Большевиктік</a:t>
            </a:r>
            <a:r>
              <a:rPr lang="ru-RU" sz="1600" dirty="0" smtClean="0"/>
              <a:t> </a:t>
            </a:r>
            <a:r>
              <a:rPr lang="ru-RU" sz="1600" dirty="0" err="1" smtClean="0"/>
              <a:t>жаппай</a:t>
            </a:r>
            <a:r>
              <a:rPr lang="ru-RU" sz="1600" dirty="0" smtClean="0"/>
              <a:t> репрессия </a:t>
            </a:r>
            <a:r>
              <a:rPr lang="ru-RU" sz="1600" dirty="0" err="1" smtClean="0"/>
              <a:t>саясаты</a:t>
            </a:r>
            <a:r>
              <a:rPr lang="ru-RU" sz="1600" dirty="0" smtClean="0"/>
              <a:t> </a:t>
            </a:r>
            <a:r>
              <a:rPr lang="ru-RU" sz="1600" dirty="0" err="1" smtClean="0"/>
              <a:t>кезінде</a:t>
            </a:r>
            <a:r>
              <a:rPr lang="ru-RU" sz="1600" dirty="0" smtClean="0"/>
              <a:t> </a:t>
            </a:r>
            <a:r>
              <a:rPr lang="ru-RU" sz="1600" dirty="0" err="1" smtClean="0"/>
              <a:t>жекелеген</a:t>
            </a:r>
            <a:r>
              <a:rPr lang="ru-RU" sz="1600" dirty="0" smtClean="0"/>
              <a:t> </a:t>
            </a:r>
            <a:r>
              <a:rPr lang="ru-RU" sz="1600" dirty="0" err="1" smtClean="0"/>
              <a:t>адамдар</a:t>
            </a:r>
            <a:r>
              <a:rPr lang="ru-RU" sz="1600" dirty="0" smtClean="0"/>
              <a:t> </a:t>
            </a:r>
            <a:r>
              <a:rPr lang="ru-RU" sz="1600" dirty="0" err="1" smtClean="0"/>
              <a:t>ғана емес</a:t>
            </a:r>
            <a:r>
              <a:rPr lang="ru-RU" sz="1600" dirty="0" smtClean="0"/>
              <a:t>, </a:t>
            </a:r>
            <a:r>
              <a:rPr lang="ru-RU" sz="1600" dirty="0" err="1" smtClean="0"/>
              <a:t>кішігірім</a:t>
            </a:r>
            <a:r>
              <a:rPr lang="ru-RU" sz="1600" dirty="0" smtClean="0"/>
              <a:t> </a:t>
            </a:r>
            <a:r>
              <a:rPr lang="ru-RU" sz="1600" dirty="0" err="1" smtClean="0"/>
              <a:t>халықтар </a:t>
            </a:r>
            <a:r>
              <a:rPr lang="ru-RU" sz="1600" dirty="0" smtClean="0"/>
              <a:t>да </a:t>
            </a:r>
            <a:r>
              <a:rPr lang="ru-RU" sz="1600" dirty="0" err="1" smtClean="0"/>
              <a:t>қуғын-сүргінге ұшырап</a:t>
            </a:r>
            <a:r>
              <a:rPr lang="ru-RU" sz="1600" dirty="0" smtClean="0"/>
              <a:t>, </a:t>
            </a:r>
            <a:r>
              <a:rPr lang="ru-RU" sz="1600" dirty="0" err="1" smtClean="0"/>
              <a:t>жазықсыз жапа</a:t>
            </a:r>
            <a:r>
              <a:rPr lang="ru-RU" sz="1600" dirty="0" smtClean="0"/>
              <a:t> </a:t>
            </a:r>
            <a:r>
              <a:rPr lang="ru-RU" sz="1600" dirty="0" err="1" smtClean="0"/>
              <a:t>шекті</a:t>
            </a:r>
            <a:r>
              <a:rPr lang="ru-RU" sz="1600" dirty="0" smtClean="0"/>
              <a:t>. </a:t>
            </a:r>
            <a:r>
              <a:rPr lang="ru-RU" sz="1600" dirty="0" err="1" smtClean="0"/>
              <a:t>Ондай</a:t>
            </a:r>
            <a:r>
              <a:rPr lang="ru-RU" sz="1600" dirty="0" smtClean="0"/>
              <a:t> </a:t>
            </a:r>
            <a:r>
              <a:rPr lang="ru-RU" sz="1600" dirty="0" err="1" smtClean="0"/>
              <a:t>жапа</a:t>
            </a:r>
            <a:r>
              <a:rPr lang="ru-RU" sz="1600" dirty="0" smtClean="0"/>
              <a:t> </a:t>
            </a:r>
            <a:r>
              <a:rPr lang="ru-RU" sz="1600" dirty="0" err="1" smtClean="0"/>
              <a:t>шеккен</a:t>
            </a:r>
            <a:r>
              <a:rPr lang="ru-RU" sz="1600" dirty="0" smtClean="0"/>
              <a:t> </a:t>
            </a:r>
            <a:r>
              <a:rPr lang="ru-RU" sz="1600" dirty="0" err="1" smtClean="0"/>
              <a:t>халыққа корейлер</a:t>
            </a:r>
            <a:r>
              <a:rPr lang="ru-RU" sz="1600" dirty="0" smtClean="0"/>
              <a:t> </a:t>
            </a:r>
            <a:r>
              <a:rPr lang="ru-RU" sz="1600" dirty="0" err="1" smtClean="0"/>
              <a:t>жатады</a:t>
            </a:r>
            <a:r>
              <a:rPr lang="ru-RU" sz="1600" dirty="0" smtClean="0"/>
              <a:t>. </a:t>
            </a:r>
            <a:r>
              <a:rPr lang="ru-RU" sz="1600" dirty="0" err="1" smtClean="0"/>
              <a:t>Қазақстандық корейлердің негізгі</a:t>
            </a:r>
            <a:r>
              <a:rPr lang="ru-RU" sz="1600" dirty="0" smtClean="0"/>
              <a:t> </a:t>
            </a:r>
            <a:r>
              <a:rPr lang="ru-RU" sz="1600" dirty="0" err="1" smtClean="0"/>
              <a:t>бөлігі кезінде</a:t>
            </a:r>
            <a:r>
              <a:rPr lang="ru-RU" sz="1600" dirty="0" smtClean="0"/>
              <a:t> </a:t>
            </a:r>
            <a:r>
              <a:rPr lang="ru-RU" sz="1600" dirty="0" err="1" smtClean="0"/>
              <a:t>Қиыр Шығыс өлкесінен жер</a:t>
            </a:r>
            <a:r>
              <a:rPr lang="ru-RU" sz="1600" dirty="0" smtClean="0"/>
              <a:t> </a:t>
            </a:r>
            <a:r>
              <a:rPr lang="ru-RU" sz="1600" dirty="0" err="1" smtClean="0"/>
              <a:t>аударылды</a:t>
            </a:r>
            <a:r>
              <a:rPr lang="ru-RU" sz="1600" dirty="0" smtClean="0"/>
              <a:t>. </a:t>
            </a:r>
            <a:r>
              <a:rPr lang="ru-RU" sz="1600" dirty="0" err="1" smtClean="0"/>
              <a:t>Олардың жер</a:t>
            </a:r>
            <a:r>
              <a:rPr lang="ru-RU" sz="1600" dirty="0" smtClean="0"/>
              <a:t> </a:t>
            </a:r>
            <a:r>
              <a:rPr lang="ru-RU" sz="1600" dirty="0" err="1" smtClean="0"/>
              <a:t>аударылу</a:t>
            </a:r>
            <a:r>
              <a:rPr lang="ru-RU" sz="1600" dirty="0" smtClean="0"/>
              <a:t> </a:t>
            </a:r>
            <a:r>
              <a:rPr lang="ru-RU" sz="1600" dirty="0" err="1" smtClean="0"/>
              <a:t>себептерін</a:t>
            </a:r>
            <a:r>
              <a:rPr lang="ru-RU" sz="1600" dirty="0" smtClean="0"/>
              <a:t> КСРО </a:t>
            </a:r>
            <a:r>
              <a:rPr lang="ru-RU" sz="1600" dirty="0" err="1" smtClean="0"/>
              <a:t>ХКК-і</a:t>
            </a:r>
            <a:r>
              <a:rPr lang="ru-RU" sz="1600" dirty="0" smtClean="0"/>
              <a:t> мен БК(б)П </a:t>
            </a:r>
            <a:r>
              <a:rPr lang="ru-RU" sz="1600" dirty="0" err="1" smtClean="0"/>
              <a:t>Орталық комитеті</a:t>
            </a:r>
            <a:r>
              <a:rPr lang="ru-RU" sz="1600" dirty="0" smtClean="0"/>
              <a:t> </a:t>
            </a:r>
            <a:r>
              <a:rPr lang="ru-RU" sz="1600" dirty="0" err="1" smtClean="0"/>
              <a:t>бірігіп</a:t>
            </a:r>
            <a:r>
              <a:rPr lang="ru-RU" sz="1600" dirty="0" smtClean="0"/>
              <a:t> </a:t>
            </a:r>
            <a:r>
              <a:rPr lang="ru-RU" sz="1600" dirty="0" err="1" smtClean="0"/>
              <a:t>шығарған </a:t>
            </a:r>
            <a:r>
              <a:rPr lang="ru-RU" sz="1600" dirty="0" smtClean="0"/>
              <a:t>“Корей </a:t>
            </a:r>
            <a:r>
              <a:rPr lang="ru-RU" sz="1600" dirty="0" err="1" smtClean="0"/>
              <a:t>халқын Қиыр Шығыс өлкесінің шекаралық аудандарынан</a:t>
            </a:r>
            <a:r>
              <a:rPr lang="ru-RU" sz="1600" dirty="0" smtClean="0"/>
              <a:t> </a:t>
            </a:r>
            <a:r>
              <a:rPr lang="ru-RU" sz="1600" dirty="0" err="1" smtClean="0"/>
              <a:t>көшіру туралы</a:t>
            </a:r>
            <a:r>
              <a:rPr lang="ru-RU" sz="1600" dirty="0" smtClean="0"/>
              <a:t>” </a:t>
            </a:r>
            <a:r>
              <a:rPr lang="ru-RU" sz="1600" dirty="0" err="1" smtClean="0"/>
              <a:t>қаулысы яғни</a:t>
            </a:r>
            <a:r>
              <a:rPr lang="ru-RU" sz="1600" dirty="0" smtClean="0"/>
              <a:t>: “</a:t>
            </a:r>
            <a:r>
              <a:rPr lang="ru-RU" sz="1600" dirty="0" err="1" smtClean="0"/>
              <a:t>Қиыр Шығыс өлкесіне жапон</a:t>
            </a:r>
            <a:r>
              <a:rPr lang="ru-RU" sz="1600" dirty="0" smtClean="0"/>
              <a:t> </a:t>
            </a:r>
            <a:r>
              <a:rPr lang="ru-RU" sz="1600" dirty="0" err="1" smtClean="0"/>
              <a:t>шпионажының еніп</a:t>
            </a:r>
            <a:r>
              <a:rPr lang="ru-RU" sz="1600" dirty="0" smtClean="0"/>
              <a:t> </a:t>
            </a:r>
            <a:r>
              <a:rPr lang="ru-RU" sz="1600" dirty="0" err="1" smtClean="0"/>
              <a:t>кетуіне</a:t>
            </a:r>
            <a:r>
              <a:rPr lang="ru-RU" sz="1600" dirty="0" smtClean="0"/>
              <a:t> </a:t>
            </a:r>
            <a:r>
              <a:rPr lang="ru-RU" sz="1600" dirty="0" err="1" smtClean="0"/>
              <a:t>жол</a:t>
            </a:r>
            <a:r>
              <a:rPr lang="ru-RU" sz="1600" dirty="0" smtClean="0"/>
              <a:t> </a:t>
            </a:r>
            <a:r>
              <a:rPr lang="ru-RU" sz="1600" dirty="0" err="1" smtClean="0"/>
              <a:t>бермеу</a:t>
            </a:r>
            <a:r>
              <a:rPr lang="ru-RU" sz="1600" dirty="0" smtClean="0"/>
              <a:t> </a:t>
            </a:r>
            <a:r>
              <a:rPr lang="ru-RU" sz="1600" dirty="0" err="1" smtClean="0"/>
              <a:t>мақсатында</a:t>
            </a:r>
            <a:r>
              <a:rPr lang="ru-RU" sz="1600" dirty="0" smtClean="0"/>
              <a:t>…” – </a:t>
            </a:r>
            <a:r>
              <a:rPr lang="ru-RU" sz="1600" dirty="0" err="1" smtClean="0"/>
              <a:t>деп</a:t>
            </a:r>
            <a:r>
              <a:rPr lang="ru-RU" sz="1600" dirty="0" smtClean="0"/>
              <a:t> </a:t>
            </a:r>
            <a:r>
              <a:rPr lang="ru-RU" sz="1600" dirty="0" err="1" smtClean="0"/>
              <a:t>жауап</a:t>
            </a:r>
            <a:r>
              <a:rPr lang="ru-RU" sz="1600" dirty="0" smtClean="0"/>
              <a:t> </a:t>
            </a:r>
            <a:r>
              <a:rPr lang="ru-RU" sz="1600" dirty="0" err="1" smtClean="0"/>
              <a:t>береді</a:t>
            </a:r>
            <a:r>
              <a:rPr lang="ru-RU" sz="1600" dirty="0" smtClean="0"/>
              <a:t>. </a:t>
            </a:r>
          </a:p>
          <a:p>
            <a:pPr algn="just">
              <a:spcBef>
                <a:spcPts val="0"/>
              </a:spcBef>
            </a:pPr>
            <a:r>
              <a:rPr lang="ru-RU" sz="1600" dirty="0" smtClean="0"/>
              <a:t>        </a:t>
            </a:r>
            <a:r>
              <a:rPr lang="ru-RU" sz="1600" dirty="0" err="1" smtClean="0"/>
              <a:t>Қазақстан картасында</a:t>
            </a:r>
            <a:r>
              <a:rPr lang="ru-RU" sz="1600" dirty="0" smtClean="0"/>
              <a:t> </a:t>
            </a:r>
            <a:r>
              <a:rPr lang="ru-RU" sz="1600" dirty="0" err="1" smtClean="0"/>
              <a:t>Карлаг</a:t>
            </a:r>
            <a:r>
              <a:rPr lang="ru-RU" sz="1600" dirty="0" smtClean="0"/>
              <a:t> </a:t>
            </a:r>
            <a:r>
              <a:rPr lang="ru-RU" sz="1600" dirty="0" err="1" smtClean="0"/>
              <a:t>деген</a:t>
            </a:r>
            <a:r>
              <a:rPr lang="ru-RU" sz="1600" dirty="0" smtClean="0"/>
              <a:t> </a:t>
            </a:r>
            <a:r>
              <a:rPr lang="ru-RU" sz="1600" dirty="0" err="1" smtClean="0"/>
              <a:t>ерекше</a:t>
            </a:r>
            <a:r>
              <a:rPr lang="ru-RU" sz="1600" dirty="0" smtClean="0"/>
              <a:t> </a:t>
            </a:r>
            <a:r>
              <a:rPr lang="ru-RU" sz="1600" dirty="0" err="1" smtClean="0"/>
              <a:t>тәртіптегі Қарағанды еңбекпен түзеу лагері</a:t>
            </a:r>
            <a:endParaRPr lang="ru-RU" sz="1600" dirty="0" smtClean="0"/>
          </a:p>
          <a:p>
            <a:pPr algn="just">
              <a:spcBef>
                <a:spcPts val="0"/>
              </a:spcBef>
            </a:pPr>
            <a:r>
              <a:rPr lang="ru-RU" sz="1600" dirty="0" err="1" smtClean="0"/>
              <a:t>пайда</a:t>
            </a:r>
            <a:r>
              <a:rPr lang="ru-RU" sz="1600" dirty="0" smtClean="0"/>
              <a:t> </a:t>
            </a:r>
            <a:r>
              <a:rPr lang="ru-RU" sz="1600" dirty="0" err="1" smtClean="0"/>
              <a:t>болды</a:t>
            </a:r>
            <a:r>
              <a:rPr lang="ru-RU" sz="1600" dirty="0" smtClean="0"/>
              <a:t>. </a:t>
            </a:r>
            <a:r>
              <a:rPr lang="ru-RU" sz="1600" dirty="0" err="1" smtClean="0"/>
              <a:t>Тоталитарлық тәртіп туындатқан тағы бір</a:t>
            </a:r>
            <a:r>
              <a:rPr lang="ru-RU" sz="1600" dirty="0" smtClean="0"/>
              <a:t> </a:t>
            </a:r>
            <a:r>
              <a:rPr lang="ru-RU" sz="1600" dirty="0" err="1" smtClean="0"/>
              <a:t>лагер</a:t>
            </a:r>
            <a:r>
              <a:rPr lang="ru-RU" sz="1600" dirty="0" smtClean="0"/>
              <a:t> – Алжир </a:t>
            </a:r>
            <a:r>
              <a:rPr lang="ru-RU" sz="1600" dirty="0" err="1" smtClean="0"/>
              <a:t>деп</a:t>
            </a:r>
            <a:r>
              <a:rPr lang="ru-RU" sz="1600" dirty="0" smtClean="0"/>
              <a:t> </a:t>
            </a:r>
            <a:r>
              <a:rPr lang="ru-RU" sz="1600" dirty="0" err="1" smtClean="0"/>
              <a:t>аталды</a:t>
            </a:r>
            <a:r>
              <a:rPr lang="ru-RU" sz="1600" dirty="0" smtClean="0"/>
              <a:t>. </a:t>
            </a:r>
            <a:r>
              <a:rPr lang="ru-RU" sz="1600" dirty="0" err="1" smtClean="0"/>
              <a:t>Жаппай</a:t>
            </a:r>
            <a:endParaRPr lang="ru-RU" sz="1600" dirty="0" smtClean="0"/>
          </a:p>
          <a:p>
            <a:pPr algn="just">
              <a:spcBef>
                <a:spcPts val="0"/>
              </a:spcBef>
            </a:pPr>
            <a:r>
              <a:rPr lang="ru-RU" sz="1600" dirty="0" err="1" smtClean="0"/>
              <a:t>репрессияға ұшырағандардың отбасы</a:t>
            </a:r>
            <a:r>
              <a:rPr lang="ru-RU" sz="1600" dirty="0" smtClean="0"/>
              <a:t> да </a:t>
            </a:r>
            <a:r>
              <a:rPr lang="ru-RU" sz="1600" dirty="0" err="1" smtClean="0"/>
              <a:t>қуғындалды</a:t>
            </a:r>
            <a:r>
              <a:rPr lang="ru-RU" sz="1600" dirty="0" smtClean="0"/>
              <a:t>. Алжир </a:t>
            </a:r>
            <a:r>
              <a:rPr lang="ru-RU" sz="1600" dirty="0" err="1" smtClean="0"/>
              <a:t>лагерінде</a:t>
            </a:r>
            <a:r>
              <a:rPr lang="ru-RU" sz="1600" dirty="0" smtClean="0"/>
              <a:t> осы </a:t>
            </a:r>
            <a:r>
              <a:rPr lang="ru-RU" sz="1600" dirty="0" err="1" smtClean="0"/>
              <a:t>қуғынға ұшырағандардың әйелдері ұзақ жылдар</a:t>
            </a:r>
            <a:r>
              <a:rPr lang="ru-RU" sz="1600" dirty="0" smtClean="0"/>
              <a:t> </a:t>
            </a:r>
            <a:r>
              <a:rPr lang="ru-RU" sz="1600" dirty="0" err="1" smtClean="0"/>
              <a:t>бойы</a:t>
            </a:r>
            <a:r>
              <a:rPr lang="ru-RU" sz="1600" dirty="0" smtClean="0"/>
              <a:t> </a:t>
            </a:r>
            <a:r>
              <a:rPr lang="ru-RU" sz="1600" dirty="0" err="1" smtClean="0"/>
              <a:t>мерзімдерін</a:t>
            </a:r>
            <a:r>
              <a:rPr lang="ru-RU" sz="1600" dirty="0" smtClean="0"/>
              <a:t> </a:t>
            </a:r>
            <a:r>
              <a:rPr lang="ru-RU" sz="1600" dirty="0" err="1" smtClean="0"/>
              <a:t>өтеп отыруға мәжбүр болды</a:t>
            </a:r>
            <a:r>
              <a:rPr lang="ru-RU" sz="1600" dirty="0" smtClean="0"/>
              <a:t>. </a:t>
            </a:r>
            <a:r>
              <a:rPr lang="ru-RU" sz="1600" dirty="0" err="1" smtClean="0"/>
              <a:t>Кеңес үкіметі жүргізген қуғын-сүргін саясаты</a:t>
            </a:r>
            <a:r>
              <a:rPr lang="ru-RU" sz="1600" dirty="0" smtClean="0"/>
              <a:t> </a:t>
            </a:r>
            <a:r>
              <a:rPr lang="ru-RU" sz="1600" dirty="0" err="1" smtClean="0"/>
              <a:t>нәтижесінде </a:t>
            </a:r>
            <a:r>
              <a:rPr lang="ru-RU" sz="1600" dirty="0" smtClean="0"/>
              <a:t>осы </a:t>
            </a:r>
            <a:r>
              <a:rPr lang="ru-RU" sz="1600" dirty="0" err="1" smtClean="0"/>
              <a:t>қуғынға ұшырағандарды орналастырып</a:t>
            </a:r>
            <a:r>
              <a:rPr lang="ru-RU" sz="1600" dirty="0" smtClean="0"/>
              <a:t>, </a:t>
            </a:r>
            <a:r>
              <a:rPr lang="ru-RU" sz="1600" dirty="0" err="1" smtClean="0"/>
              <a:t>оларды</a:t>
            </a:r>
            <a:r>
              <a:rPr lang="ru-RU" sz="1600" dirty="0" smtClean="0"/>
              <a:t> </a:t>
            </a:r>
            <a:r>
              <a:rPr lang="ru-RU" sz="1600" dirty="0" err="1" smtClean="0"/>
              <a:t>бақылайтын басқару </a:t>
            </a:r>
            <a:r>
              <a:rPr lang="ru-RU" sz="1600" dirty="0" smtClean="0"/>
              <a:t>органы ГУЛАГ </a:t>
            </a:r>
            <a:r>
              <a:rPr lang="ru-RU" sz="1600" dirty="0" err="1" smtClean="0"/>
              <a:t>пайда</a:t>
            </a:r>
            <a:r>
              <a:rPr lang="ru-RU" sz="1600" dirty="0" smtClean="0"/>
              <a:t> </a:t>
            </a:r>
            <a:r>
              <a:rPr lang="ru-RU" sz="1600" dirty="0" err="1" smtClean="0"/>
              <a:t>болды</a:t>
            </a:r>
            <a:r>
              <a:rPr lang="ru-RU" sz="1600" dirty="0" smtClean="0"/>
              <a:t>. </a:t>
            </a:r>
            <a:r>
              <a:rPr lang="ru-RU" sz="1600" dirty="0" err="1" smtClean="0"/>
              <a:t>Елдегі</a:t>
            </a:r>
            <a:r>
              <a:rPr lang="ru-RU" sz="1600" dirty="0" smtClean="0"/>
              <a:t> </a:t>
            </a:r>
            <a:r>
              <a:rPr lang="ru-RU" sz="1600" dirty="0" err="1" smtClean="0"/>
              <a:t>осындай</a:t>
            </a:r>
            <a:r>
              <a:rPr lang="ru-RU" sz="1600" dirty="0" smtClean="0"/>
              <a:t> </a:t>
            </a:r>
            <a:r>
              <a:rPr lang="ru-RU" sz="1600" dirty="0" err="1" smtClean="0"/>
              <a:t>қуғын-сүргін </a:t>
            </a:r>
            <a:r>
              <a:rPr lang="ru-RU" sz="1600" dirty="0" smtClean="0"/>
              <a:t>мен </a:t>
            </a:r>
            <a:r>
              <a:rPr lang="ru-RU" sz="1600" dirty="0" err="1" smtClean="0"/>
              <a:t>қорқыныш күш алып</a:t>
            </a:r>
            <a:r>
              <a:rPr lang="ru-RU" sz="1600" dirty="0" smtClean="0"/>
              <a:t> </a:t>
            </a:r>
            <a:r>
              <a:rPr lang="ru-RU" sz="1600" dirty="0" err="1" smtClean="0"/>
              <a:t>тұрған жағдайда </a:t>
            </a:r>
            <a:r>
              <a:rPr lang="ru-RU" sz="1600" dirty="0" smtClean="0"/>
              <a:t>КСРО </a:t>
            </a:r>
            <a:r>
              <a:rPr lang="ru-RU" sz="1600" dirty="0" err="1" smtClean="0"/>
              <a:t>жаңа Конституциясының жобасы</a:t>
            </a:r>
            <a:r>
              <a:rPr lang="ru-RU" sz="1600" dirty="0" smtClean="0"/>
              <a:t> </a:t>
            </a:r>
            <a:r>
              <a:rPr lang="ru-RU" sz="1600" dirty="0" err="1" smtClean="0"/>
              <a:t>талқыланып</a:t>
            </a:r>
            <a:r>
              <a:rPr lang="ru-RU" sz="1600" dirty="0" smtClean="0"/>
              <a:t>, 1936 </a:t>
            </a:r>
            <a:r>
              <a:rPr lang="ru-RU" sz="1600" dirty="0" err="1" smtClean="0"/>
              <a:t>жылы</a:t>
            </a:r>
            <a:r>
              <a:rPr lang="ru-RU" sz="1600" dirty="0" smtClean="0"/>
              <a:t> 5 </a:t>
            </a:r>
            <a:r>
              <a:rPr lang="ru-RU" sz="1600" dirty="0" err="1" smtClean="0"/>
              <a:t>желтоқсанда қабылданды</a:t>
            </a:r>
            <a:r>
              <a:rPr lang="ru-RU" sz="1600" dirty="0" smtClean="0"/>
              <a:t>. Конституция </a:t>
            </a:r>
            <a:r>
              <a:rPr lang="ru-RU" sz="1600" dirty="0" err="1" smtClean="0"/>
              <a:t>елде</a:t>
            </a:r>
            <a:r>
              <a:rPr lang="ru-RU" sz="1600" dirty="0" smtClean="0"/>
              <a:t> социализм </a:t>
            </a:r>
            <a:r>
              <a:rPr lang="ru-RU" sz="1600" dirty="0" err="1" smtClean="0"/>
              <a:t>орнағанын жария</a:t>
            </a:r>
            <a:r>
              <a:rPr lang="ru-RU" sz="1600" dirty="0" smtClean="0"/>
              <a:t> </a:t>
            </a:r>
            <a:r>
              <a:rPr lang="ru-RU" sz="1600" dirty="0" err="1" smtClean="0"/>
              <a:t>етті</a:t>
            </a:r>
            <a:r>
              <a:rPr lang="ru-RU" sz="1600" dirty="0" smtClean="0"/>
              <a:t>. КСРО </a:t>
            </a:r>
            <a:r>
              <a:rPr lang="ru-RU" sz="1600" dirty="0" err="1" smtClean="0"/>
              <a:t>жаңа Конституциясы</a:t>
            </a:r>
            <a:r>
              <a:rPr lang="ru-RU" sz="1600" dirty="0" smtClean="0"/>
              <a:t> </a:t>
            </a:r>
            <a:r>
              <a:rPr lang="ru-RU" sz="1600" dirty="0" err="1" smtClean="0"/>
              <a:t>одақтас республикалар</a:t>
            </a:r>
            <a:r>
              <a:rPr lang="ru-RU" sz="1600" dirty="0" smtClean="0"/>
              <a:t> </a:t>
            </a:r>
            <a:r>
              <a:rPr lang="ru-RU" sz="1600" dirty="0" err="1" smtClean="0"/>
              <a:t>санын</a:t>
            </a:r>
            <a:r>
              <a:rPr lang="ru-RU" sz="1600" dirty="0" smtClean="0"/>
              <a:t> </a:t>
            </a:r>
            <a:r>
              <a:rPr lang="ru-RU" sz="1600" dirty="0" err="1" smtClean="0"/>
              <a:t>көбейту мүмкіндігін арттырды</a:t>
            </a:r>
            <a:r>
              <a:rPr lang="ru-RU" sz="1600" dirty="0" smtClean="0"/>
              <a:t>. </a:t>
            </a:r>
            <a:r>
              <a:rPr lang="ru-RU" sz="1600" dirty="0" err="1" smtClean="0"/>
              <a:t>Соған сәйкес Закавказ</a:t>
            </a:r>
            <a:r>
              <a:rPr lang="ru-RU" sz="1600" dirty="0" smtClean="0"/>
              <a:t> </a:t>
            </a:r>
            <a:r>
              <a:rPr lang="ru-RU" sz="1600" dirty="0" err="1" smtClean="0"/>
              <a:t>республикасы</a:t>
            </a:r>
            <a:r>
              <a:rPr lang="ru-RU" sz="1600" dirty="0" smtClean="0"/>
              <a:t> </a:t>
            </a:r>
            <a:r>
              <a:rPr lang="ru-RU" sz="1600" dirty="0" err="1" smtClean="0"/>
              <a:t>таратылды</a:t>
            </a:r>
            <a:r>
              <a:rPr lang="ru-RU" sz="1600" dirty="0" smtClean="0"/>
              <a:t>. </a:t>
            </a:r>
            <a:r>
              <a:rPr lang="ru-RU" sz="1600" dirty="0" err="1" smtClean="0"/>
              <a:t>Азербайжан</a:t>
            </a:r>
            <a:r>
              <a:rPr lang="ru-RU" sz="1600" dirty="0" smtClean="0"/>
              <a:t>, Армян, Грузин </a:t>
            </a:r>
            <a:r>
              <a:rPr lang="ru-RU" sz="1600" dirty="0" err="1" smtClean="0"/>
              <a:t>республикалары</a:t>
            </a:r>
            <a:r>
              <a:rPr lang="ru-RU" sz="1600" dirty="0" smtClean="0"/>
              <a:t> </a:t>
            </a:r>
            <a:r>
              <a:rPr lang="ru-RU" sz="1600" dirty="0" err="1" smtClean="0"/>
              <a:t>енді</a:t>
            </a:r>
            <a:r>
              <a:rPr lang="ru-RU" sz="1600" dirty="0" smtClean="0"/>
              <a:t> КСРО </a:t>
            </a:r>
            <a:r>
              <a:rPr lang="ru-RU" sz="1600" dirty="0" err="1" smtClean="0"/>
              <a:t>құрамына тікелей</a:t>
            </a:r>
            <a:r>
              <a:rPr lang="ru-RU" sz="1600" dirty="0" smtClean="0"/>
              <a:t> </a:t>
            </a:r>
            <a:r>
              <a:rPr lang="ru-RU" sz="1600" dirty="0" err="1" smtClean="0"/>
              <a:t>енді</a:t>
            </a:r>
            <a:r>
              <a:rPr lang="ru-RU" sz="1600" dirty="0" smtClean="0"/>
              <a:t>. </a:t>
            </a:r>
            <a:r>
              <a:rPr lang="ru-RU" sz="1600" dirty="0" err="1" smtClean="0"/>
              <a:t>Қазақ және Қырғыз автономиялық республикалары</a:t>
            </a:r>
            <a:r>
              <a:rPr lang="ru-RU" sz="1600" dirty="0" smtClean="0"/>
              <a:t> </a:t>
            </a:r>
            <a:r>
              <a:rPr lang="ru-RU" sz="1600" dirty="0" err="1" smtClean="0"/>
              <a:t>одақтас республикаларға айналды</a:t>
            </a:r>
            <a:r>
              <a:rPr lang="ru-RU" sz="1600" dirty="0" smtClean="0"/>
              <a:t>.</a:t>
            </a:r>
          </a:p>
          <a:p>
            <a:pPr algn="just"/>
            <a:endParaRPr lang="ru-RU" sz="1600" dirty="0" smtClean="0"/>
          </a:p>
          <a:p>
            <a:endParaRPr lang="ru-RU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4042"/>
          </a:xfrm>
        </p:spPr>
        <p:txBody>
          <a:bodyPr>
            <a:noAutofit/>
          </a:bodyPr>
          <a:lstStyle/>
          <a:p>
            <a:r>
              <a:rPr lang="kk-KZ" sz="1600" dirty="0" smtClean="0"/>
              <a:t>10- бет</a:t>
            </a:r>
            <a:endParaRPr lang="ru-RU" sz="1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435280" cy="5904656"/>
          </a:xfrm>
        </p:spPr>
        <p:txBody>
          <a:bodyPr>
            <a:noAutofit/>
          </a:bodyPr>
          <a:lstStyle/>
          <a:p>
            <a:pPr marL="0" indent="0" algn="just"/>
            <a:r>
              <a:rPr lang="ru-RU" sz="1600" dirty="0" smtClean="0"/>
              <a:t>1942-1943 </a:t>
            </a:r>
            <a:r>
              <a:rPr lang="ru-RU" sz="1600" dirty="0" err="1" smtClean="0"/>
              <a:t>жылдар</a:t>
            </a:r>
            <a:r>
              <a:rPr lang="ru-RU" sz="1600" dirty="0" smtClean="0"/>
              <a:t> </a:t>
            </a:r>
            <a:r>
              <a:rPr lang="ru-RU" sz="1600" dirty="0" err="1" smtClean="0"/>
              <a:t>аралығында </a:t>
            </a:r>
            <a:r>
              <a:rPr lang="ru-RU" sz="1600" dirty="0" smtClean="0"/>
              <a:t>республика </a:t>
            </a:r>
            <a:r>
              <a:rPr lang="ru-RU" sz="1600" dirty="0" err="1" smtClean="0"/>
              <a:t>ауыл</a:t>
            </a:r>
            <a:r>
              <a:rPr lang="ru-RU" sz="1600" dirty="0" smtClean="0"/>
              <a:t> </a:t>
            </a:r>
            <a:r>
              <a:rPr lang="ru-RU" sz="1600" dirty="0" err="1" smtClean="0"/>
              <a:t>шаруашылығынан </a:t>
            </a:r>
            <a:r>
              <a:rPr lang="ru-RU" sz="1600" dirty="0" smtClean="0"/>
              <a:t>4111 трактор, 1184 </a:t>
            </a:r>
            <a:r>
              <a:rPr lang="ru-RU" sz="1600" dirty="0" err="1" smtClean="0"/>
              <a:t>жүк машиналары</a:t>
            </a:r>
            <a:r>
              <a:rPr lang="ru-RU" sz="1600" dirty="0" smtClean="0"/>
              <a:t>, 30318 </a:t>
            </a:r>
            <a:r>
              <a:rPr lang="ru-RU" sz="1600" dirty="0" err="1" smtClean="0"/>
              <a:t>жылқы майданға жіберілді</a:t>
            </a:r>
            <a:r>
              <a:rPr lang="ru-RU" sz="1600" dirty="0" smtClean="0"/>
              <a:t>. </a:t>
            </a:r>
            <a:r>
              <a:rPr lang="ru-RU" sz="1600" dirty="0" err="1" smtClean="0"/>
              <a:t>Сондықтан </a:t>
            </a:r>
            <a:r>
              <a:rPr lang="ru-RU" sz="1600" dirty="0" smtClean="0"/>
              <a:t>да </a:t>
            </a:r>
            <a:r>
              <a:rPr lang="ru-RU" sz="1600" dirty="0" err="1" smtClean="0"/>
              <a:t>соғыс жылдары</a:t>
            </a:r>
            <a:r>
              <a:rPr lang="ru-RU" sz="1600" dirty="0" smtClean="0"/>
              <a:t> </a:t>
            </a:r>
            <a:r>
              <a:rPr lang="ru-RU" sz="1600" dirty="0" err="1" smtClean="0"/>
              <a:t>егін</a:t>
            </a:r>
            <a:r>
              <a:rPr lang="ru-RU" sz="1600" dirty="0" smtClean="0"/>
              <a:t> салу </a:t>
            </a:r>
            <a:r>
              <a:rPr lang="ru-RU" sz="1600" dirty="0" err="1" smtClean="0"/>
              <a:t>жұмысының </a:t>
            </a:r>
            <a:r>
              <a:rPr lang="ru-RU" sz="1600" dirty="0" smtClean="0"/>
              <a:t>50%-ін </a:t>
            </a:r>
            <a:r>
              <a:rPr lang="ru-RU" sz="1600" dirty="0" err="1" smtClean="0"/>
              <a:t>ірі</a:t>
            </a:r>
            <a:r>
              <a:rPr lang="ru-RU" sz="1600" dirty="0" smtClean="0"/>
              <a:t> </a:t>
            </a:r>
            <a:r>
              <a:rPr lang="ru-RU" sz="1600" dirty="0" err="1" smtClean="0"/>
              <a:t>қара атқарды</a:t>
            </a:r>
            <a:r>
              <a:rPr lang="ru-RU" sz="1600" dirty="0" smtClean="0"/>
              <a:t>. </a:t>
            </a:r>
            <a:r>
              <a:rPr lang="ru-RU" sz="1600" dirty="0" err="1" smtClean="0"/>
              <a:t>Тылдағы еңбекшілер жоғарыдан берілген</a:t>
            </a:r>
            <a:r>
              <a:rPr lang="ru-RU" sz="1600" dirty="0" smtClean="0"/>
              <a:t> </a:t>
            </a:r>
            <a:r>
              <a:rPr lang="ru-RU" sz="1600" dirty="0" err="1" smtClean="0"/>
              <a:t>жоспарды</a:t>
            </a:r>
            <a:r>
              <a:rPr lang="ru-RU" sz="1600" dirty="0" smtClean="0"/>
              <a:t> </a:t>
            </a:r>
            <a:r>
              <a:rPr lang="ru-RU" sz="1600" dirty="0" err="1" smtClean="0"/>
              <a:t>орындау</a:t>
            </a:r>
            <a:r>
              <a:rPr lang="ru-RU" sz="1600" dirty="0" smtClean="0"/>
              <a:t> </a:t>
            </a:r>
            <a:r>
              <a:rPr lang="ru-RU" sz="1600" dirty="0" err="1" smtClean="0"/>
              <a:t>барысында</a:t>
            </a:r>
            <a:r>
              <a:rPr lang="ru-RU" sz="1600" dirty="0" smtClean="0"/>
              <a:t> </a:t>
            </a:r>
            <a:r>
              <a:rPr lang="ru-RU" sz="1600" dirty="0" err="1" smtClean="0"/>
              <a:t>күні- түні еңбек етті</a:t>
            </a:r>
            <a:r>
              <a:rPr lang="ru-RU" sz="1600" dirty="0" smtClean="0"/>
              <a:t>. </a:t>
            </a:r>
            <a:r>
              <a:rPr lang="ru-RU" sz="1600" dirty="0" err="1" smtClean="0"/>
              <a:t>Соғыстың бірінші</a:t>
            </a:r>
            <a:r>
              <a:rPr lang="ru-RU" sz="1600" dirty="0" smtClean="0"/>
              <a:t> </a:t>
            </a:r>
            <a:r>
              <a:rPr lang="ru-RU" sz="1600" dirty="0" err="1" smtClean="0"/>
              <a:t>жылы</a:t>
            </a:r>
            <a:r>
              <a:rPr lang="ru-RU" sz="1600" dirty="0" smtClean="0"/>
              <a:t> </a:t>
            </a:r>
            <a:r>
              <a:rPr lang="ru-RU" sz="1600" dirty="0" err="1" smtClean="0"/>
              <a:t>мемлекетке</a:t>
            </a:r>
            <a:r>
              <a:rPr lang="ru-RU" sz="1600" dirty="0" smtClean="0"/>
              <a:t> 100 млн. </a:t>
            </a:r>
            <a:r>
              <a:rPr lang="ru-RU" sz="1600" dirty="0" err="1" smtClean="0"/>
              <a:t>пұт астық тапсырылды</a:t>
            </a:r>
            <a:r>
              <a:rPr lang="ru-RU" sz="1600" dirty="0" smtClean="0"/>
              <a:t>. </a:t>
            </a:r>
            <a:r>
              <a:rPr lang="ru-RU" sz="1600" dirty="0" err="1" smtClean="0"/>
              <a:t>Бұл көрсеткіш </a:t>
            </a:r>
            <a:r>
              <a:rPr lang="ru-RU" sz="1600" dirty="0" smtClean="0"/>
              <a:t>1940 </a:t>
            </a:r>
            <a:r>
              <a:rPr lang="ru-RU" sz="1600" dirty="0" err="1" smtClean="0"/>
              <a:t>жылмен</a:t>
            </a:r>
            <a:r>
              <a:rPr lang="ru-RU" sz="1600" dirty="0" smtClean="0"/>
              <a:t> </a:t>
            </a:r>
            <a:r>
              <a:rPr lang="ru-RU" sz="1600" dirty="0" err="1" smtClean="0"/>
              <a:t>салыстырғанда </a:t>
            </a:r>
            <a:r>
              <a:rPr lang="ru-RU" sz="1600" dirty="0" smtClean="0"/>
              <a:t>24 млн. </a:t>
            </a:r>
            <a:r>
              <a:rPr lang="ru-RU" sz="1600" dirty="0" err="1" smtClean="0"/>
              <a:t>пұтқа артық.</a:t>
            </a:r>
            <a:r>
              <a:rPr lang="ru-RU" sz="1600" dirty="0" smtClean="0"/>
              <a:t> </a:t>
            </a:r>
            <a:r>
              <a:rPr lang="ru-RU" sz="1600" dirty="0" err="1" smtClean="0"/>
              <a:t>Колхозшылар</a:t>
            </a:r>
            <a:r>
              <a:rPr lang="ru-RU" sz="1600" dirty="0" smtClean="0"/>
              <a:t> мен </a:t>
            </a:r>
            <a:r>
              <a:rPr lang="ru-RU" sz="1600" dirty="0" err="1" smtClean="0"/>
              <a:t>совхозшылар</a:t>
            </a:r>
            <a:r>
              <a:rPr lang="ru-RU" sz="1600" dirty="0" smtClean="0"/>
              <a:t> </a:t>
            </a:r>
            <a:r>
              <a:rPr lang="ru-RU" sz="1600" dirty="0" err="1" smtClean="0"/>
              <a:t>өз еркімен</a:t>
            </a:r>
            <a:r>
              <a:rPr lang="ru-RU" sz="1600" dirty="0" smtClean="0"/>
              <a:t> </a:t>
            </a:r>
            <a:r>
              <a:rPr lang="ru-RU" sz="1600" dirty="0" err="1" smtClean="0"/>
              <a:t>еңбек күнін таңғы бестен</a:t>
            </a:r>
            <a:r>
              <a:rPr lang="ru-RU" sz="1600" dirty="0" smtClean="0"/>
              <a:t>, </a:t>
            </a:r>
            <a:r>
              <a:rPr lang="ru-RU" sz="1600" dirty="0" err="1" smtClean="0"/>
              <a:t>кешкі</a:t>
            </a:r>
            <a:r>
              <a:rPr lang="ru-RU" sz="1600" dirty="0" smtClean="0"/>
              <a:t> 22.00-ке </a:t>
            </a:r>
            <a:r>
              <a:rPr lang="ru-RU" sz="1600" dirty="0" err="1" smtClean="0"/>
              <a:t>дейін</a:t>
            </a:r>
            <a:r>
              <a:rPr lang="ru-RU" sz="1600" dirty="0" smtClean="0"/>
              <a:t> </a:t>
            </a:r>
            <a:r>
              <a:rPr lang="ru-RU" sz="1600" dirty="0" err="1" smtClean="0"/>
              <a:t>ұзартқан</a:t>
            </a:r>
            <a:r>
              <a:rPr lang="ru-RU" sz="1600" dirty="0" smtClean="0"/>
              <a:t>. </a:t>
            </a:r>
            <a:r>
              <a:rPr lang="ru-RU" sz="1600" dirty="0" err="1" smtClean="0"/>
              <a:t>Әрбір шаруа</a:t>
            </a:r>
            <a:r>
              <a:rPr lang="ru-RU" sz="1600" dirty="0" smtClean="0"/>
              <a:t> 2-3 </a:t>
            </a:r>
            <a:r>
              <a:rPr lang="ru-RU" sz="1600" dirty="0" err="1" smtClean="0"/>
              <a:t>адамның жұмысын атқарды</a:t>
            </a:r>
            <a:r>
              <a:rPr lang="ru-RU" sz="1600" dirty="0" smtClean="0"/>
              <a:t>. </a:t>
            </a:r>
            <a:r>
              <a:rPr lang="ru-RU" sz="1600" dirty="0" err="1" smtClean="0"/>
              <a:t>Әйелдер балаларын</a:t>
            </a:r>
            <a:r>
              <a:rPr lang="ru-RU" sz="1600" dirty="0" smtClean="0"/>
              <a:t> </a:t>
            </a:r>
            <a:r>
              <a:rPr lang="ru-RU" sz="1600" dirty="0" err="1" smtClean="0"/>
              <a:t>балабақшаға тапсырып</a:t>
            </a:r>
            <a:r>
              <a:rPr lang="ru-RU" sz="1600" dirty="0" smtClean="0"/>
              <a:t>, </a:t>
            </a:r>
            <a:r>
              <a:rPr lang="ru-RU" sz="1600" dirty="0" err="1" smtClean="0"/>
              <a:t>күні-түні жұмыс істеп</a:t>
            </a:r>
            <a:r>
              <a:rPr lang="ru-RU" sz="1600" dirty="0" smtClean="0"/>
              <a:t>, колхоз </a:t>
            </a:r>
            <a:r>
              <a:rPr lang="ru-RU" sz="1600" dirty="0" err="1" smtClean="0"/>
              <a:t>жұмысын белсене</a:t>
            </a:r>
            <a:r>
              <a:rPr lang="ru-RU" sz="1600" dirty="0" smtClean="0"/>
              <a:t> </a:t>
            </a:r>
            <a:r>
              <a:rPr lang="ru-RU" sz="1600" dirty="0" err="1" smtClean="0"/>
              <a:t>атқарды</a:t>
            </a:r>
            <a:r>
              <a:rPr lang="ru-RU" sz="1600" dirty="0" smtClean="0"/>
              <a:t>. </a:t>
            </a:r>
            <a:r>
              <a:rPr lang="ru-RU" sz="1600" dirty="0" err="1" smtClean="0"/>
              <a:t>Мысалы</a:t>
            </a:r>
            <a:r>
              <a:rPr lang="ru-RU" sz="1600" dirty="0" smtClean="0"/>
              <a:t>, </a:t>
            </a:r>
            <a:r>
              <a:rPr lang="ru-RU" sz="1600" dirty="0" err="1" smtClean="0"/>
              <a:t>Алматы</a:t>
            </a:r>
            <a:r>
              <a:rPr lang="ru-RU" sz="1600" dirty="0" smtClean="0"/>
              <a:t> </a:t>
            </a:r>
            <a:r>
              <a:rPr lang="ru-RU" sz="1600" dirty="0" err="1" smtClean="0"/>
              <a:t>облысының </a:t>
            </a:r>
            <a:r>
              <a:rPr lang="ru-RU" sz="1600" dirty="0" smtClean="0"/>
              <a:t>9 </a:t>
            </a:r>
            <a:r>
              <a:rPr lang="ru-RU" sz="1600" dirty="0" err="1" smtClean="0"/>
              <a:t>ауданының </a:t>
            </a:r>
            <a:r>
              <a:rPr lang="ru-RU" sz="1600" dirty="0" smtClean="0"/>
              <a:t>277 </a:t>
            </a:r>
            <a:r>
              <a:rPr lang="ru-RU" sz="1600" dirty="0" err="1" smtClean="0"/>
              <a:t>колхозында</a:t>
            </a:r>
            <a:r>
              <a:rPr lang="ru-RU" sz="1600" dirty="0" smtClean="0"/>
              <a:t> </a:t>
            </a:r>
            <a:r>
              <a:rPr lang="ru-RU" sz="1600" dirty="0" err="1" smtClean="0"/>
              <a:t>соғысқа дейін</a:t>
            </a:r>
            <a:r>
              <a:rPr lang="ru-RU" sz="1600" dirty="0" smtClean="0"/>
              <a:t> 64369 </a:t>
            </a:r>
            <a:r>
              <a:rPr lang="ru-RU" sz="1600" dirty="0" err="1" smtClean="0"/>
              <a:t>адам</a:t>
            </a:r>
            <a:r>
              <a:rPr lang="ru-RU" sz="1600" dirty="0" smtClean="0"/>
              <a:t> </a:t>
            </a:r>
            <a:r>
              <a:rPr lang="ru-RU" sz="1600" dirty="0" err="1" smtClean="0"/>
              <a:t>еңбек етсе</a:t>
            </a:r>
            <a:r>
              <a:rPr lang="ru-RU" sz="1600" dirty="0" smtClean="0"/>
              <a:t>, </a:t>
            </a:r>
            <a:r>
              <a:rPr lang="ru-RU" sz="1600" dirty="0" err="1" smtClean="0"/>
              <a:t>соғыс жылдары</a:t>
            </a:r>
            <a:r>
              <a:rPr lang="ru-RU" sz="1600" dirty="0" smtClean="0"/>
              <a:t> </a:t>
            </a:r>
            <a:r>
              <a:rPr lang="ru-RU" sz="1600" dirty="0" err="1" smtClean="0"/>
              <a:t>олардың </a:t>
            </a:r>
            <a:r>
              <a:rPr lang="ru-RU" sz="1600" dirty="0" smtClean="0"/>
              <a:t>саны </a:t>
            </a:r>
            <a:r>
              <a:rPr lang="ru-RU" sz="1600" dirty="0" err="1" smtClean="0"/>
              <a:t>әйелдер</a:t>
            </a:r>
            <a:r>
              <a:rPr lang="ru-RU" sz="1600" dirty="0" smtClean="0"/>
              <a:t>, </a:t>
            </a:r>
            <a:r>
              <a:rPr lang="ru-RU" sz="1600" dirty="0" err="1" smtClean="0"/>
              <a:t>қариялар және балалар</a:t>
            </a:r>
            <a:r>
              <a:rPr lang="ru-RU" sz="1600" dirty="0" smtClean="0"/>
              <a:t> </a:t>
            </a:r>
            <a:r>
              <a:rPr lang="ru-RU" sz="1600" dirty="0" err="1" smtClean="0"/>
              <a:t>есебінен</a:t>
            </a:r>
            <a:r>
              <a:rPr lang="ru-RU" sz="1600" dirty="0" smtClean="0"/>
              <a:t> 68598 </a:t>
            </a:r>
            <a:r>
              <a:rPr lang="ru-RU" sz="1600" dirty="0" err="1" smtClean="0"/>
              <a:t>адамға дейін</a:t>
            </a:r>
            <a:r>
              <a:rPr lang="ru-RU" sz="1600" dirty="0" smtClean="0"/>
              <a:t> </a:t>
            </a:r>
            <a:r>
              <a:rPr lang="ru-RU" sz="1600" dirty="0" err="1" smtClean="0"/>
              <a:t>өскен</a:t>
            </a:r>
            <a:r>
              <a:rPr lang="ru-RU" sz="1600" dirty="0" smtClean="0"/>
              <a:t>. 1941 </a:t>
            </a:r>
            <a:r>
              <a:rPr lang="ru-RU" sz="1600" dirty="0" err="1" smtClean="0"/>
              <a:t>жылы</a:t>
            </a:r>
            <a:r>
              <a:rPr lang="ru-RU" sz="1600" dirty="0" smtClean="0"/>
              <a:t> </a:t>
            </a:r>
            <a:r>
              <a:rPr lang="ru-RU" sz="1600" dirty="0" err="1" smtClean="0"/>
              <a:t>Ақтөбе облысы</a:t>
            </a:r>
            <a:r>
              <a:rPr lang="ru-RU" sz="1600" dirty="0" smtClean="0"/>
              <a:t>, </a:t>
            </a:r>
            <a:r>
              <a:rPr lang="ru-RU" sz="1600" dirty="0" err="1" smtClean="0"/>
              <a:t>Ойыл</a:t>
            </a:r>
            <a:r>
              <a:rPr lang="ru-RU" sz="1600" dirty="0" smtClean="0"/>
              <a:t> </a:t>
            </a:r>
            <a:r>
              <a:rPr lang="ru-RU" sz="1600" dirty="0" err="1" smtClean="0"/>
              <a:t>ауданының </a:t>
            </a:r>
            <a:r>
              <a:rPr lang="ru-RU" sz="1600" dirty="0" smtClean="0"/>
              <a:t>“</a:t>
            </a:r>
            <a:r>
              <a:rPr lang="ru-RU" sz="1600" dirty="0" err="1" smtClean="0"/>
              <a:t>Құрман</a:t>
            </a:r>
            <a:r>
              <a:rPr lang="ru-RU" sz="1600" dirty="0" smtClean="0"/>
              <a:t>” </a:t>
            </a:r>
            <a:r>
              <a:rPr lang="ru-RU" sz="1600" dirty="0" err="1" smtClean="0"/>
              <a:t>колхозының егіншісі</a:t>
            </a:r>
            <a:r>
              <a:rPr lang="ru-RU" sz="1600" dirty="0" smtClean="0"/>
              <a:t> </a:t>
            </a:r>
            <a:r>
              <a:rPr lang="ru-RU" sz="1600" dirty="0" err="1" smtClean="0"/>
              <a:t>Шығанақ Берсиев</a:t>
            </a:r>
            <a:r>
              <a:rPr lang="ru-RU" sz="1600" dirty="0" smtClean="0"/>
              <a:t> 1 </a:t>
            </a:r>
            <a:r>
              <a:rPr lang="ru-RU" sz="1600" dirty="0" err="1" smtClean="0"/>
              <a:t>гектардан</a:t>
            </a:r>
            <a:r>
              <a:rPr lang="ru-RU" sz="1600" dirty="0" smtClean="0"/>
              <a:t> 155,8 </a:t>
            </a:r>
            <a:r>
              <a:rPr lang="ru-RU" sz="1600" dirty="0" err="1" smtClean="0"/>
              <a:t>ц</a:t>
            </a:r>
            <a:r>
              <a:rPr lang="ru-RU" sz="1600" dirty="0" smtClean="0"/>
              <a:t>. тары </a:t>
            </a:r>
            <a:r>
              <a:rPr lang="ru-RU" sz="1600" dirty="0" err="1" smtClean="0"/>
              <a:t>алып</a:t>
            </a:r>
            <a:r>
              <a:rPr lang="ru-RU" sz="1600" dirty="0" smtClean="0"/>
              <a:t>, </a:t>
            </a:r>
            <a:r>
              <a:rPr lang="ru-RU" sz="1600" dirty="0" err="1" smtClean="0"/>
              <a:t>әлемдік </a:t>
            </a:r>
            <a:r>
              <a:rPr lang="ru-RU" sz="1600" dirty="0" smtClean="0"/>
              <a:t>рекорд </a:t>
            </a:r>
            <a:r>
              <a:rPr lang="ru-RU" sz="1600" dirty="0" err="1" smtClean="0"/>
              <a:t>жасаса</a:t>
            </a:r>
            <a:r>
              <a:rPr lang="ru-RU" sz="1600" dirty="0" smtClean="0"/>
              <a:t>, ал 1945 </a:t>
            </a:r>
            <a:r>
              <a:rPr lang="ru-RU" sz="1600" dirty="0" err="1" smtClean="0"/>
              <a:t>жылы</a:t>
            </a:r>
            <a:r>
              <a:rPr lang="ru-RU" sz="1600" dirty="0" smtClean="0"/>
              <a:t> – 1 </a:t>
            </a:r>
            <a:r>
              <a:rPr lang="ru-RU" sz="1600" dirty="0" err="1" smtClean="0"/>
              <a:t>га-дан</a:t>
            </a:r>
            <a:r>
              <a:rPr lang="ru-RU" sz="1600" dirty="0" smtClean="0"/>
              <a:t> 202 </a:t>
            </a:r>
            <a:r>
              <a:rPr lang="ru-RU" sz="1600" dirty="0" err="1" smtClean="0"/>
              <a:t>ц</a:t>
            </a:r>
            <a:r>
              <a:rPr lang="ru-RU" sz="1600" dirty="0" smtClean="0"/>
              <a:t>. тары </a:t>
            </a:r>
            <a:r>
              <a:rPr lang="ru-RU" sz="1600" dirty="0" err="1" smtClean="0"/>
              <a:t>алып</a:t>
            </a:r>
            <a:r>
              <a:rPr lang="ru-RU" sz="1600" dirty="0" smtClean="0"/>
              <a:t>, </a:t>
            </a:r>
            <a:r>
              <a:rPr lang="ru-RU" sz="1600" dirty="0" err="1" smtClean="0"/>
              <a:t>өзінің алғашқы көрсеткішін бірнеше</a:t>
            </a:r>
            <a:r>
              <a:rPr lang="ru-RU" sz="1600" dirty="0" smtClean="0"/>
              <a:t> </a:t>
            </a:r>
            <a:r>
              <a:rPr lang="ru-RU" sz="1600" dirty="0" err="1" smtClean="0"/>
              <a:t>рет</a:t>
            </a:r>
            <a:r>
              <a:rPr lang="ru-RU" sz="1600" dirty="0" smtClean="0"/>
              <a:t> </a:t>
            </a:r>
            <a:r>
              <a:rPr lang="ru-RU" sz="1600" dirty="0" err="1" smtClean="0"/>
              <a:t>өсірді</a:t>
            </a:r>
            <a:r>
              <a:rPr lang="ru-RU" sz="1600" dirty="0" smtClean="0"/>
              <a:t>. </a:t>
            </a:r>
            <a:r>
              <a:rPr lang="ru-RU" sz="1600" dirty="0" err="1" smtClean="0"/>
              <a:t>Шиелі</a:t>
            </a:r>
            <a:r>
              <a:rPr lang="ru-RU" sz="1600" dirty="0" smtClean="0"/>
              <a:t> </a:t>
            </a:r>
            <a:r>
              <a:rPr lang="ru-RU" sz="1600" dirty="0" err="1" smtClean="0"/>
              <a:t>ауданы</a:t>
            </a:r>
            <a:r>
              <a:rPr lang="ru-RU" sz="1600" dirty="0" smtClean="0"/>
              <a:t>, “Авангард” </a:t>
            </a:r>
            <a:r>
              <a:rPr lang="ru-RU" sz="1600" dirty="0" err="1" smtClean="0"/>
              <a:t>колхозының даңқын шығарған күріш егуші</a:t>
            </a:r>
            <a:r>
              <a:rPr lang="ru-RU" sz="1600" dirty="0" smtClean="0"/>
              <a:t> Ким </a:t>
            </a:r>
            <a:r>
              <a:rPr lang="ru-RU" sz="1600" dirty="0" err="1" smtClean="0"/>
              <a:t>Ман</a:t>
            </a:r>
            <a:r>
              <a:rPr lang="ru-RU" sz="1600" dirty="0" smtClean="0"/>
              <a:t> Сам 1 </a:t>
            </a:r>
            <a:r>
              <a:rPr lang="ru-RU" sz="1600" dirty="0" err="1" smtClean="0"/>
              <a:t>га-дан</a:t>
            </a:r>
            <a:r>
              <a:rPr lang="ru-RU" sz="1600" dirty="0" smtClean="0"/>
              <a:t> 154,9 </a:t>
            </a:r>
            <a:r>
              <a:rPr lang="ru-RU" sz="1600" dirty="0" err="1" smtClean="0"/>
              <a:t>ц</a:t>
            </a:r>
            <a:r>
              <a:rPr lang="ru-RU" sz="1600" dirty="0" smtClean="0"/>
              <a:t>. </a:t>
            </a:r>
            <a:r>
              <a:rPr lang="ru-RU" sz="1600" dirty="0" err="1" smtClean="0"/>
              <a:t>күріш өндірді.</a:t>
            </a:r>
            <a:r>
              <a:rPr lang="ru-RU" sz="1600" dirty="0" smtClean="0"/>
              <a:t> </a:t>
            </a:r>
            <a:r>
              <a:rPr lang="ru-RU" sz="1600" dirty="0" err="1" smtClean="0"/>
              <a:t>Күріш өсіруші Ыбырай</a:t>
            </a:r>
            <a:r>
              <a:rPr lang="ru-RU" sz="1600" dirty="0" smtClean="0"/>
              <a:t> </a:t>
            </a:r>
            <a:r>
              <a:rPr lang="ru-RU" sz="1600" dirty="0" err="1" smtClean="0"/>
              <a:t>Жақаев </a:t>
            </a:r>
            <a:r>
              <a:rPr lang="ru-RU" sz="1600" dirty="0" smtClean="0"/>
              <a:t>1943 </a:t>
            </a:r>
            <a:r>
              <a:rPr lang="ru-RU" sz="1600" dirty="0" err="1" smtClean="0"/>
              <a:t>жылы</a:t>
            </a:r>
            <a:r>
              <a:rPr lang="ru-RU" sz="1600" dirty="0" smtClean="0"/>
              <a:t> 1 </a:t>
            </a:r>
            <a:r>
              <a:rPr lang="ru-RU" sz="1600" dirty="0" err="1" smtClean="0"/>
              <a:t>га-дан</a:t>
            </a:r>
            <a:r>
              <a:rPr lang="ru-RU" sz="1600" dirty="0" smtClean="0"/>
              <a:t> 172 </a:t>
            </a:r>
            <a:r>
              <a:rPr lang="ru-RU" sz="1600" dirty="0" err="1" smtClean="0"/>
              <a:t>ц</a:t>
            </a:r>
            <a:r>
              <a:rPr lang="ru-RU" sz="1600" dirty="0" smtClean="0"/>
              <a:t>. </a:t>
            </a:r>
            <a:r>
              <a:rPr lang="ru-RU" sz="1600" dirty="0" err="1" smtClean="0"/>
              <a:t>күріш өнімін алып</a:t>
            </a:r>
            <a:r>
              <a:rPr lang="ru-RU" sz="1600" dirty="0" smtClean="0"/>
              <a:t> </a:t>
            </a:r>
            <a:r>
              <a:rPr lang="ru-RU" sz="1600" dirty="0" err="1" smtClean="0"/>
              <a:t>әлемдік </a:t>
            </a:r>
            <a:r>
              <a:rPr lang="ru-RU" sz="1600" dirty="0" smtClean="0"/>
              <a:t>рекорд </a:t>
            </a:r>
            <a:r>
              <a:rPr lang="ru-RU" sz="1600" dirty="0" err="1" smtClean="0"/>
              <a:t>жасады</a:t>
            </a:r>
            <a:r>
              <a:rPr lang="ru-RU" sz="1600" dirty="0" smtClean="0"/>
              <a:t>. </a:t>
            </a:r>
            <a:r>
              <a:rPr lang="ru-RU" sz="1600" dirty="0" err="1" smtClean="0"/>
              <a:t>Астық өнімі үшін алған </a:t>
            </a:r>
            <a:r>
              <a:rPr lang="ru-RU" sz="1600" dirty="0" smtClean="0"/>
              <a:t>106000 </a:t>
            </a:r>
            <a:r>
              <a:rPr lang="ru-RU" sz="1600" dirty="0" err="1" smtClean="0"/>
              <a:t>сомды</a:t>
            </a:r>
            <a:r>
              <a:rPr lang="ru-RU" sz="1600" dirty="0" smtClean="0"/>
              <a:t> Ы.</a:t>
            </a:r>
            <a:r>
              <a:rPr lang="ru-RU" sz="1600" dirty="0" err="1" smtClean="0"/>
              <a:t>Жақаев қорғаныс майданына</a:t>
            </a:r>
            <a:r>
              <a:rPr lang="ru-RU" sz="1600" dirty="0" smtClean="0"/>
              <a:t> </a:t>
            </a:r>
            <a:r>
              <a:rPr lang="ru-RU" sz="1600" dirty="0" err="1" smtClean="0"/>
              <a:t>жіберді</a:t>
            </a:r>
            <a:r>
              <a:rPr lang="ru-RU" sz="1600" dirty="0" smtClean="0"/>
              <a:t>.</a:t>
            </a:r>
          </a:p>
          <a:p>
            <a:pPr marL="0" indent="0" algn="just"/>
            <a:r>
              <a:rPr lang="ru-RU" sz="1600" dirty="0" err="1" smtClean="0"/>
              <a:t>Соғыс жылдары</a:t>
            </a:r>
            <a:r>
              <a:rPr lang="ru-RU" sz="1600" dirty="0" smtClean="0"/>
              <a:t> </a:t>
            </a:r>
            <a:r>
              <a:rPr lang="ru-RU" sz="1600" dirty="0" err="1" smtClean="0"/>
              <a:t>Қазақстанға </a:t>
            </a:r>
            <a:r>
              <a:rPr lang="ru-RU" sz="1600" dirty="0" smtClean="0"/>
              <a:t>20 </a:t>
            </a:r>
            <a:r>
              <a:rPr lang="ru-RU" sz="1600" dirty="0" err="1" smtClean="0"/>
              <a:t>ірі</a:t>
            </a:r>
            <a:r>
              <a:rPr lang="ru-RU" sz="1600" dirty="0" smtClean="0"/>
              <a:t> </a:t>
            </a:r>
            <a:r>
              <a:rPr lang="ru-RU" sz="1600" dirty="0" err="1" smtClean="0"/>
              <a:t>ғылым институттары</a:t>
            </a:r>
            <a:r>
              <a:rPr lang="ru-RU" sz="1600" dirty="0" smtClean="0"/>
              <a:t> </a:t>
            </a:r>
            <a:r>
              <a:rPr lang="ru-RU" sz="1600" dirty="0" err="1" smtClean="0"/>
              <a:t>көшіп келді</a:t>
            </a:r>
            <a:r>
              <a:rPr lang="ru-RU" sz="1600" dirty="0" smtClean="0"/>
              <a:t>. </a:t>
            </a:r>
            <a:r>
              <a:rPr lang="ru-RU" sz="1600" dirty="0" err="1" smtClean="0"/>
              <a:t>Олардың ішінде</a:t>
            </a:r>
            <a:r>
              <a:rPr lang="ru-RU" sz="1600" dirty="0" smtClean="0"/>
              <a:t> КСРО </a:t>
            </a:r>
            <a:r>
              <a:rPr lang="ru-RU" sz="1600" dirty="0" err="1" smtClean="0"/>
              <a:t>Ғылым Академиясының </a:t>
            </a:r>
            <a:r>
              <a:rPr lang="ru-RU" sz="1600" dirty="0" smtClean="0"/>
              <a:t>физиология  институты, Украина </a:t>
            </a:r>
            <a:r>
              <a:rPr lang="ru-RU" sz="1600" dirty="0" err="1" smtClean="0"/>
              <a:t>Ғылым Академиясының </a:t>
            </a:r>
            <a:r>
              <a:rPr lang="ru-RU" sz="1600" dirty="0" smtClean="0"/>
              <a:t>физика-механика институты, Москва, Ленинград, Киев </a:t>
            </a:r>
            <a:r>
              <a:rPr lang="ru-RU" sz="1600" dirty="0" err="1" smtClean="0"/>
              <a:t>институттары</a:t>
            </a:r>
            <a:r>
              <a:rPr lang="ru-RU" sz="1600" dirty="0" smtClean="0"/>
              <a:t> </a:t>
            </a:r>
            <a:r>
              <a:rPr lang="ru-RU" sz="1600" dirty="0" err="1" smtClean="0"/>
              <a:t>болды</a:t>
            </a:r>
            <a:r>
              <a:rPr lang="ru-RU" sz="1600" dirty="0" smtClean="0"/>
              <a:t>. Осы </a:t>
            </a:r>
            <a:r>
              <a:rPr lang="ru-RU" sz="1600" dirty="0" err="1" smtClean="0"/>
              <a:t>жылдары</a:t>
            </a:r>
            <a:r>
              <a:rPr lang="ru-RU" sz="1600" dirty="0" smtClean="0"/>
              <a:t> </a:t>
            </a:r>
            <a:r>
              <a:rPr lang="ru-RU" sz="1600" dirty="0" err="1" smtClean="0"/>
              <a:t>Қазақстанда </a:t>
            </a:r>
            <a:r>
              <a:rPr lang="ru-RU" sz="1600" dirty="0" smtClean="0"/>
              <a:t>И.П.Вернадский, В.А.Обручев, </a:t>
            </a:r>
            <a:r>
              <a:rPr lang="ru-RU" sz="1600" dirty="0" err="1" smtClean="0"/>
              <a:t>И.И.Мешанинов</a:t>
            </a:r>
            <a:r>
              <a:rPr lang="ru-RU" sz="1600" dirty="0" smtClean="0"/>
              <a:t>, А.И.Бах, Л.С.Берг, А.Е.Фаворский, Б.Д. Греков, С.Н.Бернштейн </a:t>
            </a:r>
            <a:r>
              <a:rPr lang="ru-RU" sz="1600" dirty="0" err="1" smtClean="0"/>
              <a:t>және </a:t>
            </a:r>
            <a:r>
              <a:rPr lang="ru-RU" sz="1600" dirty="0" smtClean="0"/>
              <a:t>т.б. </a:t>
            </a:r>
            <a:r>
              <a:rPr lang="ru-RU" sz="1600" dirty="0" err="1" smtClean="0"/>
              <a:t>атақты ғалымдар жұмыс істеді</a:t>
            </a:r>
            <a:r>
              <a:rPr lang="ru-RU" sz="1600" dirty="0" smtClean="0"/>
              <a:t>. </a:t>
            </a:r>
            <a:r>
              <a:rPr lang="ru-RU" sz="1600" dirty="0" err="1" smtClean="0"/>
              <a:t>Қазақстанға Ресей</a:t>
            </a:r>
            <a:r>
              <a:rPr lang="ru-RU" sz="1600" dirty="0" smtClean="0"/>
              <a:t>, Украина, </a:t>
            </a:r>
            <a:r>
              <a:rPr lang="ru-RU" sz="1600" dirty="0" err="1" smtClean="0"/>
              <a:t>Белоруссиядан</a:t>
            </a:r>
            <a:r>
              <a:rPr lang="ru-RU" sz="1600" dirty="0" smtClean="0"/>
              <a:t> 100-ден аса </a:t>
            </a:r>
            <a:r>
              <a:rPr lang="ru-RU" sz="1600" dirty="0" err="1" smtClean="0"/>
              <a:t>жазушылар</a:t>
            </a:r>
            <a:r>
              <a:rPr lang="ru-RU" sz="1600" dirty="0" smtClean="0"/>
              <a:t> </a:t>
            </a:r>
            <a:r>
              <a:rPr lang="ru-RU" sz="1600" dirty="0" err="1" smtClean="0"/>
              <a:t>уақытша көшіп келді</a:t>
            </a:r>
            <a:r>
              <a:rPr lang="ru-RU" sz="1600" dirty="0" smtClean="0"/>
              <a:t>. </a:t>
            </a:r>
            <a:r>
              <a:rPr lang="ru-RU" sz="1600" dirty="0" err="1" smtClean="0"/>
              <a:t>Олардың ішінде</a:t>
            </a:r>
            <a:r>
              <a:rPr lang="ru-RU" sz="1600" dirty="0" smtClean="0"/>
              <a:t> А.Толстой, С.Маршак, С.Михалков, К.Паустовский, М.Зощенко, </a:t>
            </a:r>
            <a:r>
              <a:rPr lang="ru-RU" sz="1600" dirty="0" err="1" smtClean="0"/>
              <a:t>О.Форш</a:t>
            </a:r>
            <a:r>
              <a:rPr lang="ru-RU" sz="1600" dirty="0" smtClean="0"/>
              <a:t>, С.Сергеев-Ценский, </a:t>
            </a:r>
            <a:r>
              <a:rPr lang="ru-RU" sz="1600" dirty="0" err="1" smtClean="0"/>
              <a:t>Л.Квитко</a:t>
            </a:r>
            <a:r>
              <a:rPr lang="ru-RU" sz="1600" dirty="0" smtClean="0"/>
              <a:t> </a:t>
            </a:r>
            <a:r>
              <a:rPr lang="ru-RU" sz="1600" dirty="0" err="1" smtClean="0"/>
              <a:t>сияқты атақты жазушылар</a:t>
            </a:r>
            <a:r>
              <a:rPr lang="ru-RU" sz="1600" dirty="0" smtClean="0"/>
              <a:t> </a:t>
            </a:r>
            <a:r>
              <a:rPr lang="ru-RU" sz="1600" dirty="0" err="1" smtClean="0"/>
              <a:t>болды</a:t>
            </a:r>
            <a:r>
              <a:rPr lang="ru-RU" sz="1600" dirty="0" smtClean="0"/>
              <a:t>. </a:t>
            </a:r>
            <a:r>
              <a:rPr lang="ru-RU" sz="1600" dirty="0" err="1" smtClean="0"/>
              <a:t>Соғыс жылдары</a:t>
            </a:r>
            <a:r>
              <a:rPr lang="ru-RU" sz="1600" dirty="0" smtClean="0"/>
              <a:t> </a:t>
            </a:r>
            <a:r>
              <a:rPr lang="ru-RU" sz="1600" dirty="0" err="1" smtClean="0"/>
              <a:t>партизан-ақын Ж.Саинның топтамасы</a:t>
            </a:r>
            <a:r>
              <a:rPr lang="ru-RU" sz="1600" dirty="0" smtClean="0"/>
              <a:t>, </a:t>
            </a:r>
            <a:r>
              <a:rPr lang="ru-RU" sz="1600" dirty="0" err="1" smtClean="0"/>
              <a:t>Қ.Аманжоловтың “Ақын өлімі туралы</a:t>
            </a:r>
            <a:r>
              <a:rPr lang="ru-RU" sz="1600" dirty="0" smtClean="0"/>
              <a:t> </a:t>
            </a:r>
            <a:r>
              <a:rPr lang="ru-RU" sz="1600" dirty="0" err="1" smtClean="0"/>
              <a:t>аңызы”, М.Әуезовтың </a:t>
            </a:r>
            <a:r>
              <a:rPr lang="ru-RU" sz="1600" dirty="0" smtClean="0"/>
              <a:t>“Абай </a:t>
            </a:r>
            <a:r>
              <a:rPr lang="ru-RU" sz="1600" dirty="0" err="1" smtClean="0"/>
              <a:t>жолы</a:t>
            </a:r>
            <a:r>
              <a:rPr lang="ru-RU" sz="1600" dirty="0" smtClean="0"/>
              <a:t>” </a:t>
            </a:r>
            <a:r>
              <a:rPr lang="ru-RU" sz="1600" dirty="0" err="1" smtClean="0"/>
              <a:t>эпопеясының бірінші</a:t>
            </a:r>
            <a:r>
              <a:rPr lang="ru-RU" sz="1600" dirty="0" smtClean="0"/>
              <a:t> </a:t>
            </a:r>
            <a:r>
              <a:rPr lang="ru-RU" sz="1600" dirty="0" err="1" smtClean="0"/>
              <a:t>кітабы</a:t>
            </a:r>
            <a:r>
              <a:rPr lang="ru-RU" sz="1600" dirty="0" smtClean="0"/>
              <a:t>, С.</a:t>
            </a:r>
            <a:r>
              <a:rPr lang="ru-RU" sz="1600" dirty="0" err="1" smtClean="0"/>
              <a:t>Мұқановтың </a:t>
            </a:r>
            <a:r>
              <a:rPr lang="ru-RU" sz="1600" dirty="0" smtClean="0"/>
              <a:t>“</a:t>
            </a:r>
            <a:r>
              <a:rPr lang="ru-RU" sz="1600" dirty="0" err="1" smtClean="0"/>
              <a:t>Өмір мектебі</a:t>
            </a:r>
            <a:r>
              <a:rPr lang="ru-RU" sz="1600" dirty="0" smtClean="0"/>
              <a:t>”, Ғ.</a:t>
            </a:r>
            <a:r>
              <a:rPr lang="ru-RU" sz="1600" dirty="0" err="1" smtClean="0"/>
              <a:t>Мүсіреповтың </a:t>
            </a:r>
            <a:r>
              <a:rPr lang="ru-RU" sz="1600" dirty="0" smtClean="0"/>
              <a:t>“</a:t>
            </a:r>
            <a:r>
              <a:rPr lang="ru-RU" sz="1600" dirty="0" err="1" smtClean="0"/>
              <a:t>Қазақ </a:t>
            </a:r>
            <a:r>
              <a:rPr lang="ru-RU" sz="1600" dirty="0" smtClean="0"/>
              <a:t>солдаты”, Ғ.</a:t>
            </a:r>
            <a:r>
              <a:rPr lang="ru-RU" sz="1600" dirty="0" err="1" smtClean="0"/>
              <a:t>Мұстафиннің </a:t>
            </a:r>
            <a:r>
              <a:rPr lang="ru-RU" sz="1600" dirty="0" smtClean="0"/>
              <a:t>“</a:t>
            </a:r>
            <a:r>
              <a:rPr lang="ru-RU" sz="1600" dirty="0" err="1" smtClean="0"/>
              <a:t>Шығанақ</a:t>
            </a:r>
            <a:r>
              <a:rPr lang="ru-RU" sz="1600" dirty="0" smtClean="0"/>
              <a:t>” </a:t>
            </a:r>
            <a:r>
              <a:rPr lang="ru-RU" sz="1600" dirty="0" err="1" smtClean="0"/>
              <a:t>повесі</a:t>
            </a:r>
            <a:r>
              <a:rPr lang="ru-RU" sz="1600" dirty="0" smtClean="0"/>
              <a:t>, Ж.</a:t>
            </a:r>
            <a:r>
              <a:rPr lang="ru-RU" sz="1600" dirty="0" err="1" smtClean="0"/>
              <a:t>Жабаевтың </a:t>
            </a:r>
            <a:r>
              <a:rPr lang="ru-RU" sz="1600" dirty="0" smtClean="0"/>
              <a:t>“</a:t>
            </a:r>
            <a:r>
              <a:rPr lang="ru-RU" sz="1600" dirty="0" err="1" smtClean="0"/>
              <a:t>Ленинградтық өренімі</a:t>
            </a:r>
            <a:r>
              <a:rPr lang="ru-RU" sz="1600" dirty="0" smtClean="0"/>
              <a:t>” </a:t>
            </a:r>
            <a:r>
              <a:rPr lang="ru-RU" sz="1600" dirty="0" err="1" smtClean="0"/>
              <a:t>дүниеге келді</a:t>
            </a:r>
            <a:r>
              <a:rPr lang="ru-RU" sz="1600" dirty="0" smtClean="0"/>
              <a:t>.</a:t>
            </a:r>
          </a:p>
          <a:p>
            <a:pPr marL="0" indent="0" algn="just"/>
            <a:endParaRPr lang="ru-RU" sz="1600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4042"/>
          </a:xfrm>
        </p:spPr>
        <p:txBody>
          <a:bodyPr>
            <a:noAutofit/>
          </a:bodyPr>
          <a:lstStyle/>
          <a:p>
            <a:r>
              <a:rPr lang="kk-KZ" sz="1600" dirty="0" smtClean="0"/>
              <a:t>2-бет</a:t>
            </a:r>
            <a:endParaRPr lang="ru-RU" sz="1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48680"/>
            <a:ext cx="8435280" cy="6192688"/>
          </a:xfrm>
        </p:spPr>
        <p:txBody>
          <a:bodyPr>
            <a:normAutofit fontScale="25000" lnSpcReduction="20000"/>
          </a:bodyPr>
          <a:lstStyle/>
          <a:p>
            <a:pPr marL="0" indent="0" algn="just"/>
            <a:r>
              <a:rPr lang="ru-RU" sz="6400" dirty="0" smtClean="0"/>
              <a:t>1937 </a:t>
            </a:r>
            <a:r>
              <a:rPr lang="ru-RU" sz="6400" dirty="0" err="1" smtClean="0"/>
              <a:t>жылы</a:t>
            </a:r>
            <a:r>
              <a:rPr lang="ru-RU" sz="6400" dirty="0" smtClean="0"/>
              <a:t> 21-26 </a:t>
            </a:r>
            <a:r>
              <a:rPr lang="ru-RU" sz="6400" dirty="0" err="1" smtClean="0"/>
              <a:t>наурызда</a:t>
            </a:r>
            <a:r>
              <a:rPr lang="ru-RU" sz="6400" dirty="0" smtClean="0"/>
              <a:t> </a:t>
            </a:r>
            <a:r>
              <a:rPr lang="ru-RU" sz="6400" dirty="0" err="1" smtClean="0"/>
              <a:t>Алматыда</a:t>
            </a:r>
            <a:r>
              <a:rPr lang="ru-RU" sz="6400" dirty="0" smtClean="0"/>
              <a:t> </a:t>
            </a:r>
            <a:r>
              <a:rPr lang="ru-RU" sz="6400" dirty="0" err="1" smtClean="0"/>
              <a:t>Қазақстан кеңестерінің</a:t>
            </a:r>
            <a:r>
              <a:rPr lang="ru-RU" sz="6400" dirty="0" smtClean="0"/>
              <a:t> </a:t>
            </a:r>
            <a:r>
              <a:rPr lang="en-US" sz="6400" dirty="0" smtClean="0"/>
              <a:t>X </a:t>
            </a:r>
            <a:r>
              <a:rPr lang="ru-RU" sz="6400" dirty="0" err="1" smtClean="0"/>
              <a:t>съезі</a:t>
            </a:r>
            <a:r>
              <a:rPr lang="ru-RU" sz="6400" dirty="0" smtClean="0"/>
              <a:t> </a:t>
            </a:r>
            <a:r>
              <a:rPr lang="ru-RU" sz="6400" dirty="0" err="1" smtClean="0"/>
              <a:t>өтті.</a:t>
            </a:r>
            <a:r>
              <a:rPr lang="ru-RU" sz="6400" dirty="0" smtClean="0"/>
              <a:t> 1937 </a:t>
            </a:r>
            <a:r>
              <a:rPr lang="ru-RU" sz="6400" dirty="0" err="1" smtClean="0"/>
              <a:t>жылы</a:t>
            </a:r>
            <a:r>
              <a:rPr lang="ru-RU" sz="6400" dirty="0" smtClean="0"/>
              <a:t> 26 </a:t>
            </a:r>
            <a:r>
              <a:rPr lang="ru-RU" sz="6400" dirty="0" err="1" smtClean="0"/>
              <a:t>наурызда</a:t>
            </a:r>
            <a:r>
              <a:rPr lang="ru-RU" sz="6400" dirty="0" smtClean="0"/>
              <a:t> съезд </a:t>
            </a:r>
            <a:r>
              <a:rPr lang="ru-RU" sz="6400" dirty="0" err="1" smtClean="0"/>
              <a:t>Қазақ КСР-ның Конституциясын</a:t>
            </a:r>
            <a:r>
              <a:rPr lang="ru-RU" sz="6400" dirty="0" smtClean="0"/>
              <a:t> </a:t>
            </a:r>
            <a:r>
              <a:rPr lang="ru-RU" sz="6400" dirty="0" err="1" smtClean="0"/>
              <a:t>бекітті</a:t>
            </a:r>
            <a:r>
              <a:rPr lang="ru-RU" sz="6400" dirty="0" smtClean="0"/>
              <a:t>. </a:t>
            </a:r>
            <a:r>
              <a:rPr lang="ru-RU" sz="6400" dirty="0" err="1" smtClean="0"/>
              <a:t>Мемлекеттік</a:t>
            </a:r>
            <a:r>
              <a:rPr lang="ru-RU" sz="6400" dirty="0" smtClean="0"/>
              <a:t> </a:t>
            </a:r>
            <a:r>
              <a:rPr lang="ru-RU" sz="6400" dirty="0" err="1" smtClean="0"/>
              <a:t>биліктің ең жоғарғы </a:t>
            </a:r>
            <a:r>
              <a:rPr lang="ru-RU" sz="6400" dirty="0" smtClean="0"/>
              <a:t>органы </a:t>
            </a:r>
            <a:r>
              <a:rPr lang="ru-RU" sz="6400" dirty="0" err="1" smtClean="0"/>
              <a:t>төрт жылға сайланатын</a:t>
            </a:r>
            <a:r>
              <a:rPr lang="ru-RU" sz="6400" dirty="0" smtClean="0"/>
              <a:t> </a:t>
            </a:r>
            <a:r>
              <a:rPr lang="ru-RU" sz="6400" dirty="0" err="1" smtClean="0"/>
              <a:t>Қазақ </a:t>
            </a:r>
            <a:r>
              <a:rPr lang="ru-RU" sz="6400" dirty="0" smtClean="0"/>
              <a:t>КСР </a:t>
            </a:r>
            <a:r>
              <a:rPr lang="ru-RU" sz="6400" dirty="0" err="1" smtClean="0"/>
              <a:t>Жоғары Кеңесі болды</a:t>
            </a:r>
            <a:r>
              <a:rPr lang="ru-RU" sz="6400" dirty="0" smtClean="0"/>
              <a:t>. </a:t>
            </a:r>
            <a:r>
              <a:rPr lang="ru-RU" sz="6400" dirty="0" err="1" smtClean="0"/>
              <a:t>Жоғары Кеңес өзінің Президиумын</a:t>
            </a:r>
            <a:r>
              <a:rPr lang="ru-RU" sz="6400" dirty="0" smtClean="0"/>
              <a:t> </a:t>
            </a:r>
            <a:r>
              <a:rPr lang="ru-RU" sz="6400" dirty="0" err="1" smtClean="0"/>
              <a:t>сайлады</a:t>
            </a:r>
            <a:r>
              <a:rPr lang="ru-RU" sz="6400" dirty="0" smtClean="0"/>
              <a:t> </a:t>
            </a:r>
            <a:r>
              <a:rPr lang="ru-RU" sz="6400" dirty="0" err="1" smtClean="0"/>
              <a:t>және </a:t>
            </a:r>
            <a:r>
              <a:rPr lang="ru-RU" sz="6400" dirty="0" smtClean="0"/>
              <a:t>республика </a:t>
            </a:r>
            <a:r>
              <a:rPr lang="ru-RU" sz="6400" dirty="0" err="1" smtClean="0"/>
              <a:t>үкіметі </a:t>
            </a:r>
            <a:r>
              <a:rPr lang="ru-RU" sz="6400" dirty="0" smtClean="0"/>
              <a:t>- </a:t>
            </a:r>
            <a:r>
              <a:rPr lang="ru-RU" sz="6400" dirty="0" err="1" smtClean="0"/>
              <a:t>Халық Комиссарлар</a:t>
            </a:r>
            <a:r>
              <a:rPr lang="ru-RU" sz="6400" dirty="0" smtClean="0"/>
              <a:t> </a:t>
            </a:r>
            <a:r>
              <a:rPr lang="ru-RU" sz="6400" dirty="0" err="1" smtClean="0"/>
              <a:t>Кеңесін </a:t>
            </a:r>
            <a:r>
              <a:rPr lang="ru-RU" sz="6400" dirty="0" smtClean="0"/>
              <a:t>(ХКК) </a:t>
            </a:r>
            <a:r>
              <a:rPr lang="ru-RU" sz="6400" dirty="0" err="1" smtClean="0"/>
              <a:t>құрды</a:t>
            </a:r>
            <a:r>
              <a:rPr lang="ru-RU" sz="6400" dirty="0" smtClean="0"/>
              <a:t>. </a:t>
            </a:r>
            <a:r>
              <a:rPr lang="ru-RU" sz="6400" dirty="0" err="1" smtClean="0"/>
              <a:t>Конституцияда</a:t>
            </a:r>
            <a:r>
              <a:rPr lang="ru-RU" sz="6400" dirty="0" smtClean="0"/>
              <a:t> республика </a:t>
            </a:r>
            <a:r>
              <a:rPr lang="ru-RU" sz="6400" dirty="0" err="1" smtClean="0"/>
              <a:t>территориясының тұтастығы негізделді</a:t>
            </a:r>
            <a:r>
              <a:rPr lang="ru-RU" sz="6400" dirty="0" smtClean="0"/>
              <a:t>. </a:t>
            </a:r>
            <a:r>
              <a:rPr lang="ru-RU" sz="6400" dirty="0" err="1" smtClean="0"/>
              <a:t>Қазақ КСР-ның әрбір азаматы</a:t>
            </a:r>
            <a:r>
              <a:rPr lang="ru-RU" sz="6400" dirty="0" smtClean="0"/>
              <a:t> КСРО </a:t>
            </a:r>
            <a:r>
              <a:rPr lang="ru-RU" sz="6400" dirty="0" err="1" smtClean="0"/>
              <a:t>азаматы</a:t>
            </a:r>
            <a:r>
              <a:rPr lang="ru-RU" sz="6400" dirty="0" smtClean="0"/>
              <a:t> </a:t>
            </a:r>
            <a:r>
              <a:rPr lang="ru-RU" sz="6400" dirty="0" err="1" smtClean="0"/>
              <a:t>болып</a:t>
            </a:r>
            <a:r>
              <a:rPr lang="ru-RU" sz="6400" dirty="0" smtClean="0"/>
              <a:t> </a:t>
            </a:r>
            <a:r>
              <a:rPr lang="ru-RU" sz="6400" dirty="0" err="1" smtClean="0"/>
              <a:t>табылды</a:t>
            </a:r>
            <a:r>
              <a:rPr lang="ru-RU" sz="6400" dirty="0" smtClean="0"/>
              <a:t>.</a:t>
            </a:r>
          </a:p>
          <a:p>
            <a:pPr marL="0" indent="0" algn="just"/>
            <a:r>
              <a:rPr lang="ru-RU" sz="6400" b="1" dirty="0" err="1" smtClean="0"/>
              <a:t>Фашистік</a:t>
            </a:r>
            <a:r>
              <a:rPr lang="ru-RU" sz="6400" b="1" dirty="0" smtClean="0"/>
              <a:t> </a:t>
            </a:r>
            <a:r>
              <a:rPr lang="ru-RU" sz="6400" b="1" dirty="0" err="1" smtClean="0"/>
              <a:t>басқыншылыққа қарсы күрес.</a:t>
            </a:r>
            <a:endParaRPr lang="ru-RU" sz="6400" b="1" dirty="0" smtClean="0"/>
          </a:p>
          <a:p>
            <a:pPr marL="0" indent="0" algn="just"/>
            <a:r>
              <a:rPr lang="ru-RU" sz="6400" dirty="0" smtClean="0"/>
              <a:t>30-шы </a:t>
            </a:r>
            <a:r>
              <a:rPr lang="ru-RU" sz="6400" dirty="0" err="1" smtClean="0"/>
              <a:t>жылдардағы әлемдік дағдарыс көптеген мемлекеттердің экономикалық</a:t>
            </a:r>
            <a:r>
              <a:rPr lang="ru-RU" sz="6400" dirty="0" smtClean="0"/>
              <a:t>, </a:t>
            </a:r>
            <a:r>
              <a:rPr lang="ru-RU" sz="6400" dirty="0" err="1" smtClean="0"/>
              <a:t>әлеуметтік және халықаралық қатынастарын шиеленістірді</a:t>
            </a:r>
            <a:r>
              <a:rPr lang="ru-RU" sz="6400" dirty="0" smtClean="0"/>
              <a:t>. </a:t>
            </a:r>
            <a:r>
              <a:rPr lang="ru-RU" sz="6400" dirty="0" err="1" smtClean="0"/>
              <a:t>Бұл жағдай әлемдік билікке</a:t>
            </a:r>
            <a:r>
              <a:rPr lang="ru-RU" sz="6400" dirty="0" smtClean="0"/>
              <a:t> </a:t>
            </a:r>
            <a:r>
              <a:rPr lang="ru-RU" sz="6400" dirty="0" err="1" smtClean="0"/>
              <a:t>талпынған күштердің пайда</a:t>
            </a:r>
            <a:r>
              <a:rPr lang="ru-RU" sz="6400" dirty="0" smtClean="0"/>
              <a:t> </a:t>
            </a:r>
            <a:r>
              <a:rPr lang="ru-RU" sz="6400" dirty="0" err="1" smtClean="0"/>
              <a:t>болуына</a:t>
            </a:r>
            <a:r>
              <a:rPr lang="ru-RU" sz="6400" dirty="0" smtClean="0"/>
              <a:t> </a:t>
            </a:r>
            <a:r>
              <a:rPr lang="ru-RU" sz="6400" dirty="0" err="1" smtClean="0"/>
              <a:t>жол</a:t>
            </a:r>
            <a:r>
              <a:rPr lang="ru-RU" sz="6400" dirty="0" smtClean="0"/>
              <a:t> </a:t>
            </a:r>
            <a:r>
              <a:rPr lang="ru-RU" sz="6400" dirty="0" err="1" smtClean="0"/>
              <a:t>ашты</a:t>
            </a:r>
            <a:r>
              <a:rPr lang="ru-RU" sz="6400" dirty="0" smtClean="0"/>
              <a:t>. </a:t>
            </a:r>
            <a:r>
              <a:rPr lang="ru-RU" sz="6400" dirty="0" err="1" smtClean="0"/>
              <a:t>Осындай</a:t>
            </a:r>
            <a:r>
              <a:rPr lang="ru-RU" sz="6400" dirty="0" smtClean="0"/>
              <a:t> </a:t>
            </a:r>
            <a:r>
              <a:rPr lang="ru-RU" sz="6400" dirty="0" err="1" smtClean="0"/>
              <a:t>күштердің ішіндегі</a:t>
            </a:r>
            <a:r>
              <a:rPr lang="ru-RU" sz="6400" dirty="0" smtClean="0"/>
              <a:t> </a:t>
            </a:r>
            <a:r>
              <a:rPr lang="ru-RU" sz="6400" dirty="0" err="1" smtClean="0"/>
              <a:t>ең қауіптісі </a:t>
            </a:r>
            <a:r>
              <a:rPr lang="ru-RU" sz="6400" dirty="0" smtClean="0"/>
              <a:t>– </a:t>
            </a:r>
            <a:r>
              <a:rPr lang="ru-RU" sz="6400" dirty="0" err="1" smtClean="0"/>
              <a:t>Германияда</a:t>
            </a:r>
            <a:r>
              <a:rPr lang="ru-RU" sz="6400" dirty="0" smtClean="0"/>
              <a:t> </a:t>
            </a:r>
            <a:r>
              <a:rPr lang="ru-RU" sz="6400" dirty="0" err="1" smtClean="0"/>
              <a:t>орнаған фашистік</a:t>
            </a:r>
            <a:r>
              <a:rPr lang="ru-RU" sz="6400" dirty="0" smtClean="0"/>
              <a:t> </a:t>
            </a:r>
            <a:r>
              <a:rPr lang="ru-RU" sz="6400" dirty="0" err="1" smtClean="0"/>
              <a:t>тәртіп еді</a:t>
            </a:r>
            <a:r>
              <a:rPr lang="ru-RU" sz="6400" dirty="0" smtClean="0"/>
              <a:t>. </a:t>
            </a:r>
            <a:r>
              <a:rPr lang="ru-RU" sz="6400" dirty="0" err="1" smtClean="0"/>
              <a:t>Батыс</a:t>
            </a:r>
            <a:r>
              <a:rPr lang="ru-RU" sz="6400" dirty="0" smtClean="0"/>
              <a:t> </a:t>
            </a:r>
            <a:r>
              <a:rPr lang="ru-RU" sz="6400" dirty="0" err="1" smtClean="0"/>
              <a:t>мемлекеттері</a:t>
            </a:r>
            <a:r>
              <a:rPr lang="ru-RU" sz="6400" dirty="0" smtClean="0"/>
              <a:t> </a:t>
            </a:r>
            <a:r>
              <a:rPr lang="ru-RU" sz="6400" dirty="0" err="1" smtClean="0"/>
              <a:t>тарапынан</a:t>
            </a:r>
            <a:r>
              <a:rPr lang="ru-RU" sz="6400" dirty="0" smtClean="0"/>
              <a:t> </a:t>
            </a:r>
            <a:r>
              <a:rPr lang="ru-RU" sz="6400" dirty="0" err="1" smtClean="0"/>
              <a:t>ұйымдасқан қарсылықтың болмауы</a:t>
            </a:r>
            <a:r>
              <a:rPr lang="ru-RU" sz="6400" dirty="0" smtClean="0"/>
              <a:t> </a:t>
            </a:r>
            <a:r>
              <a:rPr lang="ru-RU" sz="6400" dirty="0" err="1" smtClean="0"/>
              <a:t>фашистік</a:t>
            </a:r>
            <a:r>
              <a:rPr lang="ru-RU" sz="6400" dirty="0" smtClean="0"/>
              <a:t> </a:t>
            </a:r>
            <a:r>
              <a:rPr lang="ru-RU" sz="6400" dirty="0" err="1" smtClean="0"/>
              <a:t>агрессияның күшеюіне жол</a:t>
            </a:r>
            <a:r>
              <a:rPr lang="ru-RU" sz="6400" dirty="0" smtClean="0"/>
              <a:t> </a:t>
            </a:r>
            <a:r>
              <a:rPr lang="ru-RU" sz="6400" dirty="0" err="1" smtClean="0"/>
              <a:t>ашты</a:t>
            </a:r>
            <a:r>
              <a:rPr lang="ru-RU" sz="6400" dirty="0" smtClean="0"/>
              <a:t>. 1937 </a:t>
            </a:r>
            <a:r>
              <a:rPr lang="ru-RU" sz="6400" dirty="0" err="1" smtClean="0"/>
              <a:t>жылы</a:t>
            </a:r>
            <a:r>
              <a:rPr lang="ru-RU" sz="6400" dirty="0" smtClean="0"/>
              <a:t> </a:t>
            </a:r>
            <a:r>
              <a:rPr lang="ru-RU" sz="6400" dirty="0" err="1" smtClean="0"/>
              <a:t>фашисттік</a:t>
            </a:r>
            <a:r>
              <a:rPr lang="ru-RU" sz="6400" dirty="0" smtClean="0"/>
              <a:t> </a:t>
            </a:r>
            <a:r>
              <a:rPr lang="ru-RU" sz="6400" dirty="0" err="1" smtClean="0"/>
              <a:t>мемлекеттер</a:t>
            </a:r>
            <a:r>
              <a:rPr lang="ru-RU" sz="6400" dirty="0" smtClean="0"/>
              <a:t> – Германия мен </a:t>
            </a:r>
            <a:r>
              <a:rPr lang="ru-RU" sz="6400" dirty="0" err="1" smtClean="0"/>
              <a:t>Италияның милитаристік</a:t>
            </a:r>
            <a:r>
              <a:rPr lang="ru-RU" sz="6400" dirty="0" smtClean="0"/>
              <a:t> </a:t>
            </a:r>
            <a:r>
              <a:rPr lang="ru-RU" sz="6400" dirty="0" err="1" smtClean="0"/>
              <a:t>Жапониямен</a:t>
            </a:r>
            <a:r>
              <a:rPr lang="ru-RU" sz="6400" dirty="0" smtClean="0"/>
              <a:t> </a:t>
            </a:r>
            <a:r>
              <a:rPr lang="ru-RU" sz="6400" dirty="0" err="1" smtClean="0"/>
              <a:t>әскери-саяси одақ құруы екінші</a:t>
            </a:r>
            <a:r>
              <a:rPr lang="ru-RU" sz="6400" dirty="0" smtClean="0"/>
              <a:t> </a:t>
            </a:r>
            <a:r>
              <a:rPr lang="ru-RU" sz="6400" dirty="0" err="1" smtClean="0"/>
              <a:t>дүниежүзілік соғыстың негізі</a:t>
            </a:r>
            <a:r>
              <a:rPr lang="ru-RU" sz="6400" dirty="0" smtClean="0"/>
              <a:t> </a:t>
            </a:r>
            <a:r>
              <a:rPr lang="ru-RU" sz="6400" dirty="0" err="1" smtClean="0"/>
              <a:t>болды</a:t>
            </a:r>
            <a:r>
              <a:rPr lang="ru-RU" sz="6400" dirty="0" smtClean="0"/>
              <a:t>. </a:t>
            </a:r>
            <a:r>
              <a:rPr lang="ru-RU" sz="6400" dirty="0" err="1" smtClean="0"/>
              <a:t>Екінші</a:t>
            </a:r>
            <a:r>
              <a:rPr lang="ru-RU" sz="6400" dirty="0" smtClean="0"/>
              <a:t> </a:t>
            </a:r>
            <a:r>
              <a:rPr lang="ru-RU" sz="6400" dirty="0" err="1" smtClean="0"/>
              <a:t>Дүниежүзілік соғыс </a:t>
            </a:r>
            <a:r>
              <a:rPr lang="ru-RU" sz="6400" dirty="0" smtClean="0"/>
              <a:t>1939 </a:t>
            </a:r>
            <a:r>
              <a:rPr lang="ru-RU" sz="6400" dirty="0" err="1" smtClean="0"/>
              <a:t>жылы</a:t>
            </a:r>
            <a:r>
              <a:rPr lang="ru-RU" sz="6400" dirty="0" smtClean="0"/>
              <a:t> </a:t>
            </a:r>
            <a:r>
              <a:rPr lang="ru-RU" sz="6400" dirty="0" err="1" smtClean="0"/>
              <a:t>Германияның Польшаны</a:t>
            </a:r>
            <a:r>
              <a:rPr lang="ru-RU" sz="6400" dirty="0" smtClean="0"/>
              <a:t> </a:t>
            </a:r>
            <a:r>
              <a:rPr lang="ru-RU" sz="6400" dirty="0" err="1" smtClean="0"/>
              <a:t>жаулап</a:t>
            </a:r>
            <a:r>
              <a:rPr lang="ru-RU" sz="6400" dirty="0" smtClean="0"/>
              <a:t> </a:t>
            </a:r>
            <a:r>
              <a:rPr lang="ru-RU" sz="6400" dirty="0" err="1" smtClean="0"/>
              <a:t>алуымен</a:t>
            </a:r>
            <a:r>
              <a:rPr lang="ru-RU" sz="6400" dirty="0" smtClean="0"/>
              <a:t> </a:t>
            </a:r>
            <a:r>
              <a:rPr lang="ru-RU" sz="6400" dirty="0" err="1" smtClean="0"/>
              <a:t>басталды</a:t>
            </a:r>
            <a:r>
              <a:rPr lang="ru-RU" sz="6400" dirty="0" smtClean="0"/>
              <a:t>. Франция мен Англия </a:t>
            </a:r>
            <a:r>
              <a:rPr lang="ru-RU" sz="6400" dirty="0" err="1" smtClean="0"/>
              <a:t>Германияға қарсы соғыс ашқанын хабарласа</a:t>
            </a:r>
            <a:r>
              <a:rPr lang="ru-RU" sz="6400" dirty="0" smtClean="0"/>
              <a:t>, КСРО осы </a:t>
            </a:r>
            <a:r>
              <a:rPr lang="ru-RU" sz="6400" dirty="0" err="1" smtClean="0"/>
              <a:t>жылы</a:t>
            </a:r>
            <a:r>
              <a:rPr lang="ru-RU" sz="6400" dirty="0" smtClean="0"/>
              <a:t> </a:t>
            </a:r>
            <a:r>
              <a:rPr lang="ru-RU" sz="6400" dirty="0" err="1" smtClean="0"/>
              <a:t>Германиямен</a:t>
            </a:r>
            <a:r>
              <a:rPr lang="ru-RU" sz="6400" dirty="0" smtClean="0"/>
              <a:t> 10 </a:t>
            </a:r>
            <a:r>
              <a:rPr lang="ru-RU" sz="6400" dirty="0" err="1" smtClean="0"/>
              <a:t>жылдық бейбіт</a:t>
            </a:r>
            <a:r>
              <a:rPr lang="ru-RU" sz="6400" dirty="0" smtClean="0"/>
              <a:t> </a:t>
            </a:r>
            <a:r>
              <a:rPr lang="ru-RU" sz="6400" dirty="0" err="1" smtClean="0"/>
              <a:t>келісімге</a:t>
            </a:r>
            <a:r>
              <a:rPr lang="ru-RU" sz="6400" dirty="0" smtClean="0"/>
              <a:t> </a:t>
            </a:r>
            <a:r>
              <a:rPr lang="ru-RU" sz="6400" dirty="0" err="1" smtClean="0"/>
              <a:t>қол қойды</a:t>
            </a:r>
            <a:r>
              <a:rPr lang="ru-RU" sz="6400" dirty="0" smtClean="0"/>
              <a:t>. </a:t>
            </a:r>
            <a:r>
              <a:rPr lang="ru-RU" sz="6400" dirty="0" err="1" smtClean="0"/>
              <a:t>Бұл құжат </a:t>
            </a:r>
            <a:r>
              <a:rPr lang="ru-RU" sz="6400" dirty="0" smtClean="0"/>
              <a:t>тек 1989 </a:t>
            </a:r>
            <a:r>
              <a:rPr lang="ru-RU" sz="6400" dirty="0" err="1" smtClean="0"/>
              <a:t>жылы</a:t>
            </a:r>
            <a:r>
              <a:rPr lang="ru-RU" sz="6400" dirty="0" smtClean="0"/>
              <a:t> </a:t>
            </a:r>
            <a:r>
              <a:rPr lang="ru-RU" sz="6400" dirty="0" err="1" smtClean="0"/>
              <a:t>алғаш жарияланды</a:t>
            </a:r>
            <a:r>
              <a:rPr lang="ru-RU" sz="6400" dirty="0" smtClean="0"/>
              <a:t>. </a:t>
            </a:r>
            <a:r>
              <a:rPr lang="ru-RU" sz="6400" dirty="0" err="1" smtClean="0"/>
              <a:t>Құпия келісімге</a:t>
            </a:r>
            <a:r>
              <a:rPr lang="ru-RU" sz="6400" dirty="0" smtClean="0"/>
              <a:t> </a:t>
            </a:r>
            <a:r>
              <a:rPr lang="ru-RU" sz="6400" dirty="0" err="1" smtClean="0"/>
              <a:t>сай</a:t>
            </a:r>
            <a:r>
              <a:rPr lang="ru-RU" sz="6400" dirty="0" smtClean="0"/>
              <a:t> 1939 </a:t>
            </a:r>
            <a:r>
              <a:rPr lang="ru-RU" sz="6400" dirty="0" err="1" smtClean="0"/>
              <a:t>жылы</a:t>
            </a:r>
            <a:r>
              <a:rPr lang="ru-RU" sz="6400" dirty="0" smtClean="0"/>
              <a:t> Германия мен КСРО </a:t>
            </a:r>
            <a:r>
              <a:rPr lang="ru-RU" sz="6400" dirty="0" err="1" smtClean="0"/>
              <a:t>Еуропадағы билік</a:t>
            </a:r>
            <a:r>
              <a:rPr lang="ru-RU" sz="6400" dirty="0" smtClean="0"/>
              <a:t> </a:t>
            </a:r>
            <a:r>
              <a:rPr lang="ru-RU" sz="6400" dirty="0" err="1" smtClean="0"/>
              <a:t>жүргізу аймақтарын бөліп</a:t>
            </a:r>
            <a:r>
              <a:rPr lang="ru-RU" sz="6400" dirty="0" smtClean="0"/>
              <a:t>, </a:t>
            </a:r>
            <a:r>
              <a:rPr lang="ru-RU" sz="6400" dirty="0" err="1" smtClean="0"/>
              <a:t>жаулап</a:t>
            </a:r>
            <a:r>
              <a:rPr lang="ru-RU" sz="6400" dirty="0" smtClean="0"/>
              <a:t> </a:t>
            </a:r>
            <a:r>
              <a:rPr lang="ru-RU" sz="6400" dirty="0" err="1" smtClean="0"/>
              <a:t>алу</a:t>
            </a:r>
            <a:r>
              <a:rPr lang="ru-RU" sz="6400" dirty="0" smtClean="0"/>
              <a:t> </a:t>
            </a:r>
            <a:r>
              <a:rPr lang="ru-RU" sz="6400" dirty="0" err="1" smtClean="0"/>
              <a:t>шараларын</a:t>
            </a:r>
            <a:r>
              <a:rPr lang="ru-RU" sz="6400" dirty="0" smtClean="0"/>
              <a:t> </a:t>
            </a:r>
            <a:r>
              <a:rPr lang="ru-RU" sz="6400" dirty="0" err="1" smtClean="0"/>
              <a:t>бір</a:t>
            </a:r>
            <a:r>
              <a:rPr lang="ru-RU" sz="6400" dirty="0" smtClean="0"/>
              <a:t> </a:t>
            </a:r>
            <a:r>
              <a:rPr lang="ru-RU" sz="6400" dirty="0" err="1" smtClean="0"/>
              <a:t>мезгілде</a:t>
            </a:r>
            <a:r>
              <a:rPr lang="ru-RU" sz="6400" dirty="0" smtClean="0"/>
              <a:t> </a:t>
            </a:r>
            <a:r>
              <a:rPr lang="ru-RU" sz="6400" dirty="0" err="1" smtClean="0"/>
              <a:t>бастайды</a:t>
            </a:r>
            <a:r>
              <a:rPr lang="ru-RU" sz="6400" dirty="0" smtClean="0"/>
              <a:t>. </a:t>
            </a:r>
            <a:r>
              <a:rPr lang="ru-RU" sz="6400" dirty="0" err="1" smtClean="0"/>
              <a:t>Осының нәтижесінде </a:t>
            </a:r>
            <a:r>
              <a:rPr lang="ru-RU" sz="6400" dirty="0" smtClean="0"/>
              <a:t>Германия </a:t>
            </a:r>
            <a:r>
              <a:rPr lang="ru-RU" sz="6400" dirty="0" err="1" smtClean="0"/>
              <a:t>Польшаны</a:t>
            </a:r>
            <a:r>
              <a:rPr lang="ru-RU" sz="6400" dirty="0" smtClean="0"/>
              <a:t> </a:t>
            </a:r>
            <a:r>
              <a:rPr lang="ru-RU" sz="6400" dirty="0" err="1" smtClean="0"/>
              <a:t>басып</a:t>
            </a:r>
            <a:r>
              <a:rPr lang="ru-RU" sz="6400" dirty="0" smtClean="0"/>
              <a:t> </a:t>
            </a:r>
            <a:r>
              <a:rPr lang="ru-RU" sz="6400" dirty="0" err="1" smtClean="0"/>
              <a:t>алғаннан кейін</a:t>
            </a:r>
            <a:r>
              <a:rPr lang="ru-RU" sz="6400" dirty="0" smtClean="0"/>
              <a:t>, </a:t>
            </a:r>
            <a:r>
              <a:rPr lang="ru-RU" sz="6400" dirty="0" err="1" smtClean="0"/>
              <a:t>Кеңестер Одағына Польшаның </a:t>
            </a:r>
            <a:r>
              <a:rPr lang="ru-RU" sz="6400" dirty="0" smtClean="0"/>
              <a:t>12 млн. </a:t>
            </a:r>
            <a:r>
              <a:rPr lang="ru-RU" sz="6400" dirty="0" err="1" smtClean="0"/>
              <a:t>халқы орналасқан </a:t>
            </a:r>
            <a:r>
              <a:rPr lang="ru-RU" sz="6400" dirty="0" smtClean="0"/>
              <a:t>200 000 </a:t>
            </a:r>
            <a:r>
              <a:rPr lang="ru-RU" sz="6400" dirty="0" err="1" smtClean="0"/>
              <a:t>шаршы</a:t>
            </a:r>
            <a:r>
              <a:rPr lang="ru-RU" sz="6400" dirty="0" smtClean="0"/>
              <a:t> км. </a:t>
            </a:r>
            <a:r>
              <a:rPr lang="ru-RU" sz="6400" dirty="0" err="1" smtClean="0"/>
              <a:t>жері</a:t>
            </a:r>
            <a:r>
              <a:rPr lang="ru-RU" sz="6400" dirty="0" smtClean="0"/>
              <a:t> </a:t>
            </a:r>
            <a:r>
              <a:rPr lang="ru-RU" sz="6400" dirty="0" err="1" smtClean="0"/>
              <a:t>өтті.</a:t>
            </a:r>
            <a:r>
              <a:rPr lang="ru-RU" sz="6400" dirty="0" smtClean="0"/>
              <a:t> </a:t>
            </a:r>
            <a:r>
              <a:rPr lang="ru-RU" sz="6400" dirty="0" err="1" smtClean="0"/>
              <a:t>Кейінірек</a:t>
            </a:r>
            <a:r>
              <a:rPr lang="ru-RU" sz="6400" dirty="0" smtClean="0"/>
              <a:t> </a:t>
            </a:r>
            <a:r>
              <a:rPr lang="ru-RU" sz="6400" dirty="0" err="1" smtClean="0"/>
              <a:t>бұл </a:t>
            </a:r>
            <a:r>
              <a:rPr lang="ru-RU" sz="6400" dirty="0" smtClean="0"/>
              <a:t>территория Украина, </a:t>
            </a:r>
            <a:r>
              <a:rPr lang="ru-RU" sz="6400" dirty="0" err="1" smtClean="0"/>
              <a:t>Белоруссияға қосылды.</a:t>
            </a:r>
            <a:r>
              <a:rPr lang="ru-RU" sz="6400" dirty="0" smtClean="0"/>
              <a:t> 1940 </a:t>
            </a:r>
            <a:r>
              <a:rPr lang="ru-RU" sz="6400" dirty="0" err="1" smtClean="0"/>
              <a:t>жылы</a:t>
            </a:r>
            <a:r>
              <a:rPr lang="ru-RU" sz="6400" dirty="0" smtClean="0"/>
              <a:t> Германия </a:t>
            </a:r>
            <a:r>
              <a:rPr lang="ru-RU" sz="6400" dirty="0" err="1" smtClean="0"/>
              <a:t>Францияны</a:t>
            </a:r>
            <a:r>
              <a:rPr lang="ru-RU" sz="6400" dirty="0" smtClean="0"/>
              <a:t> </a:t>
            </a:r>
            <a:r>
              <a:rPr lang="ru-RU" sz="6400" dirty="0" err="1" smtClean="0"/>
              <a:t>басып</a:t>
            </a:r>
            <a:r>
              <a:rPr lang="ru-RU" sz="6400" dirty="0" smtClean="0"/>
              <a:t> </a:t>
            </a:r>
            <a:r>
              <a:rPr lang="ru-RU" sz="6400" dirty="0" err="1" smtClean="0"/>
              <a:t>алғаннан кейін</a:t>
            </a:r>
            <a:r>
              <a:rPr lang="ru-RU" sz="6400" dirty="0" smtClean="0"/>
              <a:t> Литва, Латвия, </a:t>
            </a:r>
            <a:r>
              <a:rPr lang="ru-RU" sz="6400" dirty="0" err="1" smtClean="0"/>
              <a:t>Эстониядағы мемлекеттік</a:t>
            </a:r>
            <a:r>
              <a:rPr lang="ru-RU" sz="6400" dirty="0" smtClean="0"/>
              <a:t> </a:t>
            </a:r>
            <a:r>
              <a:rPr lang="ru-RU" sz="6400" dirty="0" err="1" smtClean="0"/>
              <a:t>билікті</a:t>
            </a:r>
            <a:r>
              <a:rPr lang="ru-RU" sz="6400" dirty="0" smtClean="0"/>
              <a:t> </a:t>
            </a:r>
            <a:r>
              <a:rPr lang="ru-RU" sz="6400" dirty="0" err="1" smtClean="0"/>
              <a:t>Кеңестер Одағы иеленіп</a:t>
            </a:r>
            <a:r>
              <a:rPr lang="ru-RU" sz="6400" dirty="0" smtClean="0"/>
              <a:t>, Литва, Латвия, Эстония </a:t>
            </a:r>
            <a:r>
              <a:rPr lang="ru-RU" sz="6400" dirty="0" err="1" smtClean="0"/>
              <a:t>Кеңестік Социалистік</a:t>
            </a:r>
            <a:r>
              <a:rPr lang="ru-RU" sz="6400" dirty="0" smtClean="0"/>
              <a:t> </a:t>
            </a:r>
            <a:r>
              <a:rPr lang="ru-RU" sz="6400" dirty="0" err="1" smtClean="0"/>
              <a:t>Республикалары</a:t>
            </a:r>
            <a:r>
              <a:rPr lang="ru-RU" sz="6400" dirty="0" smtClean="0"/>
              <a:t> </a:t>
            </a:r>
            <a:r>
              <a:rPr lang="ru-RU" sz="6400" dirty="0" err="1" smtClean="0"/>
              <a:t>құрылды</a:t>
            </a:r>
            <a:r>
              <a:rPr lang="ru-RU" sz="6400" dirty="0" smtClean="0"/>
              <a:t>. </a:t>
            </a:r>
            <a:r>
              <a:rPr lang="ru-RU" sz="6400" dirty="0" err="1" smtClean="0"/>
              <a:t>Қызыл </a:t>
            </a:r>
            <a:r>
              <a:rPr lang="ru-RU" sz="6400" dirty="0" smtClean="0"/>
              <a:t>Армия </a:t>
            </a:r>
            <a:r>
              <a:rPr lang="ru-RU" sz="6400" dirty="0" err="1" smtClean="0"/>
              <a:t>Прибалтикаға кіргеннен</a:t>
            </a:r>
            <a:r>
              <a:rPr lang="ru-RU" sz="6400" dirty="0" smtClean="0"/>
              <a:t> </a:t>
            </a:r>
            <a:r>
              <a:rPr lang="ru-RU" sz="6400" dirty="0" err="1" smtClean="0"/>
              <a:t>кейін</a:t>
            </a:r>
            <a:r>
              <a:rPr lang="ru-RU" sz="6400" dirty="0" smtClean="0"/>
              <a:t> </a:t>
            </a:r>
            <a:r>
              <a:rPr lang="ru-RU" sz="6400" dirty="0" err="1" smtClean="0"/>
              <a:t>Кеңестер үкіметі Румынияға бұрын Ресей</a:t>
            </a:r>
            <a:r>
              <a:rPr lang="ru-RU" sz="6400" dirty="0" smtClean="0"/>
              <a:t> </a:t>
            </a:r>
            <a:r>
              <a:rPr lang="ru-RU" sz="6400" dirty="0" err="1" smtClean="0"/>
              <a:t>империясының құрамында болған </a:t>
            </a:r>
            <a:r>
              <a:rPr lang="ru-RU" sz="6400" dirty="0" smtClean="0"/>
              <a:t>Бессарабия </a:t>
            </a:r>
            <a:r>
              <a:rPr lang="ru-RU" sz="6400" dirty="0" err="1" smtClean="0"/>
              <a:t>территориясын</a:t>
            </a:r>
            <a:r>
              <a:rPr lang="ru-RU" sz="6400" dirty="0" smtClean="0"/>
              <a:t> </a:t>
            </a:r>
            <a:r>
              <a:rPr lang="ru-RU" sz="6400" dirty="0" err="1" smtClean="0"/>
              <a:t>қайтару туралы</a:t>
            </a:r>
            <a:r>
              <a:rPr lang="ru-RU" sz="6400" dirty="0" smtClean="0"/>
              <a:t> ультиматум </a:t>
            </a:r>
            <a:r>
              <a:rPr lang="ru-RU" sz="6400" dirty="0" err="1" smtClean="0"/>
              <a:t>жіберді</a:t>
            </a:r>
            <a:r>
              <a:rPr lang="ru-RU" sz="6400" dirty="0" smtClean="0"/>
              <a:t>. </a:t>
            </a:r>
            <a:r>
              <a:rPr lang="ru-RU" sz="6400" dirty="0" err="1" smtClean="0"/>
              <a:t>Нәтижесінде Буковина</a:t>
            </a:r>
            <a:r>
              <a:rPr lang="ru-RU" sz="6400" dirty="0" smtClean="0"/>
              <a:t> мен </a:t>
            </a:r>
            <a:r>
              <a:rPr lang="ru-RU" sz="6400" dirty="0" err="1" smtClean="0"/>
              <a:t>Бессарабияның </a:t>
            </a:r>
            <a:r>
              <a:rPr lang="ru-RU" sz="6400" dirty="0" smtClean="0"/>
              <a:t>жарты </a:t>
            </a:r>
            <a:r>
              <a:rPr lang="ru-RU" sz="6400" dirty="0" err="1" smtClean="0"/>
              <a:t>бөлігі </a:t>
            </a:r>
            <a:r>
              <a:rPr lang="ru-RU" sz="6400" dirty="0" smtClean="0"/>
              <a:t>Украина </a:t>
            </a:r>
            <a:r>
              <a:rPr lang="ru-RU" sz="6400" dirty="0" err="1" smtClean="0"/>
              <a:t>КСР-іне</a:t>
            </a:r>
            <a:r>
              <a:rPr lang="ru-RU" sz="6400" dirty="0" smtClean="0"/>
              <a:t>, </a:t>
            </a:r>
            <a:r>
              <a:rPr lang="ru-RU" sz="6400" dirty="0" err="1" smtClean="0"/>
              <a:t>Бессарабияның қалған бөлігі </a:t>
            </a:r>
            <a:r>
              <a:rPr lang="ru-RU" sz="6400" dirty="0" smtClean="0"/>
              <a:t>Молдавия КСР- не </a:t>
            </a:r>
            <a:r>
              <a:rPr lang="ru-RU" sz="6400" dirty="0" err="1" smtClean="0"/>
              <a:t>берілді</a:t>
            </a:r>
            <a:r>
              <a:rPr lang="ru-RU" sz="6400" dirty="0" smtClean="0"/>
              <a:t>. Англия мен Франция </a:t>
            </a:r>
            <a:r>
              <a:rPr lang="ru-RU" sz="6400" dirty="0" err="1" smtClean="0"/>
              <a:t>Германияға соғыс жариялағанымен батыс</a:t>
            </a:r>
            <a:r>
              <a:rPr lang="ru-RU" sz="6400" dirty="0" smtClean="0"/>
              <a:t> </a:t>
            </a:r>
            <a:r>
              <a:rPr lang="ru-RU" sz="6400" dirty="0" err="1" smtClean="0"/>
              <a:t>майданда</a:t>
            </a:r>
            <a:r>
              <a:rPr lang="ru-RU" sz="6400" dirty="0" smtClean="0"/>
              <a:t> </a:t>
            </a:r>
            <a:r>
              <a:rPr lang="ru-RU" sz="6400" dirty="0" err="1" smtClean="0"/>
              <a:t>белсенді</a:t>
            </a:r>
            <a:r>
              <a:rPr lang="ru-RU" sz="6400" dirty="0" smtClean="0"/>
              <a:t> </a:t>
            </a:r>
            <a:r>
              <a:rPr lang="ru-RU" sz="6400" dirty="0" err="1" smtClean="0"/>
              <a:t>іс-қимыл танытпады</a:t>
            </a:r>
            <a:r>
              <a:rPr lang="ru-RU" sz="6400" dirty="0" smtClean="0"/>
              <a:t>. </a:t>
            </a:r>
            <a:r>
              <a:rPr lang="ru-RU" sz="6400" dirty="0" err="1" smtClean="0"/>
              <a:t>Бұл жағдайды </a:t>
            </a:r>
            <a:r>
              <a:rPr lang="ru-RU" sz="6400" dirty="0" smtClean="0"/>
              <a:t>Германия </a:t>
            </a:r>
            <a:r>
              <a:rPr lang="ru-RU" sz="6400" dirty="0" err="1" smtClean="0"/>
              <a:t>өз мүддесіне пайдаланып</a:t>
            </a:r>
            <a:r>
              <a:rPr lang="ru-RU" sz="6400" dirty="0" smtClean="0"/>
              <a:t>, 1940 </a:t>
            </a:r>
            <a:r>
              <a:rPr lang="ru-RU" sz="6400" dirty="0" err="1" smtClean="0"/>
              <a:t>жылы</a:t>
            </a:r>
            <a:r>
              <a:rPr lang="ru-RU" sz="6400" dirty="0" smtClean="0"/>
              <a:t> Дания, Норвегия, Нидерланды, </a:t>
            </a:r>
            <a:r>
              <a:rPr lang="ru-RU" sz="6400" dirty="0" err="1" smtClean="0"/>
              <a:t>Люксенбург</a:t>
            </a:r>
            <a:r>
              <a:rPr lang="ru-RU" sz="6400" dirty="0" smtClean="0"/>
              <a:t> </a:t>
            </a:r>
            <a:r>
              <a:rPr lang="ru-RU" sz="6400" dirty="0" err="1" smtClean="0"/>
              <a:t>мемлекеттерін</a:t>
            </a:r>
            <a:r>
              <a:rPr lang="ru-RU" sz="6400" dirty="0" smtClean="0"/>
              <a:t> </a:t>
            </a:r>
            <a:r>
              <a:rPr lang="ru-RU" sz="6400" dirty="0" err="1" smtClean="0"/>
              <a:t>еш</a:t>
            </a:r>
            <a:r>
              <a:rPr lang="ru-RU" sz="6400" dirty="0" smtClean="0"/>
              <a:t> </a:t>
            </a:r>
            <a:r>
              <a:rPr lang="ru-RU" sz="6400" dirty="0" err="1" smtClean="0"/>
              <a:t>қарсылықсыз жаулап</a:t>
            </a:r>
            <a:r>
              <a:rPr lang="ru-RU" sz="6400" dirty="0" smtClean="0"/>
              <a:t> </a:t>
            </a:r>
            <a:r>
              <a:rPr lang="ru-RU" sz="6400" dirty="0" err="1" smtClean="0"/>
              <a:t>алды</a:t>
            </a:r>
            <a:r>
              <a:rPr lang="ru-RU" sz="6400" dirty="0" smtClean="0"/>
              <a:t>. </a:t>
            </a:r>
            <a:r>
              <a:rPr lang="ru-RU" sz="6400" dirty="0" err="1" smtClean="0"/>
              <a:t>Бельгияны</a:t>
            </a:r>
            <a:r>
              <a:rPr lang="ru-RU" sz="6400" dirty="0" smtClean="0"/>
              <a:t> </a:t>
            </a:r>
            <a:r>
              <a:rPr lang="ru-RU" sz="6400" dirty="0" err="1" smtClean="0"/>
              <a:t>жеңгеннен кейін</a:t>
            </a:r>
            <a:r>
              <a:rPr lang="ru-RU" sz="6400" dirty="0" smtClean="0"/>
              <a:t> </a:t>
            </a:r>
            <a:r>
              <a:rPr lang="ru-RU" sz="6400" dirty="0" err="1" smtClean="0"/>
              <a:t>негізгі</a:t>
            </a:r>
            <a:r>
              <a:rPr lang="ru-RU" sz="6400" dirty="0" smtClean="0"/>
              <a:t> </a:t>
            </a:r>
            <a:r>
              <a:rPr lang="ru-RU" sz="6400" dirty="0" err="1" smtClean="0"/>
              <a:t>күштер талқандалды.</a:t>
            </a:r>
            <a:r>
              <a:rPr lang="ru-RU" sz="6400" dirty="0" smtClean="0"/>
              <a:t> </a:t>
            </a:r>
            <a:r>
              <a:rPr lang="ru-RU" sz="6400" dirty="0" err="1" smtClean="0"/>
              <a:t>Нәтижесінде </a:t>
            </a:r>
            <a:r>
              <a:rPr lang="ru-RU" sz="6400" dirty="0" smtClean="0"/>
              <a:t>Франция </a:t>
            </a:r>
            <a:r>
              <a:rPr lang="ru-RU" sz="6400" dirty="0" err="1" smtClean="0"/>
              <a:t>Германиямен</a:t>
            </a:r>
            <a:r>
              <a:rPr lang="ru-RU" sz="6400" dirty="0" smtClean="0"/>
              <a:t> </a:t>
            </a:r>
            <a:r>
              <a:rPr lang="ru-RU" sz="6400" dirty="0" err="1" smtClean="0"/>
              <a:t>бейбіт</a:t>
            </a:r>
            <a:r>
              <a:rPr lang="ru-RU" sz="6400" dirty="0" smtClean="0"/>
              <a:t> </a:t>
            </a:r>
            <a:r>
              <a:rPr lang="ru-RU" sz="6400" dirty="0" err="1" smtClean="0"/>
              <a:t>келсімге</a:t>
            </a:r>
            <a:r>
              <a:rPr lang="ru-RU" sz="6400" dirty="0" smtClean="0"/>
              <a:t> </a:t>
            </a:r>
            <a:r>
              <a:rPr lang="ru-RU" sz="6400" dirty="0" err="1" smtClean="0"/>
              <a:t>қол қойса</a:t>
            </a:r>
            <a:r>
              <a:rPr lang="ru-RU" sz="6400" dirty="0" smtClean="0"/>
              <a:t>, Англия </a:t>
            </a:r>
            <a:r>
              <a:rPr lang="ru-RU" sz="6400" dirty="0" err="1" smtClean="0"/>
              <a:t>АҚШ-тан көмек сұрауға мәжбүр болды</a:t>
            </a:r>
            <a:r>
              <a:rPr lang="ru-RU" sz="6400" dirty="0" smtClean="0"/>
              <a:t>.</a:t>
            </a:r>
          </a:p>
          <a:p>
            <a:pPr marL="0" indent="0" algn="just"/>
            <a:endParaRPr lang="ru-RU" sz="4000" dirty="0" smtClean="0"/>
          </a:p>
          <a:p>
            <a:pPr algn="just"/>
            <a:endParaRPr lang="ru-RU" dirty="0" smtClean="0"/>
          </a:p>
          <a:p>
            <a:pPr algn="just"/>
            <a:endParaRPr lang="ru-RU" b="1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rmAutofit/>
          </a:bodyPr>
          <a:lstStyle/>
          <a:p>
            <a:r>
              <a:rPr lang="kk-KZ" sz="1600" dirty="0" smtClean="0"/>
              <a:t>3- бет</a:t>
            </a:r>
            <a:endParaRPr lang="ru-RU" sz="1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363272" cy="5832648"/>
          </a:xfrm>
        </p:spPr>
        <p:txBody>
          <a:bodyPr>
            <a:noAutofit/>
          </a:bodyPr>
          <a:lstStyle/>
          <a:p>
            <a:pPr marL="0" indent="0" algn="just"/>
            <a:r>
              <a:rPr lang="ru-RU" sz="1600" dirty="0" err="1" smtClean="0"/>
              <a:t>Сонымен</a:t>
            </a:r>
            <a:r>
              <a:rPr lang="ru-RU" sz="1600" dirty="0" smtClean="0"/>
              <a:t> </a:t>
            </a:r>
            <a:r>
              <a:rPr lang="ru-RU" sz="1600" dirty="0" err="1" smtClean="0"/>
              <a:t>Батыс</a:t>
            </a:r>
            <a:r>
              <a:rPr lang="ru-RU" sz="1600" dirty="0" smtClean="0"/>
              <a:t> </a:t>
            </a:r>
            <a:r>
              <a:rPr lang="ru-RU" sz="1600" dirty="0" err="1" smtClean="0"/>
              <a:t>Еуропадағы әскери іс-қимылды аяқтаған фашистік</a:t>
            </a:r>
            <a:r>
              <a:rPr lang="ru-RU" sz="1600" dirty="0" smtClean="0"/>
              <a:t> Германия </a:t>
            </a:r>
            <a:r>
              <a:rPr lang="ru-RU" sz="1600" dirty="0" err="1" smtClean="0"/>
              <a:t>бастапқы міндеттерінен</a:t>
            </a:r>
            <a:r>
              <a:rPr lang="ru-RU" sz="1600" dirty="0" smtClean="0"/>
              <a:t> бас </a:t>
            </a:r>
            <a:r>
              <a:rPr lang="ru-RU" sz="1600" dirty="0" err="1" smtClean="0"/>
              <a:t>тартып</a:t>
            </a:r>
            <a:r>
              <a:rPr lang="ru-RU" sz="1600" dirty="0" smtClean="0"/>
              <a:t>, </a:t>
            </a:r>
            <a:r>
              <a:rPr lang="ru-RU" sz="1600" dirty="0" err="1" smtClean="0"/>
              <a:t>Кеңестер Одағын басып</a:t>
            </a:r>
            <a:r>
              <a:rPr lang="ru-RU" sz="1600" dirty="0" smtClean="0"/>
              <a:t> </a:t>
            </a:r>
            <a:r>
              <a:rPr lang="ru-RU" sz="1600" dirty="0" err="1" smtClean="0"/>
              <a:t>алуды</a:t>
            </a:r>
            <a:r>
              <a:rPr lang="ru-RU" sz="1600" dirty="0" smtClean="0"/>
              <a:t> </a:t>
            </a:r>
            <a:r>
              <a:rPr lang="ru-RU" sz="1600" dirty="0" err="1" smtClean="0"/>
              <a:t>көздейді</a:t>
            </a:r>
            <a:r>
              <a:rPr lang="ru-RU" sz="1600" dirty="0" smtClean="0"/>
              <a:t>. </a:t>
            </a:r>
            <a:r>
              <a:rPr lang="ru-RU" sz="1600" dirty="0" err="1" smtClean="0"/>
              <a:t>Басып</a:t>
            </a:r>
            <a:r>
              <a:rPr lang="ru-RU" sz="1600" dirty="0" smtClean="0"/>
              <a:t> </a:t>
            </a:r>
            <a:r>
              <a:rPr lang="ru-RU" sz="1600" dirty="0" err="1" smtClean="0"/>
              <a:t>алған мемлекеттердің экономикалық, әскери ресурстарын</a:t>
            </a:r>
            <a:r>
              <a:rPr lang="ru-RU" sz="1600" dirty="0" smtClean="0"/>
              <a:t> </a:t>
            </a:r>
            <a:r>
              <a:rPr lang="ru-RU" sz="1600" dirty="0" err="1" smtClean="0"/>
              <a:t>өз мүдесіне пайдаланып</a:t>
            </a:r>
            <a:r>
              <a:rPr lang="ru-RU" sz="1600" dirty="0" smtClean="0"/>
              <a:t>, </a:t>
            </a:r>
            <a:r>
              <a:rPr lang="ru-RU" sz="1600" dirty="0" err="1" smtClean="0"/>
              <a:t>әбден күшейген фашистік</a:t>
            </a:r>
            <a:r>
              <a:rPr lang="ru-RU" sz="1600" dirty="0" smtClean="0"/>
              <a:t> Германия </a:t>
            </a:r>
            <a:r>
              <a:rPr lang="ru-RU" sz="1600" dirty="0" err="1" smtClean="0"/>
              <a:t>Кеңестер Одағына қарсы соғысты </a:t>
            </a:r>
            <a:r>
              <a:rPr lang="ru-RU" sz="1600" dirty="0" smtClean="0"/>
              <a:t>аз </a:t>
            </a:r>
            <a:r>
              <a:rPr lang="ru-RU" sz="1600" dirty="0" err="1" smtClean="0"/>
              <a:t>уақытта жеңіспен аяқтауына күмәнсіз сенді</a:t>
            </a:r>
            <a:r>
              <a:rPr lang="ru-RU" sz="1600" dirty="0" smtClean="0"/>
              <a:t>. Ал, Сталин </a:t>
            </a:r>
            <a:r>
              <a:rPr lang="ru-RU" sz="1600" dirty="0" err="1" smtClean="0"/>
              <a:t>және оның төңірегіндегілер </a:t>
            </a:r>
            <a:r>
              <a:rPr lang="ru-RU" sz="1600" dirty="0" smtClean="0"/>
              <a:t>1939 </a:t>
            </a:r>
            <a:r>
              <a:rPr lang="ru-RU" sz="1600" dirty="0" err="1" smtClean="0"/>
              <a:t>жылғы келісімге</a:t>
            </a:r>
            <a:r>
              <a:rPr lang="ru-RU" sz="1600" dirty="0" smtClean="0"/>
              <a:t> </a:t>
            </a:r>
            <a:r>
              <a:rPr lang="ru-RU" sz="1600" dirty="0" err="1" smtClean="0"/>
              <a:t>сеніп</a:t>
            </a:r>
            <a:r>
              <a:rPr lang="ru-RU" sz="1600" dirty="0" smtClean="0"/>
              <a:t>, Германия </a:t>
            </a:r>
            <a:r>
              <a:rPr lang="ru-RU" sz="1600" dirty="0" err="1" smtClean="0"/>
              <a:t>тарапынан</a:t>
            </a:r>
            <a:r>
              <a:rPr lang="ru-RU" sz="1600" dirty="0" smtClean="0"/>
              <a:t> </a:t>
            </a:r>
            <a:r>
              <a:rPr lang="ru-RU" sz="1600" dirty="0" err="1" smtClean="0"/>
              <a:t>соғыс қаупін күтпеді</a:t>
            </a:r>
            <a:r>
              <a:rPr lang="ru-RU" sz="1600" dirty="0" smtClean="0"/>
              <a:t>.</a:t>
            </a:r>
          </a:p>
          <a:p>
            <a:pPr marL="0" indent="0" algn="just"/>
            <a:r>
              <a:rPr lang="ru-RU" sz="1600" dirty="0" err="1" smtClean="0"/>
              <a:t>КСРО-ға қарсы </a:t>
            </a:r>
            <a:r>
              <a:rPr lang="ru-RU" sz="1600" dirty="0" smtClean="0"/>
              <a:t>“Барбаросса”  </a:t>
            </a:r>
            <a:r>
              <a:rPr lang="ru-RU" sz="1600" dirty="0" err="1" smtClean="0"/>
              <a:t>соғыс жоспары</a:t>
            </a:r>
            <a:r>
              <a:rPr lang="ru-RU" sz="1600" dirty="0" smtClean="0"/>
              <a:t> 4 </a:t>
            </a:r>
            <a:r>
              <a:rPr lang="ru-RU" sz="1600" dirty="0" err="1" smtClean="0"/>
              <a:t>әскери топтың келісілген</a:t>
            </a:r>
            <a:r>
              <a:rPr lang="ru-RU" sz="1600" dirty="0" smtClean="0"/>
              <a:t> </a:t>
            </a:r>
            <a:r>
              <a:rPr lang="ru-RU" sz="1600" dirty="0" err="1" smtClean="0"/>
              <a:t>іс-қимылына негізделді</a:t>
            </a:r>
            <a:r>
              <a:rPr lang="ru-RU" sz="1600" dirty="0" smtClean="0"/>
              <a:t>. Финляндия фельдмаршалы Маннергейм мен генерал фон </a:t>
            </a:r>
            <a:r>
              <a:rPr lang="ru-RU" sz="1600" dirty="0" err="1" smtClean="0"/>
              <a:t>Дитла</a:t>
            </a:r>
            <a:r>
              <a:rPr lang="ru-RU" sz="1600" dirty="0" smtClean="0"/>
              <a:t> </a:t>
            </a:r>
            <a:r>
              <a:rPr lang="ru-RU" sz="1600" dirty="0" err="1" smtClean="0"/>
              <a:t>басқарған </a:t>
            </a:r>
            <a:r>
              <a:rPr lang="ru-RU" sz="1600" dirty="0" smtClean="0"/>
              <a:t>Финляндия </a:t>
            </a:r>
            <a:r>
              <a:rPr lang="ru-RU" sz="1600" dirty="0" err="1" smtClean="0"/>
              <a:t>тобы</a:t>
            </a:r>
            <a:r>
              <a:rPr lang="ru-RU" sz="1600" dirty="0" smtClean="0"/>
              <a:t> Мурманск, Беломорск, </a:t>
            </a:r>
            <a:r>
              <a:rPr lang="ru-RU" sz="1600" dirty="0" err="1" smtClean="0"/>
              <a:t>Ладогоға бағытталды.</a:t>
            </a:r>
            <a:r>
              <a:rPr lang="ru-RU" sz="1600" dirty="0" smtClean="0"/>
              <a:t> </a:t>
            </a:r>
            <a:r>
              <a:rPr lang="ru-RU" sz="1600" dirty="0" err="1" smtClean="0"/>
              <a:t>“Солтүстік” тобына</a:t>
            </a:r>
            <a:r>
              <a:rPr lang="ru-RU" sz="1600" dirty="0" smtClean="0"/>
              <a:t> </a:t>
            </a:r>
            <a:r>
              <a:rPr lang="ru-RU" sz="1600" dirty="0" err="1" smtClean="0"/>
              <a:t>(басқарған </a:t>
            </a:r>
            <a:r>
              <a:rPr lang="ru-RU" sz="1600" dirty="0" smtClean="0"/>
              <a:t>генерал фельдмаршал фон </a:t>
            </a:r>
            <a:r>
              <a:rPr lang="ru-RU" sz="1600" dirty="0" err="1" smtClean="0"/>
              <a:t>Лееб</a:t>
            </a:r>
            <a:r>
              <a:rPr lang="ru-RU" sz="1600" dirty="0" smtClean="0"/>
              <a:t>) </a:t>
            </a:r>
            <a:r>
              <a:rPr lang="ru-RU" sz="1600" dirty="0" err="1" smtClean="0"/>
              <a:t>Ленинградты</a:t>
            </a:r>
            <a:r>
              <a:rPr lang="ru-RU" sz="1600" dirty="0" smtClean="0"/>
              <a:t> </a:t>
            </a:r>
            <a:r>
              <a:rPr lang="ru-RU" sz="1600" dirty="0" err="1" smtClean="0"/>
              <a:t>басып</a:t>
            </a:r>
            <a:r>
              <a:rPr lang="ru-RU" sz="1600" dirty="0" smtClean="0"/>
              <a:t> </a:t>
            </a:r>
            <a:r>
              <a:rPr lang="ru-RU" sz="1600" dirty="0" err="1" smtClean="0"/>
              <a:t>алу</a:t>
            </a:r>
            <a:r>
              <a:rPr lang="ru-RU" sz="1600" dirty="0" smtClean="0"/>
              <a:t> </a:t>
            </a:r>
            <a:r>
              <a:rPr lang="ru-RU" sz="1600" dirty="0" err="1" smtClean="0"/>
              <a:t>жүктелді</a:t>
            </a:r>
            <a:r>
              <a:rPr lang="ru-RU" sz="1600" dirty="0" smtClean="0"/>
              <a:t>. Генерал-фельдмаршал фон Бок </a:t>
            </a:r>
            <a:r>
              <a:rPr lang="ru-RU" sz="1600" dirty="0" err="1" smtClean="0"/>
              <a:t>басқарған ең күшті </a:t>
            </a:r>
            <a:r>
              <a:rPr lang="ru-RU" sz="1600" dirty="0" smtClean="0"/>
              <a:t>“</a:t>
            </a:r>
            <a:r>
              <a:rPr lang="ru-RU" sz="1600" dirty="0" err="1" smtClean="0"/>
              <a:t>Орталық тобы</a:t>
            </a:r>
            <a:r>
              <a:rPr lang="ru-RU" sz="1600" dirty="0" smtClean="0"/>
              <a:t>” </a:t>
            </a:r>
            <a:r>
              <a:rPr lang="ru-RU" sz="1600" dirty="0" err="1" smtClean="0"/>
              <a:t>Москваға бағытталды</a:t>
            </a:r>
            <a:r>
              <a:rPr lang="ru-RU" sz="1600" dirty="0" smtClean="0"/>
              <a:t>. Генерал-фельдмаршал фон </a:t>
            </a:r>
            <a:r>
              <a:rPr lang="ru-RU" sz="1600" dirty="0" err="1" smtClean="0"/>
              <a:t>Рундштенд</a:t>
            </a:r>
            <a:r>
              <a:rPr lang="ru-RU" sz="1600" dirty="0" smtClean="0"/>
              <a:t> </a:t>
            </a:r>
            <a:r>
              <a:rPr lang="ru-RU" sz="1600" dirty="0" err="1" smtClean="0"/>
              <a:t>бастаған </a:t>
            </a:r>
            <a:r>
              <a:rPr lang="ru-RU" sz="1600" dirty="0" smtClean="0"/>
              <a:t>“</a:t>
            </a:r>
            <a:r>
              <a:rPr lang="ru-RU" sz="1600" dirty="0" err="1" smtClean="0"/>
              <a:t>Онтүстік тобы</a:t>
            </a:r>
            <a:r>
              <a:rPr lang="ru-RU" sz="1600" dirty="0" smtClean="0"/>
              <a:t>” </a:t>
            </a:r>
            <a:r>
              <a:rPr lang="ru-RU" sz="1600" dirty="0" err="1" smtClean="0"/>
              <a:t>Украинаны</a:t>
            </a:r>
            <a:r>
              <a:rPr lang="ru-RU" sz="1600" dirty="0" smtClean="0"/>
              <a:t> </a:t>
            </a:r>
            <a:r>
              <a:rPr lang="ru-RU" sz="1600" dirty="0" err="1" smtClean="0"/>
              <a:t>басып</a:t>
            </a:r>
            <a:r>
              <a:rPr lang="ru-RU" sz="1600" dirty="0" smtClean="0"/>
              <a:t> </a:t>
            </a:r>
            <a:r>
              <a:rPr lang="ru-RU" sz="1600" dirty="0" err="1" smtClean="0"/>
              <a:t>алуға тиіс</a:t>
            </a:r>
            <a:r>
              <a:rPr lang="ru-RU" sz="1600" dirty="0" smtClean="0"/>
              <a:t> </a:t>
            </a:r>
            <a:r>
              <a:rPr lang="ru-RU" sz="1600" dirty="0" err="1" smtClean="0"/>
              <a:t>болды</a:t>
            </a:r>
            <a:r>
              <a:rPr lang="ru-RU" sz="1600" dirty="0" smtClean="0"/>
              <a:t>. </a:t>
            </a:r>
            <a:r>
              <a:rPr lang="ru-RU" sz="1600" dirty="0" err="1" smtClean="0"/>
              <a:t>Фашистік</a:t>
            </a:r>
            <a:r>
              <a:rPr lang="ru-RU" sz="1600" dirty="0" smtClean="0"/>
              <a:t> </a:t>
            </a:r>
            <a:r>
              <a:rPr lang="ru-RU" sz="1600" dirty="0" err="1" smtClean="0"/>
              <a:t>Германияның Кеңестер Одағын жаулап</a:t>
            </a:r>
            <a:r>
              <a:rPr lang="ru-RU" sz="1600" dirty="0" smtClean="0"/>
              <a:t> </a:t>
            </a:r>
            <a:r>
              <a:rPr lang="ru-RU" sz="1600" dirty="0" err="1" smtClean="0"/>
              <a:t>алу</a:t>
            </a:r>
            <a:r>
              <a:rPr lang="ru-RU" sz="1600" dirty="0" smtClean="0"/>
              <a:t> </a:t>
            </a:r>
            <a:r>
              <a:rPr lang="ru-RU" sz="1600" dirty="0" err="1" smtClean="0"/>
              <a:t>жоспарында</a:t>
            </a:r>
            <a:r>
              <a:rPr lang="ru-RU" sz="1600" dirty="0" smtClean="0"/>
              <a:t> </a:t>
            </a:r>
            <a:r>
              <a:rPr lang="ru-RU" sz="1600" dirty="0" err="1" smtClean="0"/>
              <a:t>Қазақстанға үлкен мән берілген</a:t>
            </a:r>
            <a:r>
              <a:rPr lang="ru-RU" sz="1600" dirty="0" smtClean="0"/>
              <a:t>. Осы </a:t>
            </a:r>
            <a:r>
              <a:rPr lang="ru-RU" sz="1600" dirty="0" err="1" smtClean="0"/>
              <a:t>мақсатпен Атлантикадан</a:t>
            </a:r>
            <a:r>
              <a:rPr lang="ru-RU" sz="1600" dirty="0" smtClean="0"/>
              <a:t> </a:t>
            </a:r>
            <a:r>
              <a:rPr lang="ru-RU" sz="1600" dirty="0" err="1" smtClean="0"/>
              <a:t>Сібірге</a:t>
            </a:r>
            <a:r>
              <a:rPr lang="ru-RU" sz="1600" dirty="0" smtClean="0"/>
              <a:t> </a:t>
            </a:r>
            <a:r>
              <a:rPr lang="ru-RU" sz="1600" dirty="0" err="1" smtClean="0"/>
              <a:t>дейін</a:t>
            </a:r>
            <a:r>
              <a:rPr lang="ru-RU" sz="1600" dirty="0" smtClean="0"/>
              <a:t> </a:t>
            </a:r>
            <a:r>
              <a:rPr lang="ru-RU" sz="1600" dirty="0" err="1" smtClean="0"/>
              <a:t>біртұтас </a:t>
            </a:r>
            <a:r>
              <a:rPr lang="ru-RU" sz="1600" dirty="0" smtClean="0"/>
              <a:t>Герман </a:t>
            </a:r>
            <a:r>
              <a:rPr lang="ru-RU" sz="1600" dirty="0" err="1" smtClean="0"/>
              <a:t>этнотерриториялық кеңістігін құру көзделді</a:t>
            </a:r>
            <a:r>
              <a:rPr lang="ru-RU" sz="1600" dirty="0" smtClean="0"/>
              <a:t>. </a:t>
            </a:r>
            <a:r>
              <a:rPr lang="ru-RU" sz="1600" dirty="0" err="1" smtClean="0"/>
              <a:t>Бұл территорияны</a:t>
            </a:r>
            <a:r>
              <a:rPr lang="ru-RU" sz="1600" dirty="0" smtClean="0"/>
              <a:t> славян </a:t>
            </a:r>
            <a:r>
              <a:rPr lang="ru-RU" sz="1600" dirty="0" err="1" smtClean="0"/>
              <a:t>халықтарынан тазарту</a:t>
            </a:r>
            <a:r>
              <a:rPr lang="ru-RU" sz="1600" dirty="0" smtClean="0"/>
              <a:t> </a:t>
            </a:r>
            <a:r>
              <a:rPr lang="ru-RU" sz="1600" dirty="0" err="1" smtClean="0"/>
              <a:t>және түрік-моңғол халықтарын жою</a:t>
            </a:r>
            <a:r>
              <a:rPr lang="ru-RU" sz="1600" dirty="0" smtClean="0"/>
              <a:t> </a:t>
            </a:r>
            <a:r>
              <a:rPr lang="ru-RU" sz="1600" dirty="0" err="1" smtClean="0"/>
              <a:t>көзделді</a:t>
            </a:r>
            <a:r>
              <a:rPr lang="ru-RU" sz="1600" dirty="0" smtClean="0"/>
              <a:t>. </a:t>
            </a:r>
            <a:r>
              <a:rPr lang="ru-RU" sz="1600" dirty="0" err="1" smtClean="0"/>
              <a:t>Сонымен</a:t>
            </a:r>
            <a:r>
              <a:rPr lang="ru-RU" sz="1600" dirty="0" smtClean="0"/>
              <a:t> </a:t>
            </a:r>
            <a:r>
              <a:rPr lang="ru-RU" sz="1600" dirty="0" err="1" smtClean="0"/>
              <a:t>қатар фашистік</a:t>
            </a:r>
            <a:r>
              <a:rPr lang="ru-RU" sz="1600" dirty="0" smtClean="0"/>
              <a:t> </a:t>
            </a:r>
            <a:r>
              <a:rPr lang="ru-RU" sz="1600" dirty="0" err="1" smtClean="0"/>
              <a:t>Германияға қызмет ететін</a:t>
            </a:r>
            <a:r>
              <a:rPr lang="ru-RU" sz="1600" dirty="0" smtClean="0"/>
              <a:t> </a:t>
            </a:r>
            <a:r>
              <a:rPr lang="ru-RU" sz="1600" dirty="0" err="1" smtClean="0"/>
              <a:t>Қарағанды, </a:t>
            </a:r>
            <a:r>
              <a:rPr lang="ru-RU" sz="1600" dirty="0" smtClean="0"/>
              <a:t>Новосибирск, Кузнецк </a:t>
            </a:r>
            <a:r>
              <a:rPr lang="ru-RU" sz="1600" dirty="0" err="1" smtClean="0"/>
              <a:t>индустриалды</a:t>
            </a:r>
            <a:r>
              <a:rPr lang="ru-RU" sz="1600" dirty="0" smtClean="0"/>
              <a:t> </a:t>
            </a:r>
            <a:r>
              <a:rPr lang="ru-RU" sz="1600" dirty="0" err="1" smtClean="0"/>
              <a:t>облыстарын</a:t>
            </a:r>
            <a:r>
              <a:rPr lang="ru-RU" sz="1600" dirty="0" smtClean="0"/>
              <a:t> </a:t>
            </a:r>
            <a:r>
              <a:rPr lang="ru-RU" sz="1600" dirty="0" err="1" smtClean="0"/>
              <a:t>құру жоспарланды</a:t>
            </a:r>
            <a:r>
              <a:rPr lang="ru-RU" sz="1600" dirty="0" smtClean="0"/>
              <a:t>. </a:t>
            </a:r>
          </a:p>
          <a:p>
            <a:pPr marL="0" indent="0" algn="just">
              <a:buNone/>
            </a:pPr>
            <a:r>
              <a:rPr lang="ru-RU" sz="1600" dirty="0" smtClean="0"/>
              <a:t>      </a:t>
            </a:r>
            <a:r>
              <a:rPr lang="ru-RU" sz="1600" dirty="0" err="1" smtClean="0"/>
              <a:t>Жау</a:t>
            </a:r>
            <a:r>
              <a:rPr lang="ru-RU" sz="1600" dirty="0" smtClean="0"/>
              <a:t>  </a:t>
            </a:r>
            <a:r>
              <a:rPr lang="ru-RU" sz="1600" dirty="0" err="1" smtClean="0"/>
              <a:t>соғыстың алғашқы </a:t>
            </a:r>
            <a:r>
              <a:rPr lang="ru-RU" sz="1600" dirty="0" smtClean="0"/>
              <a:t>бес </a:t>
            </a:r>
            <a:r>
              <a:rPr lang="ru-RU" sz="1600" dirty="0" err="1" smtClean="0"/>
              <a:t>айында</a:t>
            </a:r>
            <a:r>
              <a:rPr lang="ru-RU" sz="1600" dirty="0" smtClean="0"/>
              <a:t> </a:t>
            </a:r>
            <a:r>
              <a:rPr lang="ru-RU" sz="1600" dirty="0" err="1" smtClean="0"/>
              <a:t>мемлекеттің </a:t>
            </a:r>
            <a:r>
              <a:rPr lang="ru-RU" sz="1600" dirty="0" smtClean="0"/>
              <a:t>5% </a:t>
            </a:r>
            <a:r>
              <a:rPr lang="ru-RU" sz="1600" dirty="0" err="1" smtClean="0"/>
              <a:t>халқы тұратын аудандарын</a:t>
            </a:r>
            <a:r>
              <a:rPr lang="ru-RU" sz="1600" dirty="0" smtClean="0"/>
              <a:t> </a:t>
            </a:r>
            <a:r>
              <a:rPr lang="ru-RU" sz="1600" dirty="0" err="1" smtClean="0"/>
              <a:t>жаулап</a:t>
            </a:r>
            <a:r>
              <a:rPr lang="ru-RU" sz="1600" dirty="0" smtClean="0"/>
              <a:t> </a:t>
            </a:r>
            <a:r>
              <a:rPr lang="ru-RU" sz="1600" dirty="0" err="1" smtClean="0"/>
              <a:t>алды</a:t>
            </a:r>
            <a:r>
              <a:rPr lang="ru-RU" sz="1600" dirty="0" smtClean="0"/>
              <a:t>.  Германия </a:t>
            </a:r>
            <a:r>
              <a:rPr lang="ru-RU" sz="1600" dirty="0" err="1" smtClean="0"/>
              <a:t>КСРО-ға қарсы барлық қарулы күшінін </a:t>
            </a:r>
            <a:r>
              <a:rPr lang="ru-RU" sz="1600" dirty="0" smtClean="0"/>
              <a:t>70% - 5,5 </a:t>
            </a:r>
            <a:r>
              <a:rPr lang="ru-RU" sz="1600" dirty="0" err="1" smtClean="0"/>
              <a:t>млн</a:t>
            </a:r>
            <a:r>
              <a:rPr lang="ru-RU" sz="1600" dirty="0" smtClean="0"/>
              <a:t> </a:t>
            </a:r>
            <a:r>
              <a:rPr lang="ru-RU" sz="1600" dirty="0" err="1" smtClean="0"/>
              <a:t>адамнан</a:t>
            </a:r>
            <a:r>
              <a:rPr lang="ru-RU" sz="1600" dirty="0" smtClean="0"/>
              <a:t> </a:t>
            </a:r>
            <a:r>
              <a:rPr lang="ru-RU" sz="1600" dirty="0" err="1" smtClean="0"/>
              <a:t>тұратын </a:t>
            </a:r>
            <a:r>
              <a:rPr lang="ru-RU" sz="1600" dirty="0" smtClean="0"/>
              <a:t>190 дивизия, 4300 танк, 5 </a:t>
            </a:r>
            <a:r>
              <a:rPr lang="ru-RU" sz="1600" dirty="0" err="1" smtClean="0"/>
              <a:t>мың ұшақ шоғырландырды</a:t>
            </a:r>
            <a:r>
              <a:rPr lang="ru-RU" sz="1600" dirty="0" smtClean="0"/>
              <a:t>. </a:t>
            </a:r>
            <a:r>
              <a:rPr lang="ru-RU" sz="1600" dirty="0" err="1" smtClean="0"/>
              <a:t>Батыс</a:t>
            </a:r>
            <a:r>
              <a:rPr lang="ru-RU" sz="1600" dirty="0" smtClean="0"/>
              <a:t> </a:t>
            </a:r>
            <a:r>
              <a:rPr lang="ru-RU" sz="1600" dirty="0" err="1" smtClean="0"/>
              <a:t>шекаралық округтердегі</a:t>
            </a:r>
            <a:r>
              <a:rPr lang="ru-RU" sz="1600" dirty="0" smtClean="0"/>
              <a:t> </a:t>
            </a:r>
            <a:r>
              <a:rPr lang="ru-RU" sz="1600" dirty="0" err="1" smtClean="0"/>
              <a:t>Қызыл Әскер күштерімен салыстырғанда </a:t>
            </a:r>
            <a:r>
              <a:rPr lang="ru-RU" sz="1600" dirty="0" smtClean="0"/>
              <a:t>Германия </a:t>
            </a:r>
            <a:r>
              <a:rPr lang="ru-RU" sz="1600" dirty="0" err="1" smtClean="0"/>
              <a:t>әскери күші адам</a:t>
            </a:r>
            <a:r>
              <a:rPr lang="ru-RU" sz="1600" dirty="0" smtClean="0"/>
              <a:t> </a:t>
            </a:r>
            <a:r>
              <a:rPr lang="ru-RU" sz="1600" dirty="0" err="1" smtClean="0"/>
              <a:t>ресурсінен</a:t>
            </a:r>
            <a:r>
              <a:rPr lang="ru-RU" sz="1600" dirty="0" smtClean="0"/>
              <a:t> </a:t>
            </a:r>
            <a:r>
              <a:rPr lang="ru-RU" sz="1600" dirty="0" err="1" smtClean="0"/>
              <a:t>екі</a:t>
            </a:r>
            <a:r>
              <a:rPr lang="ru-RU" sz="1600" dirty="0" smtClean="0"/>
              <a:t> </a:t>
            </a:r>
            <a:r>
              <a:rPr lang="ru-RU" sz="1600" dirty="0" err="1" smtClean="0"/>
              <a:t>есе</a:t>
            </a:r>
            <a:r>
              <a:rPr lang="ru-RU" sz="1600" dirty="0" smtClean="0"/>
              <a:t>, </a:t>
            </a:r>
            <a:r>
              <a:rPr lang="ru-RU" sz="1600" dirty="0" err="1" smtClean="0"/>
              <a:t>танктен</a:t>
            </a:r>
            <a:r>
              <a:rPr lang="ru-RU" sz="1600" dirty="0" smtClean="0"/>
              <a:t> </a:t>
            </a:r>
            <a:r>
              <a:rPr lang="ru-RU" sz="1600" dirty="0" err="1" smtClean="0"/>
              <a:t>үш есе</a:t>
            </a:r>
            <a:r>
              <a:rPr lang="ru-RU" sz="1600" dirty="0" smtClean="0"/>
              <a:t>, </a:t>
            </a:r>
            <a:r>
              <a:rPr lang="ru-RU" sz="1600" dirty="0" err="1" smtClean="0"/>
              <a:t>ұшақтан </a:t>
            </a:r>
            <a:r>
              <a:rPr lang="ru-RU" sz="1600" dirty="0" smtClean="0"/>
              <a:t>3 </a:t>
            </a:r>
            <a:r>
              <a:rPr lang="ru-RU" sz="1600" dirty="0" err="1" smtClean="0"/>
              <a:t>есе</a:t>
            </a:r>
            <a:r>
              <a:rPr lang="ru-RU" sz="1600" dirty="0" smtClean="0"/>
              <a:t>, </a:t>
            </a:r>
            <a:r>
              <a:rPr lang="ru-RU" sz="1600" dirty="0" err="1" smtClean="0"/>
              <a:t>артиллериядан</a:t>
            </a:r>
            <a:r>
              <a:rPr lang="ru-RU" sz="1600" dirty="0" smtClean="0"/>
              <a:t> – 1,3 </a:t>
            </a:r>
            <a:r>
              <a:rPr lang="ru-RU" sz="1600" dirty="0" err="1" smtClean="0"/>
              <a:t>есе</a:t>
            </a:r>
            <a:r>
              <a:rPr lang="ru-RU" sz="1600" dirty="0" smtClean="0"/>
              <a:t> </a:t>
            </a:r>
            <a:r>
              <a:rPr lang="ru-RU" sz="1600" dirty="0" err="1" smtClean="0"/>
              <a:t>басым</a:t>
            </a:r>
            <a:r>
              <a:rPr lang="ru-RU" sz="1600" dirty="0" smtClean="0"/>
              <a:t> </a:t>
            </a:r>
            <a:r>
              <a:rPr lang="ru-RU" sz="1600" dirty="0" err="1" smtClean="0"/>
              <a:t>болды</a:t>
            </a:r>
            <a:r>
              <a:rPr lang="ru-RU" sz="1600" dirty="0" smtClean="0"/>
              <a:t>. </a:t>
            </a:r>
          </a:p>
          <a:p>
            <a:pPr marL="0" indent="0" algn="just">
              <a:buNone/>
            </a:pPr>
            <a:endParaRPr lang="ru-RU" sz="1600" dirty="0" smtClean="0"/>
          </a:p>
          <a:p>
            <a:endParaRPr lang="ru-RU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/>
          </a:bodyPr>
          <a:lstStyle/>
          <a:p>
            <a:r>
              <a:rPr lang="kk-KZ" sz="1600" dirty="0" smtClean="0"/>
              <a:t>4- бет</a:t>
            </a:r>
            <a:endParaRPr lang="ru-RU" sz="1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904656"/>
          </a:xfrm>
        </p:spPr>
        <p:txBody>
          <a:bodyPr>
            <a:normAutofit fontScale="25000" lnSpcReduction="20000"/>
          </a:bodyPr>
          <a:lstStyle/>
          <a:p>
            <a:pPr marL="0" indent="0" algn="just"/>
            <a:r>
              <a:rPr lang="ru-RU" sz="6400" dirty="0" err="1" smtClean="0"/>
              <a:t>Осыған қарамастан шекарашылар</a:t>
            </a:r>
            <a:r>
              <a:rPr lang="ru-RU" sz="6400" dirty="0" smtClean="0"/>
              <a:t>, </a:t>
            </a:r>
            <a:r>
              <a:rPr lang="ru-RU" sz="6400" dirty="0" err="1" smtClean="0"/>
              <a:t>олардың қатарында </a:t>
            </a:r>
            <a:r>
              <a:rPr lang="ru-RU" sz="6400" dirty="0" smtClean="0"/>
              <a:t>Брест </a:t>
            </a:r>
            <a:r>
              <a:rPr lang="ru-RU" sz="6400" dirty="0" err="1" smtClean="0"/>
              <a:t>қорғаушылары алғашқы ұрыстың өзінде теңдесі жоқ ерлік</a:t>
            </a:r>
            <a:r>
              <a:rPr lang="ru-RU" sz="6400" dirty="0" smtClean="0"/>
              <a:t> </a:t>
            </a:r>
            <a:r>
              <a:rPr lang="ru-RU" sz="6400" dirty="0" err="1" smtClean="0"/>
              <a:t>көрсетті</a:t>
            </a:r>
            <a:r>
              <a:rPr lang="ru-RU" sz="6400" dirty="0" smtClean="0"/>
              <a:t>. Брест </a:t>
            </a:r>
            <a:r>
              <a:rPr lang="ru-RU" sz="6400" dirty="0" err="1" smtClean="0"/>
              <a:t>шекаралық </a:t>
            </a:r>
            <a:r>
              <a:rPr lang="ru-RU" sz="6400" dirty="0" smtClean="0"/>
              <a:t>отряды </a:t>
            </a:r>
            <a:r>
              <a:rPr lang="ru-RU" sz="6400" dirty="0" err="1" smtClean="0"/>
              <a:t>жауынгерлердің құрамында жаудын</a:t>
            </a:r>
            <a:r>
              <a:rPr lang="ru-RU" sz="6400" dirty="0" smtClean="0"/>
              <a:t> </a:t>
            </a:r>
            <a:r>
              <a:rPr lang="ru-RU" sz="6400" dirty="0" err="1" smtClean="0"/>
              <a:t>алғашқы соққысына </a:t>
            </a:r>
            <a:r>
              <a:rPr lang="ru-RU" sz="6400" dirty="0" smtClean="0"/>
              <a:t>А.</a:t>
            </a:r>
            <a:r>
              <a:rPr lang="ru-RU" sz="6400" dirty="0" err="1" smtClean="0"/>
              <a:t>Мүсірепов</a:t>
            </a:r>
            <a:r>
              <a:rPr lang="ru-RU" sz="6400" dirty="0" smtClean="0"/>
              <a:t>, В.Лобанов, </a:t>
            </a:r>
            <a:r>
              <a:rPr lang="ru-RU" sz="6400" dirty="0" err="1" smtClean="0"/>
              <a:t>К.Абдрахманов</a:t>
            </a:r>
            <a:r>
              <a:rPr lang="ru-RU" sz="6400" dirty="0" smtClean="0"/>
              <a:t>, </a:t>
            </a:r>
            <a:r>
              <a:rPr lang="ru-RU" sz="6400" dirty="0" err="1" smtClean="0"/>
              <a:t>К.Иманқұлов, </a:t>
            </a:r>
            <a:r>
              <a:rPr lang="ru-RU" sz="6400" dirty="0" smtClean="0"/>
              <a:t>А.Наганов, </a:t>
            </a:r>
            <a:r>
              <a:rPr lang="ru-RU" sz="6400" dirty="0" err="1" smtClean="0"/>
              <a:t>Ғ.Жұматов, Ш.Шолтыров</a:t>
            </a:r>
            <a:r>
              <a:rPr lang="ru-RU" sz="6400" dirty="0" smtClean="0"/>
              <a:t>, </a:t>
            </a:r>
            <a:r>
              <a:rPr lang="ru-RU" sz="6400" dirty="0" err="1" smtClean="0"/>
              <a:t>Т.Деревянко</a:t>
            </a:r>
            <a:r>
              <a:rPr lang="ru-RU" sz="6400" dirty="0" smtClean="0"/>
              <a:t>, Қ.</a:t>
            </a:r>
            <a:r>
              <a:rPr lang="ru-RU" sz="6400" dirty="0" err="1" smtClean="0"/>
              <a:t>Батталов</a:t>
            </a:r>
            <a:r>
              <a:rPr lang="ru-RU" sz="6400" dirty="0" smtClean="0"/>
              <a:t> </a:t>
            </a:r>
            <a:r>
              <a:rPr lang="ru-RU" sz="6400" dirty="0" err="1" smtClean="0"/>
              <a:t>және басқа қазақстандық жауынгерлер</a:t>
            </a:r>
            <a:r>
              <a:rPr lang="ru-RU" sz="6400" dirty="0" smtClean="0"/>
              <a:t> </a:t>
            </a:r>
            <a:r>
              <a:rPr lang="ru-RU" sz="6400" dirty="0" err="1" smtClean="0"/>
              <a:t>қарсылық көрсетіп, айрықша ерлікпен</a:t>
            </a:r>
            <a:r>
              <a:rPr lang="ru-RU" sz="6400" dirty="0" smtClean="0"/>
              <a:t> </a:t>
            </a:r>
            <a:r>
              <a:rPr lang="ru-RU" sz="6400" dirty="0" err="1" smtClean="0"/>
              <a:t>көзге түсті.</a:t>
            </a:r>
            <a:endParaRPr lang="ru-RU" sz="6400" dirty="0" smtClean="0"/>
          </a:p>
          <a:p>
            <a:pPr marL="0" indent="0" algn="just"/>
            <a:r>
              <a:rPr lang="ru-RU" sz="6400" dirty="0" err="1" smtClean="0"/>
              <a:t>Соғыс жылдары</a:t>
            </a:r>
            <a:r>
              <a:rPr lang="ru-RU" sz="6400" dirty="0" smtClean="0"/>
              <a:t> </a:t>
            </a:r>
            <a:r>
              <a:rPr lang="ru-RU" sz="6400" dirty="0" err="1" smtClean="0"/>
              <a:t>Қазақстанда </a:t>
            </a:r>
            <a:r>
              <a:rPr lang="ru-RU" sz="6400" dirty="0" smtClean="0"/>
              <a:t>12 </a:t>
            </a:r>
            <a:r>
              <a:rPr lang="ru-RU" sz="6400" dirty="0" err="1" smtClean="0"/>
              <a:t>атқыштар және </a:t>
            </a:r>
            <a:r>
              <a:rPr lang="ru-RU" sz="6400" dirty="0" smtClean="0"/>
              <a:t>4 </a:t>
            </a:r>
            <a:r>
              <a:rPr lang="ru-RU" sz="6400" dirty="0" err="1" smtClean="0"/>
              <a:t>атты</a:t>
            </a:r>
            <a:r>
              <a:rPr lang="ru-RU" sz="6400" dirty="0" smtClean="0"/>
              <a:t> </a:t>
            </a:r>
            <a:r>
              <a:rPr lang="ru-RU" sz="6400" dirty="0" err="1" smtClean="0"/>
              <a:t>әскер дивизиясы</a:t>
            </a:r>
            <a:r>
              <a:rPr lang="ru-RU" sz="6400" dirty="0" smtClean="0"/>
              <a:t>, 7 </a:t>
            </a:r>
            <a:r>
              <a:rPr lang="ru-RU" sz="6400" dirty="0" err="1" smtClean="0"/>
              <a:t>атқыштар бригадасы</a:t>
            </a:r>
            <a:r>
              <a:rPr lang="ru-RU" sz="6400" dirty="0" smtClean="0"/>
              <a:t> </a:t>
            </a:r>
            <a:r>
              <a:rPr lang="ru-RU" sz="6400" dirty="0" err="1" smtClean="0"/>
              <a:t>және </a:t>
            </a:r>
            <a:r>
              <a:rPr lang="ru-RU" sz="6400" dirty="0" smtClean="0"/>
              <a:t>50-ге </a:t>
            </a:r>
            <a:r>
              <a:rPr lang="ru-RU" sz="6400" dirty="0" err="1" smtClean="0"/>
              <a:t>жуық жеке</a:t>
            </a:r>
            <a:r>
              <a:rPr lang="ru-RU" sz="6400" dirty="0" smtClean="0"/>
              <a:t> </a:t>
            </a:r>
            <a:r>
              <a:rPr lang="ru-RU" sz="6400" dirty="0" err="1" smtClean="0"/>
              <a:t>полктер</a:t>
            </a:r>
            <a:r>
              <a:rPr lang="ru-RU" sz="6400" dirty="0" smtClean="0"/>
              <a:t> мен </a:t>
            </a:r>
            <a:r>
              <a:rPr lang="ru-RU" sz="6400" dirty="0" err="1" smtClean="0"/>
              <a:t>батальондар</a:t>
            </a:r>
            <a:r>
              <a:rPr lang="ru-RU" sz="6400" dirty="0" smtClean="0"/>
              <a:t> </a:t>
            </a:r>
            <a:r>
              <a:rPr lang="ru-RU" sz="6400" dirty="0" err="1" smtClean="0"/>
              <a:t>жасақталып</a:t>
            </a:r>
            <a:r>
              <a:rPr lang="ru-RU" sz="6400" dirty="0" smtClean="0"/>
              <a:t>, </a:t>
            </a:r>
            <a:r>
              <a:rPr lang="ru-RU" sz="6400" dirty="0" err="1" smtClean="0"/>
              <a:t>майданға аттандырылды</a:t>
            </a:r>
            <a:r>
              <a:rPr lang="ru-RU" sz="6400" dirty="0" smtClean="0"/>
              <a:t>. Москва </a:t>
            </a:r>
            <a:r>
              <a:rPr lang="ru-RU" sz="6400" dirty="0" err="1" smtClean="0"/>
              <a:t>бағытындағы негізгі</a:t>
            </a:r>
            <a:r>
              <a:rPr lang="ru-RU" sz="6400" dirty="0" smtClean="0"/>
              <a:t> </a:t>
            </a:r>
            <a:r>
              <a:rPr lang="ru-RU" sz="6400" dirty="0" err="1" smtClean="0"/>
              <a:t>жолдардың бірі</a:t>
            </a:r>
            <a:r>
              <a:rPr lang="ru-RU" sz="6400" dirty="0" smtClean="0"/>
              <a:t> –Волоколамск </a:t>
            </a:r>
            <a:r>
              <a:rPr lang="ru-RU" sz="6400" dirty="0" err="1" smtClean="0"/>
              <a:t>тас</a:t>
            </a:r>
            <a:r>
              <a:rPr lang="ru-RU" sz="6400" dirty="0" smtClean="0"/>
              <a:t> </a:t>
            </a:r>
            <a:r>
              <a:rPr lang="ru-RU" sz="6400" dirty="0" err="1" smtClean="0"/>
              <a:t>жолын</a:t>
            </a:r>
            <a:r>
              <a:rPr lang="ru-RU" sz="6400" dirty="0" smtClean="0"/>
              <a:t> </a:t>
            </a:r>
            <a:r>
              <a:rPr lang="ru-RU" sz="6400" dirty="0" err="1" smtClean="0"/>
              <a:t>қорғауда Алматыда</a:t>
            </a:r>
            <a:r>
              <a:rPr lang="ru-RU" sz="6400" dirty="0" smtClean="0"/>
              <a:t> </a:t>
            </a:r>
            <a:r>
              <a:rPr lang="ru-RU" sz="6400" dirty="0" err="1" smtClean="0"/>
              <a:t>жабдықталған </a:t>
            </a:r>
            <a:r>
              <a:rPr lang="ru-RU" sz="6400" dirty="0" smtClean="0"/>
              <a:t>316-атқыштар </a:t>
            </a:r>
            <a:r>
              <a:rPr lang="ru-RU" sz="6400" dirty="0" err="1" smtClean="0"/>
              <a:t>дивизиясы</a:t>
            </a:r>
            <a:r>
              <a:rPr lang="ru-RU" sz="6400" dirty="0" smtClean="0"/>
              <a:t> генерал-майор И.В.Панфилов, Москва </a:t>
            </a:r>
            <a:r>
              <a:rPr lang="ru-RU" sz="6400" dirty="0" err="1" smtClean="0"/>
              <a:t>түбіндегі шайқаста әсіресе саяси</a:t>
            </a:r>
            <a:r>
              <a:rPr lang="ru-RU" sz="6400" dirty="0" smtClean="0"/>
              <a:t> </a:t>
            </a:r>
            <a:r>
              <a:rPr lang="ru-RU" sz="6400" dirty="0" err="1" smtClean="0"/>
              <a:t>жетекші</a:t>
            </a:r>
            <a:r>
              <a:rPr lang="ru-RU" sz="6400" dirty="0" smtClean="0"/>
              <a:t> В.Г. Клочков </a:t>
            </a:r>
            <a:r>
              <a:rPr lang="ru-RU" sz="6400" dirty="0" err="1" smtClean="0"/>
              <a:t>басқарған бөлімше </a:t>
            </a:r>
            <a:r>
              <a:rPr lang="ru-RU" sz="6400" dirty="0" smtClean="0"/>
              <a:t>– 28 </a:t>
            </a:r>
            <a:r>
              <a:rPr lang="ru-RU" sz="6400" dirty="0" err="1" smtClean="0"/>
              <a:t>панфиловшылар</a:t>
            </a:r>
            <a:r>
              <a:rPr lang="ru-RU" sz="6400" dirty="0" smtClean="0"/>
              <a:t> </a:t>
            </a:r>
            <a:r>
              <a:rPr lang="ru-RU" sz="6400" dirty="0" err="1" smtClean="0"/>
              <a:t>жаудың </a:t>
            </a:r>
            <a:r>
              <a:rPr lang="ru-RU" sz="6400" dirty="0" smtClean="0"/>
              <a:t>50 </a:t>
            </a:r>
            <a:r>
              <a:rPr lang="ru-RU" sz="6400" dirty="0" err="1" smtClean="0"/>
              <a:t>танкісіне</a:t>
            </a:r>
            <a:r>
              <a:rPr lang="ru-RU" sz="6400" dirty="0" smtClean="0"/>
              <a:t> </a:t>
            </a:r>
            <a:r>
              <a:rPr lang="ru-RU" sz="6400" dirty="0" err="1" smtClean="0"/>
              <a:t>тойтарыс</a:t>
            </a:r>
            <a:r>
              <a:rPr lang="ru-RU" sz="6400" dirty="0" smtClean="0"/>
              <a:t> </a:t>
            </a:r>
            <a:r>
              <a:rPr lang="ru-RU" sz="6400" dirty="0" err="1" smtClean="0"/>
              <a:t>беріп</a:t>
            </a:r>
            <a:r>
              <a:rPr lang="ru-RU" sz="6400" dirty="0" smtClean="0"/>
              <a:t>, </a:t>
            </a:r>
            <a:r>
              <a:rPr lang="ru-RU" sz="6400" dirty="0" err="1" smtClean="0"/>
              <a:t>асқан ерлік</a:t>
            </a:r>
            <a:r>
              <a:rPr lang="ru-RU" sz="6400" dirty="0" smtClean="0"/>
              <a:t> </a:t>
            </a:r>
            <a:r>
              <a:rPr lang="ru-RU" sz="6400" dirty="0" err="1" smtClean="0"/>
              <a:t>көрсетті</a:t>
            </a:r>
            <a:r>
              <a:rPr lang="ru-RU" sz="6400" dirty="0" smtClean="0"/>
              <a:t>. 1941 ж. 17 </a:t>
            </a:r>
            <a:r>
              <a:rPr lang="ru-RU" sz="6400" dirty="0" err="1" smtClean="0"/>
              <a:t>қарашада дивизияға </a:t>
            </a:r>
            <a:r>
              <a:rPr lang="ru-RU" sz="6400" dirty="0" smtClean="0"/>
              <a:t>8-ші </a:t>
            </a:r>
            <a:r>
              <a:rPr lang="ru-RU" sz="6400" dirty="0" err="1" smtClean="0"/>
              <a:t>гвардиялық деген</a:t>
            </a:r>
            <a:r>
              <a:rPr lang="ru-RU" sz="6400" dirty="0" smtClean="0"/>
              <a:t> </a:t>
            </a:r>
            <a:r>
              <a:rPr lang="ru-RU" sz="6400" dirty="0" err="1" smtClean="0"/>
              <a:t>атақ беріліп</a:t>
            </a:r>
            <a:r>
              <a:rPr lang="ru-RU" sz="6400" dirty="0" smtClean="0"/>
              <a:t>, </a:t>
            </a:r>
            <a:r>
              <a:rPr lang="ru-RU" sz="6400" dirty="0" err="1" smtClean="0"/>
              <a:t>кейінірек</a:t>
            </a:r>
            <a:r>
              <a:rPr lang="ru-RU" sz="6400" dirty="0" smtClean="0"/>
              <a:t> </a:t>
            </a:r>
            <a:r>
              <a:rPr lang="ru-RU" sz="6400" dirty="0" err="1" smtClean="0"/>
              <a:t>Қызыл </a:t>
            </a:r>
            <a:r>
              <a:rPr lang="ru-RU" sz="6400" dirty="0" smtClean="0"/>
              <a:t>Ту, Ленин </a:t>
            </a:r>
            <a:r>
              <a:rPr lang="ru-RU" sz="6400" dirty="0" err="1" smtClean="0"/>
              <a:t>ордендерімен</a:t>
            </a:r>
            <a:r>
              <a:rPr lang="ru-RU" sz="6400" dirty="0" smtClean="0"/>
              <a:t>, ал </a:t>
            </a:r>
            <a:r>
              <a:rPr lang="ru-RU" sz="6400" dirty="0" err="1" smtClean="0"/>
              <a:t>Риганы</a:t>
            </a:r>
            <a:r>
              <a:rPr lang="ru-RU" sz="6400" dirty="0" smtClean="0"/>
              <a:t> </a:t>
            </a:r>
            <a:r>
              <a:rPr lang="ru-RU" sz="6400" dirty="0" err="1" smtClean="0"/>
              <a:t>жаудан</a:t>
            </a:r>
            <a:r>
              <a:rPr lang="ru-RU" sz="6400" dirty="0" smtClean="0"/>
              <a:t> </a:t>
            </a:r>
            <a:r>
              <a:rPr lang="ru-RU" sz="6400" dirty="0" err="1" smtClean="0"/>
              <a:t>азат</a:t>
            </a:r>
            <a:r>
              <a:rPr lang="ru-RU" sz="6400" dirty="0" smtClean="0"/>
              <a:t> </a:t>
            </a:r>
            <a:r>
              <a:rPr lang="ru-RU" sz="6400" dirty="0" err="1" smtClean="0"/>
              <a:t>еткені</a:t>
            </a:r>
            <a:r>
              <a:rPr lang="ru-RU" sz="6400" dirty="0" smtClean="0"/>
              <a:t> </a:t>
            </a:r>
            <a:r>
              <a:rPr lang="ru-RU" sz="6400" dirty="0" err="1" smtClean="0"/>
              <a:t>үшін екінші</a:t>
            </a:r>
            <a:r>
              <a:rPr lang="ru-RU" sz="6400" dirty="0" smtClean="0"/>
              <a:t> </a:t>
            </a:r>
            <a:r>
              <a:rPr lang="ru-RU" sz="6400" dirty="0" err="1" smtClean="0"/>
              <a:t>дәрежелі </a:t>
            </a:r>
            <a:r>
              <a:rPr lang="ru-RU" sz="6400" dirty="0" smtClean="0"/>
              <a:t>Суворов </a:t>
            </a:r>
            <a:r>
              <a:rPr lang="ru-RU" sz="6400" dirty="0" err="1" smtClean="0"/>
              <a:t>орденімен</a:t>
            </a:r>
            <a:r>
              <a:rPr lang="ru-RU" sz="6400" dirty="0" smtClean="0"/>
              <a:t> </a:t>
            </a:r>
            <a:r>
              <a:rPr lang="ru-RU" sz="6400" dirty="0" err="1" smtClean="0"/>
              <a:t>марапатталды</a:t>
            </a:r>
            <a:r>
              <a:rPr lang="ru-RU" sz="6400" dirty="0" smtClean="0"/>
              <a:t>. </a:t>
            </a:r>
            <a:r>
              <a:rPr lang="ru-RU" sz="6400" dirty="0" err="1" smtClean="0"/>
              <a:t>Бұл шайқаста ерлік</a:t>
            </a:r>
            <a:r>
              <a:rPr lang="ru-RU" sz="6400" dirty="0" smtClean="0"/>
              <a:t> </a:t>
            </a:r>
            <a:r>
              <a:rPr lang="ru-RU" sz="6400" dirty="0" err="1" smtClean="0"/>
              <a:t>танықтан </a:t>
            </a:r>
            <a:r>
              <a:rPr lang="ru-RU" sz="6400" dirty="0" smtClean="0"/>
              <a:t>28 </a:t>
            </a:r>
            <a:r>
              <a:rPr lang="ru-RU" sz="6400" dirty="0" err="1" smtClean="0"/>
              <a:t>жауынгер</a:t>
            </a:r>
            <a:r>
              <a:rPr lang="ru-RU" sz="6400" dirty="0" smtClean="0"/>
              <a:t> </a:t>
            </a:r>
            <a:r>
              <a:rPr lang="ru-RU" sz="6400" dirty="0" err="1" smtClean="0"/>
              <a:t>Кеңес Одағының </a:t>
            </a:r>
            <a:r>
              <a:rPr lang="ru-RU" sz="6400" dirty="0" smtClean="0"/>
              <a:t>Батыры </a:t>
            </a:r>
            <a:r>
              <a:rPr lang="ru-RU" sz="6400" dirty="0" err="1" smtClean="0"/>
              <a:t>атағын иеленді</a:t>
            </a:r>
            <a:r>
              <a:rPr lang="ru-RU" sz="6400" dirty="0" smtClean="0"/>
              <a:t>. </a:t>
            </a:r>
            <a:r>
              <a:rPr lang="ru-RU" sz="6400" dirty="0" err="1" smtClean="0"/>
              <a:t>Аға </a:t>
            </a:r>
            <a:r>
              <a:rPr lang="ru-RU" sz="6400" dirty="0" smtClean="0"/>
              <a:t>лейтенант Б.</a:t>
            </a:r>
            <a:r>
              <a:rPr lang="ru-RU" sz="6400" dirty="0" err="1" smtClean="0"/>
              <a:t>Момышұлы </a:t>
            </a:r>
            <a:r>
              <a:rPr lang="ru-RU" sz="6400" dirty="0" smtClean="0"/>
              <a:t>Москва </a:t>
            </a:r>
            <a:r>
              <a:rPr lang="ru-RU" sz="6400" dirty="0" err="1" smtClean="0"/>
              <a:t>түбіндегі шайқаста өз батальонымен</a:t>
            </a:r>
            <a:r>
              <a:rPr lang="ru-RU" sz="6400" dirty="0" smtClean="0"/>
              <a:t> </a:t>
            </a:r>
            <a:r>
              <a:rPr lang="ru-RU" sz="6400" dirty="0" err="1" smtClean="0"/>
              <a:t>жау</a:t>
            </a:r>
            <a:r>
              <a:rPr lang="ru-RU" sz="6400" dirty="0" smtClean="0"/>
              <a:t> </a:t>
            </a:r>
            <a:r>
              <a:rPr lang="ru-RU" sz="6400" dirty="0" err="1" smtClean="0"/>
              <a:t>қоршауын үш рет</a:t>
            </a:r>
            <a:r>
              <a:rPr lang="ru-RU" sz="6400" dirty="0" smtClean="0"/>
              <a:t> </a:t>
            </a:r>
            <a:r>
              <a:rPr lang="ru-RU" sz="6400" dirty="0" err="1" smtClean="0"/>
              <a:t>бұзып шықты</a:t>
            </a:r>
            <a:r>
              <a:rPr lang="ru-RU" sz="6400" dirty="0" smtClean="0"/>
              <a:t>. </a:t>
            </a:r>
            <a:r>
              <a:rPr lang="ru-RU" sz="6400" dirty="0" err="1" smtClean="0"/>
              <a:t>Соғысты Б.Момышұлы </a:t>
            </a:r>
            <a:r>
              <a:rPr lang="ru-RU" sz="6400" dirty="0" smtClean="0"/>
              <a:t>полковник </a:t>
            </a:r>
            <a:r>
              <a:rPr lang="ru-RU" sz="6400" dirty="0" err="1" smtClean="0"/>
              <a:t>лауазымымен</a:t>
            </a:r>
            <a:r>
              <a:rPr lang="ru-RU" sz="6400" dirty="0" smtClean="0"/>
              <a:t>, 9-шы </a:t>
            </a:r>
            <a:r>
              <a:rPr lang="ru-RU" sz="6400" dirty="0" err="1" smtClean="0"/>
              <a:t>гвардиялық атқыштар дивизиясының командирі</a:t>
            </a:r>
            <a:r>
              <a:rPr lang="ru-RU" sz="6400" dirty="0" smtClean="0"/>
              <a:t> </a:t>
            </a:r>
            <a:r>
              <a:rPr lang="ru-RU" sz="6400" dirty="0" err="1" smtClean="0"/>
              <a:t>болып</a:t>
            </a:r>
            <a:r>
              <a:rPr lang="ru-RU" sz="6400" dirty="0" smtClean="0"/>
              <a:t> </a:t>
            </a:r>
            <a:r>
              <a:rPr lang="ru-RU" sz="6400" dirty="0" err="1" smtClean="0"/>
              <a:t>жүріп аяқтады</a:t>
            </a:r>
            <a:r>
              <a:rPr lang="ru-RU" sz="6400" dirty="0" smtClean="0"/>
              <a:t>. </a:t>
            </a:r>
            <a:r>
              <a:rPr lang="ru-RU" sz="6400" dirty="0" err="1" smtClean="0"/>
              <a:t>Сөйтсе </a:t>
            </a:r>
            <a:r>
              <a:rPr lang="ru-RU" sz="6400" dirty="0" smtClean="0"/>
              <a:t>де, </a:t>
            </a:r>
            <a:r>
              <a:rPr lang="ru-RU" sz="6400" dirty="0" err="1" smtClean="0"/>
              <a:t>Б.Момышұлының соғыс жылдарындағы ерлігі</a:t>
            </a:r>
            <a:r>
              <a:rPr lang="ru-RU" sz="6400" dirty="0" smtClean="0"/>
              <a:t> </a:t>
            </a:r>
            <a:r>
              <a:rPr lang="ru-RU" sz="6400" dirty="0" err="1" smtClean="0"/>
              <a:t>өз дәрежесінде мойындалмай</a:t>
            </a:r>
            <a:r>
              <a:rPr lang="ru-RU" sz="6400" dirty="0" smtClean="0"/>
              <a:t>, тек 1990 </a:t>
            </a:r>
            <a:r>
              <a:rPr lang="ru-RU" sz="6400" dirty="0" err="1" smtClean="0"/>
              <a:t>жылы</a:t>
            </a:r>
            <a:r>
              <a:rPr lang="ru-RU" sz="6400" dirty="0" smtClean="0"/>
              <a:t> </a:t>
            </a:r>
            <a:r>
              <a:rPr lang="ru-RU" sz="6400" dirty="0" err="1" smtClean="0"/>
              <a:t>оған Кеңес Одағының </a:t>
            </a:r>
            <a:r>
              <a:rPr lang="ru-RU" sz="6400" dirty="0" smtClean="0"/>
              <a:t>Батыры </a:t>
            </a:r>
            <a:r>
              <a:rPr lang="ru-RU" sz="6400" dirty="0" err="1" smtClean="0"/>
              <a:t>атағы берілді</a:t>
            </a:r>
            <a:r>
              <a:rPr lang="ru-RU" sz="6400" dirty="0" smtClean="0"/>
              <a:t>.</a:t>
            </a:r>
          </a:p>
          <a:p>
            <a:pPr marL="0" indent="0" algn="just"/>
            <a:r>
              <a:rPr lang="ru-RU" sz="6400" dirty="0" smtClean="0"/>
              <a:t>И.В.Панфилов </a:t>
            </a:r>
            <a:r>
              <a:rPr lang="ru-RU" sz="6400" dirty="0" err="1" smtClean="0"/>
              <a:t>дивизиясы</a:t>
            </a:r>
            <a:r>
              <a:rPr lang="ru-RU" sz="6400" dirty="0" smtClean="0"/>
              <a:t> </a:t>
            </a:r>
            <a:r>
              <a:rPr lang="ru-RU" sz="6400" dirty="0" err="1" smtClean="0"/>
              <a:t>құрамында жаумен</a:t>
            </a:r>
            <a:r>
              <a:rPr lang="ru-RU" sz="6400" dirty="0" smtClean="0"/>
              <a:t> </a:t>
            </a:r>
            <a:r>
              <a:rPr lang="ru-RU" sz="6400" dirty="0" err="1" smtClean="0"/>
              <a:t>шайқасқан </a:t>
            </a:r>
            <a:r>
              <a:rPr lang="ru-RU" sz="6400" dirty="0" smtClean="0"/>
              <a:t>М.</a:t>
            </a:r>
            <a:r>
              <a:rPr lang="ru-RU" sz="6400" dirty="0" err="1" smtClean="0"/>
              <a:t>Ғабдуллин </a:t>
            </a:r>
            <a:r>
              <a:rPr lang="ru-RU" sz="6400" dirty="0" smtClean="0"/>
              <a:t>1943 ж. </a:t>
            </a:r>
            <a:r>
              <a:rPr lang="ru-RU" sz="6400" dirty="0" err="1" smtClean="0"/>
              <a:t>Кеңес Одағының </a:t>
            </a:r>
            <a:r>
              <a:rPr lang="ru-RU" sz="6400" dirty="0" smtClean="0"/>
              <a:t>Батыры </a:t>
            </a:r>
            <a:r>
              <a:rPr lang="ru-RU" sz="6400" dirty="0" err="1" smtClean="0"/>
              <a:t>атағын иеленді</a:t>
            </a:r>
            <a:r>
              <a:rPr lang="ru-RU" sz="6400" dirty="0" smtClean="0"/>
              <a:t>. Москва </a:t>
            </a:r>
            <a:r>
              <a:rPr lang="ru-RU" sz="6400" dirty="0" err="1" smtClean="0"/>
              <a:t>түбіндегі шайқастарда </a:t>
            </a:r>
            <a:r>
              <a:rPr lang="ru-RU" sz="6400" dirty="0" smtClean="0"/>
              <a:t>Т.</a:t>
            </a:r>
            <a:r>
              <a:rPr lang="ru-RU" sz="6400" dirty="0" err="1" smtClean="0"/>
              <a:t>Тоқтаров</a:t>
            </a:r>
            <a:r>
              <a:rPr lang="ru-RU" sz="6400" dirty="0" smtClean="0"/>
              <a:t>, Р.</a:t>
            </a:r>
            <a:r>
              <a:rPr lang="ru-RU" sz="6400" dirty="0" err="1" smtClean="0"/>
              <a:t>Жанғозин</a:t>
            </a:r>
            <a:r>
              <a:rPr lang="ru-RU" sz="6400" dirty="0" smtClean="0"/>
              <a:t>, Р.Елебаев </a:t>
            </a:r>
            <a:r>
              <a:rPr lang="ru-RU" sz="6400" dirty="0" err="1" smtClean="0"/>
              <a:t>және </a:t>
            </a:r>
            <a:r>
              <a:rPr lang="ru-RU" sz="6400" dirty="0" smtClean="0"/>
              <a:t>т.б. </a:t>
            </a:r>
            <a:r>
              <a:rPr lang="ru-RU" sz="6400" dirty="0" err="1" smtClean="0"/>
              <a:t>қазақстандықтар асқан ерлік</a:t>
            </a:r>
            <a:r>
              <a:rPr lang="ru-RU" sz="6400" dirty="0" smtClean="0"/>
              <a:t> </a:t>
            </a:r>
            <a:r>
              <a:rPr lang="ru-RU" sz="6400" dirty="0" err="1" smtClean="0"/>
              <a:t>танытты</a:t>
            </a:r>
            <a:r>
              <a:rPr lang="ru-RU" sz="6400" dirty="0" smtClean="0"/>
              <a:t>. </a:t>
            </a:r>
            <a:r>
              <a:rPr lang="ru-RU" sz="6400" dirty="0" err="1" smtClean="0"/>
              <a:t>Бұл шайқасқа қазақстандық </a:t>
            </a:r>
            <a:r>
              <a:rPr lang="ru-RU" sz="6400" dirty="0" smtClean="0"/>
              <a:t>238-ші дивизия, 19-шы </a:t>
            </a:r>
            <a:r>
              <a:rPr lang="ru-RU" sz="6400" dirty="0" err="1" smtClean="0"/>
              <a:t>атқыштар бригадасы</a:t>
            </a:r>
            <a:r>
              <a:rPr lang="ru-RU" sz="6400" dirty="0" smtClean="0"/>
              <a:t> да </a:t>
            </a:r>
            <a:r>
              <a:rPr lang="ru-RU" sz="6400" dirty="0" err="1" smtClean="0"/>
              <a:t>қатысты</a:t>
            </a:r>
            <a:r>
              <a:rPr lang="ru-RU" sz="6400" dirty="0" smtClean="0"/>
              <a:t>. </a:t>
            </a:r>
          </a:p>
          <a:p>
            <a:pPr marL="0" indent="0" algn="just"/>
            <a:r>
              <a:rPr lang="ru-RU" sz="6400" dirty="0" smtClean="0"/>
              <a:t>“Барбаросса” </a:t>
            </a:r>
            <a:r>
              <a:rPr lang="ru-RU" sz="6400" dirty="0" err="1" smtClean="0"/>
              <a:t>жоспары</a:t>
            </a:r>
            <a:r>
              <a:rPr lang="ru-RU" sz="6400" dirty="0" smtClean="0"/>
              <a:t> </a:t>
            </a:r>
            <a:r>
              <a:rPr lang="ru-RU" sz="6400" dirty="0" err="1" smtClean="0"/>
              <a:t>жүзеге аспағаннан кейін</a:t>
            </a:r>
            <a:r>
              <a:rPr lang="ru-RU" sz="6400" dirty="0" smtClean="0"/>
              <a:t> 1942 </a:t>
            </a:r>
            <a:r>
              <a:rPr lang="ru-RU" sz="6400" dirty="0" err="1" smtClean="0"/>
              <a:t>жылы</a:t>
            </a:r>
            <a:r>
              <a:rPr lang="ru-RU" sz="6400" dirty="0" smtClean="0"/>
              <a:t> Германия </a:t>
            </a:r>
            <a:r>
              <a:rPr lang="ru-RU" sz="6400" dirty="0" err="1" smtClean="0"/>
              <a:t>Кеңестер Одағын басып</a:t>
            </a:r>
            <a:r>
              <a:rPr lang="ru-RU" sz="6400" dirty="0" smtClean="0"/>
              <a:t> </a:t>
            </a:r>
            <a:r>
              <a:rPr lang="ru-RU" sz="6400" dirty="0" err="1" smtClean="0"/>
              <a:t>алу</a:t>
            </a:r>
            <a:r>
              <a:rPr lang="ru-RU" sz="6400" dirty="0" smtClean="0"/>
              <a:t> </a:t>
            </a:r>
            <a:r>
              <a:rPr lang="ru-RU" sz="6400" dirty="0" err="1" smtClean="0"/>
              <a:t>мақсатында жаңа жоспар</a:t>
            </a:r>
            <a:r>
              <a:rPr lang="ru-RU" sz="6400" dirty="0" smtClean="0"/>
              <a:t> </a:t>
            </a:r>
            <a:r>
              <a:rPr lang="ru-RU" sz="6400" dirty="0" err="1" smtClean="0"/>
              <a:t>қабылдады</a:t>
            </a:r>
            <a:r>
              <a:rPr lang="ru-RU" sz="6400" dirty="0" smtClean="0"/>
              <a:t>. </a:t>
            </a:r>
            <a:r>
              <a:rPr lang="ru-RU" sz="6400" dirty="0" err="1" smtClean="0"/>
              <a:t>Бұл жоспар</a:t>
            </a:r>
            <a:r>
              <a:rPr lang="ru-RU" sz="6400" dirty="0" smtClean="0"/>
              <a:t> </a:t>
            </a:r>
            <a:r>
              <a:rPr lang="ru-RU" sz="6400" dirty="0" err="1" smtClean="0"/>
              <a:t>бойынша</a:t>
            </a:r>
            <a:r>
              <a:rPr lang="ru-RU" sz="6400" dirty="0" smtClean="0"/>
              <a:t> Сталинград пен </a:t>
            </a:r>
            <a:r>
              <a:rPr lang="ru-RU" sz="6400" dirty="0" err="1" smtClean="0"/>
              <a:t>Кавказды</a:t>
            </a:r>
            <a:r>
              <a:rPr lang="ru-RU" sz="6400" dirty="0" smtClean="0"/>
              <a:t> </a:t>
            </a:r>
            <a:r>
              <a:rPr lang="ru-RU" sz="6400" dirty="0" err="1" smtClean="0"/>
              <a:t>басып</a:t>
            </a:r>
            <a:r>
              <a:rPr lang="ru-RU" sz="6400" dirty="0" smtClean="0"/>
              <a:t> </a:t>
            </a:r>
            <a:r>
              <a:rPr lang="ru-RU" sz="6400" dirty="0" err="1" smtClean="0"/>
              <a:t>алу</a:t>
            </a:r>
            <a:r>
              <a:rPr lang="ru-RU" sz="6400" dirty="0" smtClean="0"/>
              <a:t> </a:t>
            </a:r>
            <a:r>
              <a:rPr lang="ru-RU" sz="6400" dirty="0" err="1" smtClean="0"/>
              <a:t>операциясына</a:t>
            </a:r>
            <a:r>
              <a:rPr lang="ru-RU" sz="6400" dirty="0" smtClean="0"/>
              <a:t> </a:t>
            </a:r>
            <a:r>
              <a:rPr lang="ru-RU" sz="6400" dirty="0" err="1" smtClean="0"/>
              <a:t>фашистер</a:t>
            </a:r>
            <a:r>
              <a:rPr lang="ru-RU" sz="6400" dirty="0" smtClean="0"/>
              <a:t> </a:t>
            </a:r>
            <a:r>
              <a:rPr lang="ru-RU" sz="6400" dirty="0" err="1" smtClean="0"/>
              <a:t>құпия дайындалып</a:t>
            </a:r>
            <a:r>
              <a:rPr lang="ru-RU" sz="6400" dirty="0" smtClean="0"/>
              <a:t>, </a:t>
            </a:r>
            <a:r>
              <a:rPr lang="ru-RU" sz="6400" dirty="0" err="1" smtClean="0"/>
              <a:t>оған </a:t>
            </a:r>
            <a:r>
              <a:rPr lang="ru-RU" sz="6400" dirty="0" smtClean="0"/>
              <a:t>“</a:t>
            </a:r>
            <a:r>
              <a:rPr lang="ru-RU" sz="6400" dirty="0" err="1" smtClean="0"/>
              <a:t>Блау</a:t>
            </a:r>
            <a:r>
              <a:rPr lang="ru-RU" sz="6400" dirty="0" smtClean="0"/>
              <a:t>” </a:t>
            </a:r>
            <a:r>
              <a:rPr lang="ru-RU" sz="6400" dirty="0" err="1" smtClean="0"/>
              <a:t>деген</a:t>
            </a:r>
            <a:r>
              <a:rPr lang="ru-RU" sz="6400" dirty="0" smtClean="0"/>
              <a:t> </a:t>
            </a:r>
            <a:r>
              <a:rPr lang="ru-RU" sz="6400" dirty="0" err="1" smtClean="0"/>
              <a:t>ат</a:t>
            </a:r>
            <a:r>
              <a:rPr lang="ru-RU" sz="6400" dirty="0" smtClean="0"/>
              <a:t> </a:t>
            </a:r>
            <a:r>
              <a:rPr lang="ru-RU" sz="6400" dirty="0" err="1" smtClean="0"/>
              <a:t>қойды</a:t>
            </a:r>
            <a:r>
              <a:rPr lang="ru-RU" sz="6400" dirty="0" smtClean="0"/>
              <a:t>. </a:t>
            </a:r>
            <a:r>
              <a:rPr lang="ru-RU" sz="6400" dirty="0" err="1" smtClean="0"/>
              <a:t>Өйткені фашистерге</a:t>
            </a:r>
            <a:r>
              <a:rPr lang="ru-RU" sz="6400" dirty="0" smtClean="0"/>
              <a:t> </a:t>
            </a:r>
            <a:r>
              <a:rPr lang="ru-RU" sz="6400" dirty="0" err="1" smtClean="0"/>
              <a:t>басып</a:t>
            </a:r>
            <a:r>
              <a:rPr lang="ru-RU" sz="6400" dirty="0" smtClean="0"/>
              <a:t> </a:t>
            </a:r>
            <a:r>
              <a:rPr lang="ru-RU" sz="6400" dirty="0" err="1" smtClean="0"/>
              <a:t>алған мемлекеттер</a:t>
            </a:r>
            <a:r>
              <a:rPr lang="ru-RU" sz="6400" dirty="0" smtClean="0"/>
              <a:t> </a:t>
            </a:r>
            <a:r>
              <a:rPr lang="ru-RU" sz="6400" dirty="0" err="1" smtClean="0"/>
              <a:t>территорияларынан</a:t>
            </a:r>
            <a:r>
              <a:rPr lang="ru-RU" sz="6400" dirty="0" smtClean="0"/>
              <a:t> </a:t>
            </a:r>
            <a:r>
              <a:rPr lang="ru-RU" sz="6400" dirty="0" err="1" smtClean="0"/>
              <a:t>мұнай тасу</a:t>
            </a:r>
            <a:r>
              <a:rPr lang="ru-RU" sz="6400" dirty="0" smtClean="0"/>
              <a:t> </a:t>
            </a:r>
            <a:r>
              <a:rPr lang="ru-RU" sz="6400" dirty="0" err="1" smtClean="0"/>
              <a:t>қолайсыз болғандықтан, </a:t>
            </a:r>
            <a:r>
              <a:rPr lang="ru-RU" sz="6400" dirty="0" smtClean="0"/>
              <a:t>Кавказ </a:t>
            </a:r>
            <a:r>
              <a:rPr lang="ru-RU" sz="6400" dirty="0" err="1" smtClean="0"/>
              <a:t>мұнайына үлкен үміт артты</a:t>
            </a:r>
            <a:r>
              <a:rPr lang="ru-RU" sz="6400" dirty="0" smtClean="0"/>
              <a:t>. </a:t>
            </a:r>
            <a:r>
              <a:rPr lang="ru-RU" sz="6400" dirty="0" err="1" smtClean="0"/>
              <a:t>Тағы бір</a:t>
            </a:r>
            <a:r>
              <a:rPr lang="ru-RU" sz="6400" dirty="0" smtClean="0"/>
              <a:t> </a:t>
            </a:r>
            <a:r>
              <a:rPr lang="ru-RU" sz="6400" dirty="0" err="1" smtClean="0"/>
              <a:t>себеп</a:t>
            </a:r>
            <a:r>
              <a:rPr lang="ru-RU" sz="6400" dirty="0" smtClean="0"/>
              <a:t> – </a:t>
            </a:r>
            <a:r>
              <a:rPr lang="ru-RU" sz="6400" dirty="0" err="1" smtClean="0"/>
              <a:t>фашистер</a:t>
            </a:r>
            <a:r>
              <a:rPr lang="ru-RU" sz="6400" dirty="0" smtClean="0"/>
              <a:t> </a:t>
            </a:r>
            <a:r>
              <a:rPr lang="ru-RU" sz="6400" dirty="0" err="1" smtClean="0"/>
              <a:t>Кеңестер Одағының Қара теңіздегі порттарын</a:t>
            </a:r>
            <a:r>
              <a:rPr lang="ru-RU" sz="6400" dirty="0" smtClean="0"/>
              <a:t> </a:t>
            </a:r>
            <a:r>
              <a:rPr lang="ru-RU" sz="6400" dirty="0" err="1" smtClean="0"/>
              <a:t>басып</a:t>
            </a:r>
            <a:r>
              <a:rPr lang="ru-RU" sz="6400" dirty="0" smtClean="0"/>
              <a:t> </a:t>
            </a:r>
            <a:r>
              <a:rPr lang="ru-RU" sz="6400" dirty="0" err="1" smtClean="0"/>
              <a:t>алып</a:t>
            </a:r>
            <a:r>
              <a:rPr lang="ru-RU" sz="6400" dirty="0" smtClean="0"/>
              <a:t>, </a:t>
            </a:r>
            <a:r>
              <a:rPr lang="ru-RU" sz="6400" dirty="0" err="1" smtClean="0"/>
              <a:t>одақтастары </a:t>
            </a:r>
            <a:r>
              <a:rPr lang="ru-RU" sz="6400" dirty="0" smtClean="0"/>
              <a:t>– Англия, </a:t>
            </a:r>
            <a:r>
              <a:rPr lang="ru-RU" sz="6400" dirty="0" err="1" smtClean="0"/>
              <a:t>АҚШ-пен байланысын</a:t>
            </a:r>
            <a:r>
              <a:rPr lang="ru-RU" sz="6400" dirty="0" smtClean="0"/>
              <a:t> </a:t>
            </a:r>
            <a:r>
              <a:rPr lang="ru-RU" sz="6400" dirty="0" err="1" smtClean="0"/>
              <a:t>үзуді көздеді.</a:t>
            </a:r>
            <a:r>
              <a:rPr lang="ru-RU" sz="6400" dirty="0" smtClean="0"/>
              <a:t> </a:t>
            </a:r>
            <a:endParaRPr lang="ru-RU" sz="3400" dirty="0" smtClean="0"/>
          </a:p>
          <a:p>
            <a:pPr algn="just"/>
            <a:endParaRPr lang="ru-RU" sz="3400" dirty="0" smtClean="0"/>
          </a:p>
          <a:p>
            <a:pPr algn="just"/>
            <a:endParaRPr lang="ru-RU" sz="3400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rmAutofit/>
          </a:bodyPr>
          <a:lstStyle/>
          <a:p>
            <a:r>
              <a:rPr lang="kk-KZ" sz="1600" dirty="0" smtClean="0"/>
              <a:t>6- бет</a:t>
            </a:r>
            <a:endParaRPr lang="ru-RU" sz="1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435280" cy="5904656"/>
          </a:xfrm>
        </p:spPr>
        <p:txBody>
          <a:bodyPr>
            <a:normAutofit fontScale="92500"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</a:pPr>
            <a:r>
              <a:rPr lang="ru-RU" sz="1600" dirty="0" err="1" smtClean="0"/>
              <a:t>Жау</a:t>
            </a:r>
            <a:r>
              <a:rPr lang="ru-RU" sz="1600" dirty="0" smtClean="0"/>
              <a:t> 1942 </a:t>
            </a:r>
            <a:r>
              <a:rPr lang="ru-RU" sz="1600" dirty="0" err="1" smtClean="0"/>
              <a:t>жылдың шілде</a:t>
            </a:r>
            <a:r>
              <a:rPr lang="ru-RU" sz="1600" dirty="0" smtClean="0"/>
              <a:t> </a:t>
            </a:r>
            <a:r>
              <a:rPr lang="ru-RU" sz="1600" dirty="0" err="1" smtClean="0"/>
              <a:t>айында</a:t>
            </a:r>
            <a:r>
              <a:rPr lang="ru-RU" sz="1600" dirty="0" smtClean="0"/>
              <a:t> Сталинград </a:t>
            </a:r>
            <a:r>
              <a:rPr lang="ru-RU" sz="1600" dirty="0" err="1" smtClean="0"/>
              <a:t>бағытына </a:t>
            </a:r>
            <a:r>
              <a:rPr lang="ru-RU" sz="1600" dirty="0" smtClean="0"/>
              <a:t>42 дивизия, </a:t>
            </a:r>
            <a:r>
              <a:rPr lang="ru-RU" sz="1600" dirty="0" err="1" smtClean="0"/>
              <a:t>тамызда</a:t>
            </a:r>
            <a:r>
              <a:rPr lang="ru-RU" sz="1600" dirty="0" smtClean="0"/>
              <a:t> – 69, ал </a:t>
            </a:r>
            <a:r>
              <a:rPr lang="ru-RU" sz="1600" dirty="0" err="1" smtClean="0"/>
              <a:t>қыркүйекте </a:t>
            </a:r>
            <a:r>
              <a:rPr lang="ru-RU" sz="1600" dirty="0" smtClean="0"/>
              <a:t>– 81 дивизия </a:t>
            </a:r>
            <a:r>
              <a:rPr lang="ru-RU" sz="1600" dirty="0" err="1" smtClean="0"/>
              <a:t>аттандырды</a:t>
            </a:r>
            <a:r>
              <a:rPr lang="ru-RU" sz="1600" dirty="0" smtClean="0"/>
              <a:t>. </a:t>
            </a:r>
            <a:r>
              <a:rPr lang="ru-RU" sz="1600" dirty="0" err="1" smtClean="0"/>
              <a:t>Күш тең болмады</a:t>
            </a:r>
            <a:r>
              <a:rPr lang="ru-RU" sz="1600" dirty="0" smtClean="0"/>
              <a:t>. </a:t>
            </a:r>
            <a:r>
              <a:rPr lang="ru-RU" sz="1600" dirty="0" err="1" smtClean="0"/>
              <a:t>Өйткені кеңестік қолбасшылар жау</a:t>
            </a:r>
            <a:r>
              <a:rPr lang="ru-RU" sz="1600" dirty="0" smtClean="0"/>
              <a:t> </a:t>
            </a:r>
            <a:r>
              <a:rPr lang="ru-RU" sz="1600" dirty="0" err="1" smtClean="0"/>
              <a:t>шабуылын</a:t>
            </a:r>
            <a:r>
              <a:rPr lang="ru-RU" sz="1600" dirty="0" smtClean="0"/>
              <a:t> Москва </a:t>
            </a:r>
            <a:r>
              <a:rPr lang="ru-RU" sz="1600" dirty="0" err="1" smtClean="0"/>
              <a:t>бағытында күтіп</a:t>
            </a:r>
            <a:r>
              <a:rPr lang="ru-RU" sz="1600" dirty="0" smtClean="0"/>
              <a:t>, </a:t>
            </a:r>
            <a:r>
              <a:rPr lang="ru-RU" sz="1600" dirty="0" err="1" smtClean="0"/>
              <a:t>негізгі</a:t>
            </a:r>
            <a:r>
              <a:rPr lang="ru-RU" sz="1600" dirty="0" smtClean="0"/>
              <a:t> </a:t>
            </a:r>
            <a:r>
              <a:rPr lang="ru-RU" sz="1600" dirty="0" err="1" smtClean="0"/>
              <a:t>әскери күшті </a:t>
            </a:r>
            <a:r>
              <a:rPr lang="ru-RU" sz="1600" dirty="0" smtClean="0"/>
              <a:t>осы </a:t>
            </a:r>
            <a:r>
              <a:rPr lang="ru-RU" sz="1600" dirty="0" err="1" smtClean="0"/>
              <a:t>бағытқа шоғырландырды</a:t>
            </a:r>
            <a:r>
              <a:rPr lang="ru-RU" sz="1600" dirty="0" smtClean="0"/>
              <a:t>. </a:t>
            </a:r>
            <a:r>
              <a:rPr lang="ru-RU" sz="1600" dirty="0" err="1" smtClean="0"/>
              <a:t>Өйткені </a:t>
            </a:r>
            <a:r>
              <a:rPr lang="ru-RU" sz="1600" dirty="0" smtClean="0"/>
              <a:t>”</a:t>
            </a:r>
            <a:r>
              <a:rPr lang="ru-RU" sz="1600" dirty="0" err="1" smtClean="0"/>
              <a:t>Блау</a:t>
            </a:r>
            <a:r>
              <a:rPr lang="ru-RU" sz="1600" dirty="0" smtClean="0"/>
              <a:t>” </a:t>
            </a:r>
            <a:r>
              <a:rPr lang="ru-RU" sz="1600" dirty="0" err="1" smtClean="0"/>
              <a:t>бойынша</a:t>
            </a:r>
            <a:r>
              <a:rPr lang="ru-RU" sz="1600" dirty="0" smtClean="0"/>
              <a:t>, </a:t>
            </a:r>
            <a:r>
              <a:rPr lang="ru-RU" sz="1600" dirty="0" err="1" smtClean="0"/>
              <a:t>Кеңес барлаушыларын</a:t>
            </a:r>
            <a:r>
              <a:rPr lang="ru-RU" sz="1600" dirty="0" smtClean="0"/>
              <a:t> </a:t>
            </a:r>
            <a:r>
              <a:rPr lang="ru-RU" sz="1600" dirty="0" err="1" smtClean="0"/>
              <a:t>жалған жолға түсіріп, шабуыл</a:t>
            </a:r>
            <a:r>
              <a:rPr lang="ru-RU" sz="1600" dirty="0" smtClean="0"/>
              <a:t> Москва </a:t>
            </a:r>
            <a:r>
              <a:rPr lang="ru-RU" sz="1600" dirty="0" err="1" smtClean="0"/>
              <a:t>бағытында қайта жанданады</a:t>
            </a:r>
            <a:r>
              <a:rPr lang="ru-RU" sz="1600" dirty="0" smtClean="0"/>
              <a:t> </a:t>
            </a:r>
            <a:r>
              <a:rPr lang="ru-RU" sz="1600" dirty="0" err="1" smtClean="0"/>
              <a:t>деген</a:t>
            </a:r>
            <a:r>
              <a:rPr lang="ru-RU" sz="1600" dirty="0" smtClean="0"/>
              <a:t> </a:t>
            </a:r>
            <a:r>
              <a:rPr lang="ru-RU" sz="1600" dirty="0" err="1" smtClean="0"/>
              <a:t>ақпарат таратылған еді</a:t>
            </a:r>
            <a:r>
              <a:rPr lang="ru-RU" sz="1600" dirty="0" smtClean="0"/>
              <a:t>. Сталинград </a:t>
            </a:r>
            <a:r>
              <a:rPr lang="ru-RU" sz="1600" dirty="0" err="1" smtClean="0"/>
              <a:t>бағытындағы шайқастарға төмендегідей қазақстандық әскери құрылымдар қатысты</a:t>
            </a:r>
            <a:r>
              <a:rPr lang="ru-RU" sz="1600" dirty="0" smtClean="0"/>
              <a:t>: 292-ші </a:t>
            </a:r>
            <a:r>
              <a:rPr lang="ru-RU" sz="1600" dirty="0" err="1" smtClean="0"/>
              <a:t>атқыштар дивизиясы</a:t>
            </a:r>
            <a:r>
              <a:rPr lang="ru-RU" sz="1600" dirty="0" smtClean="0"/>
              <a:t> </a:t>
            </a:r>
            <a:r>
              <a:rPr lang="ru-RU" sz="1600" dirty="0" err="1" smtClean="0"/>
              <a:t>ретінде</a:t>
            </a:r>
            <a:r>
              <a:rPr lang="ru-RU" sz="1600" dirty="0" smtClean="0"/>
              <a:t> </a:t>
            </a:r>
            <a:r>
              <a:rPr lang="ru-RU" sz="1600" dirty="0" err="1" smtClean="0"/>
              <a:t>қайта құрылған </a:t>
            </a:r>
            <a:r>
              <a:rPr lang="ru-RU" sz="1600" dirty="0" smtClean="0"/>
              <a:t>74-ші </a:t>
            </a:r>
            <a:r>
              <a:rPr lang="ru-RU" sz="1600" dirty="0" err="1" smtClean="0"/>
              <a:t>Аралдық атқыштар бригадасы</a:t>
            </a:r>
            <a:r>
              <a:rPr lang="ru-RU" sz="1600" dirty="0" smtClean="0"/>
              <a:t>, 387-ші </a:t>
            </a:r>
            <a:r>
              <a:rPr lang="ru-RU" sz="1600" dirty="0" err="1" smtClean="0"/>
              <a:t>атқыштар дивизиясы</a:t>
            </a:r>
            <a:r>
              <a:rPr lang="ru-RU" sz="1600" dirty="0" smtClean="0"/>
              <a:t>, 27-ші </a:t>
            </a:r>
            <a:r>
              <a:rPr lang="ru-RU" sz="1600" dirty="0" err="1" smtClean="0"/>
              <a:t>атқыштар кейінгі</a:t>
            </a:r>
            <a:r>
              <a:rPr lang="ru-RU" sz="1600" dirty="0" smtClean="0"/>
              <a:t> 72 </a:t>
            </a:r>
            <a:r>
              <a:rPr lang="ru-RU" sz="1600" dirty="0" err="1" smtClean="0"/>
              <a:t>гвардиялық </a:t>
            </a:r>
            <a:r>
              <a:rPr lang="ru-RU" sz="1600" dirty="0" smtClean="0"/>
              <a:t>дивизия, 75-ші </a:t>
            </a:r>
            <a:r>
              <a:rPr lang="ru-RU" sz="1600" dirty="0" err="1" smtClean="0"/>
              <a:t>атқыштар кейінгі</a:t>
            </a:r>
            <a:r>
              <a:rPr lang="ru-RU" sz="1600" dirty="0" smtClean="0"/>
              <a:t> 3-ші </a:t>
            </a:r>
            <a:r>
              <a:rPr lang="ru-RU" sz="1600" dirty="0" err="1" smtClean="0"/>
              <a:t>гвардиялық атқыштар бригадасы</a:t>
            </a:r>
            <a:r>
              <a:rPr lang="ru-RU" sz="1600" dirty="0" smtClean="0"/>
              <a:t>. 3-ші </a:t>
            </a:r>
            <a:r>
              <a:rPr lang="ru-RU" sz="1600" dirty="0" err="1" smtClean="0"/>
              <a:t>атқыштар бригадасы</a:t>
            </a:r>
            <a:r>
              <a:rPr lang="ru-RU" sz="1600" dirty="0" smtClean="0"/>
              <a:t> Сталинград </a:t>
            </a:r>
            <a:r>
              <a:rPr lang="ru-RU" sz="1600" dirty="0" err="1" smtClean="0"/>
              <a:t>түбідегі шайқаста </a:t>
            </a:r>
            <a:r>
              <a:rPr lang="ru-RU" sz="1600" dirty="0" smtClean="0"/>
              <a:t>5 </a:t>
            </a:r>
            <a:r>
              <a:rPr lang="ru-RU" sz="1600" dirty="0" err="1" smtClean="0"/>
              <a:t>мың фашисті</a:t>
            </a:r>
            <a:r>
              <a:rPr lang="ru-RU" sz="1600" dirty="0" smtClean="0"/>
              <a:t> </a:t>
            </a:r>
            <a:r>
              <a:rPr lang="ru-RU" sz="1600" dirty="0" err="1" smtClean="0"/>
              <a:t>жойып</a:t>
            </a:r>
            <a:r>
              <a:rPr lang="ru-RU" sz="1600" dirty="0" smtClean="0"/>
              <a:t>, 3 </a:t>
            </a:r>
            <a:r>
              <a:rPr lang="ru-RU" sz="1600" dirty="0" err="1" smtClean="0"/>
              <a:t>мың </a:t>
            </a:r>
            <a:r>
              <a:rPr lang="ru-RU" sz="1600" dirty="0" smtClean="0"/>
              <a:t>фашист </a:t>
            </a:r>
            <a:r>
              <a:rPr lang="ru-RU" sz="1600" dirty="0" err="1" smtClean="0"/>
              <a:t>офицері</a:t>
            </a:r>
            <a:r>
              <a:rPr lang="ru-RU" sz="1600" dirty="0" smtClean="0"/>
              <a:t> мен </a:t>
            </a:r>
            <a:r>
              <a:rPr lang="ru-RU" sz="1600" dirty="0" err="1" smtClean="0"/>
              <a:t>жауынгерлерін</a:t>
            </a:r>
            <a:r>
              <a:rPr lang="ru-RU" sz="1600" dirty="0" smtClean="0"/>
              <a:t> </a:t>
            </a:r>
            <a:r>
              <a:rPr lang="ru-RU" sz="1600" dirty="0" err="1" smtClean="0"/>
              <a:t>тұтқынға алды</a:t>
            </a:r>
            <a:r>
              <a:rPr lang="ru-RU" sz="1600" dirty="0" smtClean="0"/>
              <a:t>. </a:t>
            </a:r>
            <a:r>
              <a:rPr lang="ru-RU" sz="1600" dirty="0" err="1" smtClean="0"/>
              <a:t>Сонымен</a:t>
            </a:r>
            <a:r>
              <a:rPr lang="ru-RU" sz="1600" dirty="0" smtClean="0"/>
              <a:t> </a:t>
            </a:r>
            <a:r>
              <a:rPr lang="ru-RU" sz="1600" dirty="0" err="1" smtClean="0"/>
              <a:t>бірге</a:t>
            </a:r>
            <a:r>
              <a:rPr lang="ru-RU" sz="1600" dirty="0" smtClean="0"/>
              <a:t>, </a:t>
            </a:r>
            <a:r>
              <a:rPr lang="ru-RU" sz="1600" dirty="0" err="1" smtClean="0"/>
              <a:t>бұл шайқасқа </a:t>
            </a:r>
            <a:r>
              <a:rPr lang="ru-RU" sz="1600" dirty="0" smtClean="0"/>
              <a:t>81-ші </a:t>
            </a:r>
            <a:r>
              <a:rPr lang="ru-RU" sz="1600" dirty="0" err="1" smtClean="0"/>
              <a:t>атты</a:t>
            </a:r>
            <a:r>
              <a:rPr lang="ru-RU" sz="1600" dirty="0" smtClean="0"/>
              <a:t> </a:t>
            </a:r>
            <a:r>
              <a:rPr lang="ru-RU" sz="1600" dirty="0" err="1" smtClean="0"/>
              <a:t>әскер дивизиясы</a:t>
            </a:r>
            <a:r>
              <a:rPr lang="ru-RU" sz="1600" dirty="0" smtClean="0"/>
              <a:t>, 152-ші </a:t>
            </a:r>
            <a:r>
              <a:rPr lang="ru-RU" sz="1600" dirty="0" err="1" smtClean="0"/>
              <a:t>атқыштар бригадасы</a:t>
            </a:r>
            <a:r>
              <a:rPr lang="ru-RU" sz="1600" dirty="0" smtClean="0"/>
              <a:t>, 129-ші миномет </a:t>
            </a:r>
            <a:r>
              <a:rPr lang="ru-RU" sz="1600" dirty="0" err="1" smtClean="0"/>
              <a:t>полкі</a:t>
            </a:r>
            <a:r>
              <a:rPr lang="ru-RU" sz="1600" dirty="0" smtClean="0"/>
              <a:t> мен 196-ші </a:t>
            </a:r>
            <a:r>
              <a:rPr lang="ru-RU" sz="1600" dirty="0" err="1" smtClean="0"/>
              <a:t>жеке</a:t>
            </a:r>
            <a:r>
              <a:rPr lang="ru-RU" sz="1600" dirty="0" smtClean="0"/>
              <a:t> </a:t>
            </a:r>
            <a:r>
              <a:rPr lang="ru-RU" sz="1600" dirty="0" err="1" smtClean="0"/>
              <a:t>көпір құрылысы </a:t>
            </a:r>
            <a:r>
              <a:rPr lang="ru-RU" sz="1600" dirty="0" smtClean="0"/>
              <a:t>батальоны </a:t>
            </a:r>
            <a:r>
              <a:rPr lang="ru-RU" sz="1600" dirty="0" err="1" smtClean="0"/>
              <a:t>қатысты</a:t>
            </a:r>
            <a:r>
              <a:rPr lang="ru-RU" sz="1600" dirty="0" smtClean="0"/>
              <a:t>.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</a:pPr>
            <a:r>
              <a:rPr lang="ru-RU" sz="1600" dirty="0" smtClean="0"/>
              <a:t>1942 </a:t>
            </a:r>
            <a:r>
              <a:rPr lang="ru-RU" sz="1600" dirty="0" err="1" smtClean="0"/>
              <a:t>жылдың </a:t>
            </a:r>
            <a:r>
              <a:rPr lang="ru-RU" sz="1600" dirty="0" smtClean="0"/>
              <a:t>19 </a:t>
            </a:r>
            <a:r>
              <a:rPr lang="ru-RU" sz="1600" dirty="0" err="1" smtClean="0"/>
              <a:t>желтоқсанында </a:t>
            </a:r>
            <a:r>
              <a:rPr lang="ru-RU" sz="1600" dirty="0" smtClean="0"/>
              <a:t>Боковская-Пономаревка </a:t>
            </a:r>
            <a:r>
              <a:rPr lang="ru-RU" sz="1600" dirty="0" err="1" smtClean="0"/>
              <a:t>ауданында</a:t>
            </a:r>
            <a:r>
              <a:rPr lang="ru-RU" sz="1600" dirty="0" smtClean="0"/>
              <a:t> </a:t>
            </a:r>
            <a:r>
              <a:rPr lang="ru-RU" sz="1600" dirty="0" err="1" smtClean="0"/>
              <a:t>болған әуе шайқасында қарағандылық ұшқыш </a:t>
            </a:r>
            <a:r>
              <a:rPr lang="ru-RU" sz="1600" dirty="0" smtClean="0"/>
              <a:t>Н.</a:t>
            </a:r>
            <a:r>
              <a:rPr lang="ru-RU" sz="1600" dirty="0" err="1" smtClean="0"/>
              <a:t>Әбдіров өзінің оқ тиіп</a:t>
            </a:r>
            <a:r>
              <a:rPr lang="ru-RU" sz="1600" dirty="0" smtClean="0"/>
              <a:t> </a:t>
            </a:r>
            <a:r>
              <a:rPr lang="ru-RU" sz="1600" dirty="0" err="1" smtClean="0"/>
              <a:t>өртенген ұшағын жау</a:t>
            </a:r>
            <a:r>
              <a:rPr lang="ru-RU" sz="1600" dirty="0" smtClean="0"/>
              <a:t> </a:t>
            </a:r>
            <a:r>
              <a:rPr lang="ru-RU" sz="1600" dirty="0" err="1" smtClean="0"/>
              <a:t>танктері</a:t>
            </a:r>
            <a:r>
              <a:rPr lang="ru-RU" sz="1600" dirty="0" smtClean="0"/>
              <a:t> </a:t>
            </a:r>
            <a:r>
              <a:rPr lang="ru-RU" sz="1600" dirty="0" err="1" smtClean="0"/>
              <a:t>шоғырланған жерге</a:t>
            </a:r>
            <a:r>
              <a:rPr lang="ru-RU" sz="1600" dirty="0" smtClean="0"/>
              <a:t> </a:t>
            </a:r>
            <a:r>
              <a:rPr lang="ru-RU" sz="1600" dirty="0" err="1" smtClean="0"/>
              <a:t>бағыттап</a:t>
            </a:r>
            <a:r>
              <a:rPr lang="ru-RU" sz="1600" dirty="0" smtClean="0"/>
              <a:t>, </a:t>
            </a:r>
            <a:r>
              <a:rPr lang="ru-RU" sz="1600" dirty="0" err="1" smtClean="0"/>
              <a:t>экипажымен</a:t>
            </a:r>
            <a:r>
              <a:rPr lang="ru-RU" sz="1600" dirty="0" smtClean="0"/>
              <a:t> </a:t>
            </a:r>
            <a:r>
              <a:rPr lang="ru-RU" sz="1600" dirty="0" err="1" smtClean="0"/>
              <a:t>бірге</a:t>
            </a:r>
            <a:r>
              <a:rPr lang="ru-RU" sz="1600" dirty="0" smtClean="0"/>
              <a:t> </a:t>
            </a:r>
            <a:r>
              <a:rPr lang="ru-RU" sz="1600" dirty="0" err="1" smtClean="0"/>
              <a:t>ерлікпен</a:t>
            </a:r>
            <a:r>
              <a:rPr lang="ru-RU" sz="1600" dirty="0" smtClean="0"/>
              <a:t> </a:t>
            </a:r>
            <a:r>
              <a:rPr lang="ru-RU" sz="1600" dirty="0" err="1" smtClean="0"/>
              <a:t>қаза тапты</a:t>
            </a:r>
            <a:r>
              <a:rPr lang="ru-RU" sz="1600" dirty="0" smtClean="0"/>
              <a:t>. </a:t>
            </a:r>
            <a:r>
              <a:rPr lang="ru-RU" sz="1600" dirty="0" err="1" smtClean="0"/>
              <a:t>Н.Әбдіров, минометші</a:t>
            </a:r>
            <a:r>
              <a:rPr lang="ru-RU" sz="1600" dirty="0" smtClean="0"/>
              <a:t> </a:t>
            </a:r>
            <a:r>
              <a:rPr lang="ru-RU" sz="1600" dirty="0" err="1" smtClean="0"/>
              <a:t>К.Сыпатаев</a:t>
            </a:r>
            <a:r>
              <a:rPr lang="ru-RU" sz="1600" dirty="0" smtClean="0"/>
              <a:t> пен Р.Рамазанов </a:t>
            </a:r>
            <a:r>
              <a:rPr lang="ru-RU" sz="1600" dirty="0" err="1" smtClean="0"/>
              <a:t>Сталинградты</a:t>
            </a:r>
            <a:r>
              <a:rPr lang="ru-RU" sz="1600" dirty="0" smtClean="0"/>
              <a:t> </a:t>
            </a:r>
            <a:r>
              <a:rPr lang="ru-RU" sz="1600" dirty="0" err="1" smtClean="0"/>
              <a:t>қорғаудағы ерліктері</a:t>
            </a:r>
            <a:r>
              <a:rPr lang="ru-RU" sz="1600" dirty="0" smtClean="0"/>
              <a:t> </a:t>
            </a:r>
            <a:r>
              <a:rPr lang="ru-RU" sz="1600" dirty="0" err="1" smtClean="0"/>
              <a:t>үшін Ұлы Отан</a:t>
            </a:r>
            <a:r>
              <a:rPr lang="ru-RU" sz="1600" dirty="0" smtClean="0"/>
              <a:t> </a:t>
            </a:r>
            <a:r>
              <a:rPr lang="ru-RU" sz="1600" dirty="0" err="1" smtClean="0"/>
              <a:t>соғысы </a:t>
            </a:r>
            <a:r>
              <a:rPr lang="ru-RU" sz="1600" dirty="0" smtClean="0"/>
              <a:t>батыры </a:t>
            </a:r>
            <a:r>
              <a:rPr lang="ru-RU" sz="1600" dirty="0" err="1" smtClean="0"/>
              <a:t>атағына ие</a:t>
            </a:r>
            <a:r>
              <a:rPr lang="ru-RU" sz="1600" dirty="0" smtClean="0"/>
              <a:t> </a:t>
            </a:r>
            <a:r>
              <a:rPr lang="ru-RU" sz="1600" dirty="0" err="1" smtClean="0"/>
              <a:t>болды</a:t>
            </a:r>
            <a:r>
              <a:rPr lang="ru-RU" sz="1600" dirty="0" smtClean="0"/>
              <a:t>. </a:t>
            </a:r>
            <a:r>
              <a:rPr lang="ru-RU" sz="1600" dirty="0" err="1" smtClean="0"/>
              <a:t>Сталинградта</a:t>
            </a:r>
            <a:r>
              <a:rPr lang="ru-RU" sz="1600" dirty="0" smtClean="0"/>
              <a:t> </a:t>
            </a:r>
            <a:r>
              <a:rPr lang="ru-RU" sz="1600" dirty="0" err="1" smtClean="0"/>
              <a:t>қаланы жаудан</a:t>
            </a:r>
            <a:r>
              <a:rPr lang="ru-RU" sz="1600" dirty="0" smtClean="0"/>
              <a:t> </a:t>
            </a:r>
            <a:r>
              <a:rPr lang="ru-RU" sz="1600" dirty="0" err="1" smtClean="0"/>
              <a:t>қорғауда ерлік</a:t>
            </a:r>
            <a:r>
              <a:rPr lang="ru-RU" sz="1600" dirty="0" smtClean="0"/>
              <a:t> </a:t>
            </a:r>
            <a:r>
              <a:rPr lang="ru-RU" sz="1600" dirty="0" err="1" smtClean="0"/>
              <a:t>танытқан қазақстандықтар құрметіне </a:t>
            </a:r>
            <a:r>
              <a:rPr lang="ru-RU" sz="1600" dirty="0" smtClean="0"/>
              <a:t>“Казахстанская” </a:t>
            </a:r>
            <a:r>
              <a:rPr lang="ru-RU" sz="1600" dirty="0" err="1" smtClean="0"/>
              <a:t>аталған көше </a:t>
            </a:r>
            <a:r>
              <a:rPr lang="ru-RU" sz="1600" dirty="0" smtClean="0"/>
              <a:t>бар. </a:t>
            </a:r>
            <a:r>
              <a:rPr lang="ru-RU" sz="1600" dirty="0" err="1" smtClean="0"/>
              <a:t>Бірнеше</a:t>
            </a:r>
            <a:r>
              <a:rPr lang="ru-RU" sz="1600" dirty="0" smtClean="0"/>
              <a:t> </a:t>
            </a:r>
            <a:r>
              <a:rPr lang="ru-RU" sz="1600" dirty="0" err="1" smtClean="0"/>
              <a:t>айға созылған </a:t>
            </a:r>
            <a:r>
              <a:rPr lang="ru-RU" sz="1600" dirty="0" smtClean="0"/>
              <a:t>Сталинград </a:t>
            </a:r>
            <a:r>
              <a:rPr lang="ru-RU" sz="1600" dirty="0" err="1" smtClean="0"/>
              <a:t>шайқасы </a:t>
            </a:r>
            <a:r>
              <a:rPr lang="ru-RU" sz="1600" dirty="0" smtClean="0"/>
              <a:t>1943 </a:t>
            </a:r>
            <a:r>
              <a:rPr lang="ru-RU" sz="1600" dirty="0" err="1" smtClean="0"/>
              <a:t>жылдын</a:t>
            </a:r>
            <a:r>
              <a:rPr lang="ru-RU" sz="1600" dirty="0" smtClean="0"/>
              <a:t> </a:t>
            </a:r>
            <a:r>
              <a:rPr lang="ru-RU" sz="1600" dirty="0" err="1" smtClean="0"/>
              <a:t>басында</a:t>
            </a:r>
            <a:r>
              <a:rPr lang="ru-RU" sz="1600" dirty="0" smtClean="0"/>
              <a:t> </a:t>
            </a:r>
            <a:r>
              <a:rPr lang="ru-RU" sz="1600" dirty="0" err="1" smtClean="0"/>
              <a:t>жаудың жеңілуімен аяқталды</a:t>
            </a:r>
            <a:r>
              <a:rPr lang="ru-RU" sz="1600" dirty="0" smtClean="0"/>
              <a:t>. Сталинград </a:t>
            </a:r>
            <a:r>
              <a:rPr lang="ru-RU" sz="1600" dirty="0" err="1" smtClean="0"/>
              <a:t>шайқасы барысында</a:t>
            </a:r>
            <a:r>
              <a:rPr lang="ru-RU" sz="1600" dirty="0" smtClean="0"/>
              <a:t> </a:t>
            </a:r>
            <a:r>
              <a:rPr lang="ru-RU" sz="1600" dirty="0" err="1" smtClean="0"/>
              <a:t>Кеңес Армиясы</a:t>
            </a:r>
            <a:r>
              <a:rPr lang="ru-RU" sz="1600" dirty="0" smtClean="0"/>
              <a:t> </a:t>
            </a:r>
            <a:r>
              <a:rPr lang="ru-RU" sz="1600" dirty="0" err="1" smtClean="0"/>
              <a:t>екінші</a:t>
            </a:r>
            <a:r>
              <a:rPr lang="ru-RU" sz="1600" dirty="0" smtClean="0"/>
              <a:t> </a:t>
            </a:r>
            <a:r>
              <a:rPr lang="ru-RU" sz="1600" dirty="0" err="1" smtClean="0"/>
              <a:t>дүниежүзілік соғыстағы түбегейлі бетбұрысқа шешуші</a:t>
            </a:r>
            <a:r>
              <a:rPr lang="ru-RU" sz="1600" dirty="0" smtClean="0"/>
              <a:t> </a:t>
            </a:r>
            <a:r>
              <a:rPr lang="ru-RU" sz="1600" dirty="0" err="1" smtClean="0"/>
              <a:t>үлес қосты</a:t>
            </a:r>
            <a:r>
              <a:rPr lang="ru-RU" sz="1600" dirty="0" smtClean="0"/>
              <a:t>. 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</a:pPr>
            <a:r>
              <a:rPr lang="ru-RU" sz="1600" dirty="0" smtClean="0"/>
              <a:t>1943 </a:t>
            </a:r>
            <a:r>
              <a:rPr lang="ru-RU" sz="1600" dirty="0" err="1" smtClean="0"/>
              <a:t>жылы</a:t>
            </a:r>
            <a:r>
              <a:rPr lang="ru-RU" sz="1600" dirty="0" smtClean="0"/>
              <a:t> </a:t>
            </a:r>
            <a:r>
              <a:rPr lang="ru-RU" sz="1600" dirty="0" err="1" smtClean="0"/>
              <a:t>фашистер</a:t>
            </a:r>
            <a:r>
              <a:rPr lang="ru-RU" sz="1600" dirty="0" smtClean="0"/>
              <a:t> </a:t>
            </a:r>
            <a:r>
              <a:rPr lang="ru-RU" sz="1600" dirty="0" err="1" smtClean="0"/>
              <a:t>Кеңестер Одағын басып</a:t>
            </a:r>
            <a:r>
              <a:rPr lang="ru-RU" sz="1600" dirty="0" smtClean="0"/>
              <a:t> </a:t>
            </a:r>
            <a:r>
              <a:rPr lang="ru-RU" sz="1600" dirty="0" err="1" smtClean="0"/>
              <a:t>алу</a:t>
            </a:r>
            <a:r>
              <a:rPr lang="ru-RU" sz="1600" dirty="0" smtClean="0"/>
              <a:t> </a:t>
            </a:r>
            <a:r>
              <a:rPr lang="ru-RU" sz="1600" dirty="0" err="1" smtClean="0"/>
              <a:t>мақсатында жаңа </a:t>
            </a:r>
            <a:r>
              <a:rPr lang="ru-RU" sz="1600" dirty="0" smtClean="0"/>
              <a:t>операция  </a:t>
            </a:r>
            <a:r>
              <a:rPr lang="ru-RU" sz="1600" dirty="0" err="1" smtClean="0"/>
              <a:t>жоспарлады</a:t>
            </a:r>
            <a:r>
              <a:rPr lang="ru-RU" sz="1600" dirty="0" smtClean="0"/>
              <a:t>. </a:t>
            </a:r>
            <a:r>
              <a:rPr lang="ru-RU" sz="1600" dirty="0" err="1" smtClean="0"/>
              <a:t>Бұл операцияға </a:t>
            </a:r>
            <a:r>
              <a:rPr lang="ru-RU" sz="1600" dirty="0" smtClean="0"/>
              <a:t>“Цитадель” </a:t>
            </a:r>
            <a:r>
              <a:rPr lang="ru-RU" sz="1600" dirty="0" err="1" smtClean="0"/>
              <a:t>деген</a:t>
            </a:r>
            <a:r>
              <a:rPr lang="ru-RU" sz="1600" dirty="0" smtClean="0"/>
              <a:t> </a:t>
            </a:r>
            <a:r>
              <a:rPr lang="ru-RU" sz="1600" dirty="0" err="1" smtClean="0"/>
              <a:t>ат</a:t>
            </a:r>
            <a:r>
              <a:rPr lang="ru-RU" sz="1600" dirty="0" smtClean="0"/>
              <a:t> </a:t>
            </a:r>
            <a:r>
              <a:rPr lang="ru-RU" sz="1600" dirty="0" err="1" smtClean="0"/>
              <a:t>беріп</a:t>
            </a:r>
            <a:r>
              <a:rPr lang="ru-RU" sz="1600" dirty="0" smtClean="0"/>
              <a:t>, </a:t>
            </a:r>
            <a:r>
              <a:rPr lang="ru-RU" sz="1600" dirty="0" err="1" smtClean="0"/>
              <a:t>жан-жақты дайындалды</a:t>
            </a:r>
            <a:r>
              <a:rPr lang="ru-RU" sz="1600" dirty="0" smtClean="0"/>
              <a:t>. Осы </a:t>
            </a:r>
            <a:r>
              <a:rPr lang="ru-RU" sz="1600" dirty="0" err="1" smtClean="0"/>
              <a:t>жылы</a:t>
            </a:r>
            <a:r>
              <a:rPr lang="ru-RU" sz="1600" dirty="0" smtClean="0"/>
              <a:t> </a:t>
            </a:r>
            <a:r>
              <a:rPr lang="ru-RU" sz="1600" dirty="0" err="1" smtClean="0"/>
              <a:t>Германияның әлсірегенін сезген</a:t>
            </a:r>
            <a:r>
              <a:rPr lang="ru-RU" sz="1600" dirty="0" smtClean="0"/>
              <a:t> </a:t>
            </a:r>
            <a:r>
              <a:rPr lang="ru-RU" sz="1600" dirty="0" err="1" smtClean="0"/>
              <a:t>бұрынғы одақтастары бастапқы міндеттерінен</a:t>
            </a:r>
            <a:r>
              <a:rPr lang="ru-RU" sz="1600" dirty="0" smtClean="0"/>
              <a:t> бас </a:t>
            </a:r>
            <a:r>
              <a:rPr lang="ru-RU" sz="1600" dirty="0" err="1" smtClean="0"/>
              <a:t>тартып</a:t>
            </a:r>
            <a:r>
              <a:rPr lang="ru-RU" sz="1600" dirty="0" smtClean="0"/>
              <a:t>, </a:t>
            </a:r>
            <a:r>
              <a:rPr lang="ru-RU" sz="1600" dirty="0" err="1" smtClean="0"/>
              <a:t>дүниежүзілік соғыстан шығу жолдарын</a:t>
            </a:r>
            <a:r>
              <a:rPr lang="ru-RU" sz="1600" dirty="0" smtClean="0"/>
              <a:t> </a:t>
            </a:r>
            <a:r>
              <a:rPr lang="ru-RU" sz="1600" dirty="0" err="1" smtClean="0"/>
              <a:t>іздеу</a:t>
            </a:r>
            <a:r>
              <a:rPr lang="ru-RU" sz="1600" dirty="0" smtClean="0"/>
              <a:t> </a:t>
            </a:r>
            <a:r>
              <a:rPr lang="ru-RU" sz="1600" dirty="0" err="1" smtClean="0"/>
              <a:t>үстінде болды</a:t>
            </a:r>
            <a:r>
              <a:rPr lang="ru-RU" sz="1600" dirty="0" smtClean="0"/>
              <a:t>. </a:t>
            </a:r>
          </a:p>
          <a:p>
            <a:pPr marL="0" indent="0" algn="just"/>
            <a:endParaRPr lang="ru-RU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rmAutofit/>
          </a:bodyPr>
          <a:lstStyle/>
          <a:p>
            <a:r>
              <a:rPr lang="kk-KZ" sz="1600" dirty="0" smtClean="0"/>
              <a:t>6-бет</a:t>
            </a:r>
            <a:endParaRPr lang="ru-RU" sz="1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Autofit/>
          </a:bodyPr>
          <a:lstStyle/>
          <a:p>
            <a:pPr marL="0" indent="0" algn="just"/>
            <a:r>
              <a:rPr lang="ru-RU" sz="1600" dirty="0" smtClean="0"/>
              <a:t> </a:t>
            </a:r>
            <a:r>
              <a:rPr lang="ru-RU" sz="1600" dirty="0" err="1" smtClean="0"/>
              <a:t>Сондықтан </a:t>
            </a:r>
            <a:r>
              <a:rPr lang="ru-RU" sz="1600" dirty="0" smtClean="0"/>
              <a:t>Германия </a:t>
            </a:r>
            <a:r>
              <a:rPr lang="ru-RU" sz="1600" dirty="0" err="1" smtClean="0"/>
              <a:t>бұл операцияның сәтті аяқталуына </a:t>
            </a:r>
            <a:r>
              <a:rPr lang="ru-RU" sz="1600" dirty="0" smtClean="0"/>
              <a:t>бар </a:t>
            </a:r>
            <a:r>
              <a:rPr lang="ru-RU" sz="1600" dirty="0" err="1" smtClean="0"/>
              <a:t>күшін салып</a:t>
            </a:r>
            <a:r>
              <a:rPr lang="ru-RU" sz="1600" dirty="0" smtClean="0"/>
              <a:t>, </a:t>
            </a:r>
            <a:r>
              <a:rPr lang="ru-RU" sz="1600" dirty="0" err="1" smtClean="0"/>
              <a:t>одақтастарын сақтап қалуға тырысты</a:t>
            </a:r>
            <a:r>
              <a:rPr lang="ru-RU" sz="1600" dirty="0" smtClean="0"/>
              <a:t>. “Цитадель” </a:t>
            </a:r>
            <a:r>
              <a:rPr lang="ru-RU" sz="1600" dirty="0" err="1" smtClean="0"/>
              <a:t>операциясына</a:t>
            </a:r>
            <a:r>
              <a:rPr lang="ru-RU" sz="1600" dirty="0" smtClean="0"/>
              <a:t> </a:t>
            </a:r>
            <a:r>
              <a:rPr lang="ru-RU" sz="1600" dirty="0" err="1" smtClean="0"/>
              <a:t>фашистер</a:t>
            </a:r>
            <a:r>
              <a:rPr lang="ru-RU" sz="1600" dirty="0" smtClean="0"/>
              <a:t> 900000 </a:t>
            </a:r>
            <a:r>
              <a:rPr lang="ru-RU" sz="1600" dirty="0" err="1" smtClean="0"/>
              <a:t>әскер қатыстыруды жоспарлады</a:t>
            </a:r>
            <a:r>
              <a:rPr lang="ru-RU" sz="1600" dirty="0" smtClean="0"/>
              <a:t>. </a:t>
            </a:r>
            <a:r>
              <a:rPr lang="ru-RU" sz="1600" dirty="0" err="1" smtClean="0"/>
              <a:t>Шайқасқа іріктелген</a:t>
            </a:r>
            <a:r>
              <a:rPr lang="ru-RU" sz="1600" dirty="0" smtClean="0"/>
              <a:t> </a:t>
            </a:r>
            <a:r>
              <a:rPr lang="ru-RU" sz="1600" dirty="0" err="1" smtClean="0"/>
              <a:t>фашистік</a:t>
            </a:r>
            <a:r>
              <a:rPr lang="ru-RU" sz="1600" dirty="0" smtClean="0"/>
              <a:t> </a:t>
            </a:r>
            <a:r>
              <a:rPr lang="ru-RU" sz="1600" dirty="0" err="1" smtClean="0"/>
              <a:t>дивизиялар</a:t>
            </a:r>
            <a:r>
              <a:rPr lang="ru-RU" sz="1600" dirty="0" smtClean="0"/>
              <a:t>: “Рейх”, “</a:t>
            </a:r>
            <a:r>
              <a:rPr lang="ru-RU" sz="1600" dirty="0" err="1" smtClean="0"/>
              <a:t>Ұлы </a:t>
            </a:r>
            <a:r>
              <a:rPr lang="ru-RU" sz="1600" dirty="0" smtClean="0"/>
              <a:t>Германия”, “</a:t>
            </a:r>
            <a:r>
              <a:rPr lang="ru-RU" sz="1600" dirty="0" err="1" smtClean="0"/>
              <a:t>Фикинг</a:t>
            </a:r>
            <a:r>
              <a:rPr lang="ru-RU" sz="1600" dirty="0" smtClean="0"/>
              <a:t>”, “Адольф Гитлер” </a:t>
            </a:r>
            <a:r>
              <a:rPr lang="ru-RU" sz="1600" dirty="0" err="1" smtClean="0"/>
              <a:t>және </a:t>
            </a:r>
            <a:r>
              <a:rPr lang="ru-RU" sz="1600" dirty="0" smtClean="0"/>
              <a:t>т.б., </a:t>
            </a:r>
            <a:r>
              <a:rPr lang="ru-RU" sz="1600" dirty="0" err="1" smtClean="0"/>
              <a:t>барлық танктердің </a:t>
            </a:r>
            <a:r>
              <a:rPr lang="ru-RU" sz="1600" dirty="0" smtClean="0"/>
              <a:t>70%, </a:t>
            </a:r>
            <a:r>
              <a:rPr lang="ru-RU" sz="1600" dirty="0" err="1" smtClean="0"/>
              <a:t>барлық ұшақтардың </a:t>
            </a:r>
            <a:r>
              <a:rPr lang="ru-RU" sz="1600" dirty="0" smtClean="0"/>
              <a:t>65% </a:t>
            </a:r>
            <a:r>
              <a:rPr lang="ru-RU" sz="1600" dirty="0" err="1" smtClean="0"/>
              <a:t>тартылды</a:t>
            </a:r>
            <a:r>
              <a:rPr lang="ru-RU" sz="1600" dirty="0" smtClean="0"/>
              <a:t>. 5-ші </a:t>
            </a:r>
            <a:r>
              <a:rPr lang="ru-RU" sz="1600" dirty="0" err="1" smtClean="0"/>
              <a:t>шілдеде</a:t>
            </a:r>
            <a:r>
              <a:rPr lang="ru-RU" sz="1600" dirty="0" smtClean="0"/>
              <a:t> </a:t>
            </a:r>
            <a:r>
              <a:rPr lang="ru-RU" sz="1600" dirty="0" err="1" smtClean="0"/>
              <a:t>басталған </a:t>
            </a:r>
            <a:r>
              <a:rPr lang="ru-RU" sz="1600" dirty="0" smtClean="0"/>
              <a:t>Курск </a:t>
            </a:r>
            <a:r>
              <a:rPr lang="ru-RU" sz="1600" dirty="0" err="1" smtClean="0"/>
              <a:t>шайқасы шілденің аяғында кеңестер әскерінің жеңісімен аяқталды</a:t>
            </a:r>
            <a:r>
              <a:rPr lang="ru-RU" sz="1600" dirty="0" smtClean="0"/>
              <a:t>. Курск </a:t>
            </a:r>
            <a:r>
              <a:rPr lang="ru-RU" sz="1600" dirty="0" err="1" smtClean="0"/>
              <a:t>иіні</a:t>
            </a:r>
            <a:r>
              <a:rPr lang="ru-RU" sz="1600" dirty="0" smtClean="0"/>
              <a:t> мен Днепр </a:t>
            </a:r>
            <a:r>
              <a:rPr lang="ru-RU" sz="1600" dirty="0" err="1" smtClean="0"/>
              <a:t>шайқастарына көптеген қазақтандық әскери құрылымдар қатысты</a:t>
            </a:r>
            <a:r>
              <a:rPr lang="ru-RU" sz="1600" dirty="0" smtClean="0"/>
              <a:t>. Тек Курск </a:t>
            </a:r>
            <a:r>
              <a:rPr lang="ru-RU" sz="1600" dirty="0" err="1" smtClean="0"/>
              <a:t>иініндегі</a:t>
            </a:r>
            <a:r>
              <a:rPr lang="ru-RU" sz="1600" dirty="0" smtClean="0"/>
              <a:t> </a:t>
            </a:r>
            <a:r>
              <a:rPr lang="ru-RU" sz="1600" dirty="0" err="1" smtClean="0"/>
              <a:t>шайқастағы ерлігі</a:t>
            </a:r>
            <a:r>
              <a:rPr lang="ru-RU" sz="1600" dirty="0" smtClean="0"/>
              <a:t> </a:t>
            </a:r>
            <a:r>
              <a:rPr lang="ru-RU" sz="1600" dirty="0" err="1" smtClean="0"/>
              <a:t>үшін </a:t>
            </a:r>
            <a:r>
              <a:rPr lang="ru-RU" sz="1600" dirty="0" smtClean="0"/>
              <a:t>123 </a:t>
            </a:r>
            <a:r>
              <a:rPr lang="ru-RU" sz="1600" dirty="0" err="1" smtClean="0"/>
              <a:t>қазақстандық Ұлы Отан</a:t>
            </a:r>
            <a:r>
              <a:rPr lang="ru-RU" sz="1600" dirty="0" smtClean="0"/>
              <a:t> </a:t>
            </a:r>
            <a:r>
              <a:rPr lang="ru-RU" sz="1600" dirty="0" err="1" smtClean="0"/>
              <a:t>соғысы </a:t>
            </a:r>
            <a:r>
              <a:rPr lang="ru-RU" sz="1600" dirty="0" smtClean="0"/>
              <a:t>Батыры </a:t>
            </a:r>
            <a:r>
              <a:rPr lang="ru-RU" sz="1600" dirty="0" err="1" smtClean="0"/>
              <a:t>атағына ие</a:t>
            </a:r>
            <a:r>
              <a:rPr lang="ru-RU" sz="1600" dirty="0" smtClean="0"/>
              <a:t> </a:t>
            </a:r>
            <a:r>
              <a:rPr lang="ru-RU" sz="1600" dirty="0" err="1" smtClean="0"/>
              <a:t>болды</a:t>
            </a:r>
            <a:r>
              <a:rPr lang="ru-RU" sz="1600" dirty="0" smtClean="0"/>
              <a:t>.</a:t>
            </a:r>
          </a:p>
          <a:p>
            <a:pPr marL="0" indent="0" algn="just"/>
            <a:r>
              <a:rPr lang="ru-RU" sz="1600" dirty="0" smtClean="0"/>
              <a:t>1944 </a:t>
            </a:r>
            <a:r>
              <a:rPr lang="ru-RU" sz="1600" dirty="0" err="1" smtClean="0"/>
              <a:t>жылы</a:t>
            </a:r>
            <a:r>
              <a:rPr lang="ru-RU" sz="1600" dirty="0" smtClean="0"/>
              <a:t> </a:t>
            </a:r>
            <a:r>
              <a:rPr lang="ru-RU" sz="1600" dirty="0" err="1" smtClean="0"/>
              <a:t>Германияның жеңілетіні белгілі</a:t>
            </a:r>
            <a:r>
              <a:rPr lang="ru-RU" sz="1600" dirty="0" smtClean="0"/>
              <a:t> </a:t>
            </a:r>
            <a:r>
              <a:rPr lang="ru-RU" sz="1600" dirty="0" err="1" smtClean="0"/>
              <a:t>болғаннан кейін</a:t>
            </a:r>
            <a:r>
              <a:rPr lang="ru-RU" sz="1600" dirty="0" smtClean="0"/>
              <a:t>, </a:t>
            </a:r>
            <a:r>
              <a:rPr lang="ru-RU" sz="1600" dirty="0" err="1" smtClean="0"/>
              <a:t>ендігі</a:t>
            </a:r>
            <a:r>
              <a:rPr lang="ru-RU" sz="1600" dirty="0" smtClean="0"/>
              <a:t> </a:t>
            </a:r>
            <a:r>
              <a:rPr lang="ru-RU" sz="1600" dirty="0" err="1" smtClean="0"/>
              <a:t>жерде</a:t>
            </a:r>
            <a:r>
              <a:rPr lang="ru-RU" sz="1600" dirty="0" smtClean="0"/>
              <a:t> </a:t>
            </a:r>
            <a:r>
              <a:rPr lang="ru-RU" sz="1600" dirty="0" err="1" smtClean="0"/>
              <a:t>соғыс қимылдарын Кеңес Одағы бақылауға алды</a:t>
            </a:r>
            <a:r>
              <a:rPr lang="ru-RU" sz="1600" dirty="0" smtClean="0"/>
              <a:t>. Осы </a:t>
            </a:r>
            <a:r>
              <a:rPr lang="ru-RU" sz="1600" dirty="0" err="1" smtClean="0"/>
              <a:t>жылы</a:t>
            </a:r>
            <a:r>
              <a:rPr lang="ru-RU" sz="1600" dirty="0" smtClean="0"/>
              <a:t> </a:t>
            </a:r>
            <a:r>
              <a:rPr lang="ru-RU" sz="1600" dirty="0" err="1" smtClean="0"/>
              <a:t>Кеңес үкіметі </a:t>
            </a:r>
            <a:r>
              <a:rPr lang="ru-RU" sz="1600" dirty="0" smtClean="0"/>
              <a:t>“Берлин” </a:t>
            </a:r>
            <a:r>
              <a:rPr lang="ru-RU" sz="1600" dirty="0" err="1" smtClean="0"/>
              <a:t>операциясын</a:t>
            </a:r>
            <a:r>
              <a:rPr lang="ru-RU" sz="1600" dirty="0" smtClean="0"/>
              <a:t> </a:t>
            </a:r>
            <a:r>
              <a:rPr lang="ru-RU" sz="1600" dirty="0" err="1" smtClean="0"/>
              <a:t>бастайды</a:t>
            </a:r>
            <a:r>
              <a:rPr lang="ru-RU" sz="1600" dirty="0" smtClean="0"/>
              <a:t>. </a:t>
            </a:r>
            <a:r>
              <a:rPr lang="ru-RU" sz="1600" dirty="0" err="1" smtClean="0"/>
              <a:t>Бұл операцияның мақсаты </a:t>
            </a:r>
            <a:r>
              <a:rPr lang="ru-RU" sz="1600" dirty="0" smtClean="0"/>
              <a:t>– </a:t>
            </a:r>
            <a:r>
              <a:rPr lang="ru-RU" sz="1600" dirty="0" err="1" smtClean="0"/>
              <a:t>неміс</a:t>
            </a:r>
            <a:r>
              <a:rPr lang="ru-RU" sz="1600" dirty="0" smtClean="0"/>
              <a:t> </a:t>
            </a:r>
            <a:r>
              <a:rPr lang="ru-RU" sz="1600" dirty="0" err="1" smtClean="0"/>
              <a:t>фашистерін</a:t>
            </a:r>
            <a:r>
              <a:rPr lang="ru-RU" sz="1600" dirty="0" smtClean="0"/>
              <a:t> </a:t>
            </a:r>
            <a:r>
              <a:rPr lang="ru-RU" sz="1600" dirty="0" err="1" smtClean="0"/>
              <a:t>Кеңестер Одағы територриясынан</a:t>
            </a:r>
            <a:r>
              <a:rPr lang="ru-RU" sz="1600" dirty="0" smtClean="0"/>
              <a:t> </a:t>
            </a:r>
            <a:r>
              <a:rPr lang="ru-RU" sz="1600" dirty="0" err="1" smtClean="0"/>
              <a:t>қуып, Еуропа</a:t>
            </a:r>
            <a:r>
              <a:rPr lang="ru-RU" sz="1600" dirty="0" smtClean="0"/>
              <a:t> </a:t>
            </a:r>
            <a:r>
              <a:rPr lang="ru-RU" sz="1600" dirty="0" err="1" smtClean="0"/>
              <a:t>мемлекеттерін</a:t>
            </a:r>
            <a:r>
              <a:rPr lang="ru-RU" sz="1600" dirty="0" smtClean="0"/>
              <a:t> </a:t>
            </a:r>
            <a:r>
              <a:rPr lang="ru-RU" sz="1600" dirty="0" err="1" smtClean="0"/>
              <a:t>жаудан</a:t>
            </a:r>
            <a:r>
              <a:rPr lang="ru-RU" sz="1600" dirty="0" smtClean="0"/>
              <a:t> </a:t>
            </a:r>
            <a:r>
              <a:rPr lang="ru-RU" sz="1600" dirty="0" err="1" smtClean="0"/>
              <a:t>азат</a:t>
            </a:r>
            <a:r>
              <a:rPr lang="ru-RU" sz="1600" dirty="0" smtClean="0"/>
              <a:t> </a:t>
            </a:r>
            <a:r>
              <a:rPr lang="ru-RU" sz="1600" dirty="0" err="1" smtClean="0"/>
              <a:t>ету</a:t>
            </a:r>
            <a:r>
              <a:rPr lang="ru-RU" sz="1600" dirty="0" smtClean="0"/>
              <a:t> </a:t>
            </a:r>
            <a:r>
              <a:rPr lang="ru-RU" sz="1600" dirty="0" err="1" smtClean="0"/>
              <a:t>болды</a:t>
            </a:r>
            <a:r>
              <a:rPr lang="ru-RU" sz="1600" dirty="0" smtClean="0"/>
              <a:t>.</a:t>
            </a:r>
          </a:p>
          <a:p>
            <a:pPr marL="0" indent="0" algn="just"/>
            <a:r>
              <a:rPr lang="ru-RU" sz="1600" dirty="0" err="1" smtClean="0"/>
              <a:t>«Достық көмек» идеологиясын</a:t>
            </a:r>
            <a:r>
              <a:rPr lang="ru-RU" sz="1600" dirty="0" smtClean="0"/>
              <a:t> </a:t>
            </a:r>
            <a:r>
              <a:rPr lang="ru-RU" sz="1600" dirty="0" err="1" smtClean="0"/>
              <a:t>жамылған Кеңестер Одағы болашақта азат</a:t>
            </a:r>
            <a:r>
              <a:rPr lang="ru-RU" sz="1600" dirty="0" smtClean="0"/>
              <a:t>  </a:t>
            </a:r>
            <a:r>
              <a:rPr lang="ru-RU" sz="1600" dirty="0" err="1" smtClean="0"/>
              <a:t>еткен</a:t>
            </a:r>
            <a:r>
              <a:rPr lang="ru-RU" sz="1600" dirty="0" smtClean="0"/>
              <a:t> </a:t>
            </a:r>
            <a:r>
              <a:rPr lang="ru-RU" sz="1600" dirty="0" err="1" smtClean="0"/>
              <a:t>мемлекеттер</a:t>
            </a:r>
            <a:r>
              <a:rPr lang="ru-RU" sz="1600" dirty="0" smtClean="0"/>
              <a:t> </a:t>
            </a:r>
            <a:r>
              <a:rPr lang="ru-RU" sz="1600" dirty="0" err="1" smtClean="0"/>
              <a:t>саясатына</a:t>
            </a:r>
            <a:r>
              <a:rPr lang="ru-RU" sz="1600" dirty="0" smtClean="0"/>
              <a:t> </a:t>
            </a:r>
            <a:r>
              <a:rPr lang="ru-RU" sz="1600" dirty="0" err="1" smtClean="0"/>
              <a:t>араласуды</a:t>
            </a:r>
            <a:r>
              <a:rPr lang="ru-RU" sz="1600" dirty="0" smtClean="0"/>
              <a:t>, </a:t>
            </a:r>
            <a:r>
              <a:rPr lang="ru-RU" sz="1600" dirty="0" err="1" smtClean="0"/>
              <a:t>тіпті</a:t>
            </a:r>
            <a:r>
              <a:rPr lang="ru-RU" sz="1600" dirty="0" smtClean="0"/>
              <a:t> </a:t>
            </a:r>
            <a:r>
              <a:rPr lang="ru-RU" sz="1600" dirty="0" err="1" smtClean="0"/>
              <a:t>кейбір</a:t>
            </a:r>
            <a:r>
              <a:rPr lang="ru-RU" sz="1600" dirty="0" smtClean="0"/>
              <a:t> </a:t>
            </a:r>
            <a:r>
              <a:rPr lang="ru-RU" sz="1600" dirty="0" err="1" smtClean="0"/>
              <a:t>мемлекеттерді</a:t>
            </a:r>
            <a:r>
              <a:rPr lang="ru-RU" sz="1600" dirty="0" smtClean="0"/>
              <a:t> </a:t>
            </a:r>
            <a:r>
              <a:rPr lang="ru-RU" sz="1600" dirty="0" err="1" smtClean="0"/>
              <a:t>өз бақылауында ұстауды көздеді.</a:t>
            </a:r>
            <a:r>
              <a:rPr lang="ru-RU" sz="1600" dirty="0" smtClean="0"/>
              <a:t> </a:t>
            </a:r>
            <a:r>
              <a:rPr lang="ru-RU" sz="1600" dirty="0" err="1" smtClean="0"/>
              <a:t>Өйткені басты</a:t>
            </a:r>
            <a:r>
              <a:rPr lang="ru-RU" sz="1600" dirty="0" smtClean="0"/>
              <a:t> </a:t>
            </a:r>
            <a:r>
              <a:rPr lang="ru-RU" sz="1600" dirty="0" err="1" smtClean="0"/>
              <a:t>жауы</a:t>
            </a:r>
            <a:r>
              <a:rPr lang="ru-RU" sz="1600" dirty="0" smtClean="0"/>
              <a:t> – </a:t>
            </a:r>
            <a:r>
              <a:rPr lang="ru-RU" sz="1600" dirty="0" err="1" smtClean="0"/>
              <a:t>Германияны</a:t>
            </a:r>
            <a:r>
              <a:rPr lang="ru-RU" sz="1600" dirty="0" smtClean="0"/>
              <a:t> </a:t>
            </a:r>
            <a:r>
              <a:rPr lang="ru-RU" sz="1600" dirty="0" err="1" smtClean="0"/>
              <a:t>жеңгеннен кейін</a:t>
            </a:r>
            <a:r>
              <a:rPr lang="ru-RU" sz="1600" dirty="0" smtClean="0"/>
              <a:t>, </a:t>
            </a:r>
            <a:r>
              <a:rPr lang="ru-RU" sz="1600" dirty="0" err="1" smtClean="0"/>
              <a:t>Кеңестер Одағы әлемдік билікке</a:t>
            </a:r>
            <a:r>
              <a:rPr lang="ru-RU" sz="1600" dirty="0" smtClean="0"/>
              <a:t> </a:t>
            </a:r>
            <a:r>
              <a:rPr lang="ru-RU" sz="1600" dirty="0" err="1" smtClean="0"/>
              <a:t>талпынып</a:t>
            </a:r>
            <a:r>
              <a:rPr lang="ru-RU" sz="1600" dirty="0" smtClean="0"/>
              <a:t>, </a:t>
            </a:r>
            <a:r>
              <a:rPr lang="ru-RU" sz="1600" dirty="0" err="1" smtClean="0"/>
              <a:t>социалистік</a:t>
            </a:r>
            <a:r>
              <a:rPr lang="ru-RU" sz="1600" dirty="0" smtClean="0"/>
              <a:t> </a:t>
            </a:r>
            <a:r>
              <a:rPr lang="ru-RU" sz="1600" dirty="0" err="1" smtClean="0"/>
              <a:t>мемлекеттер</a:t>
            </a:r>
            <a:r>
              <a:rPr lang="ru-RU" sz="1600" dirty="0" smtClean="0"/>
              <a:t> </a:t>
            </a:r>
            <a:r>
              <a:rPr lang="ru-RU" sz="1600" dirty="0" err="1" smtClean="0"/>
              <a:t>жүйесін құруды жоспарлады</a:t>
            </a:r>
            <a:r>
              <a:rPr lang="ru-RU" sz="1600" dirty="0" smtClean="0"/>
              <a:t>. </a:t>
            </a:r>
            <a:r>
              <a:rPr lang="ru-RU" sz="1600" dirty="0" err="1" smtClean="0"/>
              <a:t>Шығыс Еропаны</a:t>
            </a:r>
            <a:r>
              <a:rPr lang="ru-RU" sz="1600" dirty="0" smtClean="0"/>
              <a:t> </a:t>
            </a:r>
            <a:r>
              <a:rPr lang="ru-RU" sz="1600" dirty="0" err="1" smtClean="0"/>
              <a:t>жаудан</a:t>
            </a:r>
            <a:r>
              <a:rPr lang="ru-RU" sz="1600" dirty="0" smtClean="0"/>
              <a:t> </a:t>
            </a:r>
            <a:r>
              <a:rPr lang="ru-RU" sz="1600" dirty="0" err="1" smtClean="0"/>
              <a:t>азат</a:t>
            </a:r>
            <a:r>
              <a:rPr lang="ru-RU" sz="1600" dirty="0" smtClean="0"/>
              <a:t> </a:t>
            </a:r>
            <a:r>
              <a:rPr lang="ru-RU" sz="1600" dirty="0" err="1" smtClean="0"/>
              <a:t>етуде</a:t>
            </a:r>
            <a:r>
              <a:rPr lang="ru-RU" sz="1600" dirty="0" smtClean="0"/>
              <a:t> </a:t>
            </a:r>
            <a:r>
              <a:rPr lang="ru-RU" sz="1600" dirty="0" err="1" smtClean="0"/>
              <a:t>қазақстандықтар үлкен ерлік</a:t>
            </a:r>
            <a:r>
              <a:rPr lang="ru-RU" sz="1600" dirty="0" smtClean="0"/>
              <a:t> </a:t>
            </a:r>
            <a:r>
              <a:rPr lang="ru-RU" sz="1600" dirty="0" err="1" smtClean="0"/>
              <a:t>көрсетті.</a:t>
            </a:r>
            <a:r>
              <a:rPr lang="ru-RU" sz="1600" dirty="0" smtClean="0"/>
              <a:t> Чехословакия </a:t>
            </a:r>
            <a:r>
              <a:rPr lang="ru-RU" sz="1600" dirty="0" err="1" smtClean="0"/>
              <a:t>жерін</a:t>
            </a:r>
            <a:r>
              <a:rPr lang="ru-RU" sz="1600" dirty="0" smtClean="0"/>
              <a:t> </a:t>
            </a:r>
            <a:r>
              <a:rPr lang="ru-RU" sz="1600" dirty="0" err="1" smtClean="0"/>
              <a:t>азат</a:t>
            </a:r>
            <a:r>
              <a:rPr lang="ru-RU" sz="1600" dirty="0" smtClean="0"/>
              <a:t> </a:t>
            </a:r>
            <a:r>
              <a:rPr lang="ru-RU" sz="1600" dirty="0" err="1" smtClean="0"/>
              <a:t>етуде</a:t>
            </a:r>
            <a:r>
              <a:rPr lang="ru-RU" sz="1600" dirty="0" smtClean="0"/>
              <a:t> </a:t>
            </a:r>
            <a:r>
              <a:rPr lang="ru-RU" sz="1600" dirty="0" err="1" smtClean="0"/>
              <a:t>қазақстандық ұшқыштар </a:t>
            </a:r>
            <a:r>
              <a:rPr lang="ru-RU" sz="1600" dirty="0" smtClean="0"/>
              <a:t>2, 8, 5-ші </a:t>
            </a:r>
            <a:r>
              <a:rPr lang="ru-RU" sz="1600" dirty="0" err="1" smtClean="0"/>
              <a:t>әуе  армиясының бөлімдері жаумен</a:t>
            </a:r>
            <a:r>
              <a:rPr lang="ru-RU" sz="1600" dirty="0" smtClean="0"/>
              <a:t> </a:t>
            </a:r>
            <a:r>
              <a:rPr lang="ru-RU" sz="1600" dirty="0" err="1" smtClean="0"/>
              <a:t>шайқасты</a:t>
            </a:r>
            <a:r>
              <a:rPr lang="ru-RU" sz="1600" dirty="0" smtClean="0"/>
              <a:t>. </a:t>
            </a:r>
            <a:r>
              <a:rPr lang="ru-RU" sz="1600" dirty="0" err="1" smtClean="0"/>
              <a:t>Шайқастардағы ерлігі</a:t>
            </a:r>
            <a:r>
              <a:rPr lang="ru-RU" sz="1600" dirty="0" smtClean="0"/>
              <a:t> </a:t>
            </a:r>
            <a:r>
              <a:rPr lang="ru-RU" sz="1600" dirty="0" err="1" smtClean="0"/>
              <a:t>үшін С.А.Батеньков</a:t>
            </a:r>
            <a:r>
              <a:rPr lang="ru-RU" sz="1600" dirty="0" smtClean="0"/>
              <a:t> пен П.Ф.Железняков </a:t>
            </a:r>
            <a:r>
              <a:rPr lang="ru-RU" sz="1600" dirty="0" err="1" smtClean="0"/>
              <a:t>соғыстан кейін</a:t>
            </a:r>
            <a:r>
              <a:rPr lang="ru-RU" sz="1600" dirty="0" smtClean="0"/>
              <a:t> </a:t>
            </a:r>
            <a:r>
              <a:rPr lang="ru-RU" sz="1600" dirty="0" err="1" smtClean="0"/>
              <a:t>Кеңес Одағының </a:t>
            </a:r>
            <a:r>
              <a:rPr lang="ru-RU" sz="1600" dirty="0" smtClean="0"/>
              <a:t>Батыры </a:t>
            </a:r>
            <a:r>
              <a:rPr lang="ru-RU" sz="1600" dirty="0" err="1" smtClean="0"/>
              <a:t>атағына ие</a:t>
            </a:r>
            <a:r>
              <a:rPr lang="ru-RU" sz="1600" dirty="0" smtClean="0"/>
              <a:t> </a:t>
            </a:r>
            <a:r>
              <a:rPr lang="ru-RU" sz="1600" dirty="0" err="1" smtClean="0"/>
              <a:t>болады</a:t>
            </a:r>
            <a:r>
              <a:rPr lang="ru-RU" sz="1600" dirty="0" smtClean="0"/>
              <a:t>. </a:t>
            </a:r>
            <a:r>
              <a:rPr lang="ru-RU" sz="1600" dirty="0" err="1" smtClean="0"/>
              <a:t>Ұшқыштар: Т.Я.Бигелдинов</a:t>
            </a:r>
            <a:r>
              <a:rPr lang="ru-RU" sz="1600" dirty="0" smtClean="0"/>
              <a:t>, И.Павлов, С.Д.Луганский </a:t>
            </a:r>
            <a:r>
              <a:rPr lang="ru-RU" sz="1600" dirty="0" err="1" smtClean="0"/>
              <a:t>және </a:t>
            </a:r>
            <a:r>
              <a:rPr lang="ru-RU" sz="1600" dirty="0" smtClean="0"/>
              <a:t>Л.И.Беда 2 </a:t>
            </a:r>
            <a:r>
              <a:rPr lang="ru-RU" sz="1600" dirty="0" err="1" smtClean="0"/>
              <a:t>мәрте Кеңес Одағының </a:t>
            </a:r>
            <a:r>
              <a:rPr lang="ru-RU" sz="1600" dirty="0" smtClean="0"/>
              <a:t>Батыры </a:t>
            </a:r>
            <a:r>
              <a:rPr lang="ru-RU" sz="1600" dirty="0" err="1" smtClean="0"/>
              <a:t>атағын иеленді</a:t>
            </a:r>
            <a:r>
              <a:rPr lang="ru-RU" sz="1600" dirty="0" smtClean="0"/>
              <a:t>. </a:t>
            </a:r>
            <a:r>
              <a:rPr lang="ru-RU" sz="1600" dirty="0" err="1" smtClean="0"/>
              <a:t>Олардың қатарын </a:t>
            </a:r>
            <a:r>
              <a:rPr lang="ru-RU" sz="1600" dirty="0" smtClean="0"/>
              <a:t>56 </a:t>
            </a:r>
            <a:r>
              <a:rPr lang="ru-RU" sz="1600" dirty="0" err="1" smtClean="0"/>
              <a:t>жыл</a:t>
            </a:r>
            <a:r>
              <a:rPr lang="ru-RU" sz="1600" dirty="0" smtClean="0"/>
              <a:t> </a:t>
            </a:r>
            <a:r>
              <a:rPr lang="ru-RU" sz="1600" dirty="0" err="1" smtClean="0"/>
              <a:t>кешігіп</a:t>
            </a:r>
            <a:r>
              <a:rPr lang="ru-RU" sz="1600" dirty="0" smtClean="0"/>
              <a:t> </a:t>
            </a:r>
            <a:r>
              <a:rPr lang="ru-RU" sz="1600" dirty="0" err="1" smtClean="0"/>
              <a:t>барып</a:t>
            </a:r>
            <a:r>
              <a:rPr lang="ru-RU" sz="1600" dirty="0" smtClean="0"/>
              <a:t>, 1941 </a:t>
            </a:r>
            <a:r>
              <a:rPr lang="ru-RU" sz="1600" dirty="0" err="1" smtClean="0"/>
              <a:t>жылдың </a:t>
            </a:r>
            <a:r>
              <a:rPr lang="ru-RU" sz="1600" dirty="0" smtClean="0"/>
              <a:t>26-шы </a:t>
            </a:r>
            <a:r>
              <a:rPr lang="ru-RU" sz="1600" dirty="0" err="1" smtClean="0"/>
              <a:t>маусымында</a:t>
            </a:r>
            <a:r>
              <a:rPr lang="ru-RU" sz="1600" dirty="0" smtClean="0"/>
              <a:t>, </a:t>
            </a:r>
            <a:r>
              <a:rPr lang="ru-RU" sz="1600" dirty="0" err="1" smtClean="0"/>
              <a:t>соғыстың бесінші</a:t>
            </a:r>
            <a:r>
              <a:rPr lang="ru-RU" sz="1600" dirty="0" smtClean="0"/>
              <a:t> </a:t>
            </a:r>
            <a:r>
              <a:rPr lang="ru-RU" sz="1600" dirty="0" err="1" smtClean="0"/>
              <a:t>күні-ақ аты</a:t>
            </a:r>
            <a:r>
              <a:rPr lang="ru-RU" sz="1600" dirty="0" smtClean="0"/>
              <a:t> </a:t>
            </a:r>
            <a:r>
              <a:rPr lang="ru-RU" sz="1600" dirty="0" err="1" smtClean="0"/>
              <a:t>аңызға айналған </a:t>
            </a:r>
            <a:r>
              <a:rPr lang="ru-RU" sz="1600" dirty="0" smtClean="0"/>
              <a:t>батыр капитан Гастелло </a:t>
            </a:r>
            <a:r>
              <a:rPr lang="ru-RU" sz="1600" dirty="0" err="1" smtClean="0"/>
              <a:t>экипажының ерлігі</a:t>
            </a:r>
            <a:r>
              <a:rPr lang="ru-RU" sz="1600" dirty="0" smtClean="0"/>
              <a:t> </a:t>
            </a:r>
            <a:r>
              <a:rPr lang="ru-RU" sz="1600" dirty="0" err="1" smtClean="0"/>
              <a:t>емес</a:t>
            </a:r>
            <a:r>
              <a:rPr lang="ru-RU" sz="1600" dirty="0" smtClean="0"/>
              <a:t>, капитан А. </a:t>
            </a:r>
            <a:r>
              <a:rPr lang="ru-RU" sz="1600" dirty="0" err="1" smtClean="0"/>
              <a:t>Масловтың экипажынікі</a:t>
            </a:r>
            <a:r>
              <a:rPr lang="ru-RU" sz="1600" dirty="0" smtClean="0"/>
              <a:t> </a:t>
            </a:r>
            <a:r>
              <a:rPr lang="ru-RU" sz="1600" dirty="0" err="1" smtClean="0"/>
              <a:t>екендігі</a:t>
            </a:r>
            <a:r>
              <a:rPr lang="ru-RU" sz="1600" dirty="0" smtClean="0"/>
              <a:t> </a:t>
            </a:r>
            <a:r>
              <a:rPr lang="ru-RU" sz="1600" dirty="0" err="1" smtClean="0"/>
              <a:t>айқындалып, </a:t>
            </a:r>
            <a:r>
              <a:rPr lang="ru-RU" sz="1600" dirty="0" smtClean="0"/>
              <a:t>осы экипаж </a:t>
            </a:r>
            <a:r>
              <a:rPr lang="ru-RU" sz="1600" dirty="0" err="1" smtClean="0"/>
              <a:t>құрамындағы </a:t>
            </a:r>
            <a:r>
              <a:rPr lang="ru-RU" sz="1600" dirty="0" smtClean="0"/>
              <a:t>Б. </a:t>
            </a:r>
            <a:r>
              <a:rPr lang="ru-RU" sz="1600" dirty="0" err="1" smtClean="0"/>
              <a:t>Бейсекбаев</a:t>
            </a:r>
            <a:r>
              <a:rPr lang="ru-RU" sz="1600" dirty="0" smtClean="0"/>
              <a:t> 1998 </a:t>
            </a:r>
            <a:r>
              <a:rPr lang="ru-RU" sz="1600" dirty="0" err="1" smtClean="0"/>
              <a:t>жылы</a:t>
            </a:r>
            <a:r>
              <a:rPr lang="ru-RU" sz="1600" dirty="0" smtClean="0"/>
              <a:t> </a:t>
            </a:r>
            <a:r>
              <a:rPr lang="ru-RU" sz="1600" dirty="0" err="1" smtClean="0"/>
              <a:t>Ресей</a:t>
            </a:r>
            <a:r>
              <a:rPr lang="ru-RU" sz="1600" dirty="0" smtClean="0"/>
              <a:t> Батыры </a:t>
            </a:r>
            <a:r>
              <a:rPr lang="ru-RU" sz="1600" dirty="0" err="1" smtClean="0"/>
              <a:t>атағын алып</a:t>
            </a:r>
            <a:r>
              <a:rPr lang="ru-RU" sz="1600" dirty="0" smtClean="0"/>
              <a:t>, </a:t>
            </a:r>
            <a:r>
              <a:rPr lang="ru-RU" sz="1600" dirty="0" err="1" smtClean="0"/>
              <a:t>толықтырылды</a:t>
            </a:r>
            <a:r>
              <a:rPr lang="ru-RU" sz="1600" dirty="0" smtClean="0"/>
              <a:t>.</a:t>
            </a:r>
          </a:p>
          <a:p>
            <a:pPr marL="0" indent="0"/>
            <a:endParaRPr lang="ru-RU" sz="1600" dirty="0" smtClean="0"/>
          </a:p>
          <a:p>
            <a:pPr marL="0" indent="0"/>
            <a:endParaRPr lang="ru-RU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rmAutofit/>
          </a:bodyPr>
          <a:lstStyle/>
          <a:p>
            <a:r>
              <a:rPr lang="kk-KZ" sz="1600" dirty="0" smtClean="0"/>
              <a:t>7- бет</a:t>
            </a:r>
            <a:endParaRPr lang="ru-RU" sz="1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435280" cy="5760640"/>
          </a:xfrm>
        </p:spPr>
        <p:txBody>
          <a:bodyPr>
            <a:noAutofit/>
          </a:bodyPr>
          <a:lstStyle/>
          <a:p>
            <a:pPr marL="0" indent="0" algn="just"/>
            <a:r>
              <a:rPr lang="ru-RU" sz="1600" dirty="0" smtClean="0"/>
              <a:t>Берлин </a:t>
            </a:r>
            <a:r>
              <a:rPr lang="ru-RU" sz="1600" dirty="0" err="1" smtClean="0"/>
              <a:t>операциясына</a:t>
            </a:r>
            <a:r>
              <a:rPr lang="ru-RU" sz="1600" dirty="0" smtClean="0"/>
              <a:t> </a:t>
            </a:r>
            <a:r>
              <a:rPr lang="ru-RU" sz="1600" dirty="0" err="1" smtClean="0"/>
              <a:t>қазақстандық </a:t>
            </a:r>
            <a:r>
              <a:rPr lang="ru-RU" sz="1600" dirty="0" smtClean="0"/>
              <a:t>118-ші, 313-ші </a:t>
            </a:r>
            <a:r>
              <a:rPr lang="ru-RU" sz="1600" dirty="0" err="1" smtClean="0"/>
              <a:t>атқыштар дивизиялары</a:t>
            </a:r>
            <a:r>
              <a:rPr lang="ru-RU" sz="1600" dirty="0" smtClean="0"/>
              <a:t> </a:t>
            </a:r>
            <a:r>
              <a:rPr lang="ru-RU" sz="1600" dirty="0" err="1" smtClean="0"/>
              <a:t>және </a:t>
            </a:r>
            <a:r>
              <a:rPr lang="ru-RU" sz="1600" dirty="0" smtClean="0"/>
              <a:t>209- </a:t>
            </a:r>
            <a:r>
              <a:rPr lang="ru-RU" sz="1600" dirty="0" err="1" smtClean="0"/>
              <a:t>ші</a:t>
            </a:r>
            <a:r>
              <a:rPr lang="ru-RU" sz="1600" dirty="0" smtClean="0"/>
              <a:t> </a:t>
            </a:r>
            <a:r>
              <a:rPr lang="ru-RU" sz="1600" dirty="0" err="1" smtClean="0"/>
              <a:t>атқыштар полкі</a:t>
            </a:r>
            <a:r>
              <a:rPr lang="ru-RU" sz="1600" dirty="0" smtClean="0"/>
              <a:t> </a:t>
            </a:r>
            <a:r>
              <a:rPr lang="ru-RU" sz="1600" dirty="0" err="1" smtClean="0"/>
              <a:t>қатысты.</a:t>
            </a:r>
            <a:r>
              <a:rPr lang="ru-RU" sz="1600" dirty="0" smtClean="0"/>
              <a:t> Берлин </a:t>
            </a:r>
            <a:r>
              <a:rPr lang="ru-RU" sz="1600" dirty="0" err="1" smtClean="0"/>
              <a:t>ратушасын</a:t>
            </a:r>
            <a:r>
              <a:rPr lang="ru-RU" sz="1600" dirty="0" smtClean="0"/>
              <a:t> </a:t>
            </a:r>
            <a:r>
              <a:rPr lang="ru-RU" sz="1600" dirty="0" err="1" smtClean="0"/>
              <a:t>алуда</a:t>
            </a:r>
            <a:r>
              <a:rPr lang="ru-RU" sz="1600" dirty="0" smtClean="0"/>
              <a:t> 118-ші </a:t>
            </a:r>
            <a:r>
              <a:rPr lang="ru-RU" sz="1600" dirty="0" err="1" smtClean="0"/>
              <a:t>атқыштар дивизиясының </a:t>
            </a:r>
            <a:r>
              <a:rPr lang="ru-RU" sz="1600" dirty="0" smtClean="0"/>
              <a:t>взвод лейтенанты </a:t>
            </a:r>
            <a:r>
              <a:rPr lang="ru-RU" sz="1600" dirty="0" err="1" smtClean="0"/>
              <a:t>К.Маденов</a:t>
            </a:r>
            <a:r>
              <a:rPr lang="ru-RU" sz="1600" dirty="0" smtClean="0"/>
              <a:t>, ал </a:t>
            </a:r>
            <a:r>
              <a:rPr lang="ru-RU" sz="1600" dirty="0" err="1" smtClean="0"/>
              <a:t>көше шайқастарында И.Б.Мадин</a:t>
            </a:r>
            <a:r>
              <a:rPr lang="ru-RU" sz="1600" dirty="0" smtClean="0"/>
              <a:t>, </a:t>
            </a:r>
            <a:r>
              <a:rPr lang="ru-RU" sz="1600" dirty="0" err="1" smtClean="0"/>
              <a:t>Рейхстагка</a:t>
            </a:r>
            <a:r>
              <a:rPr lang="ru-RU" sz="1600" dirty="0" smtClean="0"/>
              <a:t> ту </a:t>
            </a:r>
            <a:r>
              <a:rPr lang="ru-RU" sz="1600" dirty="0" err="1" smtClean="0"/>
              <a:t>тігуде</a:t>
            </a:r>
            <a:r>
              <a:rPr lang="ru-RU" sz="1600" dirty="0" smtClean="0"/>
              <a:t> Р.</a:t>
            </a:r>
            <a:r>
              <a:rPr lang="ru-RU" sz="1600" dirty="0" err="1" smtClean="0"/>
              <a:t>Қошқарбаев ерлік</a:t>
            </a:r>
            <a:r>
              <a:rPr lang="ru-RU" sz="1600" dirty="0" smtClean="0"/>
              <a:t> </a:t>
            </a:r>
            <a:r>
              <a:rPr lang="ru-RU" sz="1600" dirty="0" err="1" smtClean="0"/>
              <a:t>танытты</a:t>
            </a:r>
            <a:r>
              <a:rPr lang="ru-RU" sz="1600" dirty="0" smtClean="0"/>
              <a:t>. </a:t>
            </a:r>
            <a:r>
              <a:rPr lang="ru-RU" sz="1600" dirty="0" err="1" smtClean="0"/>
              <a:t>Айтпенбет</a:t>
            </a:r>
            <a:r>
              <a:rPr lang="ru-RU" sz="1600" dirty="0" smtClean="0"/>
              <a:t> </a:t>
            </a:r>
            <a:r>
              <a:rPr lang="ru-RU" sz="1600" dirty="0" err="1" smtClean="0"/>
              <a:t>Нақыпов Одерден</a:t>
            </a:r>
            <a:r>
              <a:rPr lang="ru-RU" sz="1600" dirty="0" smtClean="0"/>
              <a:t> </a:t>
            </a:r>
            <a:r>
              <a:rPr lang="ru-RU" sz="1600" dirty="0" err="1" smtClean="0"/>
              <a:t>Петерсфельд</a:t>
            </a:r>
            <a:r>
              <a:rPr lang="ru-RU" sz="1600" dirty="0" smtClean="0"/>
              <a:t> </a:t>
            </a:r>
            <a:r>
              <a:rPr lang="ru-RU" sz="1600" dirty="0" err="1" smtClean="0"/>
              <a:t>қаласына дейін</a:t>
            </a:r>
            <a:r>
              <a:rPr lang="ru-RU" sz="1600" dirty="0" smtClean="0"/>
              <a:t> </a:t>
            </a:r>
            <a:r>
              <a:rPr lang="ru-RU" sz="1600" dirty="0" err="1" smtClean="0"/>
              <a:t>танкпен</a:t>
            </a:r>
            <a:r>
              <a:rPr lang="ru-RU" sz="1600" dirty="0" smtClean="0"/>
              <a:t> </a:t>
            </a:r>
            <a:r>
              <a:rPr lang="ru-RU" sz="1600" dirty="0" err="1" smtClean="0"/>
              <a:t>келеді</a:t>
            </a:r>
            <a:r>
              <a:rPr lang="ru-RU" sz="1600" dirty="0" smtClean="0"/>
              <a:t>. </a:t>
            </a:r>
            <a:r>
              <a:rPr lang="ru-RU" sz="1600" dirty="0" err="1" smtClean="0"/>
              <a:t>Соғыстан кейін</a:t>
            </a:r>
            <a:r>
              <a:rPr lang="ru-RU" sz="1600" dirty="0" smtClean="0"/>
              <a:t> </a:t>
            </a:r>
            <a:r>
              <a:rPr lang="ru-RU" sz="1600" dirty="0" err="1" smtClean="0"/>
              <a:t>Нақыповтың танкі</a:t>
            </a:r>
            <a:r>
              <a:rPr lang="ru-RU" sz="1600" dirty="0" smtClean="0"/>
              <a:t> </a:t>
            </a:r>
            <a:r>
              <a:rPr lang="ru-RU" sz="1600" dirty="0" err="1" smtClean="0"/>
              <a:t>қала алаңына ескерткіш</a:t>
            </a:r>
            <a:r>
              <a:rPr lang="ru-RU" sz="1600" dirty="0" smtClean="0"/>
              <a:t> </a:t>
            </a:r>
            <a:r>
              <a:rPr lang="ru-RU" sz="1600" dirty="0" err="1" smtClean="0"/>
              <a:t>ретінде</a:t>
            </a:r>
            <a:r>
              <a:rPr lang="ru-RU" sz="1600" dirty="0" smtClean="0"/>
              <a:t> </a:t>
            </a:r>
            <a:r>
              <a:rPr lang="ru-RU" sz="1600" dirty="0" err="1" smtClean="0"/>
              <a:t>қойылды.</a:t>
            </a:r>
            <a:r>
              <a:rPr lang="ru-RU" sz="1600" dirty="0" smtClean="0"/>
              <a:t> Берлин </a:t>
            </a:r>
            <a:r>
              <a:rPr lang="ru-RU" sz="1600" dirty="0" err="1" smtClean="0"/>
              <a:t>операциясында</a:t>
            </a:r>
            <a:r>
              <a:rPr lang="ru-RU" sz="1600" dirty="0" smtClean="0"/>
              <a:t> 27 </a:t>
            </a:r>
            <a:r>
              <a:rPr lang="ru-RU" sz="1600" dirty="0" err="1" smtClean="0"/>
              <a:t>қазақстандық ерліктерімен</a:t>
            </a:r>
            <a:r>
              <a:rPr lang="ru-RU" sz="1600" dirty="0" smtClean="0"/>
              <a:t> </a:t>
            </a:r>
            <a:r>
              <a:rPr lang="ru-RU" sz="1600" dirty="0" err="1" smtClean="0"/>
              <a:t>көзге түсіп</a:t>
            </a:r>
            <a:r>
              <a:rPr lang="ru-RU" sz="1600" dirty="0" smtClean="0"/>
              <a:t>, </a:t>
            </a:r>
            <a:r>
              <a:rPr lang="ru-RU" sz="1600" dirty="0" err="1" smtClean="0"/>
              <a:t>Кеңес Одағының </a:t>
            </a:r>
            <a:r>
              <a:rPr lang="ru-RU" sz="1600" dirty="0" smtClean="0"/>
              <a:t>Батыры </a:t>
            </a:r>
            <a:r>
              <a:rPr lang="ru-RU" sz="1600" dirty="0" err="1" smtClean="0"/>
              <a:t>атағын иеленді</a:t>
            </a:r>
            <a:r>
              <a:rPr lang="ru-RU" sz="1600" dirty="0" smtClean="0"/>
              <a:t>. </a:t>
            </a:r>
          </a:p>
          <a:p>
            <a:pPr marL="0" indent="0" algn="just"/>
            <a:r>
              <a:rPr lang="ru-RU" sz="1600" dirty="0" smtClean="0"/>
              <a:t> </a:t>
            </a:r>
            <a:r>
              <a:rPr lang="ru-RU" sz="1600" dirty="0" err="1" smtClean="0"/>
              <a:t>Қорыта келе</a:t>
            </a:r>
            <a:r>
              <a:rPr lang="ru-RU" sz="1600" dirty="0" smtClean="0"/>
              <a:t>, </a:t>
            </a:r>
            <a:r>
              <a:rPr lang="ru-RU" sz="1600" dirty="0" err="1" smtClean="0"/>
              <a:t>Ұлы Отан</a:t>
            </a:r>
            <a:r>
              <a:rPr lang="ru-RU" sz="1600" dirty="0" smtClean="0"/>
              <a:t> </a:t>
            </a:r>
            <a:r>
              <a:rPr lang="ru-RU" sz="1600" dirty="0" err="1" smtClean="0"/>
              <a:t>соғысына тартылған қазақстандықтар санына</a:t>
            </a:r>
            <a:r>
              <a:rPr lang="ru-RU" sz="1600" dirty="0" smtClean="0"/>
              <a:t> </a:t>
            </a:r>
            <a:r>
              <a:rPr lang="ru-RU" sz="1600" dirty="0" err="1" smtClean="0"/>
              <a:t>тоқталайық.Соғыстың алдында</a:t>
            </a:r>
            <a:r>
              <a:rPr lang="ru-RU" sz="1600" dirty="0" smtClean="0"/>
              <a:t> </a:t>
            </a:r>
            <a:r>
              <a:rPr lang="ru-RU" sz="1600" dirty="0" err="1" smtClean="0"/>
              <a:t>Қазақстанда </a:t>
            </a:r>
            <a:r>
              <a:rPr lang="ru-RU" sz="1600" dirty="0" smtClean="0"/>
              <a:t>6,2 млн. </a:t>
            </a:r>
            <a:r>
              <a:rPr lang="ru-RU" sz="1600" dirty="0" err="1" smtClean="0"/>
              <a:t>адам</a:t>
            </a:r>
            <a:r>
              <a:rPr lang="ru-RU" sz="1600" dirty="0" smtClean="0"/>
              <a:t> </a:t>
            </a:r>
            <a:r>
              <a:rPr lang="ru-RU" sz="1600" dirty="0" err="1" smtClean="0"/>
              <a:t>тұрды.</a:t>
            </a:r>
            <a:r>
              <a:rPr lang="ru-RU" sz="1600" dirty="0" smtClean="0"/>
              <a:t> </a:t>
            </a:r>
            <a:r>
              <a:rPr lang="ru-RU" sz="1600" dirty="0" err="1" smtClean="0"/>
              <a:t>Соғыс жылдары</a:t>
            </a:r>
            <a:r>
              <a:rPr lang="ru-RU" sz="1600" dirty="0" smtClean="0"/>
              <a:t> </a:t>
            </a:r>
            <a:r>
              <a:rPr lang="ru-RU" sz="1600" dirty="0" err="1" smtClean="0"/>
              <a:t>қолына қару алып</a:t>
            </a:r>
            <a:r>
              <a:rPr lang="ru-RU" sz="1600" dirty="0" smtClean="0"/>
              <a:t>, </a:t>
            </a:r>
            <a:r>
              <a:rPr lang="ru-RU" sz="1600" dirty="0" err="1" smtClean="0"/>
              <a:t>майданға </a:t>
            </a:r>
            <a:r>
              <a:rPr lang="ru-RU" sz="1600" dirty="0" smtClean="0"/>
              <a:t>1,9 млн. </a:t>
            </a:r>
            <a:r>
              <a:rPr lang="ru-RU" sz="1600" dirty="0" err="1" smtClean="0"/>
              <a:t>адам</a:t>
            </a:r>
            <a:r>
              <a:rPr lang="ru-RU" sz="1600" dirty="0" smtClean="0"/>
              <a:t> </a:t>
            </a:r>
            <a:r>
              <a:rPr lang="ru-RU" sz="1600" dirty="0" err="1" smtClean="0"/>
              <a:t>аттанды</a:t>
            </a:r>
            <a:r>
              <a:rPr lang="ru-RU" sz="1600" dirty="0" smtClean="0"/>
              <a:t>. </a:t>
            </a:r>
            <a:r>
              <a:rPr lang="ru-RU" sz="1600" dirty="0" err="1" smtClean="0"/>
              <a:t>Сталиндік</a:t>
            </a:r>
            <a:r>
              <a:rPr lang="ru-RU" sz="1600" dirty="0" smtClean="0"/>
              <a:t> </a:t>
            </a:r>
            <a:r>
              <a:rPr lang="ru-RU" sz="1600" dirty="0" err="1" smtClean="0"/>
              <a:t>тәртіп </a:t>
            </a:r>
            <a:r>
              <a:rPr lang="ru-RU" sz="1600" dirty="0" smtClean="0"/>
              <a:t>1916 </a:t>
            </a:r>
            <a:r>
              <a:rPr lang="ru-RU" sz="1600" dirty="0" err="1" smtClean="0"/>
              <a:t>жылғы патша</a:t>
            </a:r>
            <a:r>
              <a:rPr lang="ru-RU" sz="1600" dirty="0" smtClean="0"/>
              <a:t> </a:t>
            </a:r>
            <a:r>
              <a:rPr lang="ru-RU" sz="1600" dirty="0" err="1" smtClean="0"/>
              <a:t>үкіметінің тәжірибесін пайдаланып</a:t>
            </a:r>
            <a:r>
              <a:rPr lang="ru-RU" sz="1600" dirty="0" smtClean="0"/>
              <a:t>, </a:t>
            </a:r>
            <a:r>
              <a:rPr lang="ru-RU" sz="1600" dirty="0" err="1" smtClean="0"/>
              <a:t>арнайы</a:t>
            </a:r>
            <a:r>
              <a:rPr lang="ru-RU" sz="1600" dirty="0" smtClean="0"/>
              <a:t> </a:t>
            </a:r>
            <a:r>
              <a:rPr lang="ru-RU" sz="1600" dirty="0" err="1" smtClean="0"/>
              <a:t>құрылыс батальондарын</a:t>
            </a:r>
            <a:r>
              <a:rPr lang="ru-RU" sz="1600" dirty="0" smtClean="0"/>
              <a:t> да </a:t>
            </a:r>
            <a:r>
              <a:rPr lang="ru-RU" sz="1600" dirty="0" err="1" smtClean="0"/>
              <a:t>құрды</a:t>
            </a:r>
            <a:r>
              <a:rPr lang="ru-RU" sz="1600" dirty="0" smtClean="0"/>
              <a:t>. </a:t>
            </a:r>
            <a:r>
              <a:rPr lang="ru-RU" sz="1600" dirty="0" err="1" smtClean="0"/>
              <a:t>Бұл батальондар</a:t>
            </a:r>
            <a:r>
              <a:rPr lang="ru-RU" sz="1600" dirty="0" smtClean="0"/>
              <a:t> Орта Азия </a:t>
            </a:r>
            <a:r>
              <a:rPr lang="ru-RU" sz="1600" dirty="0" err="1" smtClean="0"/>
              <a:t>және Қазақстанның жергілікті</a:t>
            </a:r>
            <a:r>
              <a:rPr lang="ru-RU" sz="1600" dirty="0" smtClean="0"/>
              <a:t> </a:t>
            </a:r>
            <a:r>
              <a:rPr lang="ru-RU" sz="1600" dirty="0" err="1" smtClean="0"/>
              <a:t>халқынан және құғын-сүргінге түскен халықтардан жасақталды</a:t>
            </a:r>
            <a:r>
              <a:rPr lang="ru-RU" sz="1600" dirty="0" smtClean="0"/>
              <a:t>. </a:t>
            </a:r>
            <a:r>
              <a:rPr lang="ru-RU" sz="1600" dirty="0" err="1" smtClean="0"/>
              <a:t>Қазақстаннан әскери </a:t>
            </a:r>
            <a:r>
              <a:rPr lang="ru-RU" sz="1600" dirty="0" smtClean="0"/>
              <a:t>комиссариат </a:t>
            </a:r>
            <a:r>
              <a:rPr lang="ru-RU" sz="1600" dirty="0" err="1" smtClean="0"/>
              <a:t>арқылы еңбек армиясына</a:t>
            </a:r>
            <a:r>
              <a:rPr lang="ru-RU" sz="1600" dirty="0" smtClean="0"/>
              <a:t> 700 </a:t>
            </a:r>
            <a:r>
              <a:rPr lang="ru-RU" sz="1600" dirty="0" err="1" smtClean="0"/>
              <a:t>мың адам</a:t>
            </a:r>
            <a:r>
              <a:rPr lang="ru-RU" sz="1600" dirty="0" smtClean="0"/>
              <a:t> </a:t>
            </a:r>
            <a:r>
              <a:rPr lang="ru-RU" sz="1600" dirty="0" err="1" smtClean="0"/>
              <a:t>жіберілді</a:t>
            </a:r>
            <a:r>
              <a:rPr lang="ru-RU" sz="1600" dirty="0" smtClean="0"/>
              <a:t>. </a:t>
            </a:r>
            <a:r>
              <a:rPr lang="ru-RU" sz="1600" dirty="0" err="1" smtClean="0"/>
              <a:t>Олар</a:t>
            </a:r>
            <a:r>
              <a:rPr lang="ru-RU" sz="1600" dirty="0" smtClean="0"/>
              <a:t> </a:t>
            </a:r>
            <a:r>
              <a:rPr lang="ru-RU" sz="1600" dirty="0" err="1" smtClean="0"/>
              <a:t>соғыс шебіне</a:t>
            </a:r>
            <a:r>
              <a:rPr lang="ru-RU" sz="1600" dirty="0" smtClean="0"/>
              <a:t> </a:t>
            </a:r>
            <a:r>
              <a:rPr lang="ru-RU" sz="1600" dirty="0" err="1" smtClean="0"/>
              <a:t>жақын аудандарда</a:t>
            </a:r>
            <a:r>
              <a:rPr lang="ru-RU" sz="1600" dirty="0" smtClean="0"/>
              <a:t> </a:t>
            </a:r>
            <a:r>
              <a:rPr lang="ru-RU" sz="1600" dirty="0" err="1" smtClean="0"/>
              <a:t>оқ астында</a:t>
            </a:r>
            <a:r>
              <a:rPr lang="ru-RU" sz="1600" dirty="0" smtClean="0"/>
              <a:t> </a:t>
            </a:r>
            <a:r>
              <a:rPr lang="ru-RU" sz="1600" dirty="0" err="1" smtClean="0"/>
              <a:t>қорғаныс объектілерінде</a:t>
            </a:r>
            <a:r>
              <a:rPr lang="ru-RU" sz="1600" dirty="0" smtClean="0"/>
              <a:t> </a:t>
            </a:r>
            <a:r>
              <a:rPr lang="ru-RU" sz="1600" dirty="0" err="1" smtClean="0"/>
              <a:t>еңбек етті</a:t>
            </a:r>
            <a:r>
              <a:rPr lang="ru-RU" sz="1600" dirty="0" smtClean="0"/>
              <a:t>. </a:t>
            </a:r>
            <a:r>
              <a:rPr lang="ru-RU" sz="1600" dirty="0" err="1" smtClean="0"/>
              <a:t>Осылайша</a:t>
            </a:r>
            <a:r>
              <a:rPr lang="ru-RU" sz="1600" dirty="0" smtClean="0"/>
              <a:t> </a:t>
            </a:r>
            <a:r>
              <a:rPr lang="ru-RU" sz="1600" dirty="0" err="1" smtClean="0"/>
              <a:t>әрбір төртінші қазақстандық қорғаныс және </a:t>
            </a:r>
            <a:r>
              <a:rPr lang="ru-RU" sz="1600" dirty="0" smtClean="0"/>
              <a:t>майдан </a:t>
            </a:r>
            <a:r>
              <a:rPr lang="ru-RU" sz="1600" dirty="0" err="1" smtClean="0"/>
              <a:t>объктілеріне</a:t>
            </a:r>
            <a:r>
              <a:rPr lang="ru-RU" sz="1600" dirty="0" smtClean="0"/>
              <a:t> </a:t>
            </a:r>
            <a:r>
              <a:rPr lang="ru-RU" sz="1600" dirty="0" err="1" smtClean="0"/>
              <a:t>тартылған</a:t>
            </a:r>
            <a:r>
              <a:rPr lang="ru-RU" sz="1600" dirty="0" smtClean="0"/>
              <a:t>. </a:t>
            </a:r>
            <a:r>
              <a:rPr lang="ru-RU" sz="1600" dirty="0" err="1" smtClean="0"/>
              <a:t>Республиканың мобилизациялық деңгейі тіпті</a:t>
            </a:r>
            <a:r>
              <a:rPr lang="ru-RU" sz="1600" dirty="0" smtClean="0"/>
              <a:t> </a:t>
            </a:r>
            <a:r>
              <a:rPr lang="ru-RU" sz="1600" dirty="0" err="1" smtClean="0"/>
              <a:t>Германиядан</a:t>
            </a:r>
            <a:r>
              <a:rPr lang="ru-RU" sz="1600" dirty="0" smtClean="0"/>
              <a:t> да </a:t>
            </a:r>
            <a:r>
              <a:rPr lang="ru-RU" sz="1600" dirty="0" err="1" smtClean="0"/>
              <a:t>жоғары болды</a:t>
            </a:r>
            <a:r>
              <a:rPr lang="ru-RU" sz="1600" dirty="0" smtClean="0"/>
              <a:t>, Германия </a:t>
            </a:r>
            <a:r>
              <a:rPr lang="ru-RU" sz="1600" dirty="0" err="1" smtClean="0"/>
              <a:t>халқының </a:t>
            </a:r>
            <a:r>
              <a:rPr lang="ru-RU" sz="1600" dirty="0" smtClean="0"/>
              <a:t>12% </a:t>
            </a:r>
            <a:r>
              <a:rPr lang="ru-RU" sz="1600" dirty="0" err="1" smtClean="0"/>
              <a:t>мобилизацияланса</a:t>
            </a:r>
            <a:r>
              <a:rPr lang="ru-RU" sz="1600" dirty="0" smtClean="0"/>
              <a:t>, </a:t>
            </a:r>
            <a:r>
              <a:rPr lang="ru-RU" sz="1600" dirty="0" err="1" smtClean="0"/>
              <a:t>Қазақстанда халықтың </a:t>
            </a:r>
            <a:r>
              <a:rPr lang="ru-RU" sz="1600" dirty="0" smtClean="0"/>
              <a:t>24% </a:t>
            </a:r>
            <a:r>
              <a:rPr lang="ru-RU" sz="1600" dirty="0" err="1" smtClean="0"/>
              <a:t>мобилизацияланған</a:t>
            </a:r>
            <a:r>
              <a:rPr lang="ru-RU" sz="1600" dirty="0" smtClean="0"/>
              <a:t>. </a:t>
            </a:r>
            <a:r>
              <a:rPr lang="ru-RU" sz="1600" dirty="0" err="1" smtClean="0"/>
              <a:t>Мобилизацияланған халықтың </a:t>
            </a:r>
            <a:r>
              <a:rPr lang="ru-RU" sz="1600" dirty="0" smtClean="0"/>
              <a:t>50-60% </a:t>
            </a:r>
            <a:r>
              <a:rPr lang="ru-RU" sz="1600" dirty="0" err="1" smtClean="0"/>
              <a:t>қазақ ұлтынан еді</a:t>
            </a:r>
            <a:r>
              <a:rPr lang="ru-RU" sz="1600" dirty="0" smtClean="0"/>
              <a:t>. </a:t>
            </a:r>
            <a:r>
              <a:rPr lang="ru-RU" sz="1600" dirty="0" err="1" smtClean="0"/>
              <a:t>Қорғаныс, көмір, ауыр</a:t>
            </a:r>
            <a:r>
              <a:rPr lang="ru-RU" sz="1600" dirty="0" smtClean="0"/>
              <a:t> </a:t>
            </a:r>
            <a:r>
              <a:rPr lang="ru-RU" sz="1600" dirty="0" err="1" smtClean="0"/>
              <a:t>өнеркәсіп жұмысшылары соғысқа тартылудан</a:t>
            </a:r>
            <a:r>
              <a:rPr lang="ru-RU" sz="1600" dirty="0" smtClean="0"/>
              <a:t> </a:t>
            </a:r>
            <a:r>
              <a:rPr lang="ru-RU" sz="1600" dirty="0" err="1" smtClean="0"/>
              <a:t>босатылса</a:t>
            </a:r>
            <a:r>
              <a:rPr lang="ru-RU" sz="1600" dirty="0" smtClean="0"/>
              <a:t>, </a:t>
            </a:r>
            <a:r>
              <a:rPr lang="ru-RU" sz="1600" dirty="0" err="1" smtClean="0"/>
              <a:t>Қазақстан тұрғындары түгелімен дерлік</a:t>
            </a:r>
            <a:r>
              <a:rPr lang="ru-RU" sz="1600" dirty="0" smtClean="0"/>
              <a:t> </a:t>
            </a:r>
            <a:r>
              <a:rPr lang="ru-RU" sz="1600" dirty="0" err="1" smtClean="0"/>
              <a:t>армияға шақырылды.</a:t>
            </a:r>
            <a:r>
              <a:rPr lang="ru-RU" sz="1600" dirty="0" smtClean="0"/>
              <a:t> </a:t>
            </a:r>
            <a:r>
              <a:rPr lang="ru-RU" sz="1600" dirty="0" err="1" smtClean="0"/>
              <a:t>Өйткені Қазақстанда шаруалар</a:t>
            </a:r>
            <a:r>
              <a:rPr lang="ru-RU" sz="1600" dirty="0" smtClean="0"/>
              <a:t> </a:t>
            </a:r>
            <a:r>
              <a:rPr lang="ru-RU" sz="1600" dirty="0" err="1" smtClean="0"/>
              <a:t>басым</a:t>
            </a:r>
            <a:r>
              <a:rPr lang="ru-RU" sz="1600" dirty="0" smtClean="0"/>
              <a:t> </a:t>
            </a:r>
            <a:r>
              <a:rPr lang="ru-RU" sz="1600" dirty="0" err="1" smtClean="0"/>
              <a:t>болды</a:t>
            </a:r>
            <a:r>
              <a:rPr lang="ru-RU" sz="1600" dirty="0" smtClean="0"/>
              <a:t>. </a:t>
            </a:r>
            <a:r>
              <a:rPr lang="ru-RU" sz="1600" dirty="0" err="1" smtClean="0"/>
              <a:t>Ұлы Отан</a:t>
            </a:r>
            <a:r>
              <a:rPr lang="ru-RU" sz="1600" dirty="0" smtClean="0"/>
              <a:t> </a:t>
            </a:r>
            <a:r>
              <a:rPr lang="ru-RU" sz="1600" dirty="0" err="1" smtClean="0"/>
              <a:t>соғысы майдандарында</a:t>
            </a:r>
            <a:r>
              <a:rPr lang="ru-RU" sz="1600" dirty="0" smtClean="0"/>
              <a:t> </a:t>
            </a:r>
            <a:r>
              <a:rPr lang="ru-RU" sz="1600" dirty="0" err="1" smtClean="0"/>
              <a:t>қаза болған қазақстандықтар санына</a:t>
            </a:r>
            <a:r>
              <a:rPr lang="ru-RU" sz="1600" dirty="0" smtClean="0"/>
              <a:t> </a:t>
            </a:r>
            <a:r>
              <a:rPr lang="ru-RU" sz="1600" dirty="0" err="1" smtClean="0"/>
              <a:t>байланысты</a:t>
            </a:r>
            <a:r>
              <a:rPr lang="ru-RU" sz="1600" dirty="0" smtClean="0"/>
              <a:t> </a:t>
            </a:r>
            <a:r>
              <a:rPr lang="ru-RU" sz="1600" dirty="0" err="1" smtClean="0"/>
              <a:t>түрлі пікірлер</a:t>
            </a:r>
            <a:r>
              <a:rPr lang="ru-RU" sz="1600" dirty="0" smtClean="0"/>
              <a:t> бар. </a:t>
            </a:r>
            <a:r>
              <a:rPr lang="ru-RU" sz="1600" dirty="0" err="1" smtClean="0"/>
              <a:t>Кейінгі</a:t>
            </a:r>
            <a:r>
              <a:rPr lang="ru-RU" sz="1600" dirty="0" smtClean="0"/>
              <a:t> </a:t>
            </a:r>
            <a:r>
              <a:rPr lang="ru-RU" sz="1600" dirty="0" err="1" smtClean="0"/>
              <a:t>жылдардағы мәліметтерде соғыстан оралмаған қазақстандықтардың </a:t>
            </a:r>
            <a:r>
              <a:rPr lang="ru-RU" sz="1600" dirty="0" smtClean="0"/>
              <a:t>саны 601 000-ға </a:t>
            </a:r>
            <a:r>
              <a:rPr lang="ru-RU" sz="1600" dirty="0" err="1" smtClean="0"/>
              <a:t>дейін</a:t>
            </a:r>
            <a:r>
              <a:rPr lang="ru-RU" sz="1600" dirty="0" smtClean="0"/>
              <a:t> </a:t>
            </a:r>
            <a:r>
              <a:rPr lang="ru-RU" sz="1600" dirty="0" err="1" smtClean="0"/>
              <a:t>жетіп</a:t>
            </a:r>
            <a:r>
              <a:rPr lang="ru-RU" sz="1600" dirty="0" smtClean="0"/>
              <a:t> </a:t>
            </a:r>
            <a:r>
              <a:rPr lang="ru-RU" sz="1600" dirty="0" err="1" smtClean="0"/>
              <a:t>отыр</a:t>
            </a:r>
            <a:r>
              <a:rPr lang="ru-RU" sz="1600" dirty="0" smtClean="0"/>
              <a:t>, </a:t>
            </a:r>
            <a:r>
              <a:rPr lang="ru-RU" sz="1600" dirty="0" err="1" smtClean="0"/>
              <a:t>оның </a:t>
            </a:r>
            <a:r>
              <a:rPr lang="ru-RU" sz="1600" dirty="0" smtClean="0"/>
              <a:t>350 </a:t>
            </a:r>
            <a:r>
              <a:rPr lang="ru-RU" sz="1600" dirty="0" err="1" smtClean="0"/>
              <a:t>мыңнан астамы</a:t>
            </a:r>
            <a:r>
              <a:rPr lang="ru-RU" sz="1600" dirty="0" smtClean="0"/>
              <a:t> </a:t>
            </a:r>
            <a:r>
              <a:rPr lang="ru-RU" sz="1600" dirty="0" err="1" smtClean="0"/>
              <a:t>қазақтар</a:t>
            </a:r>
            <a:r>
              <a:rPr lang="ru-RU" sz="1600" dirty="0" smtClean="0"/>
              <a:t>. </a:t>
            </a:r>
            <a:r>
              <a:rPr lang="ru-RU" sz="1600" dirty="0" err="1" smtClean="0"/>
              <a:t>Қазақтардың шығыны көршілес өзбек, </a:t>
            </a:r>
            <a:r>
              <a:rPr lang="ru-RU" sz="1600" dirty="0" smtClean="0"/>
              <a:t>татар, </a:t>
            </a:r>
            <a:r>
              <a:rPr lang="ru-RU" sz="1600" dirty="0" err="1" smtClean="0"/>
              <a:t>азербайжан</a:t>
            </a:r>
            <a:r>
              <a:rPr lang="ru-RU" sz="1600" dirty="0" smtClean="0"/>
              <a:t>, </a:t>
            </a:r>
            <a:r>
              <a:rPr lang="ru-RU" sz="1600" dirty="0" err="1" smtClean="0"/>
              <a:t>грузиндерден</a:t>
            </a:r>
            <a:r>
              <a:rPr lang="ru-RU" sz="1600" dirty="0" smtClean="0"/>
              <a:t> </a:t>
            </a:r>
            <a:r>
              <a:rPr lang="ru-RU" sz="1600" dirty="0" err="1" smtClean="0"/>
              <a:t>анағұрлым жоғары.</a:t>
            </a:r>
            <a:r>
              <a:rPr lang="ru-RU" sz="1600" dirty="0" smtClean="0"/>
              <a:t> </a:t>
            </a:r>
            <a:r>
              <a:rPr lang="ru-RU" sz="1600" dirty="0" err="1" smtClean="0"/>
              <a:t>Бұл пайыздық шығын жағынан қазақ халқы өз жерінде</a:t>
            </a:r>
            <a:r>
              <a:rPr lang="ru-RU" sz="1600" dirty="0" smtClean="0"/>
              <a:t> </a:t>
            </a:r>
            <a:r>
              <a:rPr lang="ru-RU" sz="1600" dirty="0" err="1" smtClean="0"/>
              <a:t>соғыс қимылдары болған орыстармен</a:t>
            </a:r>
            <a:r>
              <a:rPr lang="ru-RU" sz="1600" dirty="0" smtClean="0"/>
              <a:t>, </a:t>
            </a:r>
            <a:r>
              <a:rPr lang="ru-RU" sz="1600" dirty="0" err="1" smtClean="0"/>
              <a:t>украиндермен</a:t>
            </a:r>
            <a:r>
              <a:rPr lang="ru-RU" sz="1600" dirty="0" smtClean="0"/>
              <a:t>, </a:t>
            </a:r>
            <a:r>
              <a:rPr lang="ru-RU" sz="1600" dirty="0" err="1" smtClean="0"/>
              <a:t>белорустермен</a:t>
            </a:r>
            <a:r>
              <a:rPr lang="ru-RU" sz="1600" dirty="0" smtClean="0"/>
              <a:t> </a:t>
            </a:r>
            <a:r>
              <a:rPr lang="ru-RU" sz="1600" dirty="0" err="1" smtClean="0"/>
              <a:t>деңгейлеседі.</a:t>
            </a:r>
            <a:endParaRPr lang="ru-RU" sz="1600" dirty="0" smtClean="0"/>
          </a:p>
          <a:p>
            <a:pPr marL="0" indent="0" algn="just"/>
            <a:endParaRPr lang="ru-RU" sz="1600" dirty="0" smtClean="0"/>
          </a:p>
          <a:p>
            <a:endParaRPr lang="ru-RU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rmAutofit/>
          </a:bodyPr>
          <a:lstStyle/>
          <a:p>
            <a:r>
              <a:rPr lang="kk-KZ" sz="1600" dirty="0" smtClean="0"/>
              <a:t>8-бет</a:t>
            </a:r>
            <a:endParaRPr lang="ru-RU" sz="1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435280" cy="5832648"/>
          </a:xfrm>
        </p:spPr>
        <p:txBody>
          <a:bodyPr>
            <a:normAutofit fontScale="25000" lnSpcReduction="20000"/>
          </a:bodyPr>
          <a:lstStyle/>
          <a:p>
            <a:r>
              <a:rPr lang="ru-RU" b="1" dirty="0" smtClean="0"/>
              <a:t>Республика </a:t>
            </a:r>
            <a:r>
              <a:rPr lang="ru-RU" b="1" dirty="0" err="1" smtClean="0"/>
              <a:t>экономикасын</a:t>
            </a:r>
            <a:r>
              <a:rPr lang="ru-RU" b="1" dirty="0" smtClean="0"/>
              <a:t> </a:t>
            </a:r>
            <a:r>
              <a:rPr lang="ru-RU" b="1" dirty="0" err="1" smtClean="0"/>
              <a:t>соғыс мүддесіне бағындыру</a:t>
            </a:r>
            <a:endParaRPr lang="ru-RU" b="1" dirty="0" smtClean="0"/>
          </a:p>
          <a:p>
            <a:pPr marL="0" indent="0" algn="just"/>
            <a:r>
              <a:rPr lang="ru-RU" sz="6400" dirty="0" smtClean="0"/>
              <a:t>1941 </a:t>
            </a:r>
            <a:r>
              <a:rPr lang="ru-RU" sz="6400" dirty="0" err="1" smtClean="0"/>
              <a:t>жылдың жазынан</a:t>
            </a:r>
            <a:r>
              <a:rPr lang="ru-RU" sz="6400" dirty="0" smtClean="0"/>
              <a:t> </a:t>
            </a:r>
            <a:r>
              <a:rPr lang="ru-RU" sz="6400" dirty="0" err="1" smtClean="0"/>
              <a:t>бастап</a:t>
            </a:r>
            <a:r>
              <a:rPr lang="ru-RU" sz="6400" dirty="0" smtClean="0"/>
              <a:t> </a:t>
            </a:r>
            <a:r>
              <a:rPr lang="ru-RU" sz="6400" dirty="0" err="1" smtClean="0"/>
              <a:t>Қазақстанға көшірілген халықты әкелген эшалондар</a:t>
            </a:r>
            <a:r>
              <a:rPr lang="ru-RU" sz="6400" dirty="0" smtClean="0"/>
              <a:t> </a:t>
            </a:r>
            <a:r>
              <a:rPr lang="ru-RU" sz="6400" dirty="0" err="1" smtClean="0"/>
              <a:t>келе</a:t>
            </a:r>
            <a:r>
              <a:rPr lang="ru-RU" sz="6400" dirty="0" smtClean="0"/>
              <a:t> </a:t>
            </a:r>
            <a:r>
              <a:rPr lang="ru-RU" sz="6400" dirty="0" err="1" smtClean="0"/>
              <a:t>бастады</a:t>
            </a:r>
            <a:r>
              <a:rPr lang="ru-RU" sz="6400" dirty="0" smtClean="0"/>
              <a:t>. </a:t>
            </a:r>
            <a:r>
              <a:rPr lang="ru-RU" sz="6400" dirty="0" err="1" smtClean="0"/>
              <a:t>Қазақ Республикасына</a:t>
            </a:r>
            <a:r>
              <a:rPr lang="ru-RU" sz="6400" dirty="0" smtClean="0"/>
              <a:t> </a:t>
            </a:r>
            <a:r>
              <a:rPr lang="ru-RU" sz="6400" dirty="0" err="1" smtClean="0"/>
              <a:t>әсіресе, </a:t>
            </a:r>
            <a:r>
              <a:rPr lang="ru-RU" sz="6400" dirty="0" smtClean="0"/>
              <a:t>1941 </a:t>
            </a:r>
            <a:r>
              <a:rPr lang="ru-RU" sz="6400" dirty="0" err="1" smtClean="0"/>
              <a:t>жылғы тамыз-желтоқсан айларында</a:t>
            </a:r>
            <a:r>
              <a:rPr lang="ru-RU" sz="6400" dirty="0" smtClean="0"/>
              <a:t> </a:t>
            </a:r>
            <a:r>
              <a:rPr lang="ru-RU" sz="6400" dirty="0" err="1" smtClean="0"/>
              <a:t>халық көп келді</a:t>
            </a:r>
            <a:r>
              <a:rPr lang="ru-RU" sz="6400" dirty="0" smtClean="0"/>
              <a:t>. 1941 </a:t>
            </a:r>
            <a:r>
              <a:rPr lang="ru-RU" sz="6400" dirty="0" err="1" smtClean="0"/>
              <a:t>жылдың аяғында тылға көшірілген </a:t>
            </a:r>
            <a:r>
              <a:rPr lang="ru-RU" sz="6400" dirty="0" smtClean="0"/>
              <a:t>12 млн. </a:t>
            </a:r>
            <a:r>
              <a:rPr lang="ru-RU" sz="6400" dirty="0" err="1" smtClean="0"/>
              <a:t>халықтың </a:t>
            </a:r>
            <a:r>
              <a:rPr lang="ru-RU" sz="6400" dirty="0" smtClean="0"/>
              <a:t>386492-сі </a:t>
            </a:r>
            <a:r>
              <a:rPr lang="ru-RU" sz="6400" dirty="0" err="1" smtClean="0"/>
              <a:t>Қазақстанға орналастырылды</a:t>
            </a:r>
            <a:r>
              <a:rPr lang="ru-RU" sz="6400" dirty="0" smtClean="0"/>
              <a:t>. </a:t>
            </a:r>
            <a:r>
              <a:rPr lang="ru-RU" sz="6400" dirty="0" err="1" smtClean="0"/>
              <a:t>Бұл көрсеткіш </a:t>
            </a:r>
            <a:r>
              <a:rPr lang="ru-RU" sz="6400" dirty="0" smtClean="0"/>
              <a:t>1942 </a:t>
            </a:r>
            <a:r>
              <a:rPr lang="ru-RU" sz="6400" dirty="0" err="1" smtClean="0"/>
              <a:t>жылы</a:t>
            </a:r>
            <a:r>
              <a:rPr lang="ru-RU" sz="6400" dirty="0" smtClean="0"/>
              <a:t> 532,5 </a:t>
            </a:r>
            <a:r>
              <a:rPr lang="ru-RU" sz="6400" dirty="0" err="1" smtClean="0"/>
              <a:t>мыңға өсті</a:t>
            </a:r>
            <a:r>
              <a:rPr lang="ru-RU" sz="6400" dirty="0" smtClean="0"/>
              <a:t>. </a:t>
            </a:r>
            <a:r>
              <a:rPr lang="ru-RU" sz="6400" dirty="0" err="1" smtClean="0"/>
              <a:t>Соғыстың алғашқы айларынан</a:t>
            </a:r>
            <a:r>
              <a:rPr lang="ru-RU" sz="6400" dirty="0" smtClean="0"/>
              <a:t> </a:t>
            </a:r>
            <a:r>
              <a:rPr lang="ru-RU" sz="6400" dirty="0" err="1" smtClean="0"/>
              <a:t>бастап</a:t>
            </a:r>
            <a:r>
              <a:rPr lang="ru-RU" sz="6400" dirty="0" smtClean="0"/>
              <a:t> </a:t>
            </a:r>
            <a:r>
              <a:rPr lang="ru-RU" sz="6400" dirty="0" err="1" smtClean="0"/>
              <a:t>Қазақстанға батыс</a:t>
            </a:r>
            <a:r>
              <a:rPr lang="ru-RU" sz="6400" dirty="0" smtClean="0"/>
              <a:t> </a:t>
            </a:r>
            <a:r>
              <a:rPr lang="ru-RU" sz="6400" dirty="0" err="1" smtClean="0"/>
              <a:t>аудандардағы өнеркәсіп орындары</a:t>
            </a:r>
            <a:r>
              <a:rPr lang="ru-RU" sz="6400" dirty="0" smtClean="0"/>
              <a:t> </a:t>
            </a:r>
            <a:r>
              <a:rPr lang="ru-RU" sz="6400" dirty="0" err="1" smtClean="0"/>
              <a:t>көшіріле басталды</a:t>
            </a:r>
            <a:r>
              <a:rPr lang="ru-RU" sz="6400" dirty="0" smtClean="0"/>
              <a:t>. 1941 </a:t>
            </a:r>
            <a:r>
              <a:rPr lang="ru-RU" sz="6400" dirty="0" err="1" smtClean="0"/>
              <a:t>жылы</a:t>
            </a:r>
            <a:r>
              <a:rPr lang="ru-RU" sz="6400" dirty="0" smtClean="0"/>
              <a:t> 28 </a:t>
            </a:r>
            <a:r>
              <a:rPr lang="ru-RU" sz="6400" dirty="0" err="1" smtClean="0"/>
              <a:t>қыркүйекте Ақмолаға ең алғашқы </a:t>
            </a:r>
            <a:r>
              <a:rPr lang="ru-RU" sz="6400" dirty="0" smtClean="0"/>
              <a:t>Мелитополь станок </a:t>
            </a:r>
            <a:r>
              <a:rPr lang="ru-RU" sz="6400" dirty="0" err="1" smtClean="0"/>
              <a:t>зауыты</a:t>
            </a:r>
            <a:r>
              <a:rPr lang="ru-RU" sz="6400" dirty="0" smtClean="0"/>
              <a:t> </a:t>
            </a:r>
            <a:r>
              <a:rPr lang="ru-RU" sz="6400" dirty="0" err="1" smtClean="0"/>
              <a:t>көшіп келді</a:t>
            </a:r>
            <a:r>
              <a:rPr lang="ru-RU" sz="6400" dirty="0" smtClean="0"/>
              <a:t>. Петров </a:t>
            </a:r>
            <a:r>
              <a:rPr lang="ru-RU" sz="6400" dirty="0" err="1" smtClean="0"/>
              <a:t>атындағы мұнай жабдықтарын жасайтын</a:t>
            </a:r>
            <a:r>
              <a:rPr lang="ru-RU" sz="6400" dirty="0" smtClean="0"/>
              <a:t> </a:t>
            </a:r>
            <a:r>
              <a:rPr lang="ru-RU" sz="6400" dirty="0" err="1" smtClean="0"/>
              <a:t>зауыт</a:t>
            </a:r>
            <a:r>
              <a:rPr lang="ru-RU" sz="6400" dirty="0" smtClean="0"/>
              <a:t> </a:t>
            </a:r>
            <a:r>
              <a:rPr lang="ru-RU" sz="6400" dirty="0" err="1" smtClean="0"/>
              <a:t>Гурьевке</a:t>
            </a:r>
            <a:r>
              <a:rPr lang="ru-RU" sz="6400" dirty="0" smtClean="0"/>
              <a:t>, Пархоменко </a:t>
            </a:r>
            <a:r>
              <a:rPr lang="ru-RU" sz="6400" dirty="0" err="1" smtClean="0"/>
              <a:t>атындағы </a:t>
            </a:r>
            <a:r>
              <a:rPr lang="ru-RU" sz="6400" dirty="0" smtClean="0"/>
              <a:t>шахта </a:t>
            </a:r>
            <a:r>
              <a:rPr lang="ru-RU" sz="6400" dirty="0" err="1" smtClean="0"/>
              <a:t>жабдықтарын жасайтын</a:t>
            </a:r>
            <a:r>
              <a:rPr lang="ru-RU" sz="6400" dirty="0" smtClean="0"/>
              <a:t> </a:t>
            </a:r>
            <a:r>
              <a:rPr lang="ru-RU" sz="6400" dirty="0" err="1" smtClean="0"/>
              <a:t>зауыт</a:t>
            </a:r>
            <a:r>
              <a:rPr lang="ru-RU" sz="6400" dirty="0" smtClean="0"/>
              <a:t> </a:t>
            </a:r>
            <a:r>
              <a:rPr lang="ru-RU" sz="6400" dirty="0" err="1" smtClean="0"/>
              <a:t>Қарағандыға көшірілді</a:t>
            </a:r>
            <a:r>
              <a:rPr lang="ru-RU" sz="6400" dirty="0" smtClean="0"/>
              <a:t>. </a:t>
            </a:r>
            <a:r>
              <a:rPr lang="ru-RU" sz="6400" dirty="0" err="1" smtClean="0"/>
              <a:t>Қазақстан территориясына</a:t>
            </a:r>
            <a:r>
              <a:rPr lang="ru-RU" sz="6400" dirty="0" smtClean="0"/>
              <a:t> </a:t>
            </a:r>
            <a:r>
              <a:rPr lang="ru-RU" sz="6400" dirty="0" err="1" smtClean="0"/>
              <a:t>көшірілген өнеркәсіптер жоспарлы</a:t>
            </a:r>
            <a:r>
              <a:rPr lang="ru-RU" sz="6400" dirty="0" smtClean="0"/>
              <a:t> </a:t>
            </a:r>
            <a:r>
              <a:rPr lang="ru-RU" sz="6400" dirty="0" err="1" smtClean="0"/>
              <a:t>түрде шикізат</a:t>
            </a:r>
            <a:r>
              <a:rPr lang="ru-RU" sz="6400" dirty="0" smtClean="0"/>
              <a:t> </a:t>
            </a:r>
            <a:r>
              <a:rPr lang="ru-RU" sz="6400" dirty="0" err="1" smtClean="0"/>
              <a:t>көздеріне жақын жерлерге</a:t>
            </a:r>
            <a:r>
              <a:rPr lang="ru-RU" sz="6400" dirty="0" smtClean="0"/>
              <a:t> </a:t>
            </a:r>
            <a:r>
              <a:rPr lang="ru-RU" sz="6400" dirty="0" err="1" smtClean="0"/>
              <a:t>орналастырылды</a:t>
            </a:r>
            <a:r>
              <a:rPr lang="ru-RU" sz="6400" dirty="0" smtClean="0"/>
              <a:t>. </a:t>
            </a:r>
            <a:r>
              <a:rPr lang="ru-RU" sz="6400" dirty="0" err="1" smtClean="0"/>
              <a:t>Ақтөбе ферросплавл</a:t>
            </a:r>
            <a:r>
              <a:rPr lang="ru-RU" sz="6400" dirty="0" smtClean="0"/>
              <a:t> </a:t>
            </a:r>
            <a:r>
              <a:rPr lang="ru-RU" sz="6400" dirty="0" err="1" smtClean="0"/>
              <a:t>зауыты</a:t>
            </a:r>
            <a:r>
              <a:rPr lang="ru-RU" sz="6400" dirty="0" smtClean="0"/>
              <a:t> Запорожье </a:t>
            </a:r>
            <a:r>
              <a:rPr lang="ru-RU" sz="6400" dirty="0" err="1" smtClean="0"/>
              <a:t>ферросплавл</a:t>
            </a:r>
            <a:r>
              <a:rPr lang="ru-RU" sz="6400" dirty="0" smtClean="0"/>
              <a:t> </a:t>
            </a:r>
            <a:r>
              <a:rPr lang="ru-RU" sz="6400" dirty="0" err="1" smtClean="0"/>
              <a:t>зауыты</a:t>
            </a:r>
            <a:r>
              <a:rPr lang="ru-RU" sz="6400" dirty="0" smtClean="0"/>
              <a:t> </a:t>
            </a:r>
            <a:r>
              <a:rPr lang="ru-RU" sz="6400" dirty="0" err="1" smtClean="0"/>
              <a:t>жабдығын</a:t>
            </a:r>
            <a:r>
              <a:rPr lang="ru-RU" sz="6400" dirty="0" smtClean="0"/>
              <a:t>, </a:t>
            </a:r>
            <a:r>
              <a:rPr lang="ru-RU" sz="6400" dirty="0" err="1" smtClean="0"/>
              <a:t>Өскемен қорғасын мырыш</a:t>
            </a:r>
            <a:r>
              <a:rPr lang="ru-RU" sz="6400" dirty="0" smtClean="0"/>
              <a:t> комбинаты, </a:t>
            </a:r>
            <a:r>
              <a:rPr lang="ru-RU" sz="6400" dirty="0" err="1" smtClean="0"/>
              <a:t>Орджаникидзе</a:t>
            </a:r>
            <a:r>
              <a:rPr lang="ru-RU" sz="6400" dirty="0" smtClean="0"/>
              <a:t> </a:t>
            </a:r>
            <a:r>
              <a:rPr lang="ru-RU" sz="6400" dirty="0" err="1" smtClean="0"/>
              <a:t>түрлі-түсті </a:t>
            </a:r>
            <a:r>
              <a:rPr lang="ru-RU" sz="6400" dirty="0" smtClean="0"/>
              <a:t>металл </a:t>
            </a:r>
            <a:r>
              <a:rPr lang="ru-RU" sz="6400" dirty="0" err="1" smtClean="0"/>
              <a:t>зауытын</a:t>
            </a:r>
            <a:r>
              <a:rPr lang="ru-RU" sz="6400" dirty="0" smtClean="0"/>
              <a:t>, Ворошилов </a:t>
            </a:r>
            <a:r>
              <a:rPr lang="ru-RU" sz="6400" dirty="0" err="1" smtClean="0"/>
              <a:t>ауыр</a:t>
            </a:r>
            <a:r>
              <a:rPr lang="ru-RU" sz="6400" dirty="0" smtClean="0"/>
              <a:t> машина </a:t>
            </a:r>
            <a:r>
              <a:rPr lang="ru-RU" sz="6400" dirty="0" err="1" smtClean="0"/>
              <a:t>жасау</a:t>
            </a:r>
            <a:r>
              <a:rPr lang="ru-RU" sz="6400" dirty="0" smtClean="0"/>
              <a:t> </a:t>
            </a:r>
            <a:r>
              <a:rPr lang="ru-RU" sz="6400" dirty="0" err="1" smtClean="0"/>
              <a:t>зауытын</a:t>
            </a:r>
            <a:r>
              <a:rPr lang="ru-RU" sz="6400" dirty="0" smtClean="0"/>
              <a:t> </a:t>
            </a:r>
            <a:r>
              <a:rPr lang="ru-RU" sz="6400" dirty="0" err="1" smtClean="0"/>
              <a:t>Алматы</a:t>
            </a:r>
            <a:r>
              <a:rPr lang="ru-RU" sz="6400" dirty="0" smtClean="0"/>
              <a:t> </a:t>
            </a:r>
            <a:r>
              <a:rPr lang="ru-RU" sz="6400" dirty="0" err="1" smtClean="0"/>
              <a:t>авторемонт</a:t>
            </a:r>
            <a:r>
              <a:rPr lang="ru-RU" sz="6400" dirty="0" smtClean="0"/>
              <a:t> </a:t>
            </a:r>
            <a:r>
              <a:rPr lang="ru-RU" sz="6400" dirty="0" err="1" smtClean="0"/>
              <a:t>зауыты</a:t>
            </a:r>
            <a:r>
              <a:rPr lang="ru-RU" sz="6400" dirty="0" smtClean="0"/>
              <a:t> </a:t>
            </a:r>
            <a:r>
              <a:rPr lang="ru-RU" sz="6400" dirty="0" err="1" smtClean="0"/>
              <a:t>қабылдады</a:t>
            </a:r>
            <a:r>
              <a:rPr lang="ru-RU" sz="6400" dirty="0" smtClean="0"/>
              <a:t>. </a:t>
            </a:r>
            <a:r>
              <a:rPr lang="ru-RU" sz="6400" dirty="0" err="1" smtClean="0"/>
              <a:t>Алматыдағы құрылысы толық аяқталмаған авторемонт</a:t>
            </a:r>
            <a:r>
              <a:rPr lang="ru-RU" sz="6400" dirty="0" smtClean="0"/>
              <a:t> </a:t>
            </a:r>
            <a:r>
              <a:rPr lang="ru-RU" sz="6400" dirty="0" err="1" smtClean="0"/>
              <a:t>зауыты</a:t>
            </a:r>
            <a:r>
              <a:rPr lang="ru-RU" sz="6400" dirty="0" smtClean="0"/>
              <a:t> Луганск </a:t>
            </a:r>
            <a:r>
              <a:rPr lang="ru-RU" sz="6400" dirty="0" err="1" smtClean="0"/>
              <a:t>ауыр</a:t>
            </a:r>
            <a:r>
              <a:rPr lang="ru-RU" sz="6400" dirty="0" smtClean="0"/>
              <a:t> машина </a:t>
            </a:r>
            <a:r>
              <a:rPr lang="ru-RU" sz="6400" dirty="0" err="1" smtClean="0"/>
              <a:t>жасау</a:t>
            </a:r>
            <a:r>
              <a:rPr lang="ru-RU" sz="6400" dirty="0" smtClean="0"/>
              <a:t> </a:t>
            </a:r>
            <a:r>
              <a:rPr lang="ru-RU" sz="6400" dirty="0" err="1" smtClean="0"/>
              <a:t>зауытын</a:t>
            </a:r>
            <a:r>
              <a:rPr lang="ru-RU" sz="6400" dirty="0" smtClean="0"/>
              <a:t>, </a:t>
            </a:r>
            <a:r>
              <a:rPr lang="ru-RU" sz="6400" dirty="0" err="1" smtClean="0"/>
              <a:t>республикамыздың оңтүстігі Украинаның </a:t>
            </a:r>
            <a:r>
              <a:rPr lang="ru-RU" sz="6400" dirty="0" smtClean="0"/>
              <a:t>14 </a:t>
            </a:r>
            <a:r>
              <a:rPr lang="ru-RU" sz="6400" dirty="0" err="1" smtClean="0"/>
              <a:t>қант зауытын</a:t>
            </a:r>
            <a:r>
              <a:rPr lang="ru-RU" sz="6400" dirty="0" smtClean="0"/>
              <a:t> </a:t>
            </a:r>
            <a:r>
              <a:rPr lang="ru-RU" sz="6400" dirty="0" err="1" smtClean="0"/>
              <a:t>қабылдады</a:t>
            </a:r>
            <a:r>
              <a:rPr lang="ru-RU" sz="6400" dirty="0" smtClean="0"/>
              <a:t>.</a:t>
            </a:r>
          </a:p>
          <a:p>
            <a:pPr marL="0" indent="0" algn="just"/>
            <a:r>
              <a:rPr lang="ru-RU" sz="6400" dirty="0" err="1" smtClean="0"/>
              <a:t>Өнеркәсіп орындарын</a:t>
            </a:r>
            <a:r>
              <a:rPr lang="ru-RU" sz="6400" dirty="0" smtClean="0"/>
              <a:t> </a:t>
            </a:r>
            <a:r>
              <a:rPr lang="ru-RU" sz="6400" dirty="0" err="1" smtClean="0"/>
              <a:t>көшірудің екі</a:t>
            </a:r>
            <a:r>
              <a:rPr lang="ru-RU" sz="6400" dirty="0" smtClean="0"/>
              <a:t> </a:t>
            </a:r>
            <a:r>
              <a:rPr lang="ru-RU" sz="6400" dirty="0" err="1" smtClean="0"/>
              <a:t>кезеңі болды</a:t>
            </a:r>
            <a:r>
              <a:rPr lang="ru-RU" sz="6400" dirty="0" smtClean="0"/>
              <a:t>: 1941 </a:t>
            </a:r>
            <a:r>
              <a:rPr lang="ru-RU" sz="6400" dirty="0" err="1" smtClean="0"/>
              <a:t>жылдың соңынан </a:t>
            </a:r>
            <a:r>
              <a:rPr lang="ru-RU" sz="6400" dirty="0" smtClean="0"/>
              <a:t>1942 </a:t>
            </a:r>
            <a:r>
              <a:rPr lang="ru-RU" sz="6400" dirty="0" err="1" smtClean="0"/>
              <a:t>жылдың басына</a:t>
            </a:r>
            <a:r>
              <a:rPr lang="ru-RU" sz="6400" dirty="0" smtClean="0"/>
              <a:t> </a:t>
            </a:r>
            <a:r>
              <a:rPr lang="ru-RU" sz="6400" dirty="0" err="1" smtClean="0"/>
              <a:t>дейін</a:t>
            </a:r>
            <a:r>
              <a:rPr lang="ru-RU" sz="6400" dirty="0" smtClean="0"/>
              <a:t>, 1942 </a:t>
            </a:r>
            <a:r>
              <a:rPr lang="ru-RU" sz="6400" dirty="0" err="1" smtClean="0"/>
              <a:t>жылдың басынан</a:t>
            </a:r>
            <a:r>
              <a:rPr lang="ru-RU" sz="6400" dirty="0" smtClean="0"/>
              <a:t> </a:t>
            </a:r>
            <a:r>
              <a:rPr lang="ru-RU" sz="6400" dirty="0" err="1" smtClean="0"/>
              <a:t>күзіне дейін</a:t>
            </a:r>
            <a:r>
              <a:rPr lang="ru-RU" sz="6400" dirty="0" smtClean="0"/>
              <a:t>. 1941 </a:t>
            </a:r>
            <a:r>
              <a:rPr lang="ru-RU" sz="6400" dirty="0" err="1" smtClean="0"/>
              <a:t>жылдың күзінде Қазақстанға </a:t>
            </a:r>
            <a:r>
              <a:rPr lang="ru-RU" sz="6400" dirty="0" smtClean="0"/>
              <a:t>УКСР- </a:t>
            </a:r>
            <a:r>
              <a:rPr lang="ru-RU" sz="6400" dirty="0" err="1" smtClean="0"/>
              <a:t>нен</a:t>
            </a:r>
            <a:r>
              <a:rPr lang="ru-RU" sz="6400" dirty="0" smtClean="0"/>
              <a:t>, </a:t>
            </a:r>
            <a:r>
              <a:rPr lang="ru-RU" sz="6400" dirty="0" err="1" smtClean="0"/>
              <a:t>БКСР-нен</a:t>
            </a:r>
            <a:r>
              <a:rPr lang="ru-RU" sz="6400" dirty="0" smtClean="0"/>
              <a:t>, Ленинград пен </a:t>
            </a:r>
            <a:r>
              <a:rPr lang="ru-RU" sz="6400" dirty="0" err="1" smtClean="0"/>
              <a:t>Москвадан</a:t>
            </a:r>
            <a:r>
              <a:rPr lang="ru-RU" sz="6400" dirty="0" smtClean="0"/>
              <a:t> </a:t>
            </a:r>
            <a:r>
              <a:rPr lang="ru-RU" sz="6400" dirty="0" err="1" smtClean="0"/>
              <a:t>өнеркәсіп орындары</a:t>
            </a:r>
            <a:r>
              <a:rPr lang="ru-RU" sz="6400" dirty="0" smtClean="0"/>
              <a:t> </a:t>
            </a:r>
            <a:r>
              <a:rPr lang="ru-RU" sz="6400" dirty="0" err="1" smtClean="0"/>
              <a:t>көшірілді</a:t>
            </a:r>
            <a:r>
              <a:rPr lang="ru-RU" sz="6400" dirty="0" smtClean="0"/>
              <a:t>. Тек </a:t>
            </a:r>
            <a:r>
              <a:rPr lang="ru-RU" sz="6400" dirty="0" err="1" smtClean="0"/>
              <a:t>Украинадан</a:t>
            </a:r>
            <a:r>
              <a:rPr lang="ru-RU" sz="6400" dirty="0" smtClean="0"/>
              <a:t> 70 </a:t>
            </a:r>
            <a:r>
              <a:rPr lang="ru-RU" sz="6400" dirty="0" err="1" smtClean="0"/>
              <a:t>шақты зауыт</a:t>
            </a:r>
            <a:r>
              <a:rPr lang="ru-RU" sz="6400" dirty="0" smtClean="0"/>
              <a:t>, фабрика, электростанция, депо, </a:t>
            </a:r>
            <a:r>
              <a:rPr lang="ru-RU" sz="6400" dirty="0" err="1" smtClean="0"/>
              <a:t>механикалық шеберханалар</a:t>
            </a:r>
            <a:r>
              <a:rPr lang="ru-RU" sz="6400" dirty="0" smtClean="0"/>
              <a:t> </a:t>
            </a:r>
            <a:r>
              <a:rPr lang="ru-RU" sz="6400" dirty="0" err="1" smtClean="0"/>
              <a:t>келді</a:t>
            </a:r>
            <a:r>
              <a:rPr lang="ru-RU" sz="6400" dirty="0" smtClean="0"/>
              <a:t>. </a:t>
            </a:r>
            <a:r>
              <a:rPr lang="ru-RU" sz="6400" dirty="0" err="1" smtClean="0"/>
              <a:t>Көшірілген өнеркәсіп орындарымен</a:t>
            </a:r>
            <a:r>
              <a:rPr lang="ru-RU" sz="6400" dirty="0" smtClean="0"/>
              <a:t> </a:t>
            </a:r>
            <a:r>
              <a:rPr lang="ru-RU" sz="6400" dirty="0" err="1" smtClean="0"/>
              <a:t>бірге</a:t>
            </a:r>
            <a:r>
              <a:rPr lang="ru-RU" sz="6400" dirty="0" smtClean="0"/>
              <a:t> </a:t>
            </a:r>
            <a:r>
              <a:rPr lang="ru-RU" sz="6400" dirty="0" err="1" smtClean="0"/>
              <a:t>республикаға </a:t>
            </a:r>
            <a:r>
              <a:rPr lang="ru-RU" sz="6400" dirty="0" smtClean="0"/>
              <a:t>3200 </a:t>
            </a:r>
            <a:r>
              <a:rPr lang="ru-RU" sz="6400" dirty="0" err="1" smtClean="0"/>
              <a:t>тау-кен</a:t>
            </a:r>
            <a:r>
              <a:rPr lang="ru-RU" sz="6400" dirty="0" smtClean="0"/>
              <a:t> </a:t>
            </a:r>
            <a:r>
              <a:rPr lang="ru-RU" sz="6400" dirty="0" err="1" smtClean="0"/>
              <a:t>мамандары</a:t>
            </a:r>
            <a:r>
              <a:rPr lang="ru-RU" sz="6400" dirty="0" smtClean="0"/>
              <a:t>, 200 Донбасс </a:t>
            </a:r>
            <a:r>
              <a:rPr lang="ru-RU" sz="6400" dirty="0" err="1" smtClean="0"/>
              <a:t>шахтасының құрылысшылары</a:t>
            </a:r>
            <a:r>
              <a:rPr lang="ru-RU" sz="6400" dirty="0" smtClean="0"/>
              <a:t>, Воронеж, </a:t>
            </a:r>
            <a:r>
              <a:rPr lang="ru-RU" sz="6400" dirty="0" err="1" smtClean="0"/>
              <a:t>Луганскіден</a:t>
            </a:r>
            <a:r>
              <a:rPr lang="ru-RU" sz="6400" dirty="0" smtClean="0"/>
              <a:t> 2000 машина </a:t>
            </a:r>
            <a:r>
              <a:rPr lang="ru-RU" sz="6400" dirty="0" err="1" smtClean="0"/>
              <a:t>жасаушы</a:t>
            </a:r>
            <a:r>
              <a:rPr lang="ru-RU" sz="6400" dirty="0" smtClean="0"/>
              <a:t> </a:t>
            </a:r>
            <a:r>
              <a:rPr lang="ru-RU" sz="6400" dirty="0" err="1" smtClean="0"/>
              <a:t>мамандар</a:t>
            </a:r>
            <a:r>
              <a:rPr lang="ru-RU" sz="6400" dirty="0" smtClean="0"/>
              <a:t>, 1000 </a:t>
            </a:r>
            <a:r>
              <a:rPr lang="ru-RU" sz="6400" dirty="0" err="1" smtClean="0"/>
              <a:t>теміржолшылар</a:t>
            </a:r>
            <a:r>
              <a:rPr lang="ru-RU" sz="6400" dirty="0" smtClean="0"/>
              <a:t>, 7000-ға </a:t>
            </a:r>
            <a:r>
              <a:rPr lang="ru-RU" sz="6400" dirty="0" err="1" smtClean="0"/>
              <a:t>тарта</a:t>
            </a:r>
            <a:r>
              <a:rPr lang="ru-RU" sz="6400" dirty="0" smtClean="0"/>
              <a:t> инженер-техник </a:t>
            </a:r>
            <a:r>
              <a:rPr lang="ru-RU" sz="6400" dirty="0" err="1" smtClean="0"/>
              <a:t>мамандары</a:t>
            </a:r>
            <a:r>
              <a:rPr lang="ru-RU" sz="6400" dirty="0" smtClean="0"/>
              <a:t> </a:t>
            </a:r>
            <a:r>
              <a:rPr lang="ru-RU" sz="6400" dirty="0" err="1" smtClean="0"/>
              <a:t>қоныс аударды</a:t>
            </a:r>
            <a:r>
              <a:rPr lang="ru-RU" sz="6400" dirty="0" smtClean="0"/>
              <a:t>. </a:t>
            </a:r>
            <a:r>
              <a:rPr lang="ru-RU" sz="6400" dirty="0" err="1" smtClean="0"/>
              <a:t>Қазақстанға көшіріліп, орналастыру</a:t>
            </a:r>
            <a:r>
              <a:rPr lang="ru-RU" sz="6400" dirty="0" smtClean="0"/>
              <a:t> </a:t>
            </a:r>
            <a:r>
              <a:rPr lang="ru-RU" sz="6400" dirty="0" err="1" smtClean="0"/>
              <a:t>шаралары</a:t>
            </a:r>
            <a:r>
              <a:rPr lang="ru-RU" sz="6400" dirty="0" smtClean="0"/>
              <a:t> 6 </a:t>
            </a:r>
            <a:r>
              <a:rPr lang="ru-RU" sz="6400" dirty="0" err="1" smtClean="0"/>
              <a:t>айға созылды</a:t>
            </a:r>
            <a:r>
              <a:rPr lang="ru-RU" sz="6400" dirty="0" smtClean="0"/>
              <a:t>. </a:t>
            </a:r>
          </a:p>
          <a:p>
            <a:pPr marL="0" indent="0" algn="just"/>
            <a:r>
              <a:rPr lang="ru-RU" sz="6400" dirty="0" smtClean="0"/>
              <a:t>1943 </a:t>
            </a:r>
            <a:r>
              <a:rPr lang="ru-RU" sz="6400" dirty="0" err="1" smtClean="0"/>
              <a:t>жылы</a:t>
            </a:r>
            <a:r>
              <a:rPr lang="ru-RU" sz="6400" dirty="0" smtClean="0"/>
              <a:t> “</a:t>
            </a:r>
            <a:r>
              <a:rPr lang="ru-RU" sz="6400" dirty="0" err="1" smtClean="0"/>
              <a:t>Қазақ мұнай</a:t>
            </a:r>
            <a:r>
              <a:rPr lang="ru-RU" sz="6400" dirty="0" smtClean="0"/>
              <a:t>” </a:t>
            </a:r>
            <a:r>
              <a:rPr lang="ru-RU" sz="6400" dirty="0" err="1" smtClean="0"/>
              <a:t>ұжымы Мемлекеттік</a:t>
            </a:r>
            <a:r>
              <a:rPr lang="ru-RU" sz="6400" dirty="0" smtClean="0"/>
              <a:t> </a:t>
            </a:r>
            <a:r>
              <a:rPr lang="ru-RU" sz="6400" dirty="0" err="1" smtClean="0"/>
              <a:t>қорғаныс комитетінің Қызыл Туын</a:t>
            </a:r>
            <a:r>
              <a:rPr lang="ru-RU" sz="6400" dirty="0" smtClean="0"/>
              <a:t> 5 </a:t>
            </a:r>
            <a:r>
              <a:rPr lang="ru-RU" sz="6400" dirty="0" err="1" smtClean="0"/>
              <a:t>рет</a:t>
            </a:r>
            <a:r>
              <a:rPr lang="ru-RU" sz="6400" dirty="0" smtClean="0"/>
              <a:t> </a:t>
            </a:r>
            <a:r>
              <a:rPr lang="ru-RU" sz="6400" dirty="0" err="1" smtClean="0"/>
              <a:t>иемденді</a:t>
            </a:r>
            <a:r>
              <a:rPr lang="ru-RU" sz="6400" dirty="0" smtClean="0"/>
              <a:t>. 1944 </a:t>
            </a:r>
            <a:r>
              <a:rPr lang="ru-RU" sz="6400" dirty="0" err="1" smtClean="0"/>
              <a:t>жылы</a:t>
            </a:r>
            <a:r>
              <a:rPr lang="ru-RU" sz="6400" dirty="0" smtClean="0"/>
              <a:t> “</a:t>
            </a:r>
            <a:r>
              <a:rPr lang="ru-RU" sz="6400" dirty="0" err="1" smtClean="0"/>
              <a:t>Қазақстан мұнай </a:t>
            </a:r>
            <a:r>
              <a:rPr lang="ru-RU" sz="6400" dirty="0" smtClean="0"/>
              <a:t>комбинаты” </a:t>
            </a:r>
            <a:r>
              <a:rPr lang="ru-RU" sz="6400" dirty="0" err="1" smtClean="0"/>
              <a:t>ұжымы </a:t>
            </a:r>
            <a:r>
              <a:rPr lang="ru-RU" sz="6400" dirty="0" smtClean="0"/>
              <a:t>15 </a:t>
            </a:r>
            <a:r>
              <a:rPr lang="ru-RU" sz="6400" dirty="0" err="1" smtClean="0"/>
              <a:t>рет</a:t>
            </a:r>
            <a:r>
              <a:rPr lang="ru-RU" sz="6400" dirty="0" smtClean="0"/>
              <a:t> </a:t>
            </a:r>
            <a:r>
              <a:rPr lang="ru-RU" sz="6400" dirty="0" err="1" smtClean="0"/>
              <a:t>Бүкілодақтық жарыстардың жеңімпазы аталып</a:t>
            </a:r>
            <a:r>
              <a:rPr lang="ru-RU" sz="6400" dirty="0" smtClean="0"/>
              <a:t>, 10 </a:t>
            </a:r>
            <a:r>
              <a:rPr lang="ru-RU" sz="6400" dirty="0" err="1" smtClean="0"/>
              <a:t>рет</a:t>
            </a:r>
            <a:r>
              <a:rPr lang="ru-RU" sz="6400" dirty="0" smtClean="0"/>
              <a:t> ОАК мен </a:t>
            </a:r>
            <a:r>
              <a:rPr lang="ru-RU" sz="6400" dirty="0" err="1" smtClean="0"/>
              <a:t>Қазақстан коммунистік</a:t>
            </a:r>
            <a:r>
              <a:rPr lang="ru-RU" sz="6400" dirty="0" smtClean="0"/>
              <a:t> </a:t>
            </a:r>
            <a:r>
              <a:rPr lang="ru-RU" sz="6400" dirty="0" err="1" smtClean="0"/>
              <a:t>партиясының Туларын</a:t>
            </a:r>
            <a:r>
              <a:rPr lang="ru-RU" sz="6400" dirty="0" smtClean="0"/>
              <a:t> </a:t>
            </a:r>
            <a:r>
              <a:rPr lang="ru-RU" sz="6400" dirty="0" err="1" smtClean="0"/>
              <a:t>иемденді</a:t>
            </a:r>
            <a:r>
              <a:rPr lang="ru-RU" sz="6400" dirty="0" smtClean="0"/>
              <a:t>. 1944-1945 </a:t>
            </a:r>
            <a:r>
              <a:rPr lang="ru-RU" sz="6400" dirty="0" err="1" smtClean="0"/>
              <a:t>жылдары</a:t>
            </a:r>
            <a:r>
              <a:rPr lang="ru-RU" sz="6400" dirty="0" smtClean="0"/>
              <a:t> </a:t>
            </a:r>
            <a:r>
              <a:rPr lang="ru-RU" sz="6400" dirty="0" err="1" smtClean="0"/>
              <a:t>бұл ұжым </a:t>
            </a:r>
            <a:r>
              <a:rPr lang="ru-RU" sz="6400" dirty="0" smtClean="0"/>
              <a:t>11 </a:t>
            </a:r>
            <a:r>
              <a:rPr lang="ru-RU" sz="6400" dirty="0" err="1" smtClean="0"/>
              <a:t>рет</a:t>
            </a:r>
            <a:r>
              <a:rPr lang="ru-RU" sz="6400" dirty="0" smtClean="0"/>
              <a:t> </a:t>
            </a:r>
            <a:r>
              <a:rPr lang="ru-RU" sz="6400" dirty="0" err="1" smtClean="0"/>
              <a:t>Қорғаныс Комитетінің Туын</a:t>
            </a:r>
            <a:r>
              <a:rPr lang="ru-RU" sz="6400" dirty="0" smtClean="0"/>
              <a:t> </a:t>
            </a:r>
            <a:r>
              <a:rPr lang="ru-RU" sz="6400" dirty="0" err="1" smtClean="0"/>
              <a:t>иемденіп</a:t>
            </a:r>
            <a:r>
              <a:rPr lang="ru-RU" sz="6400" dirty="0" smtClean="0"/>
              <a:t> </a:t>
            </a:r>
            <a:r>
              <a:rPr lang="ru-RU" sz="6400" dirty="0" err="1" smtClean="0"/>
              <a:t>бүкілодақтық жарыстың </a:t>
            </a:r>
            <a:r>
              <a:rPr lang="ru-RU" sz="6400" dirty="0" smtClean="0"/>
              <a:t>2,3- </a:t>
            </a:r>
            <a:r>
              <a:rPr lang="ru-RU" sz="6400" dirty="0" err="1" smtClean="0"/>
              <a:t>орындарын</a:t>
            </a:r>
            <a:r>
              <a:rPr lang="ru-RU" sz="6400" dirty="0" smtClean="0"/>
              <a:t> </a:t>
            </a:r>
            <a:r>
              <a:rPr lang="ru-RU" sz="6400" dirty="0" err="1" smtClean="0"/>
              <a:t>жеңіп алды</a:t>
            </a:r>
            <a:r>
              <a:rPr lang="ru-RU" sz="6400" dirty="0" smtClean="0"/>
              <a:t>. </a:t>
            </a:r>
            <a:r>
              <a:rPr lang="ru-RU" sz="6400" dirty="0" err="1" smtClean="0"/>
              <a:t>Соғыс жылдары</a:t>
            </a:r>
            <a:r>
              <a:rPr lang="ru-RU" sz="6400" dirty="0" smtClean="0"/>
              <a:t> </a:t>
            </a:r>
            <a:r>
              <a:rPr lang="ru-RU" sz="6400" dirty="0" err="1" smtClean="0"/>
              <a:t>қорғаныс өнеркәсібі үшін Қазақстан металлургтері</a:t>
            </a:r>
            <a:r>
              <a:rPr lang="ru-RU" sz="6400" dirty="0" smtClean="0"/>
              <a:t> </a:t>
            </a:r>
            <a:r>
              <a:rPr lang="ru-RU" sz="6400" dirty="0" err="1" smtClean="0"/>
              <a:t>күні-түні еңбек етті</a:t>
            </a:r>
            <a:r>
              <a:rPr lang="ru-RU" sz="6400" dirty="0" smtClean="0"/>
              <a:t>. </a:t>
            </a:r>
            <a:r>
              <a:rPr lang="ru-RU" sz="6400" dirty="0" err="1" smtClean="0"/>
              <a:t>Өндірілген </a:t>
            </a:r>
            <a:r>
              <a:rPr lang="ru-RU" sz="6400" dirty="0" smtClean="0"/>
              <a:t>100 т. </a:t>
            </a:r>
            <a:r>
              <a:rPr lang="ru-RU" sz="6400" dirty="0" err="1" smtClean="0"/>
              <a:t>молибденнің </a:t>
            </a:r>
            <a:r>
              <a:rPr lang="ru-RU" sz="6400" dirty="0" smtClean="0"/>
              <a:t>60 </a:t>
            </a:r>
            <a:r>
              <a:rPr lang="ru-RU" sz="6400" dirty="0" err="1" smtClean="0"/>
              <a:t>тоннасын</a:t>
            </a:r>
            <a:r>
              <a:rPr lang="ru-RU" sz="6400" dirty="0" smtClean="0"/>
              <a:t> </a:t>
            </a:r>
            <a:r>
              <a:rPr lang="ru-RU" sz="6400" dirty="0" err="1" smtClean="0"/>
              <a:t>Шығыс Қоңырат руднигі</a:t>
            </a:r>
            <a:r>
              <a:rPr lang="ru-RU" sz="6400" dirty="0" smtClean="0"/>
              <a:t> </a:t>
            </a:r>
            <a:r>
              <a:rPr lang="ru-RU" sz="6400" dirty="0" err="1" smtClean="0"/>
              <a:t>өндірді</a:t>
            </a:r>
            <a:r>
              <a:rPr lang="ru-RU" sz="6400" dirty="0" smtClean="0"/>
              <a:t>. </a:t>
            </a:r>
            <a:r>
              <a:rPr lang="ru-RU" sz="6400" dirty="0" err="1" smtClean="0"/>
              <a:t>Қазақстан соғыс жылдары</a:t>
            </a:r>
            <a:r>
              <a:rPr lang="ru-RU" sz="6400" dirty="0" smtClean="0"/>
              <a:t> </a:t>
            </a:r>
            <a:r>
              <a:rPr lang="ru-RU" sz="6400" dirty="0" err="1" smtClean="0"/>
              <a:t>Одақ бойынша</a:t>
            </a:r>
            <a:r>
              <a:rPr lang="ru-RU" sz="6400" dirty="0" smtClean="0"/>
              <a:t> </a:t>
            </a:r>
            <a:r>
              <a:rPr lang="ru-RU" sz="6400" dirty="0" err="1" smtClean="0"/>
              <a:t>өндірілген барлық қорғасының </a:t>
            </a:r>
            <a:r>
              <a:rPr lang="ru-RU" sz="6400" dirty="0" smtClean="0"/>
              <a:t>85%, </a:t>
            </a:r>
            <a:r>
              <a:rPr lang="ru-RU" sz="6400" dirty="0" err="1" smtClean="0"/>
              <a:t>полиметалдың </a:t>
            </a:r>
            <a:r>
              <a:rPr lang="ru-RU" sz="6400" dirty="0" smtClean="0"/>
              <a:t>–70 %, </a:t>
            </a:r>
            <a:r>
              <a:rPr lang="ru-RU" sz="6400" dirty="0" err="1" smtClean="0"/>
              <a:t>висмуттің </a:t>
            </a:r>
            <a:r>
              <a:rPr lang="ru-RU" sz="6400" dirty="0" smtClean="0"/>
              <a:t>– 50%, </a:t>
            </a:r>
            <a:r>
              <a:rPr lang="ru-RU" sz="6400" dirty="0" err="1" smtClean="0"/>
              <a:t>вольфрамның </a:t>
            </a:r>
            <a:r>
              <a:rPr lang="ru-RU" sz="6400" dirty="0" smtClean="0"/>
              <a:t>20% </a:t>
            </a:r>
            <a:r>
              <a:rPr lang="ru-RU" sz="6400" dirty="0" err="1" smtClean="0"/>
              <a:t>өндірді</a:t>
            </a:r>
            <a:r>
              <a:rPr lang="ru-RU" sz="6400" dirty="0" smtClean="0"/>
              <a:t>.</a:t>
            </a:r>
          </a:p>
          <a:p>
            <a:pPr marL="0" indent="0" algn="just"/>
            <a:endParaRPr lang="ru-RU" sz="3400" dirty="0" smtClean="0"/>
          </a:p>
          <a:p>
            <a:pPr marL="0" indent="0" algn="just"/>
            <a:endParaRPr lang="ru-RU" sz="3400" dirty="0" smtClean="0"/>
          </a:p>
          <a:p>
            <a:pPr marL="0" indent="0" algn="just"/>
            <a:endParaRPr lang="ru-RU" sz="34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rmAutofit/>
          </a:bodyPr>
          <a:lstStyle/>
          <a:p>
            <a:r>
              <a:rPr lang="kk-KZ" sz="1600" dirty="0" smtClean="0"/>
              <a:t>9-бет</a:t>
            </a:r>
            <a:endParaRPr lang="ru-RU" sz="1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435280" cy="5904656"/>
          </a:xfrm>
        </p:spPr>
        <p:txBody>
          <a:bodyPr>
            <a:noAutofit/>
          </a:bodyPr>
          <a:lstStyle/>
          <a:p>
            <a:pPr marL="0" indent="0" algn="just"/>
            <a:r>
              <a:rPr lang="ru-RU" sz="1600" dirty="0" err="1" smtClean="0"/>
              <a:t>Тоталитарлық тәртіптің қылмыстарының бірі</a:t>
            </a:r>
            <a:r>
              <a:rPr lang="ru-RU" sz="1600" dirty="0" smtClean="0"/>
              <a:t> – </a:t>
            </a:r>
            <a:r>
              <a:rPr lang="ru-RU" sz="1600" dirty="0" err="1" smtClean="0"/>
              <a:t>халықты депортациялау</a:t>
            </a:r>
            <a:r>
              <a:rPr lang="ru-RU" sz="1600" dirty="0" smtClean="0"/>
              <a:t>, </a:t>
            </a:r>
            <a:r>
              <a:rPr lang="ru-RU" sz="1600" dirty="0" err="1" smtClean="0"/>
              <a:t>яғни оның этноәлеуметтік және территориялық бірлігін</a:t>
            </a:r>
            <a:r>
              <a:rPr lang="ru-RU" sz="1600" dirty="0" smtClean="0"/>
              <a:t> </a:t>
            </a:r>
            <a:r>
              <a:rPr lang="ru-RU" sz="1600" dirty="0" err="1" smtClean="0"/>
              <a:t>күштеп бұзу болды</a:t>
            </a:r>
            <a:r>
              <a:rPr lang="ru-RU" sz="1600" dirty="0" smtClean="0"/>
              <a:t>. 30-шы </a:t>
            </a:r>
            <a:r>
              <a:rPr lang="ru-RU" sz="1600" dirty="0" err="1" smtClean="0"/>
              <a:t>жылдары</a:t>
            </a:r>
            <a:r>
              <a:rPr lang="ru-RU" sz="1600" dirty="0" smtClean="0"/>
              <a:t> </a:t>
            </a:r>
            <a:r>
              <a:rPr lang="ru-RU" sz="1600" dirty="0" err="1" smtClean="0"/>
              <a:t>жүзеге асырыла</a:t>
            </a:r>
            <a:r>
              <a:rPr lang="ru-RU" sz="1600" dirty="0" smtClean="0"/>
              <a:t> </a:t>
            </a:r>
            <a:r>
              <a:rPr lang="ru-RU" sz="1600" dirty="0" err="1" smtClean="0"/>
              <a:t>бастаған депортациялау</a:t>
            </a:r>
            <a:r>
              <a:rPr lang="ru-RU" sz="1600" dirty="0" smtClean="0"/>
              <a:t> </a:t>
            </a:r>
            <a:r>
              <a:rPr lang="ru-RU" sz="1600" dirty="0" err="1" smtClean="0"/>
              <a:t>науқаны екінші</a:t>
            </a:r>
            <a:r>
              <a:rPr lang="ru-RU" sz="1600" dirty="0" smtClean="0"/>
              <a:t> </a:t>
            </a:r>
            <a:r>
              <a:rPr lang="ru-RU" sz="1600" dirty="0" err="1" smtClean="0"/>
              <a:t>дүниежүзілік соғыс жылдары</a:t>
            </a:r>
            <a:r>
              <a:rPr lang="ru-RU" sz="1600" dirty="0" smtClean="0"/>
              <a:t> </a:t>
            </a:r>
            <a:r>
              <a:rPr lang="ru-RU" sz="1600" dirty="0" err="1" smtClean="0"/>
              <a:t>күшейе түсті</a:t>
            </a:r>
            <a:r>
              <a:rPr lang="ru-RU" sz="1600" dirty="0" smtClean="0"/>
              <a:t>. </a:t>
            </a:r>
            <a:r>
              <a:rPr lang="ru-RU" sz="1600" dirty="0" err="1" smtClean="0"/>
              <a:t>Негізсіз</a:t>
            </a:r>
            <a:r>
              <a:rPr lang="ru-RU" sz="1600" dirty="0" smtClean="0"/>
              <a:t> </a:t>
            </a:r>
            <a:r>
              <a:rPr lang="ru-RU" sz="1600" dirty="0" err="1" smtClean="0"/>
              <a:t>айыппен</a:t>
            </a:r>
            <a:r>
              <a:rPr lang="ru-RU" sz="1600" dirty="0" smtClean="0"/>
              <a:t> 1941 </a:t>
            </a:r>
            <a:r>
              <a:rPr lang="ru-RU" sz="1600" dirty="0" err="1" smtClean="0"/>
              <a:t>жылы</a:t>
            </a:r>
            <a:r>
              <a:rPr lang="ru-RU" sz="1600" dirty="0" smtClean="0"/>
              <a:t> </a:t>
            </a:r>
            <a:r>
              <a:rPr lang="ru-RU" sz="1600" dirty="0" err="1" smtClean="0"/>
              <a:t>поляктар</a:t>
            </a:r>
            <a:r>
              <a:rPr lang="ru-RU" sz="1600" dirty="0" smtClean="0"/>
              <a:t> мен 361 </a:t>
            </a:r>
            <a:r>
              <a:rPr lang="ru-RU" sz="1600" dirty="0" err="1" smtClean="0"/>
              <a:t>мың </a:t>
            </a:r>
            <a:r>
              <a:rPr lang="ru-RU" sz="1600" dirty="0" smtClean="0"/>
              <a:t>Волга </a:t>
            </a:r>
            <a:r>
              <a:rPr lang="ru-RU" sz="1600" dirty="0" err="1" smtClean="0"/>
              <a:t>бойының немістері</a:t>
            </a:r>
            <a:r>
              <a:rPr lang="ru-RU" sz="1600" dirty="0" smtClean="0"/>
              <a:t> </a:t>
            </a:r>
            <a:r>
              <a:rPr lang="ru-RU" sz="1600" dirty="0" err="1" smtClean="0"/>
              <a:t>шұғыл түрде көшіріліп</a:t>
            </a:r>
            <a:r>
              <a:rPr lang="ru-RU" sz="1600" dirty="0" smtClean="0"/>
              <a:t>, </a:t>
            </a:r>
            <a:r>
              <a:rPr lang="ru-RU" sz="1600" dirty="0" err="1" smtClean="0"/>
              <a:t>Қазақстанның </a:t>
            </a:r>
            <a:r>
              <a:rPr lang="ru-RU" sz="1600" dirty="0" smtClean="0"/>
              <a:t>12 </a:t>
            </a:r>
            <a:r>
              <a:rPr lang="ru-RU" sz="1600" dirty="0" err="1" smtClean="0"/>
              <a:t>облысына</a:t>
            </a:r>
            <a:r>
              <a:rPr lang="ru-RU" sz="1600" dirty="0" smtClean="0"/>
              <a:t> </a:t>
            </a:r>
            <a:r>
              <a:rPr lang="ru-RU" sz="1600" dirty="0" err="1" smtClean="0"/>
              <a:t>жер</a:t>
            </a:r>
            <a:r>
              <a:rPr lang="ru-RU" sz="1600" dirty="0" smtClean="0"/>
              <a:t> </a:t>
            </a:r>
            <a:r>
              <a:rPr lang="ru-RU" sz="1600" dirty="0" err="1" smtClean="0"/>
              <a:t>аударылды</a:t>
            </a:r>
            <a:r>
              <a:rPr lang="ru-RU" sz="1600" dirty="0" smtClean="0"/>
              <a:t>. </a:t>
            </a:r>
            <a:r>
              <a:rPr lang="ru-RU" sz="1600" dirty="0" err="1" smtClean="0"/>
              <a:t>Қазақстанға жер</a:t>
            </a:r>
            <a:r>
              <a:rPr lang="ru-RU" sz="1600" dirty="0" smtClean="0"/>
              <a:t> </a:t>
            </a:r>
            <a:r>
              <a:rPr lang="ru-RU" sz="1600" dirty="0" err="1" smtClean="0"/>
              <a:t>аударылар</a:t>
            </a:r>
            <a:r>
              <a:rPr lang="ru-RU" sz="1600" dirty="0" smtClean="0"/>
              <a:t> </a:t>
            </a:r>
            <a:r>
              <a:rPr lang="ru-RU" sz="1600" dirty="0" err="1" smtClean="0"/>
              <a:t>алдында</a:t>
            </a:r>
            <a:r>
              <a:rPr lang="ru-RU" sz="1600" dirty="0" smtClean="0"/>
              <a:t> </a:t>
            </a:r>
            <a:r>
              <a:rPr lang="ru-RU" sz="1600" dirty="0" err="1" smtClean="0"/>
              <a:t>олардың мал-мүлкі толығымен тәркіленіп, өкімет тарапынан</a:t>
            </a:r>
            <a:r>
              <a:rPr lang="ru-RU" sz="1600" dirty="0" smtClean="0"/>
              <a:t> </a:t>
            </a:r>
            <a:r>
              <a:rPr lang="ru-RU" sz="1600" dirty="0" err="1" smtClean="0"/>
              <a:t>ешқандай көмек көрсетілмеді.</a:t>
            </a:r>
            <a:r>
              <a:rPr lang="ru-RU" sz="1600" dirty="0" smtClean="0"/>
              <a:t> </a:t>
            </a:r>
            <a:r>
              <a:rPr lang="ru-RU" sz="1600" dirty="0" err="1" smtClean="0"/>
              <a:t>Олар</a:t>
            </a:r>
            <a:r>
              <a:rPr lang="ru-RU" sz="1600" dirty="0" smtClean="0"/>
              <a:t> тек </a:t>
            </a:r>
            <a:r>
              <a:rPr lang="ru-RU" sz="1600" dirty="0" err="1" smtClean="0"/>
              <a:t>жергілікті</a:t>
            </a:r>
            <a:r>
              <a:rPr lang="ru-RU" sz="1600" dirty="0" smtClean="0"/>
              <a:t> </a:t>
            </a:r>
            <a:r>
              <a:rPr lang="ru-RU" sz="1600" dirty="0" err="1" smtClean="0"/>
              <a:t>халық тарапынан</a:t>
            </a:r>
            <a:r>
              <a:rPr lang="ru-RU" sz="1600" dirty="0" smtClean="0"/>
              <a:t> </a:t>
            </a:r>
            <a:r>
              <a:rPr lang="ru-RU" sz="1600" dirty="0" err="1" smtClean="0"/>
              <a:t>қолдау тапты</a:t>
            </a:r>
            <a:r>
              <a:rPr lang="ru-RU" sz="1600" dirty="0" smtClean="0"/>
              <a:t>. </a:t>
            </a:r>
            <a:r>
              <a:rPr lang="ru-RU" sz="1600" dirty="0" err="1" smtClean="0"/>
              <a:t>Кеңестік немістерге</a:t>
            </a:r>
            <a:r>
              <a:rPr lang="ru-RU" sz="1600" dirty="0" smtClean="0"/>
              <a:t> </a:t>
            </a:r>
            <a:r>
              <a:rPr lang="ru-RU" sz="1600" dirty="0" err="1" smtClean="0"/>
              <a:t>әкімшіл-әміршіл жүйе Отанын</a:t>
            </a:r>
            <a:r>
              <a:rPr lang="ru-RU" sz="1600" dirty="0" smtClean="0"/>
              <a:t> </a:t>
            </a:r>
            <a:r>
              <a:rPr lang="ru-RU" sz="1600" dirty="0" err="1" smtClean="0"/>
              <a:t>қорғауға рұқсат етпеді</a:t>
            </a:r>
            <a:r>
              <a:rPr lang="ru-RU" sz="1600" dirty="0" smtClean="0"/>
              <a:t>. </a:t>
            </a:r>
            <a:r>
              <a:rPr lang="ru-RU" sz="1600" dirty="0" err="1" smtClean="0"/>
              <a:t>Сондықтан қолына қару алып</a:t>
            </a:r>
            <a:r>
              <a:rPr lang="ru-RU" sz="1600" dirty="0" smtClean="0"/>
              <a:t>, </a:t>
            </a:r>
            <a:r>
              <a:rPr lang="ru-RU" sz="1600" dirty="0" err="1" smtClean="0"/>
              <a:t>фашистермен</a:t>
            </a:r>
            <a:r>
              <a:rPr lang="ru-RU" sz="1600" dirty="0" smtClean="0"/>
              <a:t> </a:t>
            </a:r>
            <a:r>
              <a:rPr lang="ru-RU" sz="1600" dirty="0" err="1" smtClean="0"/>
              <a:t>соғысу үшін көптеген немістер</a:t>
            </a:r>
            <a:r>
              <a:rPr lang="ru-RU" sz="1600" dirty="0" smtClean="0"/>
              <a:t> </a:t>
            </a:r>
            <a:r>
              <a:rPr lang="ru-RU" sz="1600" dirty="0" err="1" smtClean="0"/>
              <a:t>фамилияларын</a:t>
            </a:r>
            <a:r>
              <a:rPr lang="ru-RU" sz="1600" dirty="0" smtClean="0"/>
              <a:t> </a:t>
            </a:r>
            <a:r>
              <a:rPr lang="ru-RU" sz="1600" dirty="0" err="1" smtClean="0"/>
              <a:t>өзгерткен.</a:t>
            </a:r>
            <a:r>
              <a:rPr lang="ru-RU" sz="1600" dirty="0" smtClean="0"/>
              <a:t> </a:t>
            </a:r>
            <a:r>
              <a:rPr lang="ru-RU" sz="1600" dirty="0" err="1" smtClean="0"/>
              <a:t>Павлодарлық </a:t>
            </a:r>
            <a:r>
              <a:rPr lang="ru-RU" sz="1600" dirty="0" smtClean="0"/>
              <a:t>П.Шмидт </a:t>
            </a:r>
            <a:r>
              <a:rPr lang="ru-RU" sz="1600" dirty="0" err="1" smtClean="0"/>
              <a:t>азербайжан</a:t>
            </a:r>
            <a:r>
              <a:rPr lang="ru-RU" sz="1600" dirty="0" smtClean="0"/>
              <a:t> </a:t>
            </a:r>
            <a:r>
              <a:rPr lang="ru-RU" sz="1600" dirty="0" err="1" smtClean="0"/>
              <a:t>тілін</a:t>
            </a:r>
            <a:r>
              <a:rPr lang="ru-RU" sz="1600" dirty="0" smtClean="0"/>
              <a:t> </a:t>
            </a:r>
            <a:r>
              <a:rPr lang="ru-RU" sz="1600" dirty="0" err="1" smtClean="0"/>
              <a:t>білгендіктен</a:t>
            </a:r>
            <a:r>
              <a:rPr lang="ru-RU" sz="1600" dirty="0" smtClean="0"/>
              <a:t> Али Ахметов </a:t>
            </a:r>
            <a:r>
              <a:rPr lang="ru-RU" sz="1600" dirty="0" err="1" smtClean="0"/>
              <a:t>деген</a:t>
            </a:r>
            <a:r>
              <a:rPr lang="ru-RU" sz="1600" dirty="0" smtClean="0"/>
              <a:t> </a:t>
            </a:r>
            <a:r>
              <a:rPr lang="ru-RU" sz="1600" dirty="0" err="1" smtClean="0"/>
              <a:t>атпен</a:t>
            </a:r>
            <a:r>
              <a:rPr lang="ru-RU" sz="1600" dirty="0" smtClean="0"/>
              <a:t>, Иван Гарвард Громов </a:t>
            </a:r>
            <a:r>
              <a:rPr lang="ru-RU" sz="1600" dirty="0" err="1" smtClean="0"/>
              <a:t>деген</a:t>
            </a:r>
            <a:r>
              <a:rPr lang="ru-RU" sz="1600" dirty="0" smtClean="0"/>
              <a:t> </a:t>
            </a:r>
            <a:r>
              <a:rPr lang="ru-RU" sz="1600" dirty="0" err="1" smtClean="0"/>
              <a:t>фамилиямен</a:t>
            </a:r>
            <a:r>
              <a:rPr lang="ru-RU" sz="1600" dirty="0" smtClean="0"/>
              <a:t> </a:t>
            </a:r>
            <a:r>
              <a:rPr lang="ru-RU" sz="1600" dirty="0" err="1" smtClean="0"/>
              <a:t>соғысқа қатысып Кеңес Одағының </a:t>
            </a:r>
            <a:r>
              <a:rPr lang="ru-RU" sz="1600" dirty="0" smtClean="0"/>
              <a:t>Батыры </a:t>
            </a:r>
            <a:r>
              <a:rPr lang="ru-RU" sz="1600" dirty="0" err="1" smtClean="0"/>
              <a:t>атағын иеленді</a:t>
            </a:r>
            <a:r>
              <a:rPr lang="ru-RU" sz="1600" dirty="0" smtClean="0"/>
              <a:t>. </a:t>
            </a:r>
            <a:r>
              <a:rPr lang="ru-RU" sz="1600" dirty="0" err="1" smtClean="0"/>
              <a:t>Оның есесіне</a:t>
            </a:r>
            <a:r>
              <a:rPr lang="ru-RU" sz="1600" dirty="0" smtClean="0"/>
              <a:t> 1942 </a:t>
            </a:r>
            <a:r>
              <a:rPr lang="ru-RU" sz="1600" dirty="0" err="1" smtClean="0"/>
              <a:t>жылдан</a:t>
            </a:r>
            <a:r>
              <a:rPr lang="ru-RU" sz="1600" dirty="0" smtClean="0"/>
              <a:t> </a:t>
            </a:r>
            <a:r>
              <a:rPr lang="ru-RU" sz="1600" dirty="0" err="1" smtClean="0"/>
              <a:t>бастап</a:t>
            </a:r>
            <a:r>
              <a:rPr lang="ru-RU" sz="1600" dirty="0" smtClean="0"/>
              <a:t> 15-60 </a:t>
            </a:r>
            <a:r>
              <a:rPr lang="ru-RU" sz="1600" dirty="0" err="1" smtClean="0"/>
              <a:t>жас</a:t>
            </a:r>
            <a:r>
              <a:rPr lang="ru-RU" sz="1600" dirty="0" smtClean="0"/>
              <a:t> </a:t>
            </a:r>
            <a:r>
              <a:rPr lang="ru-RU" sz="1600" dirty="0" err="1" smtClean="0"/>
              <a:t>аралығындағы немістер</a:t>
            </a:r>
            <a:r>
              <a:rPr lang="ru-RU" sz="1600" dirty="0" smtClean="0"/>
              <a:t> </a:t>
            </a:r>
            <a:r>
              <a:rPr lang="ru-RU" sz="1600" dirty="0" err="1" smtClean="0"/>
              <a:t>еңбек армиясына</a:t>
            </a:r>
            <a:r>
              <a:rPr lang="ru-RU" sz="1600" dirty="0" smtClean="0"/>
              <a:t> </a:t>
            </a:r>
            <a:r>
              <a:rPr lang="ru-RU" sz="1600" dirty="0" err="1" smtClean="0"/>
              <a:t>мобилизацияланады</a:t>
            </a:r>
            <a:r>
              <a:rPr lang="ru-RU" sz="1600" dirty="0" smtClean="0"/>
              <a:t>. </a:t>
            </a:r>
            <a:r>
              <a:rPr lang="ru-RU" sz="1600" dirty="0" err="1" smtClean="0"/>
              <a:t>Еңбек армиясы</a:t>
            </a:r>
            <a:r>
              <a:rPr lang="ru-RU" sz="1600" dirty="0" smtClean="0"/>
              <a:t> </a:t>
            </a:r>
            <a:r>
              <a:rPr lang="ru-RU" sz="1600" dirty="0" err="1" smtClean="0"/>
              <a:t>күшпен еңбек ету</a:t>
            </a:r>
            <a:r>
              <a:rPr lang="ru-RU" sz="1600" dirty="0" smtClean="0"/>
              <a:t> </a:t>
            </a:r>
            <a:r>
              <a:rPr lang="ru-RU" sz="1600" dirty="0" err="1" smtClean="0"/>
              <a:t>лагерлерінде</a:t>
            </a:r>
            <a:r>
              <a:rPr lang="ru-RU" sz="1600" dirty="0" smtClean="0"/>
              <a:t> </a:t>
            </a:r>
            <a:r>
              <a:rPr lang="ru-RU" sz="1600" dirty="0" err="1" smtClean="0"/>
              <a:t>тұрды және оларды</a:t>
            </a:r>
            <a:r>
              <a:rPr lang="ru-RU" sz="1600" dirty="0" smtClean="0"/>
              <a:t> </a:t>
            </a:r>
            <a:r>
              <a:rPr lang="ru-RU" sz="1600" dirty="0" err="1" smtClean="0"/>
              <a:t>ІІХК-ның қарулы әскер бөлімшелері күзетті.</a:t>
            </a:r>
            <a:r>
              <a:rPr lang="ru-RU" sz="1600" dirty="0" smtClean="0"/>
              <a:t> 1943-1945 </a:t>
            </a:r>
            <a:r>
              <a:rPr lang="ru-RU" sz="1600" dirty="0" err="1" smtClean="0"/>
              <a:t>жылдар</a:t>
            </a:r>
            <a:r>
              <a:rPr lang="ru-RU" sz="1600" dirty="0" smtClean="0"/>
              <a:t> </a:t>
            </a:r>
            <a:r>
              <a:rPr lang="ru-RU" sz="1600" dirty="0" err="1" smtClean="0"/>
              <a:t>аралығында республиканың </a:t>
            </a:r>
            <a:r>
              <a:rPr lang="ru-RU" sz="1600" dirty="0" smtClean="0"/>
              <a:t>4 </a:t>
            </a:r>
            <a:r>
              <a:rPr lang="ru-RU" sz="1600" dirty="0" err="1" smtClean="0"/>
              <a:t>облысы</a:t>
            </a:r>
            <a:r>
              <a:rPr lang="ru-RU" sz="1600" dirty="0" smtClean="0"/>
              <a:t> мен 145 </a:t>
            </a:r>
            <a:r>
              <a:rPr lang="ru-RU" sz="1600" dirty="0" err="1" smtClean="0"/>
              <a:t>ауданына</a:t>
            </a:r>
            <a:r>
              <a:rPr lang="ru-RU" sz="1600" dirty="0" smtClean="0"/>
              <a:t> 507 </a:t>
            </a:r>
            <a:r>
              <a:rPr lang="ru-RU" sz="1600" dirty="0" err="1" smtClean="0"/>
              <a:t>мың карашайлықтар</a:t>
            </a:r>
            <a:r>
              <a:rPr lang="ru-RU" sz="1600" dirty="0" smtClean="0"/>
              <a:t>, </a:t>
            </a:r>
            <a:r>
              <a:rPr lang="ru-RU" sz="1600" dirty="0" err="1" smtClean="0"/>
              <a:t>балкарлар</a:t>
            </a:r>
            <a:r>
              <a:rPr lang="ru-RU" sz="1600" dirty="0" smtClean="0"/>
              <a:t>, </a:t>
            </a:r>
            <a:r>
              <a:rPr lang="ru-RU" sz="1600" dirty="0" err="1" smtClean="0"/>
              <a:t>шешендер</a:t>
            </a:r>
            <a:r>
              <a:rPr lang="ru-RU" sz="1600" dirty="0" smtClean="0"/>
              <a:t>, </a:t>
            </a:r>
            <a:r>
              <a:rPr lang="ru-RU" sz="1600" dirty="0" err="1" smtClean="0"/>
              <a:t>ингуштар</a:t>
            </a:r>
            <a:r>
              <a:rPr lang="ru-RU" sz="1600" dirty="0" smtClean="0"/>
              <a:t>, </a:t>
            </a:r>
            <a:r>
              <a:rPr lang="ru-RU" sz="1600" dirty="0" err="1" smtClean="0"/>
              <a:t>қалмақтар</a:t>
            </a:r>
            <a:r>
              <a:rPr lang="ru-RU" sz="1600" dirty="0" smtClean="0"/>
              <a:t>, 110 </a:t>
            </a:r>
            <a:r>
              <a:rPr lang="ru-RU" sz="1600" dirty="0" err="1" smtClean="0"/>
              <a:t>мың месхеттік</a:t>
            </a:r>
            <a:r>
              <a:rPr lang="ru-RU" sz="1600" dirty="0" smtClean="0"/>
              <a:t> </a:t>
            </a:r>
            <a:r>
              <a:rPr lang="ru-RU" sz="1600" dirty="0" err="1" smtClean="0"/>
              <a:t>түріктер </a:t>
            </a:r>
            <a:r>
              <a:rPr lang="ru-RU" sz="1600" dirty="0" smtClean="0"/>
              <a:t>мен </a:t>
            </a:r>
            <a:r>
              <a:rPr lang="ru-RU" sz="1600" dirty="0" err="1" smtClean="0"/>
              <a:t>күрдтер</a:t>
            </a:r>
            <a:r>
              <a:rPr lang="ru-RU" sz="1600" dirty="0" smtClean="0"/>
              <a:t>, 180 </a:t>
            </a:r>
            <a:r>
              <a:rPr lang="ru-RU" sz="1600" dirty="0" err="1" smtClean="0"/>
              <a:t>мың Қырым татарлары</a:t>
            </a:r>
            <a:r>
              <a:rPr lang="ru-RU" sz="1600" dirty="0" smtClean="0"/>
              <a:t> </a:t>
            </a:r>
            <a:r>
              <a:rPr lang="ru-RU" sz="1600" dirty="0" err="1" smtClean="0"/>
              <a:t>жер</a:t>
            </a:r>
            <a:r>
              <a:rPr lang="ru-RU" sz="1600" dirty="0" smtClean="0"/>
              <a:t> </a:t>
            </a:r>
            <a:r>
              <a:rPr lang="ru-RU" sz="1600" dirty="0" err="1" smtClean="0"/>
              <a:t>аударылады</a:t>
            </a:r>
            <a:r>
              <a:rPr lang="ru-RU" sz="1600" dirty="0" smtClean="0"/>
              <a:t>. </a:t>
            </a:r>
            <a:r>
              <a:rPr lang="ru-RU" sz="1600" dirty="0" err="1" smtClean="0"/>
              <a:t>Әкімшіл-әміршіл жүйе бұл халықтарды азаматтық құқықтарынан айырып</a:t>
            </a:r>
            <a:r>
              <a:rPr lang="ru-RU" sz="1600" dirty="0" smtClean="0"/>
              <a:t>, </a:t>
            </a:r>
            <a:r>
              <a:rPr lang="ru-RU" sz="1600" dirty="0" err="1" smtClean="0"/>
              <a:t>жойып</a:t>
            </a:r>
            <a:r>
              <a:rPr lang="ru-RU" sz="1600" dirty="0" smtClean="0"/>
              <a:t> </a:t>
            </a:r>
            <a:r>
              <a:rPr lang="ru-RU" sz="1600" dirty="0" err="1" smtClean="0"/>
              <a:t>жібере</a:t>
            </a:r>
            <a:r>
              <a:rPr lang="ru-RU" sz="1600" dirty="0" smtClean="0"/>
              <a:t> </a:t>
            </a:r>
            <a:r>
              <a:rPr lang="ru-RU" sz="1600" dirty="0" err="1" smtClean="0"/>
              <a:t>жаздады</a:t>
            </a:r>
            <a:r>
              <a:rPr lang="ru-RU" sz="1600" dirty="0" smtClean="0"/>
              <a:t>. </a:t>
            </a:r>
            <a:r>
              <a:rPr lang="ru-RU" sz="1600" dirty="0" err="1" smtClean="0"/>
              <a:t>Бұл фактілер</a:t>
            </a:r>
            <a:r>
              <a:rPr lang="ru-RU" sz="1600" dirty="0" smtClean="0"/>
              <a:t> </a:t>
            </a:r>
            <a:r>
              <a:rPr lang="ru-RU" sz="1600" dirty="0" err="1" smtClean="0"/>
              <a:t>Кеңестер мемлекетінде</a:t>
            </a:r>
            <a:r>
              <a:rPr lang="ru-RU" sz="1600" dirty="0" smtClean="0"/>
              <a:t> </a:t>
            </a:r>
            <a:r>
              <a:rPr lang="ru-RU" sz="1600" dirty="0" err="1" smtClean="0"/>
              <a:t>сөз жүзінде халықтар достығы, теңдігі туралы</a:t>
            </a:r>
            <a:r>
              <a:rPr lang="ru-RU" sz="1600" dirty="0" smtClean="0"/>
              <a:t> </a:t>
            </a:r>
            <a:r>
              <a:rPr lang="ru-RU" sz="1600" dirty="0" err="1" smtClean="0"/>
              <a:t>көп айтылғанымен, іс</a:t>
            </a:r>
            <a:r>
              <a:rPr lang="ru-RU" sz="1600" dirty="0" smtClean="0"/>
              <a:t> </a:t>
            </a:r>
            <a:r>
              <a:rPr lang="ru-RU" sz="1600" dirty="0" err="1" smtClean="0"/>
              <a:t>жүзінде ұлттық саясаттың бұрмалағандығын көрсетеді.</a:t>
            </a:r>
            <a:endParaRPr lang="ru-RU" sz="1600" dirty="0" smtClean="0"/>
          </a:p>
          <a:p>
            <a:pPr marL="0" indent="0" algn="ctr"/>
            <a:r>
              <a:rPr lang="ru-RU" sz="1600" b="1" dirty="0" err="1" smtClean="0"/>
              <a:t>Халықтың тылдағы еңбегі</a:t>
            </a:r>
            <a:endParaRPr lang="ru-RU" sz="1600" b="1" dirty="0" smtClean="0"/>
          </a:p>
          <a:p>
            <a:pPr marL="0" indent="0" algn="just"/>
            <a:r>
              <a:rPr lang="ru-RU" sz="1600" dirty="0" smtClean="0"/>
              <a:t>1939 </a:t>
            </a:r>
            <a:r>
              <a:rPr lang="ru-RU" sz="1600" dirty="0" err="1" smtClean="0"/>
              <a:t>жылғы санақпен салыстырғанда </a:t>
            </a:r>
            <a:r>
              <a:rPr lang="ru-RU" sz="1600" dirty="0" smtClean="0"/>
              <a:t>1942 </a:t>
            </a:r>
            <a:r>
              <a:rPr lang="ru-RU" sz="1600" dirty="0" err="1" smtClean="0"/>
              <a:t>жылы</a:t>
            </a:r>
            <a:r>
              <a:rPr lang="ru-RU" sz="1600" dirty="0" smtClean="0"/>
              <a:t> </a:t>
            </a:r>
            <a:r>
              <a:rPr lang="ru-RU" sz="1600" dirty="0" err="1" smtClean="0"/>
              <a:t>Қазақстанда ауыл</a:t>
            </a:r>
            <a:r>
              <a:rPr lang="ru-RU" sz="1600" dirty="0" smtClean="0"/>
              <a:t> </a:t>
            </a:r>
            <a:r>
              <a:rPr lang="ru-RU" sz="1600" dirty="0" err="1" smtClean="0"/>
              <a:t>шаруашылығы еңбекшілерінің </a:t>
            </a:r>
            <a:r>
              <a:rPr lang="ru-RU" sz="1600" dirty="0" smtClean="0"/>
              <a:t>саны 600000 </a:t>
            </a:r>
            <a:r>
              <a:rPr lang="ru-RU" sz="1600" dirty="0" err="1" smtClean="0"/>
              <a:t>адамға азайған</a:t>
            </a:r>
            <a:r>
              <a:rPr lang="ru-RU" sz="1600" dirty="0" smtClean="0"/>
              <a:t>. </a:t>
            </a:r>
            <a:r>
              <a:rPr lang="ru-RU" sz="1600" dirty="0" err="1" smtClean="0"/>
              <a:t>Ауыл</a:t>
            </a:r>
            <a:r>
              <a:rPr lang="ru-RU" sz="1600" dirty="0" smtClean="0"/>
              <a:t> </a:t>
            </a:r>
            <a:r>
              <a:rPr lang="ru-RU" sz="1600" dirty="0" err="1" smtClean="0"/>
              <a:t>шаруашылығында еңбектенген ерлердің майданға тартылуымен</a:t>
            </a:r>
            <a:r>
              <a:rPr lang="ru-RU" sz="1600" dirty="0" smtClean="0"/>
              <a:t> </a:t>
            </a:r>
            <a:r>
              <a:rPr lang="ru-RU" sz="1600" dirty="0" err="1" smtClean="0"/>
              <a:t>олардың орнын</a:t>
            </a:r>
            <a:r>
              <a:rPr lang="ru-RU" sz="1600" dirty="0" smtClean="0"/>
              <a:t> </a:t>
            </a:r>
            <a:r>
              <a:rPr lang="ru-RU" sz="1600" dirty="0" err="1" smtClean="0"/>
              <a:t>қариялар, әйелдер </a:t>
            </a:r>
            <a:r>
              <a:rPr lang="ru-RU" sz="1600" dirty="0" smtClean="0"/>
              <a:t>мен </a:t>
            </a:r>
            <a:r>
              <a:rPr lang="ru-RU" sz="1600" dirty="0" err="1" smtClean="0"/>
              <a:t>балалар</a:t>
            </a:r>
            <a:r>
              <a:rPr lang="ru-RU" sz="1600" dirty="0" smtClean="0"/>
              <a:t> </a:t>
            </a:r>
            <a:r>
              <a:rPr lang="ru-RU" sz="1600" dirty="0" err="1" smtClean="0"/>
              <a:t>басты</a:t>
            </a:r>
            <a:r>
              <a:rPr lang="ru-RU" sz="1600" dirty="0" smtClean="0"/>
              <a:t>. 1944 </a:t>
            </a:r>
            <a:r>
              <a:rPr lang="ru-RU" sz="1600" dirty="0" err="1" smtClean="0"/>
              <a:t>жылы</a:t>
            </a:r>
            <a:r>
              <a:rPr lang="ru-RU" sz="1600" dirty="0" smtClean="0"/>
              <a:t> </a:t>
            </a:r>
            <a:r>
              <a:rPr lang="ru-RU" sz="1600" dirty="0" err="1" smtClean="0"/>
              <a:t>қолхоздағы еңбекке жарамды</a:t>
            </a:r>
            <a:r>
              <a:rPr lang="ru-RU" sz="1600" dirty="0" smtClean="0"/>
              <a:t> </a:t>
            </a:r>
            <a:r>
              <a:rPr lang="ru-RU" sz="1600" dirty="0" err="1" smtClean="0"/>
              <a:t>ерлердің сандық үлесі </a:t>
            </a:r>
            <a:r>
              <a:rPr lang="ru-RU" sz="1600" dirty="0" smtClean="0"/>
              <a:t>– 20%, </a:t>
            </a:r>
            <a:r>
              <a:rPr lang="ru-RU" sz="1600" dirty="0" err="1" smtClean="0"/>
              <a:t>әйелдер </a:t>
            </a:r>
            <a:r>
              <a:rPr lang="ru-RU" sz="1600" dirty="0" smtClean="0"/>
              <a:t>– 58%, </a:t>
            </a:r>
            <a:r>
              <a:rPr lang="ru-RU" sz="1600" dirty="0" err="1" smtClean="0"/>
              <a:t>жасөспірімдер </a:t>
            </a:r>
            <a:r>
              <a:rPr lang="ru-RU" sz="1600" dirty="0" smtClean="0"/>
              <a:t>– 22% </a:t>
            </a:r>
            <a:r>
              <a:rPr lang="ru-RU" sz="1600" dirty="0" err="1" smtClean="0"/>
              <a:t>болды</a:t>
            </a:r>
            <a:r>
              <a:rPr lang="ru-RU" sz="1600" dirty="0" smtClean="0"/>
              <a:t>. </a:t>
            </a:r>
          </a:p>
          <a:p>
            <a:pPr marL="0" indent="0" algn="just"/>
            <a:endParaRPr lang="ru-RU" sz="1600" dirty="0" smtClean="0"/>
          </a:p>
          <a:p>
            <a:endParaRPr lang="ru-RU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3055</Words>
  <Application>Microsoft Office PowerPoint</Application>
  <PresentationFormat>Экран (4:3)</PresentationFormat>
  <Paragraphs>48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3" baseType="lpstr">
      <vt:lpstr>Arial</vt:lpstr>
      <vt:lpstr>Calibri</vt:lpstr>
      <vt:lpstr>Тема Office</vt:lpstr>
      <vt:lpstr>5-лекция</vt:lpstr>
      <vt:lpstr>2-бет</vt:lpstr>
      <vt:lpstr>3- бет</vt:lpstr>
      <vt:lpstr>4- бет</vt:lpstr>
      <vt:lpstr>6- бет</vt:lpstr>
      <vt:lpstr>6-бет</vt:lpstr>
      <vt:lpstr>7- бет</vt:lpstr>
      <vt:lpstr>8-бет</vt:lpstr>
      <vt:lpstr>9-бет</vt:lpstr>
      <vt:lpstr>10- бет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Алихан</dc:creator>
  <cp:lastModifiedBy>Апа</cp:lastModifiedBy>
  <cp:revision>15</cp:revision>
  <dcterms:created xsi:type="dcterms:W3CDTF">2019-09-22T17:00:53Z</dcterms:created>
  <dcterms:modified xsi:type="dcterms:W3CDTF">2020-09-21T18:08:39Z</dcterms:modified>
</cp:coreProperties>
</file>