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57" r:id="rId5"/>
    <p:sldId id="258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30142-C0CB-48BA-85F6-B90571614CB0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D418-5F0C-4B7F-ACED-76B8ECBD1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868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30142-C0CB-48BA-85F6-B90571614CB0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D418-5F0C-4B7F-ACED-76B8ECBD1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62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30142-C0CB-48BA-85F6-B90571614CB0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D418-5F0C-4B7F-ACED-76B8ECBD1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639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30142-C0CB-48BA-85F6-B90571614CB0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D418-5F0C-4B7F-ACED-76B8ECBD1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719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30142-C0CB-48BA-85F6-B90571614CB0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D418-5F0C-4B7F-ACED-76B8ECBD1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485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30142-C0CB-48BA-85F6-B90571614CB0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D418-5F0C-4B7F-ACED-76B8ECBD1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1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30142-C0CB-48BA-85F6-B90571614CB0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D418-5F0C-4B7F-ACED-76B8ECBD1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22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30142-C0CB-48BA-85F6-B90571614CB0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D418-5F0C-4B7F-ACED-76B8ECBD1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722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30142-C0CB-48BA-85F6-B90571614CB0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D418-5F0C-4B7F-ACED-76B8ECBD1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185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30142-C0CB-48BA-85F6-B90571614CB0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D418-5F0C-4B7F-ACED-76B8ECBD1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231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30142-C0CB-48BA-85F6-B90571614CB0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1D418-5F0C-4B7F-ACED-76B8ECBD1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007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30142-C0CB-48BA-85F6-B90571614CB0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1D418-5F0C-4B7F-ACED-76B8ECBD1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435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Rome and Cicero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98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Latin language and alphabet (Etruscans’ and Greek culture)</a:t>
            </a:r>
          </a:p>
          <a:p>
            <a:r>
              <a:rPr lang="en-US" dirty="0" smtClean="0"/>
              <a:t>First </a:t>
            </a:r>
            <a:r>
              <a:rPr lang="en-US" dirty="0" err="1" smtClean="0"/>
              <a:t>Etrusc</a:t>
            </a:r>
            <a:r>
              <a:rPr lang="en-US" dirty="0" smtClean="0"/>
              <a:t> kings</a:t>
            </a:r>
          </a:p>
          <a:p>
            <a:r>
              <a:rPr lang="en-US" dirty="0" err="1" smtClean="0"/>
              <a:t>Pax</a:t>
            </a:r>
            <a:r>
              <a:rPr lang="en-US" dirty="0" smtClean="0"/>
              <a:t> </a:t>
            </a:r>
            <a:r>
              <a:rPr lang="en-US" dirty="0" err="1" smtClean="0"/>
              <a:t>Romana</a:t>
            </a:r>
            <a:r>
              <a:rPr lang="en-US" dirty="0" smtClean="0"/>
              <a:t> – first example of globalization</a:t>
            </a:r>
          </a:p>
          <a:p>
            <a:r>
              <a:rPr lang="en-US" dirty="0" smtClean="0"/>
              <a:t>12 centuries</a:t>
            </a:r>
          </a:p>
          <a:p>
            <a:r>
              <a:rPr lang="en-US" dirty="0" smtClean="0"/>
              <a:t>Influence from Greece: Alexander the Great and Aristotle;</a:t>
            </a:r>
          </a:p>
          <a:p>
            <a:r>
              <a:rPr lang="en-US" dirty="0" smtClean="0"/>
              <a:t>Romulus and Remus Myth</a:t>
            </a:r>
          </a:p>
          <a:p>
            <a:r>
              <a:rPr lang="en-US" dirty="0" smtClean="0"/>
              <a:t>509 Ad – 2 consulates and the Senate with </a:t>
            </a:r>
            <a:r>
              <a:rPr lang="en-US" dirty="0" err="1" smtClean="0"/>
              <a:t>Patricies</a:t>
            </a:r>
            <a:r>
              <a:rPr lang="en-US" dirty="0" smtClean="0"/>
              <a:t>;</a:t>
            </a:r>
          </a:p>
          <a:p>
            <a:r>
              <a:rPr lang="en-US" dirty="0" smtClean="0"/>
              <a:t>Plebs –others, usually military, and demanded their rights.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79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Roman recorded laws;</a:t>
            </a:r>
          </a:p>
          <a:p>
            <a:r>
              <a:rPr lang="en-US" dirty="0" smtClean="0"/>
              <a:t>“</a:t>
            </a:r>
            <a:r>
              <a:rPr lang="en-US" dirty="0" err="1" smtClean="0"/>
              <a:t>Senatus</a:t>
            </a:r>
            <a:r>
              <a:rPr lang="en-US" dirty="0" smtClean="0"/>
              <a:t> + </a:t>
            </a:r>
            <a:r>
              <a:rPr lang="en-US" dirty="0" err="1" smtClean="0"/>
              <a:t>Populusque</a:t>
            </a:r>
            <a:r>
              <a:rPr lang="en-US" dirty="0" smtClean="0"/>
              <a:t> Romanus”</a:t>
            </a:r>
          </a:p>
          <a:p>
            <a:r>
              <a:rPr lang="en-US" dirty="0" smtClean="0"/>
              <a:t>Emperor</a:t>
            </a:r>
          </a:p>
          <a:p>
            <a:r>
              <a:rPr lang="en-US" smtClean="0"/>
              <a:t>Several stages.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03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Cicero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Eclectics, not innovative;</a:t>
            </a:r>
          </a:p>
          <a:p>
            <a:r>
              <a:rPr lang="en-US" dirty="0" smtClean="0"/>
              <a:t>Conservative tradition;</a:t>
            </a:r>
          </a:p>
          <a:p>
            <a:r>
              <a:rPr lang="en-US" dirty="0" smtClean="0"/>
              <a:t>Typical concepts of the Roman republic;</a:t>
            </a:r>
          </a:p>
          <a:p>
            <a:pPr marL="0" indent="0">
              <a:buNone/>
            </a:pPr>
            <a:r>
              <a:rPr lang="en-US" dirty="0" smtClean="0"/>
              <a:t>Two concepts:</a:t>
            </a:r>
          </a:p>
          <a:p>
            <a:pPr marL="514350" indent="-514350">
              <a:buAutoNum type="arabicPeriod"/>
            </a:pPr>
            <a:r>
              <a:rPr lang="en-US" dirty="0" smtClean="0"/>
              <a:t>Republic (state or society?***)</a:t>
            </a:r>
          </a:p>
          <a:p>
            <a:pPr marL="514350" indent="-514350">
              <a:buAutoNum type="arabicPeriod"/>
            </a:pPr>
            <a:r>
              <a:rPr lang="en-US" dirty="0" smtClean="0"/>
              <a:t>Forms of ruling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211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Republic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State as a “people’s area” (?); “</a:t>
            </a:r>
            <a:r>
              <a:rPr lang="fr-FR" dirty="0" err="1" smtClean="0"/>
              <a:t>res</a:t>
            </a:r>
            <a:r>
              <a:rPr lang="fr-FR" dirty="0" smtClean="0"/>
              <a:t> publica est </a:t>
            </a:r>
            <a:r>
              <a:rPr lang="fr-FR" dirty="0" err="1" smtClean="0"/>
              <a:t>res</a:t>
            </a:r>
            <a:r>
              <a:rPr lang="fr-FR" dirty="0" smtClean="0"/>
              <a:t> populi</a:t>
            </a:r>
            <a:r>
              <a:rPr lang="en-US" dirty="0" smtClean="0"/>
              <a:t>” </a:t>
            </a:r>
            <a:r>
              <a:rPr lang="ru-RU" dirty="0" smtClean="0"/>
              <a:t>народное дело – дело народа</a:t>
            </a:r>
            <a:r>
              <a:rPr lang="en-US" dirty="0" smtClean="0"/>
              <a:t>“;</a:t>
            </a:r>
          </a:p>
          <a:p>
            <a:pPr marL="0" indent="0">
              <a:buNone/>
            </a:pPr>
            <a:r>
              <a:rPr lang="en-US" dirty="0" smtClean="0"/>
              <a:t>People is an assemble of people united by a common interest (</a:t>
            </a:r>
            <a:r>
              <a:rPr lang="en-US" i="1" dirty="0" smtClean="0"/>
              <a:t>benefit</a:t>
            </a:r>
            <a:r>
              <a:rPr lang="en-US" dirty="0" smtClean="0"/>
              <a:t>) and judicial agreement;</a:t>
            </a:r>
          </a:p>
          <a:p>
            <a:pPr marL="0" indent="0">
              <a:buNone/>
            </a:pPr>
            <a:r>
              <a:rPr lang="en-US" dirty="0" smtClean="0"/>
              <a:t>For common benefit you need civil agreements;</a:t>
            </a:r>
          </a:p>
          <a:p>
            <a:pPr marL="0" indent="0">
              <a:buNone/>
            </a:pPr>
            <a:r>
              <a:rPr lang="en-US" dirty="0" smtClean="0"/>
              <a:t>If the system works, there is a unity of people (society);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743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 of ruling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 Aristotelian forms as a basis;</a:t>
            </a:r>
          </a:p>
          <a:p>
            <a:r>
              <a:rPr lang="en-US" dirty="0" smtClean="0"/>
              <a:t>Cicero cuts down the negative ones (rulers are ruling for their benefit, they are not based on rules/laws)</a:t>
            </a:r>
          </a:p>
          <a:p>
            <a:pPr marL="0" indent="0">
              <a:buNone/>
            </a:pPr>
            <a:r>
              <a:rPr lang="en-US" dirty="0" smtClean="0"/>
              <a:t>- Monarchy (virtues of the one)</a:t>
            </a:r>
          </a:p>
          <a:p>
            <a:pPr marL="0" indent="0">
              <a:buNone/>
            </a:pPr>
            <a:r>
              <a:rPr lang="en-US" dirty="0" smtClean="0"/>
              <a:t>- Aristocracy (generosity of the </a:t>
            </a:r>
            <a:r>
              <a:rPr lang="en-US" dirty="0" err="1" smtClean="0"/>
              <a:t>optimates</a:t>
            </a:r>
            <a:r>
              <a:rPr lang="en-US" dirty="0" smtClean="0"/>
              <a:t>)</a:t>
            </a:r>
          </a:p>
          <a:p>
            <a:pPr>
              <a:buFontTx/>
              <a:buChar char="-"/>
            </a:pPr>
            <a:r>
              <a:rPr lang="en-US" dirty="0" smtClean="0"/>
              <a:t>Democracy (freedoms)</a:t>
            </a:r>
          </a:p>
          <a:p>
            <a:pPr marL="0" indent="0">
              <a:buNone/>
            </a:pPr>
            <a:r>
              <a:rPr lang="en-US" dirty="0" smtClean="0"/>
              <a:t>But none of them are stable, thus, he uses </a:t>
            </a:r>
            <a:r>
              <a:rPr lang="en-US" dirty="0" err="1" smtClean="0"/>
              <a:t>Polibias’s</a:t>
            </a:r>
            <a:r>
              <a:rPr lang="en-US" dirty="0" smtClean="0"/>
              <a:t> republic (mixture system of the 2 Consulates (monarchy) + senate with (</a:t>
            </a:r>
            <a:r>
              <a:rPr lang="en-US" dirty="0" err="1" smtClean="0"/>
              <a:t>optimates</a:t>
            </a:r>
            <a:r>
              <a:rPr lang="en-US" dirty="0" smtClean="0"/>
              <a:t>) + People’s Assemble (</a:t>
            </a:r>
            <a:r>
              <a:rPr lang="en-US" dirty="0" err="1" smtClean="0"/>
              <a:t>populares</a:t>
            </a:r>
            <a:r>
              <a:rPr lang="en-US" dirty="0" smtClean="0"/>
              <a:t> and democracy).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87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258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Rome and Cicero </vt:lpstr>
      <vt:lpstr>Rome</vt:lpstr>
      <vt:lpstr>Rome</vt:lpstr>
      <vt:lpstr>Cicero</vt:lpstr>
      <vt:lpstr>Republic </vt:lpstr>
      <vt:lpstr>Forms of ruling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Cicero</dc:title>
  <dc:creator>Adibayeva Aigul</dc:creator>
  <cp:lastModifiedBy>Adibayeva Aigul</cp:lastModifiedBy>
  <cp:revision>10</cp:revision>
  <dcterms:created xsi:type="dcterms:W3CDTF">2019-01-21T06:46:30Z</dcterms:created>
  <dcterms:modified xsi:type="dcterms:W3CDTF">2019-01-23T04:50:23Z</dcterms:modified>
</cp:coreProperties>
</file>