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71" r:id="rId4"/>
    <p:sldId id="274" r:id="rId5"/>
    <p:sldId id="259" r:id="rId6"/>
    <p:sldId id="276" r:id="rId7"/>
    <p:sldId id="264" r:id="rId8"/>
    <p:sldId id="266" r:id="rId9"/>
    <p:sldId id="268" r:id="rId10"/>
    <p:sldId id="269" r:id="rId11"/>
    <p:sldId id="270" r:id="rId12"/>
  </p:sldIdLst>
  <p:sldSz cx="9144000" cy="6858000" type="screen4x3"/>
  <p:notesSz cx="6797675" cy="9928225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4B13-01F1-4DC9-B10A-8FCDFD21CCA0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24208-BDBE-42F0-8ECF-27C5A3CA8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1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611560" y="1772816"/>
            <a:ext cx="8136904" cy="403244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9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0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6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B4EB-3013-4751-931A-24A47794FCD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B2F1-5D9F-4A63-AE03-A37228E481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7" y="6488668"/>
            <a:ext cx="3206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http://presentation-creation.ru/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Модернизация образования в </a:t>
            </a:r>
            <a:r>
              <a:rPr lang="ru-RU" b="1" dirty="0"/>
              <a:t>контексте преобразования общественного сознания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6447206"/>
            <a:ext cx="3157592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Кафедра «</a:t>
            </a:r>
            <a:r>
              <a:rPr lang="ru-RU" sz="1600" dirty="0" err="1" smtClean="0"/>
              <a:t>ИКиСГД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12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94" y="294109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ru-RU" sz="3600" b="1" dirty="0"/>
              <a:t>Открытость сознания</a:t>
            </a:r>
            <a:endParaRPr lang="en-US" sz="36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5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4678363" y="1747838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/>
              <a:t>понимание</a:t>
            </a:r>
            <a:r>
              <a:rPr lang="ru-RU" sz="1600" dirty="0"/>
              <a:t> того, что творится в большом мире, что происходит вокруг твоей страны, что происходит в твоей части планеты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4678363" y="3021013"/>
            <a:ext cx="39322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/>
              <a:t>это готовность к переменам,</a:t>
            </a:r>
            <a:r>
              <a:rPr lang="ru-RU" sz="1600" dirty="0"/>
              <a:t> которые несет новый технологический уклад. Он изменит в ближайшие 10 лет огромные пласты нашей жизни – работу, быт, отдых, жилище, способы человеческого общения.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4652963" y="4653310"/>
            <a:ext cx="39322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 b="1" dirty="0"/>
              <a:t>способность перенимать чужой опыт, учиться у других</a:t>
            </a:r>
            <a:r>
              <a:rPr lang="ru-RU" sz="1600" dirty="0"/>
              <a:t>. Две великие азиатские державы, Япония и Китай – классическое воплощение этих способностей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359337" y="3086100"/>
            <a:ext cx="15732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/>
              <a:t> </a:t>
            </a:r>
            <a:r>
              <a:rPr lang="ru-RU" b="1" dirty="0" smtClean="0"/>
              <a:t>Три </a:t>
            </a:r>
            <a:r>
              <a:rPr lang="ru-RU" b="1" dirty="0"/>
              <a:t>особенности сознания</a:t>
            </a:r>
            <a:endParaRPr lang="en-US" b="1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white">
          <a:xfrm>
            <a:off x="2806700" y="1916832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Во-первых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white">
          <a:xfrm>
            <a:off x="2806700" y="3399383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Во-вторых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white">
          <a:xfrm>
            <a:off x="2735263" y="4983559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В-третьих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925" y="5918171"/>
            <a:ext cx="8251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3333"/>
                </a:solidFill>
                <a:ea typeface="Times New Roman" panose="02020603050405020304" pitchFamily="18" charset="0"/>
              </a:rPr>
              <a:t>Открытость и восприимчивость к лучшим достижениям</a:t>
            </a: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, а не заведомое отталкивание всего «не своего» – вот </a:t>
            </a:r>
            <a:r>
              <a:rPr lang="ru-RU" sz="1600" b="1" dirty="0">
                <a:solidFill>
                  <a:srgbClr val="333333"/>
                </a:solidFill>
                <a:ea typeface="Times New Roman" panose="02020603050405020304" pitchFamily="18" charset="0"/>
              </a:rPr>
              <a:t>залог успеха и один из показателей открытого сознания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73376" y="6553717"/>
            <a:ext cx="6285830" cy="4107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16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599" y="163513"/>
            <a:ext cx="781048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"Взгляд в будущее: модернизация общественного сознания</a:t>
            </a:r>
            <a:r>
              <a:rPr lang="ru-RU" sz="3200" b="1" dirty="0" smtClean="0"/>
              <a:t>"</a:t>
            </a:r>
            <a:endParaRPr lang="ru-RU" sz="32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8" y="1675"/>
              <a:ext cx="1053" cy="10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78200" y="18065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09340" y="1762016"/>
            <a:ext cx="4747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Государство и нация</a:t>
            </a:r>
            <a:r>
              <a:rPr lang="ru-RU" dirty="0"/>
              <a:t> – </a:t>
            </a:r>
            <a:r>
              <a:rPr lang="ru-RU" b="1" dirty="0"/>
              <a:t>живой развивающийся организм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94120" y="2559050"/>
            <a:ext cx="4673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У </a:t>
            </a:r>
            <a:r>
              <a:rPr lang="ru-RU" b="1" dirty="0"/>
              <a:t>Казахстана есть уникальный исторический шанс самим</a:t>
            </a:r>
            <a:r>
              <a:rPr lang="ru-RU" dirty="0"/>
              <a:t> </a:t>
            </a:r>
            <a:r>
              <a:rPr lang="ru-RU" b="1" dirty="0"/>
              <a:t>построить свое лучшее будущее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15948" y="3285113"/>
            <a:ext cx="4762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Модернизация</a:t>
            </a:r>
            <a:r>
              <a:rPr lang="ru-RU" b="1" dirty="0"/>
              <a:t>, как и сама история, – </a:t>
            </a:r>
            <a:r>
              <a:rPr lang="ru-RU" b="1" dirty="0" smtClean="0"/>
              <a:t>продолжающийся процесс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95484" y="4007644"/>
            <a:ext cx="4859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Молодое поколение </a:t>
            </a:r>
            <a:r>
              <a:rPr lang="ru-RU" b="1" dirty="0" err="1" smtClean="0"/>
              <a:t>казахстанцев</a:t>
            </a:r>
            <a:r>
              <a:rPr lang="ru-RU" b="1" dirty="0" smtClean="0"/>
              <a:t> понимает </a:t>
            </a:r>
            <a:r>
              <a:rPr lang="ru-RU" b="1" dirty="0"/>
              <a:t>важность предложения нашей модернизации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546356" y="4795838"/>
            <a:ext cx="4873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Внутреннее </a:t>
            </a:r>
            <a:r>
              <a:rPr lang="ru-RU" b="1" dirty="0"/>
              <a:t>стремление к обновлению – это ключевой принцип нашего развития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5254" y="3261659"/>
            <a:ext cx="183755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b="1" kern="1800" cap="all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ЗАКЛЮЧЕНИЕ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6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2" y="111757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Статья Главы государства </a:t>
            </a:r>
            <a:br>
              <a:rPr lang="ru-RU" sz="3200" b="1" dirty="0" smtClean="0"/>
            </a:br>
            <a:r>
              <a:rPr lang="ru-RU" sz="3200" b="1" dirty="0" smtClean="0"/>
              <a:t>«Взгляд </a:t>
            </a:r>
            <a:r>
              <a:rPr lang="ru-RU" sz="3200" b="1" dirty="0"/>
              <a:t>в будущее: модернизация общественного </a:t>
            </a:r>
            <a:r>
              <a:rPr lang="ru-RU" sz="3200" b="1" dirty="0" smtClean="0"/>
              <a:t>сознания»</a:t>
            </a:r>
            <a:endParaRPr lang="ru-RU" sz="3200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black">
          <a:xfrm>
            <a:off x="4882808" y="2016846"/>
            <a:ext cx="3508375" cy="1074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ru-RU" sz="2400" b="1" dirty="0" smtClean="0">
                <a:solidFill>
                  <a:srgbClr val="B10303"/>
                </a:solidFill>
                <a:latin typeface="Arial" charset="0"/>
              </a:rPr>
              <a:t>Направления модернизации </a:t>
            </a:r>
            <a:endParaRPr lang="en-US" sz="2400" b="1" dirty="0">
              <a:solidFill>
                <a:srgbClr val="B10303"/>
              </a:solidFill>
              <a:latin typeface="Arial" charset="0"/>
            </a:endParaRPr>
          </a:p>
          <a:p>
            <a:pPr algn="l" eaLnBrk="0" hangingPunct="0">
              <a:lnSpc>
                <a:spcPct val="110000"/>
              </a:lnSpc>
            </a:pPr>
            <a:endParaRPr lang="en-US" sz="1000" b="1" dirty="0">
              <a:solidFill>
                <a:srgbClr val="B10303"/>
              </a:solidFill>
              <a:latin typeface="Arial" charset="0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H="1">
            <a:off x="4760913" y="2279650"/>
            <a:ext cx="4762" cy="3095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 rot="2692993">
            <a:off x="507130" y="1847637"/>
            <a:ext cx="4039132" cy="4402630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gray">
          <a:xfrm rot="18892993">
            <a:off x="821003" y="1811644"/>
            <a:ext cx="3918876" cy="4474616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black">
          <a:xfrm rot="18907007" flipV="1">
            <a:off x="650822" y="1732349"/>
            <a:ext cx="3896936" cy="4240204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gray">
          <a:xfrm rot="2692993" flipH="1" flipV="1">
            <a:off x="766800" y="1697189"/>
            <a:ext cx="3967193" cy="425234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" name="WordArt 9"/>
          <p:cNvSpPr>
            <a:spLocks noChangeArrowheads="1" noChangeShapeType="1" noTextEdit="1"/>
          </p:cNvSpPr>
          <p:nvPr/>
        </p:nvSpPr>
        <p:spPr bwMode="gray">
          <a:xfrm rot="18992296">
            <a:off x="1079887" y="2649845"/>
            <a:ext cx="2162175" cy="13705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09127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Сохранение своей </a:t>
            </a:r>
          </a:p>
          <a:p>
            <a:pPr algn="ctr"/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культуры 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" name="WordArt 10"/>
          <p:cNvSpPr>
            <a:spLocks noChangeArrowheads="1" noChangeShapeType="1" noTextEdit="1"/>
          </p:cNvSpPr>
          <p:nvPr/>
        </p:nvSpPr>
        <p:spPr bwMode="white">
          <a:xfrm rot="2855621">
            <a:off x="2128521" y="2744861"/>
            <a:ext cx="2389165" cy="11383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1080"/>
              </a:avLst>
            </a:prstTxWarp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Сохранение собственного </a:t>
            </a:r>
          </a:p>
          <a:p>
            <a:pPr algn="ctr"/>
            <a:r>
              <a:rPr lang="ru-RU" b="1" dirty="0" smtClean="0"/>
              <a:t>национального </a:t>
            </a:r>
            <a:r>
              <a:rPr lang="ru-RU" b="1" dirty="0"/>
              <a:t>к</a:t>
            </a:r>
            <a:r>
              <a:rPr lang="ru-RU" b="1" dirty="0" smtClean="0"/>
              <a:t>ода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WordArt 11"/>
          <p:cNvSpPr>
            <a:spLocks noChangeArrowheads="1" noChangeShapeType="1" noTextEdit="1"/>
          </p:cNvSpPr>
          <p:nvPr/>
        </p:nvSpPr>
        <p:spPr bwMode="gray">
          <a:xfrm rot="2855621">
            <a:off x="838129" y="4179848"/>
            <a:ext cx="2211595" cy="10795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pPr algn="ctr"/>
            <a:r>
              <a:rPr lang="ru-RU" b="1" dirty="0"/>
              <a:t>Л</a:t>
            </a:r>
            <a:r>
              <a:rPr lang="ru-RU" b="1" dirty="0" smtClean="0"/>
              <a:t>учшие </a:t>
            </a:r>
            <a:r>
              <a:rPr lang="ru-RU" b="1" dirty="0"/>
              <a:t>традиции 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8" name="WordArt 12"/>
          <p:cNvSpPr>
            <a:spLocks noChangeArrowheads="1" noChangeShapeType="1" noTextEdit="1"/>
          </p:cNvSpPr>
          <p:nvPr/>
        </p:nvSpPr>
        <p:spPr bwMode="gray">
          <a:xfrm rot="18739395">
            <a:off x="2057300" y="3653212"/>
            <a:ext cx="2162175" cy="140939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pPr algn="ctr"/>
            <a:r>
              <a:rPr lang="ru-RU" b="1" dirty="0" smtClean="0"/>
              <a:t>Примирение </a:t>
            </a:r>
          </a:p>
          <a:p>
            <a:pPr algn="ctr"/>
            <a:r>
              <a:rPr lang="ru-RU" b="1" dirty="0" smtClean="0"/>
              <a:t>различных полюсов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национального сознания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gray">
          <a:xfrm>
            <a:off x="1386966" y="3482371"/>
            <a:ext cx="25292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cap="all" dirty="0" smtClean="0"/>
              <a:t>I. О </a:t>
            </a:r>
            <a:r>
              <a:rPr lang="ru-RU" b="1" cap="all" dirty="0"/>
              <a:t>НАЦИОНАЛЬНОМ СОЗНАНИИ В XXI ВЕКЕ</a:t>
            </a:r>
            <a:endParaRPr lang="en-US" b="1" dirty="0">
              <a:latin typeface="Arial" charset="0"/>
            </a:endParaRP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gray">
          <a:xfrm>
            <a:off x="5116748" y="3119927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21"/>
          <p:cNvSpPr>
            <a:spLocks noChangeArrowheads="1"/>
          </p:cNvSpPr>
          <p:nvPr/>
        </p:nvSpPr>
        <p:spPr bwMode="gray">
          <a:xfrm>
            <a:off x="5123023" y="350145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22"/>
          <p:cNvSpPr>
            <a:spLocks noChangeArrowheads="1"/>
          </p:cNvSpPr>
          <p:nvPr/>
        </p:nvSpPr>
        <p:spPr bwMode="gray">
          <a:xfrm>
            <a:off x="5141913" y="3930101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invGray">
          <a:xfrm>
            <a:off x="5145486" y="450819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Text Box 24"/>
          <p:cNvSpPr txBox="1">
            <a:spLocks noChangeArrowheads="1"/>
          </p:cNvSpPr>
          <p:nvPr/>
        </p:nvSpPr>
        <p:spPr bwMode="gray">
          <a:xfrm>
            <a:off x="5566834" y="3050078"/>
            <a:ext cx="29414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Конкурентоспособность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gray">
          <a:xfrm>
            <a:off x="5595642" y="3436205"/>
            <a:ext cx="2301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/>
              <a:t>Прагматизм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gray">
          <a:xfrm>
            <a:off x="5593082" y="3823745"/>
            <a:ext cx="31783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Сохранение национальной идентичности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gray">
          <a:xfrm>
            <a:off x="5593082" y="4488884"/>
            <a:ext cx="2301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b="1" dirty="0"/>
              <a:t>Культ знания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rot="16200000" flipH="1">
            <a:off x="6579394" y="1194594"/>
            <a:ext cx="6350" cy="3557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gray">
          <a:xfrm>
            <a:off x="5940152" y="6553200"/>
            <a:ext cx="3096344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AutoShape 20"/>
          <p:cNvSpPr>
            <a:spLocks noChangeArrowheads="1"/>
          </p:cNvSpPr>
          <p:nvPr/>
        </p:nvSpPr>
        <p:spPr bwMode="gray">
          <a:xfrm rot="11049305">
            <a:off x="5156674" y="5008482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gray">
          <a:xfrm>
            <a:off x="5593082" y="4947641"/>
            <a:ext cx="294148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Эволюционное, а не революционное развитие Казахстана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gray">
          <a:xfrm>
            <a:off x="5179512" y="5870971"/>
            <a:ext cx="247650" cy="24765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gray">
          <a:xfrm>
            <a:off x="5562715" y="5867238"/>
            <a:ext cx="29414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/>
              <a:t>Открытость сознания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b="1" dirty="0"/>
              <a:t>Культ знания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ltGray">
          <a:xfrm>
            <a:off x="4266668" y="1624940"/>
            <a:ext cx="3233192" cy="690108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ltGray">
          <a:xfrm>
            <a:off x="2901156" y="3132252"/>
            <a:ext cx="3341688" cy="740641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ltGray">
          <a:xfrm>
            <a:off x="1579367" y="4479211"/>
            <a:ext cx="3341687" cy="790942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Freeform 31"/>
          <p:cNvSpPr>
            <a:spLocks/>
          </p:cNvSpPr>
          <p:nvPr/>
        </p:nvSpPr>
        <p:spPr bwMode="gray">
          <a:xfrm rot="18320416" flipH="1">
            <a:off x="3173071" y="2334727"/>
            <a:ext cx="1074737" cy="60166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32"/>
          <p:cNvSpPr>
            <a:spLocks/>
          </p:cNvSpPr>
          <p:nvPr/>
        </p:nvSpPr>
        <p:spPr bwMode="gray">
          <a:xfrm rot="18320416" flipH="1">
            <a:off x="1782547" y="3748160"/>
            <a:ext cx="1074738" cy="6016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3060465" y="3235526"/>
            <a:ext cx="30416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Культ </a:t>
            </a:r>
            <a:r>
              <a:rPr lang="ru-RU" sz="1400" b="1" dirty="0"/>
              <a:t>образования должен быть всеобщим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4389308" y="1712903"/>
            <a:ext cx="3131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Многое было сделано за годы Независимости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579367" y="4555703"/>
            <a:ext cx="315068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/>
              <a:t>Образование </a:t>
            </a:r>
            <a:r>
              <a:rPr lang="ru-RU" sz="1400" b="1" dirty="0"/>
              <a:t>- самый фундаментальный фактор успеха в будущем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476930" y="5625529"/>
            <a:ext cx="20431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Вставить текст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4362668" y="2270272"/>
            <a:ext cx="45298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1C1C1C"/>
                </a:solidFill>
                <a:latin typeface="Arial" charset="0"/>
              </a:rPr>
              <a:t> - </a:t>
            </a:r>
            <a:r>
              <a:rPr lang="ru-RU" sz="1400" b="1" dirty="0" smtClean="0"/>
              <a:t>программа</a:t>
            </a:r>
            <a:r>
              <a:rPr lang="ru-RU" sz="1400" b="1" dirty="0"/>
              <a:t> «</a:t>
            </a:r>
            <a:r>
              <a:rPr lang="ru-RU" sz="1400" b="1" dirty="0" err="1"/>
              <a:t>Болашак</a:t>
            </a:r>
            <a:r>
              <a:rPr lang="ru-RU" sz="1400" b="1" dirty="0"/>
              <a:t>» 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  <a:p>
            <a:pPr eaLnBrk="0" hangingPunct="0"/>
            <a:r>
              <a:rPr lang="en-US" sz="1400" b="1" dirty="0">
                <a:solidFill>
                  <a:srgbClr val="1C1C1C"/>
                </a:solidFill>
                <a:latin typeface="Arial" charset="0"/>
              </a:rPr>
              <a:t> - </a:t>
            </a:r>
            <a:r>
              <a:rPr lang="ru-RU" sz="1400" b="1" dirty="0" smtClean="0"/>
              <a:t>создание</a:t>
            </a:r>
            <a:r>
              <a:rPr lang="ru-RU" sz="1400" b="1" dirty="0"/>
              <a:t> </a:t>
            </a:r>
            <a:r>
              <a:rPr lang="ru-RU" sz="1400" b="1" dirty="0" smtClean="0"/>
              <a:t>ряда</a:t>
            </a:r>
            <a:r>
              <a:rPr lang="ru-RU" sz="1400" b="1" dirty="0"/>
              <a:t> университетов очень высокого </a:t>
            </a:r>
            <a:r>
              <a:rPr lang="ru-RU" sz="1400" b="1" dirty="0" smtClean="0"/>
              <a:t>уровня</a:t>
            </a:r>
          </a:p>
          <a:p>
            <a:pPr eaLnBrk="0" hangingPunct="0"/>
            <a:r>
              <a:rPr lang="en-US" sz="1400" b="1" dirty="0" smtClean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1C1C1C"/>
                </a:solidFill>
                <a:latin typeface="Arial" charset="0"/>
              </a:rPr>
              <a:t>- </a:t>
            </a:r>
            <a:r>
              <a:rPr lang="ru-RU" sz="1400" b="1" dirty="0" smtClean="0">
                <a:solidFill>
                  <a:srgbClr val="1C1C1C"/>
                </a:solidFill>
              </a:rPr>
              <a:t>создание</a:t>
            </a:r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 </a:t>
            </a:r>
            <a:r>
              <a:rPr lang="ru-RU" sz="1400" b="1" dirty="0" smtClean="0"/>
              <a:t>системы </a:t>
            </a:r>
            <a:r>
              <a:rPr lang="ru-RU" sz="1400" b="1" dirty="0"/>
              <a:t>интеллектуальных школ 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2959736" y="3844705"/>
            <a:ext cx="336689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/>
              <a:t>в </a:t>
            </a:r>
            <a:r>
              <a:rPr lang="ru-RU" sz="1400" b="1" dirty="0"/>
              <a:t>ближайшие десятилетия половина существующих профессий исчезнет</a:t>
            </a:r>
            <a:endParaRPr lang="en-US" sz="14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1466274" y="5402957"/>
            <a:ext cx="352839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/>
              <a:t>В системе приоритетов молодежи образование должно стоять первым </a:t>
            </a:r>
            <a:r>
              <a:rPr lang="ru-RU" sz="1400" b="1" dirty="0" smtClean="0"/>
              <a:t>номером</a:t>
            </a:r>
            <a:endParaRPr lang="ru-RU" sz="1400" b="1" dirty="0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ru-RU" sz="3200" b="1" cap="all" dirty="0" smtClean="0"/>
              <a:t>II. ПОВЕСТКА ДНЯ НА БЛИЖАЙШИЕ ГОДЫ</a:t>
            </a:r>
            <a:endParaRPr lang="en-US" sz="32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ltGray">
          <a:xfrm>
            <a:off x="3635896" y="1556792"/>
            <a:ext cx="4104456" cy="758256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ltGray">
          <a:xfrm>
            <a:off x="1579367" y="4479210"/>
            <a:ext cx="3341687" cy="1470069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Freeform 31"/>
          <p:cNvSpPr>
            <a:spLocks/>
          </p:cNvSpPr>
          <p:nvPr/>
        </p:nvSpPr>
        <p:spPr bwMode="gray">
          <a:xfrm rot="18320416" flipH="1">
            <a:off x="3173071" y="2334727"/>
            <a:ext cx="1074737" cy="601662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32"/>
          <p:cNvSpPr>
            <a:spLocks/>
          </p:cNvSpPr>
          <p:nvPr/>
        </p:nvSpPr>
        <p:spPr bwMode="gray">
          <a:xfrm rot="18320416" flipH="1">
            <a:off x="1782547" y="3748160"/>
            <a:ext cx="1074738" cy="601663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D05656">
                  <a:gamma/>
                  <a:tint val="50980"/>
                  <a:invGamma/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3491880" y="1556792"/>
            <a:ext cx="468052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«Новое гуманитарное знание. 100 новых учебников на казахском языке»</a:t>
            </a:r>
            <a:endParaRPr lang="en-US" sz="2000" b="1" dirty="0"/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579367" y="4653136"/>
            <a:ext cx="315068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/>
              <a:t>Нам нужны </a:t>
            </a:r>
            <a:r>
              <a:rPr lang="ru-RU" b="1" dirty="0" smtClean="0"/>
              <a:t>не просто инженеры и медики</a:t>
            </a:r>
            <a:r>
              <a:rPr lang="ru-RU" dirty="0" smtClean="0"/>
              <a:t>, но и люди, хорошо понимающие современность и будущее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39"/>
          <p:cNvSpPr>
            <a:spLocks noChangeArrowheads="1"/>
          </p:cNvSpPr>
          <p:nvPr/>
        </p:nvSpPr>
        <p:spPr bwMode="auto">
          <a:xfrm>
            <a:off x="683568" y="2924944"/>
            <a:ext cx="82089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Мы должны создать условия для полноценного образования студентов по истории, политологии, социологии, философии, психологии, </a:t>
            </a:r>
            <a:r>
              <a:rPr lang="ru-RU" dirty="0" err="1" smtClean="0"/>
              <a:t>культурологии</a:t>
            </a:r>
            <a:r>
              <a:rPr lang="ru-RU" dirty="0" smtClean="0"/>
              <a:t>, филологии. Наша гуманитарная интеллигенция должна быть поддержана государством путем восстановления гуманитарных кафедр в вузах страны.</a:t>
            </a:r>
            <a:endParaRPr lang="ru-RU" dirty="0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5070"/>
            <a:ext cx="8229600" cy="1143000"/>
          </a:xfrm>
        </p:spPr>
        <p:txBody>
          <a:bodyPr/>
          <a:lstStyle/>
          <a:p>
            <a:pPr eaLnBrk="0" hangingPunct="0"/>
            <a:r>
              <a:rPr lang="ru-RU" b="1" dirty="0"/>
              <a:t>Конкурентоспособность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pic>
        <p:nvPicPr>
          <p:cNvPr id="3" name="Picture 4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265" y="2379663"/>
            <a:ext cx="2024063" cy="2025650"/>
          </a:xfrm>
          <a:prstGeom prst="rect">
            <a:avLst/>
          </a:prstGeom>
          <a:noFill/>
        </p:spPr>
      </p:pic>
      <p:pic>
        <p:nvPicPr>
          <p:cNvPr id="4" name="Picture 5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63" y="2319338"/>
            <a:ext cx="2146300" cy="2146300"/>
          </a:xfrm>
          <a:prstGeom prst="rect">
            <a:avLst/>
          </a:prstGeom>
          <a:noFill/>
        </p:spPr>
      </p:pic>
      <p:pic>
        <p:nvPicPr>
          <p:cNvPr id="5" name="Picture 6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2989263" y="3078520"/>
            <a:ext cx="517525" cy="582613"/>
          </a:xfrm>
          <a:prstGeom prst="rect">
            <a:avLst/>
          </a:prstGeom>
          <a:noFill/>
        </p:spPr>
      </p:pic>
      <p:pic>
        <p:nvPicPr>
          <p:cNvPr id="6" name="Picture 7" descr="O_chevron001"/>
          <p:cNvPicPr>
            <a:picLocks noChangeAspect="1" noChangeArrowheads="1"/>
          </p:cNvPicPr>
          <p:nvPr/>
        </p:nvPicPr>
        <p:blipFill>
          <a:blip r:embed="rId4" cstate="print">
            <a:lum bright="6000" contrast="42000"/>
            <a:grayscl/>
          </a:blip>
          <a:srcRect/>
          <a:stretch>
            <a:fillRect/>
          </a:stretch>
        </p:blipFill>
        <p:spPr bwMode="auto">
          <a:xfrm>
            <a:off x="5795902" y="3078519"/>
            <a:ext cx="517525" cy="582612"/>
          </a:xfrm>
          <a:prstGeom prst="rect">
            <a:avLst/>
          </a:prstGeom>
          <a:noFill/>
        </p:spPr>
      </p:pic>
      <p:pic>
        <p:nvPicPr>
          <p:cNvPr id="7" name="Picture 8" descr="YG_circl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6788" y="2278419"/>
            <a:ext cx="2182812" cy="2182813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1058862" y="2737803"/>
            <a:ext cx="16033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 smtClean="0"/>
              <a:t>Программа</a:t>
            </a:r>
            <a:r>
              <a:rPr lang="ru-RU" dirty="0"/>
              <a:t> </a:t>
            </a:r>
            <a:r>
              <a:rPr lang="ru-RU" dirty="0" smtClean="0"/>
              <a:t>   «Цифровой </a:t>
            </a:r>
            <a:r>
              <a:rPr lang="ru-RU" dirty="0"/>
              <a:t>Казахстан»</a:t>
            </a:r>
            <a:endParaRPr lang="en-US" dirty="0"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90950" y="3020469"/>
            <a:ext cx="161448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dirty="0" smtClean="0"/>
              <a:t>Программа </a:t>
            </a:r>
            <a:r>
              <a:rPr lang="ru-RU" dirty="0" err="1"/>
              <a:t>трехъязычия</a:t>
            </a:r>
            <a:endParaRPr lang="en-US" dirty="0"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6642608" y="2737803"/>
            <a:ext cx="16033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600" dirty="0" smtClean="0"/>
              <a:t>Программа </a:t>
            </a:r>
            <a:r>
              <a:rPr lang="ru-RU" sz="1600" dirty="0"/>
              <a:t>культурного и конфессионального согласия</a:t>
            </a:r>
            <a:endParaRPr lang="en-US" sz="1600" dirty="0">
              <a:latin typeface="Arial" charset="0"/>
            </a:endParaRP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22" y="188640"/>
            <a:ext cx="6940873" cy="1143000"/>
          </a:xfrm>
        </p:spPr>
        <p:txBody>
          <a:bodyPr>
            <a:noAutofit/>
          </a:bodyPr>
          <a:lstStyle/>
          <a:p>
            <a:pPr eaLnBrk="0" hangingPunct="0"/>
            <a:r>
              <a:rPr lang="ru-RU" sz="3600" b="1" cap="all" dirty="0"/>
              <a:t>II. ПОВЕСТКА ДНЯ НА БЛИЖАЙШИЕ ГОДЫ</a:t>
            </a:r>
            <a:endParaRPr lang="en-US" sz="3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" name="Freeform 4"/>
          <p:cNvSpPr>
            <a:spLocks/>
          </p:cNvSpPr>
          <p:nvPr/>
        </p:nvSpPr>
        <p:spPr bwMode="ltGray">
          <a:xfrm>
            <a:off x="1084044" y="1913344"/>
            <a:ext cx="8059955" cy="3633722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868609" y="2241384"/>
            <a:ext cx="227013" cy="139700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982913" y="2611438"/>
            <a:ext cx="263525" cy="190500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967163" y="2998730"/>
            <a:ext cx="358775" cy="3079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6381470" y="3806033"/>
            <a:ext cx="544512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145368" y="3446327"/>
            <a:ext cx="442913" cy="427037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1328228" y="1618815"/>
            <a:ext cx="138732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Во-первых</a:t>
            </a:r>
            <a:endParaRPr lang="en-US" sz="1600" b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2441697" y="1744067"/>
            <a:ext cx="11975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Во-вторых</a:t>
            </a:r>
            <a:endParaRPr lang="en-US" sz="16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3646265" y="1788137"/>
            <a:ext cx="114369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В-третьих</a:t>
            </a:r>
            <a:endParaRPr lang="en-US" sz="1600" b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gray">
          <a:xfrm>
            <a:off x="4752736" y="1810587"/>
            <a:ext cx="13316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В-четвертых</a:t>
            </a:r>
            <a:endParaRPr lang="en-US" sz="1600" b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gray">
          <a:xfrm>
            <a:off x="6007652" y="1972680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В-пятых</a:t>
            </a:r>
            <a:endParaRPr lang="en-US" sz="1600" b="1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65881" y="2432329"/>
            <a:ext cx="2898776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 smtClean="0"/>
              <a:t>Поэтапный переход </a:t>
            </a:r>
            <a:r>
              <a:rPr lang="ru-RU" sz="1500" b="1" dirty="0"/>
              <a:t>казахского языка на латиницу</a:t>
            </a:r>
            <a:endParaRPr lang="en-US" sz="1500" b="1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93426" y="3022629"/>
            <a:ext cx="3532109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/>
              <a:t>«Новое гуманитарное знание. 100 новых учебников на казахском языке»</a:t>
            </a:r>
            <a:endParaRPr lang="en-US" sz="1500" b="1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273519" y="3620417"/>
            <a:ext cx="433635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 smtClean="0"/>
              <a:t>Программа </a:t>
            </a:r>
            <a:r>
              <a:rPr lang="ru-RU" sz="1500" b="1" dirty="0"/>
              <a:t>«</a:t>
            </a:r>
            <a:r>
              <a:rPr lang="ru-RU" sz="1500" b="1" dirty="0" err="1"/>
              <a:t>Туған</a:t>
            </a:r>
            <a:r>
              <a:rPr lang="ru-RU" sz="1500" b="1" dirty="0"/>
              <a:t> </a:t>
            </a:r>
            <a:r>
              <a:rPr lang="ru-RU" sz="1500" b="1" dirty="0" err="1"/>
              <a:t>жер</a:t>
            </a:r>
            <a:r>
              <a:rPr lang="ru-RU" sz="1500" b="1" dirty="0"/>
              <a:t>», которая легко перейдет в более широкую установку –</a:t>
            </a:r>
            <a:r>
              <a:rPr lang="ru-RU" sz="1500" dirty="0"/>
              <a:t>  </a:t>
            </a:r>
            <a:r>
              <a:rPr lang="ru-RU" sz="1500" b="1" dirty="0"/>
              <a:t>«</a:t>
            </a:r>
            <a:r>
              <a:rPr lang="ru-RU" sz="1500" b="1" dirty="0" err="1"/>
              <a:t>Туған</a:t>
            </a:r>
            <a:r>
              <a:rPr lang="ru-RU" sz="1500" b="1" dirty="0"/>
              <a:t> ел</a:t>
            </a:r>
            <a:r>
              <a:rPr lang="ru-RU" sz="1500" b="1" dirty="0" smtClean="0"/>
              <a:t>»</a:t>
            </a:r>
            <a:endParaRPr lang="en-US" sz="1500" b="1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441922" y="4349221"/>
            <a:ext cx="479742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b="1" dirty="0" smtClean="0"/>
              <a:t>Проект </a:t>
            </a:r>
            <a:r>
              <a:rPr lang="ru-RU" sz="1500" b="1" dirty="0"/>
              <a:t>«Духовные святыни Казахстана»,</a:t>
            </a:r>
            <a:r>
              <a:rPr lang="ru-RU" sz="1500" dirty="0"/>
              <a:t> или, как говорят ученые, </a:t>
            </a:r>
            <a:r>
              <a:rPr lang="ru-RU" sz="1500" b="1" dirty="0"/>
              <a:t>«Сакральная география Казахстана</a:t>
            </a:r>
            <a:r>
              <a:rPr lang="ru-RU" sz="1500" b="1" dirty="0" smtClean="0"/>
              <a:t>»</a:t>
            </a:r>
            <a:endParaRPr lang="ru-RU" sz="1500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gray">
          <a:xfrm>
            <a:off x="1006388" y="5087923"/>
            <a:ext cx="461709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 dirty="0" smtClean="0"/>
              <a:t>Проект </a:t>
            </a:r>
            <a:r>
              <a:rPr lang="ru-RU" sz="1500" b="1" dirty="0"/>
              <a:t>– «Современная казахстанская культура в глобальном мире</a:t>
            </a:r>
            <a:r>
              <a:rPr lang="ru-RU" sz="1500" b="1" dirty="0" smtClean="0"/>
              <a:t>»</a:t>
            </a:r>
            <a:endParaRPr lang="en-US" sz="1500" b="1" dirty="0"/>
          </a:p>
        </p:txBody>
      </p:sp>
      <p:cxnSp>
        <p:nvCxnSpPr>
          <p:cNvPr id="19" name="AutoShape 20"/>
          <p:cNvCxnSpPr>
            <a:cxnSpLocks noChangeShapeType="1"/>
            <a:stCxn id="4" idx="3"/>
            <a:endCxn id="14" idx="0"/>
          </p:cNvCxnSpPr>
          <p:nvPr/>
        </p:nvCxnSpPr>
        <p:spPr bwMode="gray">
          <a:xfrm rot="5400000">
            <a:off x="1723071" y="2173283"/>
            <a:ext cx="51245" cy="4668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0" name="AutoShape 21"/>
          <p:cNvCxnSpPr>
            <a:cxnSpLocks noChangeShapeType="1"/>
            <a:stCxn id="5" idx="3"/>
            <a:endCxn id="15" idx="0"/>
          </p:cNvCxnSpPr>
          <p:nvPr/>
        </p:nvCxnSpPr>
        <p:spPr bwMode="gray">
          <a:xfrm rot="5400000">
            <a:off x="2376734" y="2284686"/>
            <a:ext cx="220691" cy="125519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1" name="AutoShape 22"/>
          <p:cNvCxnSpPr>
            <a:cxnSpLocks noChangeShapeType="1"/>
          </p:cNvCxnSpPr>
          <p:nvPr/>
        </p:nvCxnSpPr>
        <p:spPr bwMode="gray">
          <a:xfrm rot="5400000">
            <a:off x="3060079" y="2646047"/>
            <a:ext cx="446088" cy="172685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2" name="AutoShape 23"/>
          <p:cNvCxnSpPr>
            <a:cxnSpLocks noChangeShapeType="1"/>
          </p:cNvCxnSpPr>
          <p:nvPr/>
        </p:nvCxnSpPr>
        <p:spPr bwMode="gray">
          <a:xfrm rot="5400000">
            <a:off x="4154162" y="3202468"/>
            <a:ext cx="509588" cy="19438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3" name="AutoShape 24"/>
          <p:cNvCxnSpPr>
            <a:cxnSpLocks noChangeShapeType="1"/>
          </p:cNvCxnSpPr>
          <p:nvPr/>
        </p:nvCxnSpPr>
        <p:spPr bwMode="gray">
          <a:xfrm rot="5400000">
            <a:off x="5219450" y="3743613"/>
            <a:ext cx="633413" cy="21894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4" name="AutoShape 25"/>
          <p:cNvSpPr>
            <a:spLocks noChangeArrowheads="1"/>
          </p:cNvSpPr>
          <p:nvPr/>
        </p:nvSpPr>
        <p:spPr bwMode="gray">
          <a:xfrm>
            <a:off x="6380394" y="2216149"/>
            <a:ext cx="544509" cy="1730375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gray">
          <a:xfrm>
            <a:off x="5152817" y="2121783"/>
            <a:ext cx="442913" cy="1433513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gray">
          <a:xfrm>
            <a:off x="3967163" y="2031999"/>
            <a:ext cx="358775" cy="1049338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gray">
          <a:xfrm>
            <a:off x="2982913" y="1978025"/>
            <a:ext cx="263525" cy="688975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gray">
          <a:xfrm>
            <a:off x="1859481" y="1887371"/>
            <a:ext cx="227013" cy="358775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431514" y="5658114"/>
            <a:ext cx="6019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</a:pPr>
            <a:r>
              <a:rPr lang="ru-RU" sz="1600" b="1" dirty="0" smtClean="0"/>
              <a:t> </a:t>
            </a:r>
            <a:r>
              <a:rPr lang="ru-RU" sz="1500" b="1" dirty="0" smtClean="0"/>
              <a:t>Проект</a:t>
            </a:r>
            <a:r>
              <a:rPr lang="ru-RU" sz="1500" dirty="0"/>
              <a:t> </a:t>
            </a:r>
            <a:r>
              <a:rPr lang="ru-RU" sz="1500" b="1" dirty="0"/>
              <a:t>«100 новых лиц Казахстана</a:t>
            </a:r>
            <a:r>
              <a:rPr lang="ru-RU" sz="1500" b="1" dirty="0" smtClean="0"/>
              <a:t>» - </a:t>
            </a:r>
            <a:r>
              <a:rPr lang="ru-RU" sz="1500" b="1" dirty="0"/>
              <a:t>историю наших современников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gray">
          <a:xfrm>
            <a:off x="7626003" y="4331310"/>
            <a:ext cx="600497" cy="682625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25"/>
          <p:cNvSpPr>
            <a:spLocks noChangeArrowheads="1"/>
          </p:cNvSpPr>
          <p:nvPr/>
        </p:nvSpPr>
        <p:spPr bwMode="gray">
          <a:xfrm>
            <a:off x="7625558" y="2448621"/>
            <a:ext cx="609720" cy="2004851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6" name="AutoShape 24"/>
          <p:cNvCxnSpPr>
            <a:cxnSpLocks noChangeShapeType="1"/>
          </p:cNvCxnSpPr>
          <p:nvPr/>
        </p:nvCxnSpPr>
        <p:spPr bwMode="gray">
          <a:xfrm rot="5400000">
            <a:off x="6575423" y="4213675"/>
            <a:ext cx="633413" cy="218948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47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gray">
          <a:xfrm>
            <a:off x="7541660" y="2167040"/>
            <a:ext cx="12899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600" b="1" dirty="0"/>
              <a:t>В-шестых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b="1" dirty="0"/>
              <a:t>Прагматизм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989897" y="3626082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317414" y="284881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5995988" y="281374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430587" y="2813873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1843167" y="3030613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7005259" y="3114147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278372" y="4254500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gray">
          <a:xfrm>
            <a:off x="363204" y="4304351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40963" y="4362353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431662" y="43623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603860" y="4369690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7223919" y="4263497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gray">
          <a:xfrm>
            <a:off x="7333680" y="4304351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414584" y="4362354"/>
            <a:ext cx="1490662" cy="1457325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7352506" y="4351825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Freeform 20"/>
          <p:cNvSpPr>
            <a:spLocks/>
          </p:cNvSpPr>
          <p:nvPr/>
        </p:nvSpPr>
        <p:spPr bwMode="gray">
          <a:xfrm>
            <a:off x="7502539" y="4362354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" name="Oval 32"/>
          <p:cNvSpPr>
            <a:spLocks noChangeArrowheads="1"/>
          </p:cNvSpPr>
          <p:nvPr/>
        </p:nvSpPr>
        <p:spPr bwMode="gray">
          <a:xfrm>
            <a:off x="2687076" y="4201400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gray">
          <a:xfrm>
            <a:off x="2759345" y="4284463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830205" y="4362353"/>
            <a:ext cx="1490663" cy="1457325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2818805" y="4324496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3000869" y="4369672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927307" y="3568076"/>
            <a:ext cx="3255962" cy="441325"/>
          </a:xfrm>
          <a:prstGeom prst="rect">
            <a:avLst/>
          </a:prstGeom>
          <a:noFill/>
        </p:spPr>
      </p:pic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2808127" y="4777219"/>
            <a:ext cx="153708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Образование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478280" y="4638510"/>
            <a:ext cx="14623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Достижение </a:t>
            </a:r>
            <a:r>
              <a:rPr lang="ru-RU" b="1" dirty="0"/>
              <a:t>реальных целей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black">
          <a:xfrm>
            <a:off x="7298671" y="4696580"/>
            <a:ext cx="14974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Здоровый образ жизни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160046" y="1898882"/>
            <a:ext cx="4555177" cy="696310"/>
            <a:chOff x="1440" y="924"/>
            <a:chExt cx="2688" cy="389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562" y="1045"/>
              <a:ext cx="243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400" dirty="0"/>
                <a:t>Умение жить </a:t>
              </a:r>
              <a:r>
                <a:rPr lang="ru-RU" sz="2400" dirty="0" smtClean="0"/>
                <a:t>рационально</a:t>
              </a:r>
              <a:endParaRPr lang="en-US" sz="2400" dirty="0">
                <a:latin typeface="Arial" charset="0"/>
              </a:endParaRPr>
            </a:p>
          </p:txBody>
        </p:sp>
      </p:grpSp>
      <p:grpSp>
        <p:nvGrpSpPr>
          <p:cNvPr id="69" name="Group 6"/>
          <p:cNvGrpSpPr>
            <a:grpSpLocks/>
          </p:cNvGrpSpPr>
          <p:nvPr/>
        </p:nvGrpSpPr>
        <p:grpSpPr bwMode="auto">
          <a:xfrm>
            <a:off x="5268997" y="2815431"/>
            <a:ext cx="625475" cy="2103438"/>
            <a:chOff x="2687" y="1542"/>
            <a:chExt cx="398" cy="1542"/>
          </a:xfrm>
        </p:grpSpPr>
        <p:sp>
          <p:nvSpPr>
            <p:cNvPr id="70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2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870985" y="4371675"/>
            <a:ext cx="1490663" cy="1457325"/>
          </a:xfrm>
          <a:prstGeom prst="rect">
            <a:avLst/>
          </a:prstGeom>
          <a:noFill/>
        </p:spPr>
      </p:pic>
      <p:sp>
        <p:nvSpPr>
          <p:cNvPr id="76" name="Oval 32"/>
          <p:cNvSpPr>
            <a:spLocks noChangeArrowheads="1"/>
          </p:cNvSpPr>
          <p:nvPr/>
        </p:nvSpPr>
        <p:spPr bwMode="gray">
          <a:xfrm>
            <a:off x="4669012" y="4129865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Freeform 36"/>
          <p:cNvSpPr>
            <a:spLocks/>
          </p:cNvSpPr>
          <p:nvPr/>
        </p:nvSpPr>
        <p:spPr bwMode="gray">
          <a:xfrm>
            <a:off x="4962157" y="4258486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" name="Oval 35"/>
          <p:cNvSpPr>
            <a:spLocks noChangeArrowheads="1"/>
          </p:cNvSpPr>
          <p:nvPr/>
        </p:nvSpPr>
        <p:spPr bwMode="gray">
          <a:xfrm>
            <a:off x="4822355" y="4283286"/>
            <a:ext cx="1481138" cy="1460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Freeform 36"/>
          <p:cNvSpPr>
            <a:spLocks/>
          </p:cNvSpPr>
          <p:nvPr/>
        </p:nvSpPr>
        <p:spPr bwMode="gray">
          <a:xfrm>
            <a:off x="4982683" y="4409567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Rectangle 49"/>
          <p:cNvSpPr>
            <a:spLocks noChangeArrowheads="1"/>
          </p:cNvSpPr>
          <p:nvPr/>
        </p:nvSpPr>
        <p:spPr bwMode="black">
          <a:xfrm>
            <a:off x="4928256" y="4675878"/>
            <a:ext cx="1275007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Профессиональный </a:t>
            </a:r>
            <a:r>
              <a:rPr lang="ru-RU" b="1" dirty="0"/>
              <a:t>успех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81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41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76585"/>
            <a:ext cx="8229600" cy="1143000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b="1" dirty="0"/>
              <a:t>Сохранение национальной идентичности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gray">
          <a:xfrm>
            <a:off x="5364163" y="3445748"/>
            <a:ext cx="2703512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38685" y="1844825"/>
            <a:ext cx="2894273" cy="1365640"/>
            <a:chOff x="728" y="1383"/>
            <a:chExt cx="1338" cy="294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gray">
            <a:xfrm>
              <a:off x="728" y="138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5275263" y="1926348"/>
            <a:ext cx="2857500" cy="1357476"/>
            <a:chOff x="3623" y="1413"/>
            <a:chExt cx="1321" cy="294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20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21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22"/>
          <p:cNvSpPr>
            <a:spLocks noChangeArrowheads="1"/>
          </p:cNvSpPr>
          <p:nvPr/>
        </p:nvSpPr>
        <p:spPr bwMode="gray">
          <a:xfrm>
            <a:off x="990600" y="3380661"/>
            <a:ext cx="2849563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white">
          <a:xfrm>
            <a:off x="1236927" y="1955674"/>
            <a:ext cx="223837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smtClean="0">
                <a:solidFill>
                  <a:srgbClr val="F8F8F8"/>
                </a:solidFill>
                <a:cs typeface="Arial" charset="0"/>
              </a:rPr>
              <a:t>Изменения в рамках национального сознания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white">
          <a:xfrm>
            <a:off x="5616868" y="1957447"/>
            <a:ext cx="2238375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С</a:t>
            </a:r>
            <a:r>
              <a:rPr lang="ru-RU" b="1" dirty="0" smtClean="0"/>
              <a:t>охранение </a:t>
            </a:r>
            <a:r>
              <a:rPr lang="ru-RU" b="1" dirty="0"/>
              <a:t>внутреннего ядра национального «Я» при изменении некоторых его черт</a:t>
            </a:r>
            <a:endParaRPr lang="en-US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blackGray">
          <a:xfrm rot="10806395" flipH="1" flipV="1">
            <a:off x="3922713" y="3925173"/>
            <a:ext cx="1293812" cy="755650"/>
          </a:xfrm>
          <a:prstGeom prst="rightArrow">
            <a:avLst>
              <a:gd name="adj1" fmla="val 46509"/>
              <a:gd name="adj2" fmla="val 37620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gray">
          <a:xfrm>
            <a:off x="5668962" y="3521948"/>
            <a:ext cx="23210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en-US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тобы двигаться вперед, нужно отказаться от тех элементов прошлого, которые не дают развиваться нации</a:t>
            </a:r>
            <a:endParaRPr lang="en-US" b="1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5432425" y="3591798"/>
            <a:ext cx="168275" cy="168275"/>
            <a:chOff x="2928" y="2208"/>
            <a:chExt cx="262" cy="262"/>
          </a:xfrm>
        </p:grpSpPr>
        <p:sp>
          <p:nvSpPr>
            <p:cNvPr id="22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Rectangle 40"/>
          <p:cNvSpPr>
            <a:spLocks noChangeArrowheads="1"/>
          </p:cNvSpPr>
          <p:nvPr/>
        </p:nvSpPr>
        <p:spPr bwMode="gray">
          <a:xfrm>
            <a:off x="1296193" y="3735705"/>
            <a:ext cx="2238375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Никакая </a:t>
            </a:r>
            <a:r>
              <a:rPr lang="ru-RU" dirty="0"/>
              <a:t>модернизация не может иметь место без сохранения национальной культуры</a:t>
            </a:r>
            <a:endParaRPr lang="en-US" b="1" i="0" dirty="0">
              <a:cs typeface="Arial" charset="0"/>
            </a:endParaRPr>
          </a:p>
        </p:txBody>
      </p:sp>
      <p:sp>
        <p:nvSpPr>
          <p:cNvPr id="34" name="AutoShape 43"/>
          <p:cNvSpPr>
            <a:spLocks noChangeArrowheads="1"/>
          </p:cNvSpPr>
          <p:nvPr/>
        </p:nvSpPr>
        <p:spPr bwMode="blackGray">
          <a:xfrm rot="10793605" flipV="1">
            <a:off x="3890963" y="4531598"/>
            <a:ext cx="1296987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8" name="Group 30"/>
          <p:cNvGrpSpPr>
            <a:grpSpLocks/>
          </p:cNvGrpSpPr>
          <p:nvPr/>
        </p:nvGrpSpPr>
        <p:grpSpPr bwMode="auto">
          <a:xfrm>
            <a:off x="1143793" y="3755695"/>
            <a:ext cx="168275" cy="168275"/>
            <a:chOff x="2928" y="2208"/>
            <a:chExt cx="262" cy="262"/>
          </a:xfrm>
          <a:solidFill>
            <a:schemeClr val="accent2"/>
          </a:solidFill>
        </p:grpSpPr>
        <p:sp>
          <p:nvSpPr>
            <p:cNvPr id="39" name="Oval 31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32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29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8229600" cy="1143000"/>
          </a:xfrm>
        </p:spPr>
        <p:txBody>
          <a:bodyPr>
            <a:noAutofit/>
          </a:bodyPr>
          <a:lstStyle/>
          <a:p>
            <a:pPr eaLnBrk="0" hangingPunct="0"/>
            <a:r>
              <a:rPr lang="ru-RU" sz="3200" b="1" dirty="0"/>
              <a:t>Эволюционное, а не революционное развитие Казахстана</a:t>
            </a:r>
            <a:endParaRPr lang="en-US" sz="32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invGray">
          <a:xfrm rot="5400000">
            <a:off x="3417094" y="3384456"/>
            <a:ext cx="2224087" cy="9080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3218" y="1566801"/>
            <a:ext cx="3944766" cy="1045152"/>
            <a:chOff x="720" y="1392"/>
            <a:chExt cx="4058" cy="4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3218" y="2890256"/>
            <a:ext cx="3939906" cy="1030371"/>
            <a:chOff x="720" y="1392"/>
            <a:chExt cx="4058" cy="480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26538" y="4115345"/>
            <a:ext cx="3891732" cy="1089326"/>
            <a:chOff x="720" y="1392"/>
            <a:chExt cx="4058" cy="480"/>
          </a:xfrm>
        </p:grpSpPr>
        <p:sp>
          <p:nvSpPr>
            <p:cNvPr id="15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7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" name="Text Box 18"/>
          <p:cNvSpPr txBox="1">
            <a:spLocks noChangeArrowheads="1"/>
          </p:cNvSpPr>
          <p:nvPr/>
        </p:nvSpPr>
        <p:spPr bwMode="white">
          <a:xfrm>
            <a:off x="1056410" y="1587319"/>
            <a:ext cx="30870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Был </a:t>
            </a:r>
            <a:r>
              <a:rPr lang="ru-RU" sz="1600" dirty="0"/>
              <a:t>сломан естественный путь национального развития и навязаны чуждые формы общественного устройства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white">
          <a:xfrm>
            <a:off x="1194850" y="3068960"/>
            <a:ext cx="32282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Нанесен </a:t>
            </a:r>
            <a:r>
              <a:rPr lang="ru-RU" sz="1600" dirty="0"/>
              <a:t>страшный демографический удар по нации. 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white">
          <a:xfrm>
            <a:off x="1199970" y="4281327"/>
            <a:ext cx="2699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Едва </a:t>
            </a:r>
            <a:r>
              <a:rPr lang="ru-RU" sz="1600" dirty="0"/>
              <a:t>не были утрачены казахский язык и культура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gray">
          <a:xfrm>
            <a:off x="4988594" y="1566801"/>
            <a:ext cx="3395662" cy="4939103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black">
          <a:xfrm>
            <a:off x="5164423" y="1384632"/>
            <a:ext cx="3230562" cy="53272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endParaRPr lang="en-US" sz="1000" b="1" dirty="0">
              <a:solidFill>
                <a:srgbClr val="FF99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ru-RU" sz="1500" dirty="0" smtClean="0"/>
              <a:t>1. Эволюционное </a:t>
            </a:r>
            <a:r>
              <a:rPr lang="ru-RU" sz="1500" dirty="0"/>
              <a:t>развитие как принцип идеологии должно быть одним из ориентиров и на личностном, индивидуальном уровне для каждого </a:t>
            </a:r>
            <a:r>
              <a:rPr lang="ru-RU" sz="1500" dirty="0" err="1"/>
              <a:t>казахстанца</a:t>
            </a:r>
            <a:endParaRPr lang="en-US" sz="1500" dirty="0">
              <a:solidFill>
                <a:srgbClr val="0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2</a:t>
            </a:r>
            <a:r>
              <a:rPr lang="en-US" sz="1500" dirty="0" smtClean="0">
                <a:solidFill>
                  <a:srgbClr val="000000"/>
                </a:solidFill>
              </a:rPr>
              <a:t>. </a:t>
            </a:r>
            <a:r>
              <a:rPr lang="ru-RU" sz="1500" dirty="0"/>
              <a:t>эволюционное развитие общества как принцип не означает вечной консервации</a:t>
            </a:r>
            <a:endParaRPr lang="en-US" sz="1500" dirty="0">
              <a:solidFill>
                <a:srgbClr val="000000"/>
              </a:solidFill>
            </a:endParaRPr>
          </a:p>
          <a:p>
            <a:pPr eaLnBrk="0" hangingPunct="0">
              <a:lnSpc>
                <a:spcPct val="110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3</a:t>
            </a:r>
            <a:r>
              <a:rPr lang="en-US" sz="1500" dirty="0" smtClean="0">
                <a:solidFill>
                  <a:srgbClr val="000000"/>
                </a:solidFill>
              </a:rPr>
              <a:t>. </a:t>
            </a:r>
            <a:r>
              <a:rPr lang="ru-RU" sz="1500" dirty="0"/>
              <a:t>Характер революций изменился. Они обретают отчетливую национальную, религиозную, культурную или сепаратистскую </a:t>
            </a:r>
            <a:r>
              <a:rPr lang="ru-RU" sz="1500" dirty="0" smtClean="0"/>
              <a:t>окраску</a:t>
            </a:r>
          </a:p>
          <a:p>
            <a:pPr eaLnBrk="0" hangingPunct="0">
              <a:lnSpc>
                <a:spcPct val="110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4</a:t>
            </a:r>
            <a:r>
              <a:rPr lang="en-US" sz="1500" dirty="0" smtClean="0">
                <a:solidFill>
                  <a:srgbClr val="000000"/>
                </a:solidFill>
              </a:rPr>
              <a:t>. </a:t>
            </a:r>
            <a:r>
              <a:rPr lang="ru-RU" sz="1500" dirty="0" smtClean="0"/>
              <a:t>Серьезное </a:t>
            </a:r>
            <a:r>
              <a:rPr lang="ru-RU" sz="1500" dirty="0"/>
              <a:t>переосмысление того, что происходит в мире, – это часть огромной мировоззренческой, идеологической работы, которую должны провести и общество в целом, и политические партии и движения, и система образования</a:t>
            </a:r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25" name="Picture 24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548922" y="1761790"/>
            <a:ext cx="498475" cy="508000"/>
          </a:xfrm>
          <a:prstGeom prst="rect">
            <a:avLst/>
          </a:prstGeom>
          <a:noFill/>
        </p:spPr>
      </p:pic>
      <p:pic>
        <p:nvPicPr>
          <p:cNvPr id="26" name="Picture 25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557935" y="3091690"/>
            <a:ext cx="498475" cy="508000"/>
          </a:xfrm>
          <a:prstGeom prst="rect">
            <a:avLst/>
          </a:prstGeom>
          <a:noFill/>
        </p:spPr>
      </p:pic>
      <p:pic>
        <p:nvPicPr>
          <p:cNvPr id="27" name="Picture 26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634038" y="4297280"/>
            <a:ext cx="498475" cy="508000"/>
          </a:xfrm>
          <a:prstGeom prst="rect">
            <a:avLst/>
          </a:prstGeom>
          <a:noFill/>
        </p:spPr>
      </p:pic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517524" y="5436338"/>
            <a:ext cx="3982467" cy="1118500"/>
            <a:chOff x="720" y="1392"/>
            <a:chExt cx="4058" cy="480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1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3" name="Picture 26" descr="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593039" y="5680996"/>
            <a:ext cx="498475" cy="5080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1156162" y="5477620"/>
            <a:ext cx="3343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ea typeface="Times New Roman" panose="02020603050405020304" pitchFamily="18" charset="0"/>
              </a:rPr>
              <a:t>Территория </a:t>
            </a: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Казахстана превратилась во многих регионах в территорию экологического бедствия</a:t>
            </a:r>
            <a:endParaRPr lang="ru-RU" sz="1600" dirty="0"/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5164136" y="6573361"/>
            <a:ext cx="3872359" cy="27699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1C1C1C"/>
                </a:solidFill>
                <a:latin typeface="Arial" charset="0"/>
              </a:rPr>
              <a:t> </a:t>
            </a:r>
            <a:endParaRPr lang="en-US" sz="1200" dirty="0">
              <a:solidFill>
                <a:srgbClr val="1C1C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2a1154cc1438a6aa104f8aabf7eb4d75f46e9e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delovoy-poryadok (1)</Template>
  <TotalTime>212</TotalTime>
  <Words>454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inherit</vt:lpstr>
      <vt:lpstr>Times New Roman</vt:lpstr>
      <vt:lpstr>Тема Office</vt:lpstr>
      <vt:lpstr>Модернизация образования в контексте преобразования общественного сознания</vt:lpstr>
      <vt:lpstr>Статья Главы государства  «Взгляд в будущее: модернизация общественного сознания»</vt:lpstr>
      <vt:lpstr>Культ знания</vt:lpstr>
      <vt:lpstr>II. ПОВЕСТКА ДНЯ НА БЛИЖАЙШИЕ ГОДЫ</vt:lpstr>
      <vt:lpstr>Конкурентоспособность</vt:lpstr>
      <vt:lpstr>II. ПОВЕСТКА ДНЯ НА БЛИЖАЙШИЕ ГОДЫ</vt:lpstr>
      <vt:lpstr>Прагматизм</vt:lpstr>
      <vt:lpstr>Сохранение национальной идентичности</vt:lpstr>
      <vt:lpstr>Эволюционное, а не революционное развитие Казахстана</vt:lpstr>
      <vt:lpstr>Открытость сознания</vt:lpstr>
      <vt:lpstr>"Взгляд в будущее: модернизация общественного сознания"</vt:lpstr>
    </vt:vector>
  </TitlesOfParts>
  <Company/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подход к подготовке инженерных  кадров в контексте преобразования общественного сознания</dc:title>
  <dc:creator>Жанжигитова Галима Акановна</dc:creator>
  <cp:lastModifiedBy>user</cp:lastModifiedBy>
  <cp:revision>27</cp:revision>
  <dcterms:created xsi:type="dcterms:W3CDTF">2017-11-29T13:37:01Z</dcterms:created>
  <dcterms:modified xsi:type="dcterms:W3CDTF">2020-03-31T05:21:10Z</dcterms:modified>
</cp:coreProperties>
</file>