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73" r:id="rId2"/>
    <p:sldId id="274" r:id="rId3"/>
    <p:sldId id="275" r:id="rId4"/>
    <p:sldId id="272" r:id="rId5"/>
    <p:sldId id="257" r:id="rId6"/>
    <p:sldId id="277" r:id="rId7"/>
    <p:sldId id="263" r:id="rId8"/>
    <p:sldId id="264" r:id="rId9"/>
    <p:sldId id="261" r:id="rId10"/>
    <p:sldId id="260" r:id="rId11"/>
    <p:sldId id="265" r:id="rId12"/>
    <p:sldId id="278" r:id="rId13"/>
    <p:sldId id="280" r:id="rId14"/>
    <p:sldId id="281" r:id="rId15"/>
    <p:sldId id="282" r:id="rId16"/>
    <p:sldId id="283" r:id="rId17"/>
    <p:sldId id="284" r:id="rId18"/>
    <p:sldId id="286" r:id="rId19"/>
    <p:sldId id="289" r:id="rId20"/>
    <p:sldId id="290" r:id="rId21"/>
    <p:sldId id="291" r:id="rId22"/>
    <p:sldId id="292" r:id="rId23"/>
    <p:sldId id="287" r:id="rId24"/>
    <p:sldId id="288" r:id="rId25"/>
    <p:sldId id="269" r:id="rId26"/>
    <p:sldId id="271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F1D"/>
    <a:srgbClr val="1A5A26"/>
    <a:srgbClr val="2888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87" autoAdjust="0"/>
  </p:normalViewPr>
  <p:slideViewPr>
    <p:cSldViewPr>
      <p:cViewPr varScale="1">
        <p:scale>
          <a:sx n="82" d="100"/>
          <a:sy n="82" d="100"/>
        </p:scale>
        <p:origin x="-1478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371D2-E255-417F-B330-7072474B1B1C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9864A-EA90-4BBA-BA6E-D2F5BA82A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26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Infer – </a:t>
            </a:r>
            <a:r>
              <a:rPr lang="ru-RU" dirty="0" smtClean="0"/>
              <a:t>делать заключение, вывод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9864A-EA90-4BBA-BA6E-D2F5BA82A8B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Variance - </a:t>
            </a:r>
            <a:r>
              <a:rPr lang="ru-RU" dirty="0" smtClean="0"/>
              <a:t>дисперсия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9864A-EA90-4BBA-BA6E-D2F5BA82A8B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8795F-254A-E043-8D4A-6D052C95480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Replication – </a:t>
            </a:r>
            <a:r>
              <a:rPr lang="ru-RU" dirty="0" smtClean="0"/>
              <a:t>копирование, повторяемость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9864A-EA90-4BBA-BA6E-D2F5BA82A8B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20E345-A20C-4CAB-A5A3-88B502A45536}" type="slidenum">
              <a:rPr lang="en-GB" altLang="en-US" smtClean="0">
                <a:latin typeface="Times New Roman" pitchFamily="18" charset="0"/>
                <a:ea typeface="MS PGothic" pitchFamily="34" charset="-128"/>
              </a:rPr>
              <a:pPr/>
              <a:t>27</a:t>
            </a:fld>
            <a:endParaRPr lang="en-GB" altLang="en-US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contingency table</a:t>
            </a:r>
            <a:r>
              <a:rPr lang="ru-RU" dirty="0" smtClean="0"/>
              <a:t> - таблица статистической структуры изучаемой популяции, факторная таблица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9864A-EA90-4BBA-BA6E-D2F5BA82A8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Snag – c</a:t>
            </a:r>
            <a:r>
              <a:rPr lang="ru-RU" dirty="0" err="1" smtClean="0"/>
              <a:t>ук</a:t>
            </a:r>
            <a:r>
              <a:rPr lang="ru-RU" dirty="0" smtClean="0"/>
              <a:t>, сучок</a:t>
            </a:r>
          </a:p>
          <a:p>
            <a:r>
              <a:rPr lang="en-US" dirty="0" smtClean="0"/>
              <a:t>Snag fall</a:t>
            </a:r>
            <a:r>
              <a:rPr lang="en-US" baseline="0" dirty="0" smtClean="0"/>
              <a:t> </a:t>
            </a:r>
            <a:r>
              <a:rPr lang="ru-RU" dirty="0" smtClean="0"/>
              <a:t>-</a:t>
            </a:r>
            <a:r>
              <a:rPr lang="ru-RU" baseline="0" dirty="0" smtClean="0"/>
              <a:t> лесоповал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9864A-EA90-4BBA-BA6E-D2F5BA82A8B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value that is used to describe the “center” of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9864A-EA90-4BBA-BA6E-D2F5BA82A8B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20E345-A20C-4CAB-A5A3-88B502A45536}" type="slidenum">
              <a:rPr lang="en-GB" altLang="en-US" smtClean="0">
                <a:latin typeface="Times New Roman" pitchFamily="18" charset="0"/>
                <a:ea typeface="MS PGothic" pitchFamily="34" charset="-128"/>
              </a:rPr>
              <a:pPr/>
              <a:t>14</a:t>
            </a:fld>
            <a:endParaRPr lang="en-GB" altLang="en-US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20E345-A20C-4CAB-A5A3-88B502A45536}" type="slidenum">
              <a:rPr lang="en-GB" altLang="en-US" smtClean="0">
                <a:latin typeface="Times New Roman" pitchFamily="18" charset="0"/>
                <a:ea typeface="MS PGothic" pitchFamily="34" charset="-128"/>
              </a:rPr>
              <a:pPr/>
              <a:t>15</a:t>
            </a:fld>
            <a:endParaRPr lang="en-GB" altLang="en-US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20E345-A20C-4CAB-A5A3-88B502A45536}" type="slidenum">
              <a:rPr lang="en-GB" altLang="en-US" smtClean="0">
                <a:latin typeface="Times New Roman" pitchFamily="18" charset="0"/>
                <a:ea typeface="MS PGothic" pitchFamily="34" charset="-128"/>
              </a:rPr>
              <a:pPr/>
              <a:t>16</a:t>
            </a:fld>
            <a:endParaRPr lang="en-GB" altLang="en-US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20E345-A20C-4CAB-A5A3-88B502A45536}" type="slidenum">
              <a:rPr lang="en-GB" altLang="en-US" smtClean="0">
                <a:latin typeface="Times New Roman" pitchFamily="18" charset="0"/>
                <a:ea typeface="MS PGothic" pitchFamily="34" charset="-128"/>
              </a:rPr>
              <a:pPr/>
              <a:t>17</a:t>
            </a:fld>
            <a:endParaRPr lang="en-GB" altLang="en-US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Variance - </a:t>
            </a:r>
            <a:r>
              <a:rPr lang="ru-RU" dirty="0" smtClean="0"/>
              <a:t>дисперсия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9864A-EA90-4BBA-BA6E-D2F5BA82A8B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BDCA-CB1F-47F5-BA1B-16767BC635CA}" type="datetime1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46E3-E613-4E10-99CA-F40DC5CBBAE3}" type="datetime1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9690F-287D-4922-9343-BF9552804C8E}" type="datetime1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3F853-E92E-47A5-9945-1BA6E6AC60E6}" type="datetime1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F24D-549F-4C4D-A751-292D1DF49307}" type="datetime1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97AD-0997-4606-A1BD-92411B5B144E}" type="datetime1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51589-E4B5-4900-B173-0C2698DFBF3D}" type="datetime1">
              <a:rPr lang="en-US" smtClean="0"/>
              <a:pPr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A4A2-9F42-4253-8E3F-7160ED593E63}" type="datetime1">
              <a:rPr lang="en-US" smtClean="0"/>
              <a:pPr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F1F6-D504-40CD-B044-D8031DD13C74}" type="datetime1">
              <a:rPr lang="en-US" smtClean="0"/>
              <a:pPr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A461-5799-4369-B2B2-88769A4456BC}" type="datetime1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BE74-9529-44B0-93ED-EBA2D843C0AF}" type="datetime1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F4260-C7DF-42DF-BEDF-7342A6527855}" type="datetime1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Bookman Old Style" pitchFamily="18" charset="0"/>
                <a:cs typeface="Times New Roman" pitchFamily="18" charset="0"/>
              </a:rPr>
              <a:t>ECOLOGICAL DATA:</a:t>
            </a:r>
            <a:br>
              <a:rPr lang="en-US" b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Bookman Old Style" pitchFamily="18" charset="0"/>
                <a:cs typeface="Times New Roman" pitchFamily="18" charset="0"/>
              </a:rPr>
              <a:t>BASICS of DESCRIPTIVE STATISTICS</a:t>
            </a:r>
            <a:endParaRPr lang="en-US" sz="3600" b="1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85896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dirty="0" smtClean="0"/>
              <a:t>			</a:t>
            </a:r>
            <a:r>
              <a:rPr lang="en-US" sz="9800" b="1" dirty="0" smtClean="0">
                <a:latin typeface="Bookman Old Style" pitchFamily="18" charset="0"/>
              </a:rPr>
              <a:t>        Lecture</a:t>
            </a:r>
            <a:r>
              <a:rPr lang="ru-RU" sz="9800" b="1" dirty="0" smtClean="0">
                <a:latin typeface="Bookman Old Style" pitchFamily="18" charset="0"/>
              </a:rPr>
              <a:t> </a:t>
            </a:r>
            <a:r>
              <a:rPr lang="en-US" sz="9800" b="1" smtClean="0">
                <a:latin typeface="Bookman Old Style" pitchFamily="18" charset="0"/>
              </a:rPr>
              <a:t>#6</a:t>
            </a:r>
            <a:r>
              <a:rPr lang="en-US" sz="9800" b="1" dirty="0" smtClean="0">
                <a:latin typeface="Bookman Old Style" pitchFamily="18" charset="0"/>
              </a:rPr>
              <a:t/>
            </a:r>
            <a:br>
              <a:rPr lang="en-US" sz="9800" b="1" dirty="0" smtClean="0">
                <a:latin typeface="Bookman Old Style" pitchFamily="18" charset="0"/>
              </a:rPr>
            </a:br>
            <a:endParaRPr lang="en-US" sz="98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US" sz="9800" b="1" dirty="0" smtClean="0">
                <a:latin typeface="Bookman Old Style" pitchFamily="18" charset="0"/>
              </a:rPr>
              <a:t>		ECOLOGICAL DATA EVALUATION</a:t>
            </a:r>
          </a:p>
          <a:p>
            <a:pPr>
              <a:buNone/>
            </a:pPr>
            <a:endParaRPr lang="en-US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US" b="1" dirty="0" smtClean="0">
                <a:latin typeface="Bookman Old Style" pitchFamily="18" charset="0"/>
              </a:rPr>
              <a:t> </a:t>
            </a:r>
            <a:endParaRPr lang="en-US" b="1" dirty="0">
              <a:latin typeface="Bookman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7649" name="Picture 1" descr="J:\LECTURES\LECTURE_5_EcolData\funny_2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2111411" cy="23622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3">
                <a:lumMod val="40000"/>
                <a:lumOff val="60000"/>
                <a:alpha val="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4600" y="1524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5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4600" y="1524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6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Bookman Old Style" pitchFamily="18" charset="0"/>
              </a:rPr>
              <a:t>Ecological Data… </a:t>
            </a:r>
            <a:r>
              <a:rPr lang="en-US" sz="3200" b="1" dirty="0" smtClean="0">
                <a:latin typeface="Bookman Old Style" pitchFamily="18" charset="0"/>
              </a:rPr>
              <a:t>types of variables</a:t>
            </a:r>
            <a:r>
              <a:rPr lang="en-US" sz="3600" b="1" dirty="0" smtClean="0">
                <a:latin typeface="Bookman Old Style" pitchFamily="18" charset="0"/>
              </a:rPr>
              <a:t> </a:t>
            </a:r>
            <a:r>
              <a:rPr lang="en-US" sz="3200" b="1" dirty="0" smtClean="0">
                <a:latin typeface="Bookman Old Style" pitchFamily="18" charset="0"/>
              </a:rPr>
              <a:t/>
            </a:r>
            <a:br>
              <a:rPr lang="en-US" sz="3200" b="1" dirty="0" smtClean="0">
                <a:latin typeface="Bookman Old Style" pitchFamily="18" charset="0"/>
              </a:rPr>
            </a:b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Independent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vs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Dependent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>
                <a:latin typeface="Bookman Old Style" pitchFamily="18" charset="0"/>
              </a:rPr>
              <a:t>We are interested in relating independent variables to dependent ones</a:t>
            </a:r>
          </a:p>
          <a:p>
            <a:r>
              <a:rPr lang="en-US" b="1" i="1" dirty="0" smtClean="0">
                <a:solidFill>
                  <a:srgbClr val="1A5A26"/>
                </a:solidFill>
                <a:latin typeface="Bookman Old Style" pitchFamily="18" charset="0"/>
              </a:rPr>
              <a:t>Independent variable</a:t>
            </a:r>
            <a:r>
              <a:rPr lang="en-US" i="1" dirty="0" smtClean="0">
                <a:solidFill>
                  <a:srgbClr val="1A5A26"/>
                </a:solidFill>
                <a:latin typeface="Bookman Old Style" pitchFamily="18" charset="0"/>
              </a:rPr>
              <a:t> </a:t>
            </a:r>
            <a:r>
              <a:rPr lang="en-US" dirty="0" smtClean="0">
                <a:latin typeface="Bookman Old Style" pitchFamily="18" charset="0"/>
              </a:rPr>
              <a:t>is the </a:t>
            </a:r>
            <a:r>
              <a:rPr lang="en-US" b="1" dirty="0" smtClean="0">
                <a:latin typeface="Bookman Old Style" pitchFamily="18" charset="0"/>
              </a:rPr>
              <a:t>variable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n-US" sz="3000" dirty="0" smtClean="0">
                <a:latin typeface="Bookman Old Style" pitchFamily="18" charset="0"/>
              </a:rPr>
              <a:t>that is changed or controlled in a scientific experiment to test the effects on the </a:t>
            </a:r>
            <a:r>
              <a:rPr lang="en-US" b="1" dirty="0" smtClean="0">
                <a:latin typeface="Bookman Old Style" pitchFamily="18" charset="0"/>
              </a:rPr>
              <a:t>dependent variable</a:t>
            </a:r>
            <a:r>
              <a:rPr lang="en-US" dirty="0" smtClean="0">
                <a:latin typeface="Bookman Old Style" pitchFamily="18" charset="0"/>
              </a:rPr>
              <a:t>:</a:t>
            </a:r>
          </a:p>
          <a:p>
            <a:pPr lvl="1">
              <a:buNone/>
            </a:pPr>
            <a:r>
              <a:rPr lang="en-US" dirty="0" smtClean="0">
                <a:latin typeface="Bookman Old Style" pitchFamily="18" charset="0"/>
              </a:rPr>
              <a:t>			</a:t>
            </a:r>
            <a:r>
              <a:rPr lang="en-US" sz="2600" dirty="0" smtClean="0">
                <a:latin typeface="Bookman Old Style" pitchFamily="18" charset="0"/>
              </a:rPr>
              <a:t>“X” or “input” variable, or argument</a:t>
            </a:r>
          </a:p>
          <a:p>
            <a:r>
              <a:rPr lang="en-US" b="1" i="1" dirty="0" smtClean="0">
                <a:solidFill>
                  <a:srgbClr val="1A5A26"/>
                </a:solidFill>
                <a:latin typeface="Bookman Old Style" pitchFamily="18" charset="0"/>
              </a:rPr>
              <a:t>Dependent variable</a:t>
            </a:r>
            <a:r>
              <a:rPr lang="en-US" i="1" dirty="0" smtClean="0">
                <a:solidFill>
                  <a:srgbClr val="28883A"/>
                </a:solidFill>
                <a:latin typeface="Bookman Old Style" pitchFamily="18" charset="0"/>
              </a:rPr>
              <a:t> </a:t>
            </a:r>
            <a:r>
              <a:rPr lang="en-US" dirty="0" smtClean="0">
                <a:latin typeface="Bookman Old Style" pitchFamily="18" charset="0"/>
              </a:rPr>
              <a:t>is '</a:t>
            </a:r>
            <a:r>
              <a:rPr lang="en-US" b="1" dirty="0" smtClean="0">
                <a:latin typeface="Bookman Old Style" pitchFamily="18" charset="0"/>
              </a:rPr>
              <a:t>dependent</a:t>
            </a:r>
            <a:r>
              <a:rPr lang="en-US" dirty="0" smtClean="0">
                <a:latin typeface="Bookman Old Style" pitchFamily="18" charset="0"/>
              </a:rPr>
              <a:t>' on the </a:t>
            </a:r>
            <a:r>
              <a:rPr lang="en-US" b="1" dirty="0" smtClean="0">
                <a:latin typeface="Bookman Old Style" pitchFamily="18" charset="0"/>
              </a:rPr>
              <a:t>independent variable</a:t>
            </a:r>
            <a:r>
              <a:rPr lang="en-US" dirty="0" smtClean="0">
                <a:latin typeface="Bookman Old Style" pitchFamily="18" charset="0"/>
              </a:rPr>
              <a:t>:</a:t>
            </a:r>
          </a:p>
          <a:p>
            <a:pPr lvl="1">
              <a:buNone/>
            </a:pPr>
            <a:r>
              <a:rPr lang="en-US" sz="2600" dirty="0" smtClean="0">
                <a:latin typeface="Bookman Old Style" pitchFamily="18" charset="0"/>
              </a:rPr>
              <a:t>        “Y”, “response” , “output” variable  </a:t>
            </a:r>
            <a:r>
              <a:rPr lang="en-US" dirty="0" smtClean="0">
                <a:latin typeface="Bookman Old Style" pitchFamily="18" charset="0"/>
              </a:rPr>
              <a:t>		 			</a:t>
            </a:r>
            <a:r>
              <a:rPr lang="en-US" sz="3500" b="1" dirty="0" smtClean="0">
                <a:solidFill>
                  <a:srgbClr val="1A5A26"/>
                </a:solidFill>
                <a:latin typeface="Bookman Old Style" pitchFamily="18" charset="0"/>
              </a:rPr>
              <a:t>Y = </a:t>
            </a:r>
            <a:r>
              <a:rPr lang="en-US" sz="3500" b="1" i="1" dirty="0" smtClean="0">
                <a:solidFill>
                  <a:srgbClr val="1A5A26"/>
                </a:solidFill>
                <a:latin typeface="Bookman Old Style" pitchFamily="18" charset="0"/>
              </a:rPr>
              <a:t>f</a:t>
            </a:r>
            <a:r>
              <a:rPr lang="en-US" sz="3500" b="1" dirty="0" smtClean="0">
                <a:solidFill>
                  <a:srgbClr val="1A5A26"/>
                </a:solidFill>
                <a:latin typeface="Bookman Old Style" pitchFamily="18" charset="0"/>
              </a:rPr>
              <a:t> (X)</a:t>
            </a:r>
            <a:r>
              <a:rPr lang="en-US" sz="3500" dirty="0" smtClean="0">
                <a:latin typeface="Bookman Old Style" pitchFamily="18" charset="0"/>
              </a:rPr>
              <a:t>	</a:t>
            </a:r>
            <a:endParaRPr lang="en-US" sz="3000" dirty="0">
              <a:latin typeface="Bookman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J:\LECTURES\LECTURE_5_EcolData\funny_p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0"/>
            <a:ext cx="3886200" cy="38862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524000"/>
          </a:xfrm>
        </p:spPr>
        <p:txBody>
          <a:bodyPr>
            <a:noAutofit/>
          </a:bodyPr>
          <a:lstStyle/>
          <a:p>
            <a:pPr algn="l"/>
            <a:r>
              <a:rPr lang="en-GB" sz="4000" b="1" dirty="0" smtClean="0">
                <a:latin typeface="Bookman Old Style" pitchFamily="18" charset="0"/>
                <a:ea typeface="MS PGothic" pitchFamily="34" charset="-128"/>
              </a:rPr>
              <a:t>Measures of Central Tendency</a:t>
            </a:r>
            <a:br>
              <a:rPr lang="en-GB" sz="4000" b="1" dirty="0" smtClean="0">
                <a:latin typeface="Bookman Old Style" pitchFamily="18" charset="0"/>
                <a:ea typeface="MS PGothic" pitchFamily="34" charset="-128"/>
              </a:rPr>
            </a:br>
            <a:r>
              <a:rPr lang="en-GB" sz="1600" b="1" dirty="0" smtClean="0">
                <a:latin typeface="Bookman Old Style" pitchFamily="18" charset="0"/>
                <a:ea typeface="MS PGothic" pitchFamily="34" charset="-128"/>
              </a:rPr>
              <a:t>  </a:t>
            </a:r>
            <a:r>
              <a:rPr lang="en-GB" sz="4000" b="1" dirty="0" smtClean="0">
                <a:latin typeface="Bookman Old Style" pitchFamily="18" charset="0"/>
                <a:ea typeface="MS PGothic" pitchFamily="34" charset="-128"/>
              </a:rPr>
              <a:t/>
            </a:r>
            <a:br>
              <a:rPr lang="en-GB" sz="4000" b="1" dirty="0" smtClean="0">
                <a:latin typeface="Bookman Old Style" pitchFamily="18" charset="0"/>
                <a:ea typeface="MS PGothic" pitchFamily="34" charset="-128"/>
              </a:rPr>
            </a:br>
            <a:r>
              <a:rPr lang="en-GB" sz="4000" b="1" dirty="0" smtClean="0">
                <a:latin typeface="Bookman Old Style" pitchFamily="18" charset="0"/>
                <a:ea typeface="MS PGothic" pitchFamily="34" charset="-128"/>
              </a:rPr>
              <a:t>       </a:t>
            </a:r>
            <a:r>
              <a:rPr lang="en-GB" sz="2800" dirty="0" smtClean="0">
                <a:latin typeface="Bookman Old Style" pitchFamily="18" charset="0"/>
                <a:ea typeface="MS PGothic" pitchFamily="34" charset="-128"/>
              </a:rPr>
              <a:t>describe the ‘</a:t>
            </a:r>
            <a:r>
              <a:rPr lang="en-GB" sz="2800" dirty="0" err="1" smtClean="0">
                <a:latin typeface="Bookman Old Style" pitchFamily="18" charset="0"/>
                <a:ea typeface="MS PGothic" pitchFamily="34" charset="-128"/>
              </a:rPr>
              <a:t>center</a:t>
            </a:r>
            <a:r>
              <a:rPr lang="en-GB" sz="2800" dirty="0" smtClean="0">
                <a:latin typeface="Bookman Old Style" pitchFamily="18" charset="0"/>
                <a:ea typeface="MS PGothic" pitchFamily="34" charset="-128"/>
              </a:rPr>
              <a:t>’ of data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458200" cy="4525963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1A5A26"/>
                </a:solidFill>
                <a:latin typeface="Bookman Old Style" pitchFamily="18" charset="0"/>
                <a:ea typeface="MS PGothic" pitchFamily="34" charset="-128"/>
              </a:rPr>
              <a:t>Mean</a:t>
            </a:r>
          </a:p>
          <a:p>
            <a:pPr lvl="1"/>
            <a:r>
              <a:rPr lang="en-GB" dirty="0" smtClean="0">
                <a:latin typeface="Bookman Old Style" pitchFamily="18" charset="0"/>
                <a:ea typeface="MS PGothic" pitchFamily="34" charset="-128"/>
              </a:rPr>
              <a:t>Arithmetic Average</a:t>
            </a:r>
            <a:endParaRPr lang="en-GB" b="1" i="1" dirty="0" smtClean="0">
              <a:solidFill>
                <a:srgbClr val="FF3300"/>
              </a:solidFill>
              <a:latin typeface="Bookman Old Style" pitchFamily="18" charset="0"/>
              <a:ea typeface="MS PGothic" pitchFamily="34" charset="-128"/>
            </a:endParaRPr>
          </a:p>
          <a:p>
            <a:endParaRPr lang="en-GB" sz="800" dirty="0" smtClean="0">
              <a:latin typeface="Bookman Old Style" pitchFamily="18" charset="0"/>
              <a:ea typeface="MS PGothic" pitchFamily="34" charset="-128"/>
            </a:endParaRPr>
          </a:p>
          <a:p>
            <a:r>
              <a:rPr lang="en-GB" b="1" dirty="0" smtClean="0">
                <a:solidFill>
                  <a:srgbClr val="1A5A26"/>
                </a:solidFill>
                <a:latin typeface="Bookman Old Style" pitchFamily="18" charset="0"/>
                <a:ea typeface="MS PGothic" pitchFamily="34" charset="-128"/>
              </a:rPr>
              <a:t>Median</a:t>
            </a:r>
          </a:p>
          <a:p>
            <a:pPr lvl="1"/>
            <a:r>
              <a:rPr lang="en-GB" dirty="0" smtClean="0">
                <a:latin typeface="Bookman Old Style" pitchFamily="18" charset="0"/>
                <a:ea typeface="MS PGothic" pitchFamily="34" charset="-128"/>
              </a:rPr>
              <a:t>Middle Score</a:t>
            </a:r>
          </a:p>
          <a:p>
            <a:endParaRPr lang="en-GB" sz="800" dirty="0" smtClean="0">
              <a:latin typeface="Bookman Old Style" pitchFamily="18" charset="0"/>
              <a:ea typeface="MS PGothic" pitchFamily="34" charset="-128"/>
            </a:endParaRPr>
          </a:p>
          <a:p>
            <a:r>
              <a:rPr lang="en-GB" b="1" dirty="0" smtClean="0">
                <a:solidFill>
                  <a:srgbClr val="1A5A26"/>
                </a:solidFill>
                <a:latin typeface="Bookman Old Style" pitchFamily="18" charset="0"/>
                <a:ea typeface="MS PGothic" pitchFamily="34" charset="-128"/>
              </a:rPr>
              <a:t>Mode</a:t>
            </a:r>
          </a:p>
          <a:p>
            <a:pPr lvl="1"/>
            <a:r>
              <a:rPr lang="en-GB" dirty="0" smtClean="0">
                <a:latin typeface="Bookman Old Style" pitchFamily="18" charset="0"/>
                <a:ea typeface="MS PGothic" pitchFamily="34" charset="-128"/>
              </a:rPr>
              <a:t>Most Frequently Occurring Score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sz="4000" b="1" dirty="0" smtClean="0">
                <a:latin typeface="Bookman Old Style" pitchFamily="18" charset="0"/>
                <a:ea typeface="MS PGothic" pitchFamily="34" charset="-128"/>
              </a:rPr>
              <a:t>Measures of Central Tendency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738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800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2863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925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988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85" name="Text Box 17"/>
          <p:cNvSpPr txBox="1">
            <a:spLocks noChangeArrowheads="1"/>
          </p:cNvSpPr>
          <p:nvPr/>
        </p:nvSpPr>
        <p:spPr bwMode="auto">
          <a:xfrm>
            <a:off x="3635375" y="1341438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>
                <a:latin typeface="Bookman Old Style" pitchFamily="18" charset="0"/>
                <a:ea typeface="MS PGothic" pitchFamily="34" charset="-128"/>
              </a:rPr>
              <a:t>Mean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107950" y="2565400"/>
            <a:ext cx="1584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smtClean="0">
                <a:latin typeface="Times New Roman" pitchFamily="18" charset="0"/>
                <a:ea typeface="MS PGothic" pitchFamily="34" charset="-128"/>
              </a:rPr>
              <a:t>Daily </a:t>
            </a:r>
            <a:r>
              <a:rPr lang="en-GB" sz="2400" dirty="0">
                <a:latin typeface="Times New Roman" pitchFamily="18" charset="0"/>
                <a:ea typeface="MS PGothic" pitchFamily="34" charset="-128"/>
              </a:rPr>
              <a:t>Salary: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1258888" y="299085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10$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1763713" y="29972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11$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2262188" y="29972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11$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2773363" y="299085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15$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3275013" y="299085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15$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3779838" y="29972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15$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4284663" y="29972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19$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4787900" y="299085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20$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5291138" y="29972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21$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5795963" y="299085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21$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6300788" y="29972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22$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6804025" y="299720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22$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7308850" y="299720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24$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7812088" y="299085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25$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667000" y="3429000"/>
            <a:ext cx="1223962" cy="676275"/>
            <a:chOff x="1655" y="2704"/>
            <a:chExt cx="771" cy="426"/>
          </a:xfrm>
        </p:grpSpPr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1655" y="2748"/>
              <a:ext cx="545" cy="365"/>
              <a:chOff x="1519" y="2840"/>
              <a:chExt cx="545" cy="365"/>
            </a:xfrm>
          </p:grpSpPr>
          <p:sp>
            <p:nvSpPr>
              <p:cNvPr id="35878" name="Text Box 39"/>
              <p:cNvSpPr txBox="1">
                <a:spLocks noChangeArrowheads="1"/>
              </p:cNvSpPr>
              <p:nvPr/>
            </p:nvSpPr>
            <p:spPr bwMode="auto">
              <a:xfrm>
                <a:off x="1519" y="2840"/>
                <a:ext cx="545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3200" dirty="0">
                    <a:latin typeface="Arial Narrow" pitchFamily="34" charset="0"/>
                    <a:ea typeface="MS PGothic" pitchFamily="34" charset="-128"/>
                  </a:rPr>
                  <a:t>X</a:t>
                </a:r>
                <a:r>
                  <a:rPr lang="en-GB" sz="2400" dirty="0">
                    <a:latin typeface="Arial Narrow" pitchFamily="34" charset="0"/>
                    <a:ea typeface="MS PGothic" pitchFamily="34" charset="-128"/>
                  </a:rPr>
                  <a:t> </a:t>
                </a:r>
                <a:r>
                  <a:rPr lang="en-GB" sz="3200" dirty="0">
                    <a:latin typeface="Arial Narrow" pitchFamily="34" charset="0"/>
                    <a:ea typeface="MS PGothic" pitchFamily="34" charset="-128"/>
                  </a:rPr>
                  <a:t>=</a:t>
                </a:r>
              </a:p>
            </p:txBody>
          </p:sp>
          <p:sp>
            <p:nvSpPr>
              <p:cNvPr id="35879" name="Line 40"/>
              <p:cNvSpPr>
                <a:spLocks noChangeShapeType="1"/>
              </p:cNvSpPr>
              <p:nvPr/>
            </p:nvSpPr>
            <p:spPr bwMode="auto">
              <a:xfrm>
                <a:off x="1593" y="2892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2018" y="2704"/>
              <a:ext cx="408" cy="426"/>
              <a:chOff x="2154" y="2840"/>
              <a:chExt cx="408" cy="426"/>
            </a:xfrm>
          </p:grpSpPr>
          <p:sp>
            <p:nvSpPr>
              <p:cNvPr id="35876" name="Text Box 42"/>
              <p:cNvSpPr txBox="1">
                <a:spLocks noChangeArrowheads="1"/>
              </p:cNvSpPr>
              <p:nvPr/>
            </p:nvSpPr>
            <p:spPr bwMode="auto">
              <a:xfrm>
                <a:off x="2154" y="2840"/>
                <a:ext cx="408" cy="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GB" altLang="en-US" sz="2400" dirty="0">
                    <a:latin typeface="Times New Roman" pitchFamily="18" charset="0"/>
                    <a:ea typeface="MS PGothic" pitchFamily="34" charset="-128"/>
                    <a:cs typeface="Times New Roman" pitchFamily="18" charset="0"/>
                  </a:rPr>
                  <a:t>∑ </a:t>
                </a:r>
                <a:r>
                  <a:rPr lang="en-GB" altLang="en-US" sz="2400" dirty="0">
                    <a:latin typeface="Arial Narrow" pitchFamily="34" charset="0"/>
                    <a:ea typeface="MS PGothic" pitchFamily="34" charset="-128"/>
                    <a:cs typeface="Times New Roman" pitchFamily="18" charset="0"/>
                  </a:rPr>
                  <a:t>X </a:t>
                </a:r>
                <a:r>
                  <a:rPr lang="en-GB" altLang="en-US" sz="2400" dirty="0">
                    <a:latin typeface="Times New Roman" pitchFamily="18" charset="0"/>
                    <a:ea typeface="MS PGothic" pitchFamily="34" charset="-128"/>
                    <a:cs typeface="Times New Roman" pitchFamily="18" charset="0"/>
                  </a:rPr>
                  <a:t>n</a:t>
                </a:r>
              </a:p>
            </p:txBody>
          </p:sp>
          <p:sp>
            <p:nvSpPr>
              <p:cNvPr id="35877" name="Line 44"/>
              <p:cNvSpPr>
                <a:spLocks noChangeShapeType="1"/>
              </p:cNvSpPr>
              <p:nvPr/>
            </p:nvSpPr>
            <p:spPr bwMode="auto">
              <a:xfrm>
                <a:off x="2200" y="3079"/>
                <a:ext cx="31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0" name="Group 34"/>
          <p:cNvGrpSpPr>
            <a:grpSpLocks/>
          </p:cNvGrpSpPr>
          <p:nvPr/>
        </p:nvGrpSpPr>
        <p:grpSpPr bwMode="auto">
          <a:xfrm>
            <a:off x="2627313" y="4362450"/>
            <a:ext cx="865187" cy="579438"/>
            <a:chOff x="1519" y="2840"/>
            <a:chExt cx="545" cy="365"/>
          </a:xfrm>
        </p:grpSpPr>
        <p:sp>
          <p:nvSpPr>
            <p:cNvPr id="41" name="Text Box 35"/>
            <p:cNvSpPr txBox="1">
              <a:spLocks noChangeArrowheads="1"/>
            </p:cNvSpPr>
            <p:nvPr/>
          </p:nvSpPr>
          <p:spPr bwMode="auto">
            <a:xfrm>
              <a:off x="1519" y="2840"/>
              <a:ext cx="54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200" dirty="0">
                  <a:latin typeface="Arial Narrow" pitchFamily="34" charset="0"/>
                  <a:ea typeface="MS PGothic" pitchFamily="34" charset="-128"/>
                </a:rPr>
                <a:t>X</a:t>
              </a:r>
              <a:r>
                <a:rPr lang="en-GB" sz="2400" dirty="0">
                  <a:latin typeface="Arial Narrow" pitchFamily="34" charset="0"/>
                  <a:ea typeface="MS PGothic" pitchFamily="34" charset="-128"/>
                </a:rPr>
                <a:t> </a:t>
              </a:r>
              <a:r>
                <a:rPr lang="en-GB" sz="3200" dirty="0">
                  <a:latin typeface="Arial Narrow" pitchFamily="34" charset="0"/>
                  <a:ea typeface="MS PGothic" pitchFamily="34" charset="-128"/>
                </a:rPr>
                <a:t>=</a:t>
              </a:r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>
              <a:off x="1593" y="2892"/>
              <a:ext cx="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352800" y="5638800"/>
            <a:ext cx="561657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2000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4" name="Text Box 40"/>
          <p:cNvSpPr txBox="1">
            <a:spLocks noChangeArrowheads="1"/>
          </p:cNvSpPr>
          <p:nvPr/>
        </p:nvSpPr>
        <p:spPr bwMode="auto">
          <a:xfrm>
            <a:off x="3059113" y="4292600"/>
            <a:ext cx="5905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 smtClean="0">
                <a:latin typeface="Times New Roman" pitchFamily="18" charset="0"/>
                <a:ea typeface="MS PGothic" pitchFamily="34" charset="-128"/>
              </a:rPr>
              <a:t>(10+11+11+15+15+15+19+20+21+21+22+22+24+25) 14</a:t>
            </a:r>
            <a:endParaRPr lang="en-GB" sz="2000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5" name="Line 41"/>
          <p:cNvSpPr>
            <a:spLocks noChangeShapeType="1"/>
          </p:cNvSpPr>
          <p:nvPr/>
        </p:nvSpPr>
        <p:spPr bwMode="auto">
          <a:xfrm>
            <a:off x="3286116" y="4643446"/>
            <a:ext cx="5500726" cy="71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Rectangle 42"/>
          <p:cNvSpPr>
            <a:spLocks noChangeArrowheads="1"/>
          </p:cNvSpPr>
          <p:nvPr/>
        </p:nvSpPr>
        <p:spPr bwMode="auto">
          <a:xfrm>
            <a:off x="3200400" y="4267200"/>
            <a:ext cx="561657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dirty="0" smtClean="0">
                <a:latin typeface="Times New Roman" pitchFamily="18" charset="0"/>
                <a:ea typeface="MS PGothic" pitchFamily="34" charset="-128"/>
              </a:rPr>
              <a:t>251</a:t>
            </a:r>
            <a:endParaRPr lang="en-GB" sz="2000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876800" y="1371600"/>
            <a:ext cx="18357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Bookman Old Style" pitchFamily="18" charset="0"/>
                <a:ea typeface="MS PGothic" pitchFamily="34" charset="-128"/>
              </a:rPr>
              <a:t>= 17.9 $ </a:t>
            </a:r>
            <a:endParaRPr lang="en-US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8" name="Line 45"/>
          <p:cNvSpPr>
            <a:spLocks noChangeShapeType="1"/>
          </p:cNvSpPr>
          <p:nvPr/>
        </p:nvSpPr>
        <p:spPr bwMode="auto">
          <a:xfrm flipH="1" flipV="1">
            <a:off x="5651500" y="1844675"/>
            <a:ext cx="288925" cy="2447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5" grpId="0"/>
      <p:bldP spid="43" grpId="0" animBg="1"/>
      <p:bldP spid="46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sz="4000" b="1" dirty="0" smtClean="0">
                <a:latin typeface="Bookman Old Style" pitchFamily="18" charset="0"/>
                <a:ea typeface="MS PGothic" pitchFamily="34" charset="-128"/>
              </a:rPr>
              <a:t>Measures of Central Tendency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738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800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2863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925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988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85" name="Text Box 17"/>
          <p:cNvSpPr txBox="1">
            <a:spLocks noChangeArrowheads="1"/>
          </p:cNvSpPr>
          <p:nvPr/>
        </p:nvSpPr>
        <p:spPr bwMode="auto">
          <a:xfrm>
            <a:off x="3276600" y="1341438"/>
            <a:ext cx="2016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 smtClean="0">
                <a:latin typeface="Bookman Old Style" pitchFamily="18" charset="0"/>
                <a:ea typeface="MS PGothic" pitchFamily="34" charset="-128"/>
              </a:rPr>
              <a:t>Median</a:t>
            </a:r>
            <a:endParaRPr lang="en-GB" sz="3200" b="1" dirty="0">
              <a:latin typeface="Bookman Old Style" pitchFamily="18" charset="0"/>
              <a:ea typeface="MS PGothic" pitchFamily="34" charset="-128"/>
            </a:endParaRP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107950" y="2565400"/>
            <a:ext cx="1584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smtClean="0">
                <a:latin typeface="Times New Roman" pitchFamily="18" charset="0"/>
                <a:ea typeface="MS PGothic" pitchFamily="34" charset="-128"/>
              </a:rPr>
              <a:t>Daily </a:t>
            </a:r>
            <a:r>
              <a:rPr lang="en-GB" sz="2400" dirty="0">
                <a:latin typeface="Times New Roman" pitchFamily="18" charset="0"/>
                <a:ea typeface="MS PGothic" pitchFamily="34" charset="-128"/>
              </a:rPr>
              <a:t>Salary: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1258888" y="299085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10$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1763713" y="29972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11$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2262188" y="29972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11$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2773363" y="299085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15$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3275013" y="299085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15$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3779838" y="29972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15$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4284663" y="29972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19$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4787900" y="299085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20$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5291138" y="29972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21$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5795963" y="299085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21$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6300788" y="29972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22$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6804025" y="299720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22$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7308850" y="299720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24$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352800" y="5638800"/>
            <a:ext cx="561657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2000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876800" y="1371600"/>
            <a:ext cx="2351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Bookman Old Style" pitchFamily="18" charset="0"/>
                <a:ea typeface="MS PGothic" pitchFamily="34" charset="-128"/>
              </a:rPr>
              <a:t>= 19 $/day </a:t>
            </a:r>
            <a:endParaRPr lang="en-US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9" name="Line 41"/>
          <p:cNvSpPr>
            <a:spLocks noChangeShapeType="1"/>
          </p:cNvSpPr>
          <p:nvPr/>
        </p:nvSpPr>
        <p:spPr bwMode="auto">
          <a:xfrm flipV="1">
            <a:off x="4787900" y="1844675"/>
            <a:ext cx="504825" cy="1152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" name="Rectangle 33"/>
          <p:cNvSpPr>
            <a:spLocks noChangeArrowheads="1"/>
          </p:cNvSpPr>
          <p:nvPr/>
        </p:nvSpPr>
        <p:spPr bwMode="auto">
          <a:xfrm>
            <a:off x="4308475" y="2997201"/>
            <a:ext cx="568325" cy="35559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04800" y="3733800"/>
            <a:ext cx="84582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 smtClean="0">
                <a:latin typeface="Bookman Old Style" pitchFamily="18" charset="0"/>
                <a:ea typeface="MS PGothic" pitchFamily="34" charset="-128"/>
              </a:rPr>
              <a:t>Median </a:t>
            </a:r>
            <a:r>
              <a:rPr lang="en-GB" sz="2800" dirty="0" smtClean="0">
                <a:latin typeface="Bookman Old Style" pitchFamily="18" charset="0"/>
                <a:ea typeface="MS PGothic" pitchFamily="34" charset="-128"/>
              </a:rPr>
              <a:t>is the </a:t>
            </a:r>
            <a:r>
              <a:rPr lang="en-US" sz="2800" b="1" dirty="0" smtClean="0">
                <a:solidFill>
                  <a:srgbClr val="1A5A26"/>
                </a:solidFill>
                <a:latin typeface="Bookman Old Style" pitchFamily="18" charset="0"/>
              </a:rPr>
              <a:t>"middle" value </a:t>
            </a:r>
            <a:r>
              <a:rPr lang="en-US" sz="2800" dirty="0" smtClean="0">
                <a:latin typeface="Bookman Old Style" pitchFamily="18" charset="0"/>
              </a:rPr>
              <a:t>in the list of numbers </a:t>
            </a:r>
            <a:r>
              <a:rPr lang="en-US" sz="2800" u="sng" dirty="0" smtClean="0">
                <a:latin typeface="Bookman Old Style" pitchFamily="18" charset="0"/>
              </a:rPr>
              <a:t>arranged in order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u="sng" dirty="0" smtClean="0">
                <a:latin typeface="Bookman Old Style" pitchFamily="18" charset="0"/>
              </a:rPr>
              <a:t>from least to greatest.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>
                <a:latin typeface="Bookman Old Style" pitchFamily="18" charset="0"/>
                <a:ea typeface="MS PGothic" pitchFamily="34" charset="-128"/>
              </a:rPr>
              <a:t>If</a:t>
            </a:r>
            <a:r>
              <a:rPr lang="en-US" sz="2800" dirty="0" smtClean="0">
                <a:latin typeface="Bookman Old Style" pitchFamily="18" charset="0"/>
              </a:rPr>
              <a:t> there is an </a:t>
            </a:r>
            <a:r>
              <a:rPr lang="en-US" sz="2800" b="1" dirty="0" smtClean="0">
                <a:solidFill>
                  <a:srgbClr val="C00000"/>
                </a:solidFill>
                <a:latin typeface="Bookman Old Style" pitchFamily="18" charset="0"/>
              </a:rPr>
              <a:t>odd</a:t>
            </a:r>
            <a:r>
              <a:rPr lang="en-US" sz="2800" b="1" dirty="0" smtClean="0">
                <a:solidFill>
                  <a:srgbClr val="1A5A26"/>
                </a:solidFill>
                <a:latin typeface="Bookman Old Style" pitchFamily="18" charset="0"/>
              </a:rPr>
              <a:t> number of items </a:t>
            </a:r>
            <a:r>
              <a:rPr lang="en-US" sz="2800" dirty="0" smtClean="0">
                <a:latin typeface="Bookman Old Style" pitchFamily="18" charset="0"/>
              </a:rPr>
              <a:t>in data set, the median is the middle number.</a:t>
            </a:r>
            <a:endParaRPr lang="en-GB" sz="2800" b="1" dirty="0">
              <a:latin typeface="Bookman Old Style" pitchFamily="18" charset="0"/>
              <a:ea typeface="MS PGothic" pitchFamily="34" charset="-128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5" grpId="0"/>
      <p:bldP spid="43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sz="4000" b="1" dirty="0" smtClean="0">
                <a:latin typeface="Bookman Old Style" pitchFamily="18" charset="0"/>
                <a:ea typeface="MS PGothic" pitchFamily="34" charset="-128"/>
              </a:rPr>
              <a:t>Measures of Central Tendency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738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800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2863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925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988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85" name="Text Box 17"/>
          <p:cNvSpPr txBox="1">
            <a:spLocks noChangeArrowheads="1"/>
          </p:cNvSpPr>
          <p:nvPr/>
        </p:nvSpPr>
        <p:spPr bwMode="auto">
          <a:xfrm>
            <a:off x="3276600" y="1341438"/>
            <a:ext cx="2016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 smtClean="0">
                <a:latin typeface="Bookman Old Style" pitchFamily="18" charset="0"/>
                <a:ea typeface="MS PGothic" pitchFamily="34" charset="-128"/>
              </a:rPr>
              <a:t>Median</a:t>
            </a:r>
            <a:endParaRPr lang="en-GB" sz="3200" b="1" dirty="0">
              <a:latin typeface="Bookman Old Style" pitchFamily="18" charset="0"/>
              <a:ea typeface="MS PGothic" pitchFamily="34" charset="-128"/>
            </a:endParaRP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107950" y="2565400"/>
            <a:ext cx="1584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smtClean="0">
                <a:latin typeface="Times New Roman" pitchFamily="18" charset="0"/>
                <a:ea typeface="MS PGothic" pitchFamily="34" charset="-128"/>
              </a:rPr>
              <a:t>Daily </a:t>
            </a:r>
            <a:r>
              <a:rPr lang="en-GB" sz="2400" dirty="0">
                <a:latin typeface="Times New Roman" pitchFamily="18" charset="0"/>
                <a:ea typeface="MS PGothic" pitchFamily="34" charset="-128"/>
              </a:rPr>
              <a:t>Salary: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1258888" y="299085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10$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1763713" y="29972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11$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2262188" y="29972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11$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2773363" y="299085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15$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3275013" y="299085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15$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3779838" y="29972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15$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4284663" y="29972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19$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4787900" y="299085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20$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5291138" y="29972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21$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5795963" y="299085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21$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6300788" y="29972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22$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6804025" y="299720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22$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7308850" y="299720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24$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7812088" y="299085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25$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352800" y="5638800"/>
            <a:ext cx="561657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2000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876800" y="1371600"/>
            <a:ext cx="2710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Bookman Old Style" pitchFamily="18" charset="0"/>
                <a:ea typeface="MS PGothic" pitchFamily="34" charset="-128"/>
              </a:rPr>
              <a:t>= 19.5 $/day </a:t>
            </a:r>
            <a:endParaRPr lang="en-US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9" name="Line 41"/>
          <p:cNvSpPr>
            <a:spLocks noChangeShapeType="1"/>
          </p:cNvSpPr>
          <p:nvPr/>
        </p:nvSpPr>
        <p:spPr bwMode="auto">
          <a:xfrm flipV="1">
            <a:off x="4787900" y="1844675"/>
            <a:ext cx="504825" cy="1152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" name="Rectangle 33"/>
          <p:cNvSpPr>
            <a:spLocks noChangeArrowheads="1"/>
          </p:cNvSpPr>
          <p:nvPr/>
        </p:nvSpPr>
        <p:spPr bwMode="auto">
          <a:xfrm>
            <a:off x="4308475" y="2997200"/>
            <a:ext cx="1008063" cy="3603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1" name="Line 36"/>
          <p:cNvSpPr>
            <a:spLocks noChangeShapeType="1"/>
          </p:cNvSpPr>
          <p:nvPr/>
        </p:nvSpPr>
        <p:spPr bwMode="auto">
          <a:xfrm>
            <a:off x="4787900" y="3357563"/>
            <a:ext cx="288925" cy="1295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" name="Text Box 38"/>
          <p:cNvSpPr txBox="1">
            <a:spLocks noChangeArrowheads="1"/>
          </p:cNvSpPr>
          <p:nvPr/>
        </p:nvSpPr>
        <p:spPr bwMode="auto">
          <a:xfrm>
            <a:off x="4284663" y="4648200"/>
            <a:ext cx="1727200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sz="3200" b="1" u="sng" dirty="0">
                <a:latin typeface="Times New Roman" pitchFamily="18" charset="0"/>
                <a:ea typeface="MS PGothic" pitchFamily="34" charset="-128"/>
              </a:rPr>
              <a:t>(19 + 20) </a:t>
            </a:r>
            <a:r>
              <a:rPr lang="en-GB" sz="3200" b="1" dirty="0">
                <a:latin typeface="Times New Roman" pitchFamily="18" charset="0"/>
                <a:ea typeface="MS PGothic" pitchFamily="34" charset="-128"/>
              </a:rPr>
              <a:t>2</a:t>
            </a:r>
          </a:p>
        </p:txBody>
      </p:sp>
      <p:sp>
        <p:nvSpPr>
          <p:cNvPr id="53" name="Text Box 39"/>
          <p:cNvSpPr txBox="1">
            <a:spLocks noChangeArrowheads="1"/>
          </p:cNvSpPr>
          <p:nvPr/>
        </p:nvSpPr>
        <p:spPr bwMode="auto">
          <a:xfrm>
            <a:off x="5921375" y="4752975"/>
            <a:ext cx="169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>
                <a:latin typeface="Times New Roman" pitchFamily="18" charset="0"/>
                <a:ea typeface="MS PGothic" pitchFamily="34" charset="-128"/>
              </a:rPr>
              <a:t>= 19.5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81000" y="3581400"/>
            <a:ext cx="3886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smtClean="0">
                <a:latin typeface="Bookman Old Style" pitchFamily="18" charset="0"/>
                <a:ea typeface="MS PGothic" pitchFamily="34" charset="-128"/>
              </a:rPr>
              <a:t>    If there is an       </a:t>
            </a:r>
            <a:r>
              <a:rPr lang="en-GB" sz="2800" b="1" dirty="0" smtClean="0">
                <a:solidFill>
                  <a:srgbClr val="C00000"/>
                </a:solidFill>
                <a:latin typeface="Bookman Old Style" pitchFamily="18" charset="0"/>
                <a:ea typeface="MS PGothic" pitchFamily="34" charset="-128"/>
              </a:rPr>
              <a:t>even</a:t>
            </a:r>
            <a:r>
              <a:rPr lang="en-GB" sz="2800" b="1" dirty="0" smtClean="0">
                <a:latin typeface="Bookman Old Style" pitchFamily="18" charset="0"/>
                <a:ea typeface="MS PGothic" pitchFamily="34" charset="-128"/>
              </a:rPr>
              <a:t> </a:t>
            </a:r>
            <a:r>
              <a:rPr lang="en-GB" sz="2800" b="1" dirty="0" smtClean="0">
                <a:solidFill>
                  <a:srgbClr val="1A5A26"/>
                </a:solidFill>
                <a:latin typeface="Bookman Old Style" pitchFamily="18" charset="0"/>
                <a:ea typeface="MS PGothic" pitchFamily="34" charset="-128"/>
              </a:rPr>
              <a:t>number</a:t>
            </a:r>
            <a:r>
              <a:rPr lang="en-GB" sz="2800" b="1" dirty="0" smtClean="0">
                <a:latin typeface="Bookman Old Style" pitchFamily="18" charset="0"/>
                <a:ea typeface="MS PGothic" pitchFamily="34" charset="-128"/>
              </a:rPr>
              <a:t> </a:t>
            </a:r>
            <a:r>
              <a:rPr lang="en-GB" sz="2800" dirty="0" smtClean="0">
                <a:latin typeface="Bookman Old Style" pitchFamily="18" charset="0"/>
                <a:ea typeface="MS PGothic" pitchFamily="34" charset="-128"/>
              </a:rPr>
              <a:t>of items in data set, then the </a:t>
            </a:r>
            <a:r>
              <a:rPr lang="en-GB" sz="2800" b="1" dirty="0" smtClean="0">
                <a:latin typeface="Bookman Old Style" pitchFamily="18" charset="0"/>
                <a:ea typeface="MS PGothic" pitchFamily="34" charset="-128"/>
              </a:rPr>
              <a:t>median </a:t>
            </a:r>
            <a:r>
              <a:rPr lang="en-GB" sz="2800" dirty="0" smtClean="0">
                <a:latin typeface="Bookman Old Style" pitchFamily="18" charset="0"/>
                <a:ea typeface="MS PGothic" pitchFamily="34" charset="-128"/>
              </a:rPr>
              <a:t>is the average of two middle numbers</a:t>
            </a:r>
            <a:r>
              <a:rPr lang="en-US" sz="2800" dirty="0" smtClean="0">
                <a:latin typeface="Bookman Old Style" pitchFamily="18" charset="0"/>
              </a:rPr>
              <a:t>.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5" grpId="0"/>
      <p:bldP spid="43" grpId="0" animBg="1"/>
      <p:bldP spid="49" grpId="0" animBg="1"/>
      <p:bldP spid="51" grpId="0" animBg="1"/>
      <p:bldP spid="52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sz="4000" b="1" dirty="0" smtClean="0">
                <a:latin typeface="Bookman Old Style" pitchFamily="18" charset="0"/>
                <a:ea typeface="MS PGothic" pitchFamily="34" charset="-128"/>
              </a:rPr>
              <a:t>Measures of Central Tendency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738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800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2863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925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988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2157413"/>
            <a:ext cx="428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85" name="Text Box 17"/>
          <p:cNvSpPr txBox="1">
            <a:spLocks noChangeArrowheads="1"/>
          </p:cNvSpPr>
          <p:nvPr/>
        </p:nvSpPr>
        <p:spPr bwMode="auto">
          <a:xfrm>
            <a:off x="3505200" y="1341438"/>
            <a:ext cx="17875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 smtClean="0">
                <a:latin typeface="Bookman Old Style" pitchFamily="18" charset="0"/>
                <a:ea typeface="MS PGothic" pitchFamily="34" charset="-128"/>
              </a:rPr>
              <a:t>Mode</a:t>
            </a:r>
            <a:endParaRPr lang="en-GB" sz="3200" b="1" dirty="0">
              <a:latin typeface="Bookman Old Style" pitchFamily="18" charset="0"/>
              <a:ea typeface="MS PGothic" pitchFamily="34" charset="-128"/>
            </a:endParaRP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107950" y="2565400"/>
            <a:ext cx="1584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smtClean="0">
                <a:latin typeface="Times New Roman" pitchFamily="18" charset="0"/>
                <a:ea typeface="MS PGothic" pitchFamily="34" charset="-128"/>
              </a:rPr>
              <a:t>Daily </a:t>
            </a:r>
            <a:r>
              <a:rPr lang="en-GB" sz="2400" dirty="0">
                <a:latin typeface="Times New Roman" pitchFamily="18" charset="0"/>
                <a:ea typeface="MS PGothic" pitchFamily="34" charset="-128"/>
              </a:rPr>
              <a:t>Salary: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1258888" y="299085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10$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1763713" y="29972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11$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2262188" y="29972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11$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2773363" y="299085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15$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3275013" y="299085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15$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3779838" y="29972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15$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4284663" y="29972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19$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4787900" y="299085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20$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5291138" y="29972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21$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5795963" y="299085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21$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6300788" y="29972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22$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6804025" y="299720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22$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7308850" y="299720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24$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7812088" y="299085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  <a:ea typeface="MS PGothic" pitchFamily="34" charset="-128"/>
              </a:rPr>
              <a:t>25$</a:t>
            </a:r>
            <a:endParaRPr lang="en-GB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352800" y="5638800"/>
            <a:ext cx="561657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2000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600200" y="46482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smtClean="0">
                <a:latin typeface="Bookman Old Style" pitchFamily="18" charset="0"/>
                <a:ea typeface="MS PGothic" pitchFamily="34" charset="-128"/>
              </a:rPr>
              <a:t>    </a:t>
            </a:r>
            <a:r>
              <a:rPr lang="en-US" sz="2800" dirty="0" smtClean="0">
                <a:latin typeface="Bookman Old Style" pitchFamily="18" charset="0"/>
                <a:ea typeface="MS PGothic" pitchFamily="34" charset="-128"/>
              </a:rPr>
              <a:t>Quick and easy to compute!</a:t>
            </a:r>
            <a:endParaRPr lang="en-US" sz="2800" dirty="0" smtClean="0">
              <a:latin typeface="Bookman Old Style" pitchFamily="18" charset="0"/>
            </a:endParaRPr>
          </a:p>
        </p:txBody>
      </p:sp>
      <p:sp>
        <p:nvSpPr>
          <p:cNvPr id="44" name="Rectangle 33"/>
          <p:cNvSpPr>
            <a:spLocks noChangeArrowheads="1"/>
          </p:cNvSpPr>
          <p:nvPr/>
        </p:nvSpPr>
        <p:spPr bwMode="auto">
          <a:xfrm>
            <a:off x="2822575" y="2997200"/>
            <a:ext cx="1511300" cy="3603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5" name="Line 35"/>
          <p:cNvSpPr>
            <a:spLocks noChangeShapeType="1"/>
          </p:cNvSpPr>
          <p:nvPr/>
        </p:nvSpPr>
        <p:spPr bwMode="auto">
          <a:xfrm flipV="1">
            <a:off x="4333875" y="1857363"/>
            <a:ext cx="952505" cy="113983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4789488" y="1357298"/>
            <a:ext cx="2303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rgbClr val="C00000"/>
                </a:solidFill>
                <a:latin typeface="Bookman Old Style" pitchFamily="18" charset="0"/>
                <a:ea typeface="MS PGothic" pitchFamily="34" charset="-128"/>
              </a:rPr>
              <a:t>= 15 $/day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295400" y="3733800"/>
            <a:ext cx="7210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Bookman Old Style" pitchFamily="18" charset="0"/>
                <a:ea typeface="MS PGothic" pitchFamily="34" charset="-128"/>
              </a:rPr>
              <a:t>Mode</a:t>
            </a:r>
            <a:r>
              <a:rPr lang="en-US" sz="2800" dirty="0" smtClean="0">
                <a:latin typeface="Bookman Old Style" pitchFamily="18" charset="0"/>
                <a:ea typeface="MS PGothic" pitchFamily="34" charset="-128"/>
              </a:rPr>
              <a:t> is the value that occurs </a:t>
            </a:r>
            <a:r>
              <a:rPr lang="en-US" sz="2800" b="1" dirty="0" smtClean="0">
                <a:solidFill>
                  <a:srgbClr val="1A5A26"/>
                </a:solidFill>
                <a:latin typeface="Bookman Old Style" pitchFamily="18" charset="0"/>
                <a:ea typeface="MS PGothic" pitchFamily="34" charset="-128"/>
              </a:rPr>
              <a:t>the most</a:t>
            </a:r>
            <a:endParaRPr lang="en-US" sz="2800" b="1" dirty="0">
              <a:solidFill>
                <a:srgbClr val="1A5A26"/>
              </a:solidFill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5" grpId="0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latin typeface="Bookman Old Style" pitchFamily="18" charset="0"/>
                <a:ea typeface="MS PGothic" pitchFamily="34" charset="-128"/>
              </a:rPr>
              <a:t>Measures of Dispersion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2578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1A5A26"/>
                </a:solidFill>
                <a:latin typeface="Bookman Old Style" pitchFamily="18" charset="0"/>
                <a:ea typeface="MS PGothic" pitchFamily="34" charset="-128"/>
              </a:rPr>
              <a:t>Describe distribution of data</a:t>
            </a:r>
          </a:p>
          <a:p>
            <a:r>
              <a:rPr lang="en-GB" sz="2800" b="1" dirty="0" smtClean="0">
                <a:solidFill>
                  <a:srgbClr val="1A5A26"/>
                </a:solidFill>
                <a:latin typeface="Bookman Old Style" pitchFamily="18" charset="0"/>
                <a:ea typeface="MS PGothic" pitchFamily="34" charset="-128"/>
              </a:rPr>
              <a:t>Range</a:t>
            </a:r>
            <a:r>
              <a:rPr lang="en-GB" b="1" dirty="0" smtClean="0">
                <a:solidFill>
                  <a:srgbClr val="1A5A26"/>
                </a:solidFill>
                <a:latin typeface="Bookman Old Style" pitchFamily="18" charset="0"/>
                <a:ea typeface="MS PGothic" pitchFamily="34" charset="-128"/>
              </a:rPr>
              <a:t> </a:t>
            </a:r>
            <a:r>
              <a:rPr lang="en-GB" sz="2400" dirty="0" smtClean="0">
                <a:latin typeface="Bookman Old Style" pitchFamily="18" charset="0"/>
                <a:ea typeface="MS PGothic" pitchFamily="34" charset="-128"/>
              </a:rPr>
              <a:t>- </a:t>
            </a:r>
            <a:r>
              <a:rPr lang="en-GB" sz="2400" b="1" dirty="0" smtClean="0">
                <a:latin typeface="Bookman Old Style" pitchFamily="18" charset="0"/>
                <a:ea typeface="MS PGothic" pitchFamily="34" charset="-128"/>
              </a:rPr>
              <a:t>difference between the highest and lowest values</a:t>
            </a:r>
            <a:endParaRPr lang="en-GB" sz="2400" b="1" i="1" dirty="0" smtClean="0">
              <a:solidFill>
                <a:srgbClr val="FF3300"/>
              </a:solidFill>
              <a:latin typeface="Bookman Old Style" pitchFamily="18" charset="0"/>
              <a:ea typeface="MS PGothic" pitchFamily="34" charset="-128"/>
            </a:endParaRPr>
          </a:p>
          <a:p>
            <a:r>
              <a:rPr lang="en-GB" sz="2800" b="1" dirty="0" smtClean="0">
                <a:solidFill>
                  <a:srgbClr val="1A5A26"/>
                </a:solidFill>
                <a:latin typeface="Bookman Old Style" pitchFamily="18" charset="0"/>
                <a:ea typeface="MS PGothic" pitchFamily="34" charset="-128"/>
              </a:rPr>
              <a:t>Variance</a:t>
            </a:r>
            <a:r>
              <a:rPr lang="en-GB" b="1" dirty="0" smtClean="0">
                <a:solidFill>
                  <a:srgbClr val="1A5A26"/>
                </a:solidFill>
                <a:latin typeface="Bookman Old Style" pitchFamily="18" charset="0"/>
                <a:ea typeface="MS PGothic" pitchFamily="34" charset="-128"/>
              </a:rPr>
              <a:t> </a:t>
            </a:r>
            <a:r>
              <a:rPr lang="en-GB" sz="2200" dirty="0" smtClean="0">
                <a:latin typeface="Bookman Old Style" pitchFamily="18" charset="0"/>
                <a:ea typeface="MS PGothic" pitchFamily="34" charset="-128"/>
              </a:rPr>
              <a:t>– </a:t>
            </a:r>
            <a:r>
              <a:rPr lang="en-US" sz="2200" dirty="0" smtClean="0">
                <a:latin typeface="Bookman Old Style" pitchFamily="18" charset="0"/>
                <a:ea typeface="MS PGothic" pitchFamily="34" charset="-128"/>
              </a:rPr>
              <a:t>shows</a:t>
            </a:r>
            <a:endParaRPr lang="en-GB" sz="2200" b="1" dirty="0" smtClean="0">
              <a:solidFill>
                <a:srgbClr val="1A5A26"/>
              </a:solidFill>
              <a:latin typeface="Bookman Old Style" pitchFamily="18" charset="0"/>
              <a:ea typeface="MS PGothic" pitchFamily="34" charset="-128"/>
            </a:endParaRPr>
          </a:p>
          <a:p>
            <a:pPr>
              <a:buNone/>
            </a:pPr>
            <a:r>
              <a:rPr lang="en-US" sz="2200" dirty="0" smtClean="0">
                <a:latin typeface="Bookman Old Style" pitchFamily="18" charset="0"/>
                <a:ea typeface="MS PGothic" pitchFamily="34" charset="-128"/>
              </a:rPr>
              <a:t>   how data are spread out:</a:t>
            </a:r>
            <a:endParaRPr lang="en-GB" sz="2200" dirty="0" smtClean="0">
              <a:latin typeface="Bookman Old Style" pitchFamily="18" charset="0"/>
              <a:ea typeface="MS PGothic" pitchFamily="34" charset="-128"/>
            </a:endParaRPr>
          </a:p>
          <a:p>
            <a:r>
              <a:rPr lang="en-GB" sz="2800" b="1" dirty="0" smtClean="0">
                <a:solidFill>
                  <a:srgbClr val="1A5A26"/>
                </a:solidFill>
                <a:latin typeface="Bookman Old Style" pitchFamily="18" charset="0"/>
                <a:ea typeface="MS PGothic" pitchFamily="34" charset="-128"/>
              </a:rPr>
              <a:t>Standard deviation </a:t>
            </a:r>
            <a:r>
              <a:rPr lang="en-GB" sz="2400" b="1" dirty="0" smtClean="0">
                <a:latin typeface="Bookman Old Style" pitchFamily="18" charset="0"/>
                <a:ea typeface="MS PGothic" pitchFamily="34" charset="-128"/>
              </a:rPr>
              <a:t>– measure of spread about 								the mean</a:t>
            </a:r>
            <a:endParaRPr lang="en-GB" b="1" dirty="0" smtClean="0">
              <a:latin typeface="Bookman Old Style" pitchFamily="18" charset="0"/>
              <a:ea typeface="MS PGothic" pitchFamily="34" charset="-128"/>
            </a:endParaRPr>
          </a:p>
          <a:p>
            <a:pPr lvl="1"/>
            <a:endParaRPr lang="en-GB" dirty="0" smtClean="0">
              <a:latin typeface="Bookman Old Style" pitchFamily="18" charset="0"/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31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31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2438400"/>
            <a:ext cx="3100974" cy="1162088"/>
          </a:xfrm>
          <a:prstGeom prst="rect">
            <a:avLst/>
          </a:prstGeom>
          <a:noFill/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1050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131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131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4400" y="6019800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1A5A26"/>
                </a:solidFill>
                <a:latin typeface="Bookman Old Style" pitchFamily="18" charset="0"/>
                <a:ea typeface="MS PGothic" pitchFamily="34" charset="-128"/>
              </a:rPr>
              <a:t>for population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4876800" y="6019800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1A5A26"/>
                </a:solidFill>
                <a:latin typeface="Bookman Old Style" pitchFamily="18" charset="0"/>
                <a:ea typeface="MS PGothic" pitchFamily="34" charset="-128"/>
              </a:rPr>
              <a:t>for sample</a:t>
            </a:r>
            <a:endParaRPr lang="en-US" sz="2800" dirty="0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131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4419600"/>
            <a:ext cx="3027888" cy="1600201"/>
          </a:xfrm>
          <a:prstGeom prst="rect">
            <a:avLst/>
          </a:prstGeom>
          <a:noFill/>
        </p:spPr>
      </p:pic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131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276" y="4419601"/>
            <a:ext cx="2937526" cy="1524000"/>
          </a:xfrm>
          <a:prstGeom prst="rect">
            <a:avLst/>
          </a:prstGeom>
          <a:noFill/>
        </p:spPr>
      </p:pic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131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152400"/>
            <a:ext cx="84241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latin typeface="Bookman Old Style" pitchFamily="18" charset="0"/>
                <a:ea typeface="MS PGothic" pitchFamily="34" charset="-128"/>
              </a:rPr>
              <a:t>EXCEL: </a:t>
            </a:r>
            <a:r>
              <a:rPr lang="en-GB" sz="2800" b="1" dirty="0" smtClean="0">
                <a:latin typeface="Bookman Old Style" pitchFamily="18" charset="0"/>
                <a:ea typeface="MS PGothic" pitchFamily="34" charset="-128"/>
              </a:rPr>
              <a:t>mean and standard deviation (1)</a:t>
            </a:r>
          </a:p>
          <a:p>
            <a:r>
              <a:rPr lang="en-GB" sz="3200" b="1" dirty="0" smtClean="0">
                <a:latin typeface="Bookman Old Style" pitchFamily="18" charset="0"/>
                <a:ea typeface="MS PGothic" pitchFamily="34" charset="-128"/>
              </a:rPr>
              <a:t>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477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Bookman Old Style" pitchFamily="18" charset="0"/>
                <a:cs typeface="Times New Roman" pitchFamily="18" charset="0"/>
              </a:rPr>
              <a:t>OUTLINE</a:t>
            </a:r>
            <a:endParaRPr lang="en-US" b="1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38401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dirty="0" smtClean="0">
                <a:latin typeface="Bookman Old Style" pitchFamily="18" charset="0"/>
              </a:rPr>
              <a:t>1. Ecological data</a:t>
            </a:r>
          </a:p>
          <a:p>
            <a:pPr>
              <a:buNone/>
            </a:pPr>
            <a:r>
              <a:rPr lang="en-US" sz="3900" dirty="0" smtClean="0">
                <a:latin typeface="Bookman Old Style" pitchFamily="18" charset="0"/>
              </a:rPr>
              <a:t>2. Samples and populations</a:t>
            </a:r>
          </a:p>
          <a:p>
            <a:pPr>
              <a:buNone/>
            </a:pPr>
            <a:r>
              <a:rPr lang="en-US" sz="3900" dirty="0" smtClean="0">
                <a:latin typeface="Bookman Old Style" pitchFamily="18" charset="0"/>
              </a:rPr>
              <a:t>3. Types of data</a:t>
            </a:r>
          </a:p>
          <a:p>
            <a:pPr>
              <a:buNone/>
            </a:pPr>
            <a:r>
              <a:rPr lang="en-US" sz="3900" dirty="0" smtClean="0">
                <a:latin typeface="Bookman Old Style" pitchFamily="18" charset="0"/>
              </a:rPr>
              <a:t>4. Variables</a:t>
            </a:r>
          </a:p>
          <a:p>
            <a:pPr>
              <a:buNone/>
            </a:pPr>
            <a:r>
              <a:rPr lang="en-US" sz="3900" dirty="0" smtClean="0">
                <a:latin typeface="Bookman Old Style" pitchFamily="18" charset="0"/>
              </a:rPr>
              <a:t>5. Measures of Central Tendency</a:t>
            </a:r>
          </a:p>
          <a:p>
            <a:pPr>
              <a:buNone/>
            </a:pPr>
            <a:r>
              <a:rPr lang="en-US" sz="3900" dirty="0" smtClean="0">
                <a:latin typeface="Bookman Old Style" pitchFamily="18" charset="0"/>
              </a:rPr>
              <a:t>6. Measures of Dispersion</a:t>
            </a:r>
          </a:p>
          <a:p>
            <a:pPr>
              <a:buNone/>
            </a:pPr>
            <a:r>
              <a:rPr lang="en-US" sz="3900" dirty="0" smtClean="0">
                <a:latin typeface="Bookman Old Style" pitchFamily="18" charset="0"/>
              </a:rPr>
              <a:t>7. Linear model</a:t>
            </a:r>
          </a:p>
          <a:p>
            <a:pPr>
              <a:buNone/>
            </a:pPr>
            <a:endParaRPr lang="en-US" b="1" dirty="0" smtClean="0">
              <a:latin typeface="Bookman Old Style" pitchFamily="18" charset="0"/>
            </a:endParaRPr>
          </a:p>
          <a:p>
            <a:pPr>
              <a:buNone/>
            </a:pPr>
            <a:endParaRPr lang="en-US" b="1" dirty="0" smtClean="0">
              <a:latin typeface="Bookman Old Style" pitchFamily="18" charset="0"/>
            </a:endParaRPr>
          </a:p>
          <a:p>
            <a:pPr>
              <a:buNone/>
            </a:pPr>
            <a:endParaRPr lang="en-US" b="1" dirty="0" smtClean="0">
              <a:latin typeface="Bookman Old Style" pitchFamily="18" charset="0"/>
            </a:endParaRPr>
          </a:p>
          <a:p>
            <a:pPr>
              <a:buNone/>
            </a:pPr>
            <a:endParaRPr lang="en-US" b="1" dirty="0">
              <a:latin typeface="Bookman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J:\LECTURES\LECTURE_5_EcolData\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62037"/>
            <a:ext cx="2590800" cy="2011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1524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latin typeface="Bookman Old Style" pitchFamily="18" charset="0"/>
                <a:ea typeface="MS PGothic" pitchFamily="34" charset="-128"/>
              </a:rPr>
              <a:t>EXCEL: </a:t>
            </a:r>
            <a:r>
              <a:rPr lang="en-GB" sz="2800" b="1" dirty="0" smtClean="0">
                <a:latin typeface="Bookman Old Style" pitchFamily="18" charset="0"/>
                <a:ea typeface="MS PGothic" pitchFamily="34" charset="-128"/>
              </a:rPr>
              <a:t>mean and standard deviation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1524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latin typeface="Bookman Old Style" pitchFamily="18" charset="0"/>
                <a:ea typeface="MS PGothic" pitchFamily="34" charset="-128"/>
              </a:rPr>
              <a:t>EXCEL</a:t>
            </a:r>
            <a:r>
              <a:rPr lang="en-GB" sz="2800" b="1" dirty="0" smtClean="0">
                <a:latin typeface="Bookman Old Style" pitchFamily="18" charset="0"/>
                <a:ea typeface="MS PGothic" pitchFamily="34" charset="-128"/>
              </a:rPr>
              <a:t>: mean and standard deviation (3)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latin typeface="Bookman Old Style" pitchFamily="18" charset="0"/>
                <a:ea typeface="MS PGothic" pitchFamily="34" charset="-128"/>
              </a:rPr>
              <a:t>Standard Error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2578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Bookman Old Style" pitchFamily="18" charset="0"/>
                <a:ea typeface="MS PGothic" pitchFamily="34" charset="-128"/>
              </a:rPr>
              <a:t>Standard error of a mean </a:t>
            </a:r>
            <a:r>
              <a:rPr lang="en-GB" sz="2800" b="1" dirty="0" smtClean="0">
                <a:solidFill>
                  <a:srgbClr val="1A5A26"/>
                </a:solidFill>
                <a:latin typeface="Bookman Old Style" pitchFamily="18" charset="0"/>
                <a:ea typeface="MS PGothic" pitchFamily="34" charset="-128"/>
              </a:rPr>
              <a:t>describes how good the estimate is. </a:t>
            </a:r>
          </a:p>
          <a:p>
            <a:pPr marL="742950" lvl="2" indent="-342900">
              <a:spcBef>
                <a:spcPct val="50000"/>
              </a:spcBef>
            </a:pPr>
            <a:r>
              <a:rPr lang="en-US" sz="2800" b="1" dirty="0" smtClean="0">
                <a:solidFill>
                  <a:srgbClr val="1F3F1D"/>
                </a:solidFill>
                <a:latin typeface="Bookman Old Style" pitchFamily="18" charset="0"/>
              </a:rPr>
              <a:t>SE of a mean </a:t>
            </a:r>
            <a:r>
              <a:rPr lang="en-US" dirty="0" smtClean="0">
                <a:latin typeface="Bookman Old Style" pitchFamily="18" charset="0"/>
              </a:rPr>
              <a:t>= </a:t>
            </a:r>
          </a:p>
          <a:p>
            <a:endParaRPr lang="en-GB" sz="1000" b="1" dirty="0" smtClean="0">
              <a:solidFill>
                <a:srgbClr val="1A5A26"/>
              </a:solidFill>
              <a:latin typeface="Bookman Old Style" pitchFamily="18" charset="0"/>
              <a:ea typeface="MS PGothic" pitchFamily="34" charset="-128"/>
            </a:endParaRPr>
          </a:p>
          <a:p>
            <a:r>
              <a:rPr lang="en-GB" sz="2800" b="1" dirty="0" smtClean="0">
                <a:latin typeface="Bookman Old Style" pitchFamily="18" charset="0"/>
                <a:ea typeface="MS PGothic" pitchFamily="34" charset="-128"/>
              </a:rPr>
              <a:t>The bigger sample size n, the lower SE</a:t>
            </a:r>
          </a:p>
          <a:p>
            <a:r>
              <a:rPr lang="en-GB" sz="2800" b="1" dirty="0" smtClean="0">
                <a:latin typeface="Bookman Old Style" pitchFamily="18" charset="0"/>
                <a:ea typeface="MS PGothic" pitchFamily="34" charset="-128"/>
              </a:rPr>
              <a:t>The more spread data make higher SE </a:t>
            </a:r>
          </a:p>
          <a:p>
            <a:r>
              <a:rPr lang="en-US" sz="2800" b="1" dirty="0" smtClean="0">
                <a:latin typeface="Bookman Old Style" pitchFamily="18" charset="0"/>
              </a:rPr>
              <a:t>Confidence Interval </a:t>
            </a:r>
            <a:r>
              <a:rPr lang="en-US" sz="2800" b="1" dirty="0" smtClean="0">
                <a:solidFill>
                  <a:srgbClr val="1F3F1D"/>
                </a:solidFill>
                <a:latin typeface="Bookman Old Style" pitchFamily="18" charset="0"/>
              </a:rPr>
              <a:t>- 95% of all sample means are in it:</a:t>
            </a:r>
          </a:p>
          <a:p>
            <a:endParaRPr lang="en-US" sz="2800" b="1" dirty="0" smtClean="0">
              <a:latin typeface="Bookman Old Style" pitchFamily="18" charset="0"/>
            </a:endParaRPr>
          </a:p>
          <a:p>
            <a:endParaRPr lang="en-US" sz="2800" b="1" dirty="0" smtClean="0">
              <a:latin typeface="Bookman Old Style" pitchFamily="18" charset="0"/>
            </a:endParaRPr>
          </a:p>
          <a:p>
            <a:endParaRPr lang="en-GB" dirty="0" smtClean="0">
              <a:latin typeface="Bookman Old Style" pitchFamily="18" charset="0"/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31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31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1050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131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131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131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131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131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886200" y="1981200"/>
          <a:ext cx="727075" cy="1143000"/>
        </p:xfrm>
        <a:graphic>
          <a:graphicData uri="http://schemas.openxmlformats.org/presentationml/2006/ole">
            <p:oleObj spid="_x0000_s1028" name="Equation" r:id="rId4" imgW="266400" imgH="419040" progId="">
              <p:embed/>
            </p:oleObj>
          </a:graphicData>
        </a:graphic>
      </p:graphicFrame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4800600"/>
            <a:ext cx="2001838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592"/>
            <a:ext cx="8229600" cy="77724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Bookman Old Style" pitchFamily="18" charset="0"/>
              </a:rPr>
              <a:t>Normal Distribution Curve</a:t>
            </a:r>
            <a:endParaRPr lang="en-US" sz="4000" b="1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0386"/>
            <a:ext cx="8229600" cy="4773169"/>
          </a:xfrm>
        </p:spPr>
        <p:txBody>
          <a:bodyPr/>
          <a:lstStyle/>
          <a:p>
            <a:r>
              <a:rPr lang="en-US" sz="2400" dirty="0" smtClean="0">
                <a:latin typeface="Bookman Old Style" pitchFamily="18" charset="0"/>
              </a:rPr>
              <a:t>Symmetrical about the </a:t>
            </a:r>
            <a:r>
              <a:rPr lang="en-GB" sz="2400" dirty="0" smtClean="0">
                <a:latin typeface="Bookman Old Style" pitchFamily="18" charset="0"/>
              </a:rPr>
              <a:t>mean, </a:t>
            </a:r>
            <a:r>
              <a:rPr lang="el-GR" sz="2400" i="1" dirty="0" smtClean="0">
                <a:latin typeface="Bookman Old Style" pitchFamily="18" charset="0"/>
                <a:cs typeface="Times New Roman" pitchFamily="18" charset="0"/>
              </a:rPr>
              <a:t>μ</a:t>
            </a:r>
            <a:endParaRPr lang="en-US" sz="2400" b="1" dirty="0" smtClean="0">
              <a:latin typeface="Bookman Old Style" pitchFamily="18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GB" sz="2400" dirty="0" smtClean="0">
                <a:latin typeface="Bookman Old Style" pitchFamily="18" charset="0"/>
              </a:rPr>
              <a:t>  Bell-shaped curve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en-US" sz="2400" dirty="0" smtClean="0">
                <a:latin typeface="Bookman Old Style" pitchFamily="18" charset="0"/>
              </a:rPr>
              <a:t>  Mean = Median = Mode</a:t>
            </a:r>
          </a:p>
          <a:p>
            <a:r>
              <a:rPr lang="en-US" sz="2400" dirty="0" smtClean="0">
                <a:latin typeface="Bookman Old Style" pitchFamily="18" charset="0"/>
              </a:rPr>
              <a:t>50% of the values less than the mean and 50% greater than the mean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normal-distribution-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3352800"/>
            <a:ext cx="5511875" cy="32726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46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LECTURES\LECTURE_5_EcolData\Normal_Distribution_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0530" y="2741413"/>
            <a:ext cx="5390120" cy="40419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Bookman Old Style" pitchFamily="18" charset="0"/>
              </a:rPr>
              <a:t>Examples of Normal Distribution</a:t>
            </a:r>
            <a:endParaRPr lang="en-US" sz="4000" b="1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ookman Old Style" pitchFamily="18" charset="0"/>
              </a:rPr>
              <a:t>pH of water in lakes</a:t>
            </a:r>
          </a:p>
          <a:p>
            <a:r>
              <a:rPr lang="en-US" sz="2800" dirty="0" smtClean="0">
                <a:latin typeface="Bookman Old Style" pitchFamily="18" charset="0"/>
              </a:rPr>
              <a:t>Amount of nutrient in soil</a:t>
            </a:r>
          </a:p>
          <a:p>
            <a:r>
              <a:rPr lang="en-US" sz="2800" dirty="0" smtClean="0">
                <a:latin typeface="Bookman Old Style" pitchFamily="18" charset="0"/>
              </a:rPr>
              <a:t>Temperature (on certain day over # yrs)</a:t>
            </a:r>
          </a:p>
          <a:p>
            <a:r>
              <a:rPr lang="en-US" sz="2800" dirty="0" smtClean="0">
                <a:latin typeface="Bookman Old Style" pitchFamily="18" charset="0"/>
              </a:rPr>
              <a:t>Blood Pressure</a:t>
            </a:r>
          </a:p>
          <a:p>
            <a:r>
              <a:rPr lang="en-US" sz="2800" dirty="0" smtClean="0">
                <a:latin typeface="Bookman Old Style" pitchFamily="18" charset="0"/>
              </a:rPr>
              <a:t>Test Scores</a:t>
            </a:r>
          </a:p>
          <a:p>
            <a:r>
              <a:rPr lang="en-US" sz="2800" dirty="0" smtClean="0">
                <a:latin typeface="Bookman Old Style" pitchFamily="18" charset="0"/>
              </a:rPr>
              <a:t>Lifetimes of light bulbs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895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4191000"/>
            <a:ext cx="2514600" cy="2316162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Bookman Old Style" pitchFamily="18" charset="0"/>
                <a:cs typeface="Times New Roman" pitchFamily="18" charset="0"/>
              </a:rPr>
              <a:t>Statistical methods</a:t>
            </a:r>
            <a:endParaRPr lang="en-US" sz="3600" b="1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9" name="Picture 5" descr="J:\LECTURES\LECTURE_5_EcolData\Lecture5_pics\EcolData_linear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599"/>
            <a:ext cx="9144000" cy="5420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sz="4000" b="1" dirty="0" smtClean="0">
                <a:solidFill>
                  <a:srgbClr val="1A5A26"/>
                </a:solidFill>
                <a:latin typeface="Bookman Old Style" pitchFamily="18" charset="0"/>
                <a:ea typeface="MS PGothic" pitchFamily="34" charset="-128"/>
              </a:rPr>
              <a:t>DON’T BE MEAN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352800" y="5638800"/>
            <a:ext cx="561657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2000" dirty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5800" y="5410200"/>
            <a:ext cx="5801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1A5A26"/>
                </a:solidFill>
                <a:latin typeface="Bookman Old Style" pitchFamily="18" charset="0"/>
                <a:ea typeface="MS PGothic" pitchFamily="34" charset="-128"/>
              </a:rPr>
              <a:t>BE ABOVE AVERAGE</a:t>
            </a:r>
            <a:endParaRPr lang="en-US" sz="4000" dirty="0"/>
          </a:p>
        </p:txBody>
      </p:sp>
      <p:pic>
        <p:nvPicPr>
          <p:cNvPr id="41988" name="Picture 4" descr="J:\LECTURES\LECTURE_5_EcolData\normal_distributio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14400"/>
            <a:ext cx="7892143" cy="4419599"/>
          </a:xfrm>
          <a:prstGeom prst="rect">
            <a:avLst/>
          </a:prstGeom>
          <a:noFill/>
        </p:spPr>
      </p:pic>
      <p:pic>
        <p:nvPicPr>
          <p:cNvPr id="41990" name="Picture 6" descr="J:\LECTURES\LECTURE_5_EcolData\funny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419600"/>
            <a:ext cx="2438400" cy="2438400"/>
          </a:xfrm>
          <a:prstGeom prst="rect">
            <a:avLst/>
          </a:prstGeom>
          <a:noFill/>
        </p:spPr>
      </p:pic>
      <p:pic>
        <p:nvPicPr>
          <p:cNvPr id="41991" name="Picture 7" descr="J:\LECTURES\LECTURE_5_EcolData\face_6_zlo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81000"/>
            <a:ext cx="1727199" cy="1727199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Bookman Old Style" pitchFamily="18" charset="0"/>
              </a:rPr>
              <a:t>Descriptive Statist</a:t>
            </a:r>
            <a:r>
              <a:rPr lang="en-US" b="1" dirty="0" smtClean="0">
                <a:latin typeface="Bookman Old Style" pitchFamily="18" charset="0"/>
              </a:rPr>
              <a:t>ics in Ecology</a:t>
            </a:r>
            <a:endParaRPr lang="en-US" b="1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86800" cy="4648200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Char char="-"/>
            </a:pPr>
            <a:r>
              <a:rPr lang="en-US" sz="11200" dirty="0" smtClean="0">
                <a:latin typeface="Bookman Old Style" pitchFamily="18" charset="0"/>
              </a:rPr>
              <a:t>organizing, summarizing &amp; describing data</a:t>
            </a:r>
          </a:p>
          <a:p>
            <a:pPr>
              <a:buNone/>
            </a:pPr>
            <a:endParaRPr lang="en-US" dirty="0" smtClean="0"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en-US" sz="11200" dirty="0" smtClean="0">
                <a:latin typeface="Bookman Old Style" pitchFamily="18" charset="0"/>
              </a:rPr>
              <a:t>sampling is important for ecological studies</a:t>
            </a:r>
          </a:p>
          <a:p>
            <a:pPr>
              <a:buNone/>
            </a:pPr>
            <a:endParaRPr lang="en-US" dirty="0" smtClean="0"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en-US" sz="11200" dirty="0" smtClean="0">
                <a:latin typeface="Bookman Old Style" pitchFamily="18" charset="0"/>
              </a:rPr>
              <a:t>testing ecological hypotheses</a:t>
            </a:r>
          </a:p>
          <a:p>
            <a:pPr>
              <a:buNone/>
            </a:pPr>
            <a:endParaRPr lang="en-US" dirty="0" smtClean="0"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en-US" sz="11200" dirty="0" smtClean="0">
                <a:latin typeface="Bookman Old Style" pitchFamily="18" charset="0"/>
              </a:rPr>
              <a:t>state your objective clearly </a:t>
            </a:r>
          </a:p>
          <a:p>
            <a:pPr>
              <a:buNone/>
            </a:pPr>
            <a:endParaRPr lang="en-US" dirty="0" smtClean="0"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en-US" sz="11200" dirty="0" smtClean="0">
                <a:latin typeface="Bookman Old Style" pitchFamily="18" charset="0"/>
              </a:rPr>
              <a:t>make conclusion (on air quality, pollutant’s toxicity, population changes, etc.)</a:t>
            </a:r>
          </a:p>
          <a:p>
            <a:pPr>
              <a:buNone/>
            </a:pPr>
            <a:endParaRPr lang="en-US" dirty="0" smtClean="0">
              <a:latin typeface="Bookman Old Style" pitchFamily="18" charset="0"/>
            </a:endParaRPr>
          </a:p>
          <a:p>
            <a:pPr>
              <a:buFontTx/>
              <a:buChar char="-"/>
            </a:pPr>
            <a:r>
              <a:rPr lang="en-US" sz="11200" dirty="0" smtClean="0">
                <a:latin typeface="Bookman Old Style" pitchFamily="18" charset="0"/>
              </a:rPr>
              <a:t>ecological assessment helps make decisions in industrial, political, economic areas</a:t>
            </a:r>
          </a:p>
          <a:p>
            <a:pPr>
              <a:buNone/>
            </a:pPr>
            <a:endParaRPr lang="en-US" b="1" dirty="0" smtClean="0">
              <a:latin typeface="Bookman Old Style" pitchFamily="18" charset="0"/>
            </a:endParaRPr>
          </a:p>
          <a:p>
            <a:pPr>
              <a:buNone/>
            </a:pPr>
            <a:endParaRPr lang="en-US" b="1" dirty="0" smtClean="0">
              <a:latin typeface="Bookman Old Style" pitchFamily="18" charset="0"/>
            </a:endParaRPr>
          </a:p>
          <a:p>
            <a:pPr>
              <a:buNone/>
            </a:pPr>
            <a:endParaRPr lang="en-US" b="1" dirty="0" smtClean="0">
              <a:latin typeface="Bookman Old Style" pitchFamily="18" charset="0"/>
            </a:endParaRPr>
          </a:p>
          <a:p>
            <a:pPr>
              <a:buNone/>
            </a:pPr>
            <a:endParaRPr lang="en-US" b="1" dirty="0">
              <a:latin typeface="Bookman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5" name="Picture 3" descr="J:\LECTURES\LECTURE_5_EcolData\Lecture5_pics\EcolData_types_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197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72200" y="1524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2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2200" y="2057400"/>
            <a:ext cx="2286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species (total)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2514600"/>
            <a:ext cx="2286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species in each habitat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2971800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3276600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3505200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4600" y="1524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3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4600" y="1524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4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690</Words>
  <Application>Microsoft Office PowerPoint</Application>
  <PresentationFormat>On-screen Show (4:3)</PresentationFormat>
  <Paragraphs>220</Paragraphs>
  <Slides>27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ECOLOGICAL DATA: BASICS of DESCRIPTIVE STATISTICS</vt:lpstr>
      <vt:lpstr>OUTLINE</vt:lpstr>
      <vt:lpstr>Descriptive Statistics in Ecology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Ecological Data… types of variables  Independent vs Dependent</vt:lpstr>
      <vt:lpstr>Measures of Central Tendency           describe the ‘center’ of data</vt:lpstr>
      <vt:lpstr>Measures of Central Tendency</vt:lpstr>
      <vt:lpstr>Measures of Central Tendency</vt:lpstr>
      <vt:lpstr>Measures of Central Tendency</vt:lpstr>
      <vt:lpstr>Measures of Central Tendency</vt:lpstr>
      <vt:lpstr>Measures of Dispersion</vt:lpstr>
      <vt:lpstr>Slide 19</vt:lpstr>
      <vt:lpstr>Slide 20</vt:lpstr>
      <vt:lpstr>Slide 21</vt:lpstr>
      <vt:lpstr>Standard Error</vt:lpstr>
      <vt:lpstr>Normal Distribution Curve</vt:lpstr>
      <vt:lpstr>Examples of Normal Distribution</vt:lpstr>
      <vt:lpstr> </vt:lpstr>
      <vt:lpstr>Statistical methods</vt:lpstr>
      <vt:lpstr>DON’T BE MEAN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Aliya</dc:creator>
  <cp:lastModifiedBy>Aliya</cp:lastModifiedBy>
  <cp:revision>151</cp:revision>
  <dcterms:created xsi:type="dcterms:W3CDTF">2006-08-16T00:00:00Z</dcterms:created>
  <dcterms:modified xsi:type="dcterms:W3CDTF">2021-03-04T06:49:07Z</dcterms:modified>
</cp:coreProperties>
</file>