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8" r:id="rId7"/>
    <p:sldId id="261" r:id="rId8"/>
    <p:sldId id="262" r:id="rId9"/>
    <p:sldId id="263" r:id="rId10"/>
    <p:sldId id="264" r:id="rId11"/>
    <p:sldId id="265" r:id="rId12"/>
    <p:sldId id="266" r:id="rId13"/>
    <p:sldId id="267" r:id="rId14"/>
    <p:sldId id="268" r:id="rId15"/>
    <p:sldId id="269" r:id="rId16"/>
    <p:sldId id="270" r:id="rId17"/>
    <p:sldId id="271" r:id="rId18"/>
    <p:sldId id="289" r:id="rId19"/>
    <p:sldId id="290" r:id="rId20"/>
    <p:sldId id="291" r:id="rId21"/>
    <p:sldId id="292" r:id="rId22"/>
    <p:sldId id="293" r:id="rId23"/>
    <p:sldId id="294"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96" r:id="rId41"/>
    <p:sldId id="297" r:id="rId42"/>
    <p:sldId id="295" r:id="rId4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14F4887-D0FE-4C89-AA57-7620D8200A88}" type="datetimeFigureOut">
              <a:rPr lang="ru-RU" smtClean="0"/>
              <a:t>26.11.2021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246669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14F4887-D0FE-4C89-AA57-7620D8200A88}" type="datetimeFigureOut">
              <a:rPr lang="ru-RU" smtClean="0"/>
              <a:t>26.11.2021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640020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14F4887-D0FE-4C89-AA57-7620D8200A88}" type="datetimeFigureOut">
              <a:rPr lang="ru-RU" smtClean="0"/>
              <a:t>26.11.2021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327155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14F4887-D0FE-4C89-AA57-7620D8200A88}" type="datetimeFigureOut">
              <a:rPr lang="ru-RU" smtClean="0"/>
              <a:t>26.11.2021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940930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14F4887-D0FE-4C89-AA57-7620D8200A88}" type="datetimeFigureOut">
              <a:rPr lang="ru-RU" smtClean="0"/>
              <a:t>26.11.2021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3042705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14F4887-D0FE-4C89-AA57-7620D8200A88}" type="datetimeFigureOut">
              <a:rPr lang="ru-RU" smtClean="0"/>
              <a:t>26.11.2021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192588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14F4887-D0FE-4C89-AA57-7620D8200A88}" type="datetimeFigureOut">
              <a:rPr lang="ru-RU" smtClean="0"/>
              <a:t>26.11.2021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2931223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14F4887-D0FE-4C89-AA57-7620D8200A88}" type="datetimeFigureOut">
              <a:rPr lang="ru-RU" smtClean="0"/>
              <a:t>26.11.2021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1427677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14F4887-D0FE-4C89-AA57-7620D8200A88}" type="datetimeFigureOut">
              <a:rPr lang="ru-RU" smtClean="0"/>
              <a:t>26.11.2021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2237313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14F4887-D0FE-4C89-AA57-7620D8200A88}" type="datetimeFigureOut">
              <a:rPr lang="ru-RU" smtClean="0"/>
              <a:t>26.11.2021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936127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14F4887-D0FE-4C89-AA57-7620D8200A88}" type="datetimeFigureOut">
              <a:rPr lang="ru-RU" smtClean="0"/>
              <a:t>26.11.2021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052BAA-1D34-4EF0-8D6B-5023A9F3B753}" type="slidenum">
              <a:rPr lang="ru-RU" smtClean="0"/>
              <a:t>‹#›</a:t>
            </a:fld>
            <a:endParaRPr lang="ru-RU"/>
          </a:p>
        </p:txBody>
      </p:sp>
    </p:spTree>
    <p:extLst>
      <p:ext uri="{BB962C8B-B14F-4D97-AF65-F5344CB8AC3E}">
        <p14:creationId xmlns:p14="http://schemas.microsoft.com/office/powerpoint/2010/main" val="290039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4F4887-D0FE-4C89-AA57-7620D8200A88}" type="datetimeFigureOut">
              <a:rPr lang="ru-RU" smtClean="0"/>
              <a:t>26.11.2021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52BAA-1D34-4EF0-8D6B-5023A9F3B753}" type="slidenum">
              <a:rPr lang="ru-RU" smtClean="0"/>
              <a:t>‹#›</a:t>
            </a:fld>
            <a:endParaRPr lang="ru-RU"/>
          </a:p>
        </p:txBody>
      </p:sp>
    </p:spTree>
    <p:extLst>
      <p:ext uri="{BB962C8B-B14F-4D97-AF65-F5344CB8AC3E}">
        <p14:creationId xmlns:p14="http://schemas.microsoft.com/office/powerpoint/2010/main" val="3419393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youtube.com/watch?v=nnz9bf9Kyd4" TargetMode="External"/><Relationship Id="rId2" Type="http://schemas.openxmlformats.org/officeDocument/2006/relationships/hyperlink" Target="https://www.youtube.com/watch?v=9D8UHQdprfs" TargetMode="External"/><Relationship Id="rId1" Type="http://schemas.openxmlformats.org/officeDocument/2006/relationships/slideLayout" Target="../slideLayouts/slideLayout2.xml"/><Relationship Id="rId4" Type="http://schemas.openxmlformats.org/officeDocument/2006/relationships/hyperlink" Target="https://www.youtube.com/watch?v=PVnKBY62EwQ"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ЛЕКЦИЯ 12</a:t>
            </a:r>
            <a:endParaRPr lang="ru-RU" dirty="0"/>
          </a:p>
        </p:txBody>
      </p:sp>
      <p:sp>
        <p:nvSpPr>
          <p:cNvPr id="3" name="Подзаголовок 2"/>
          <p:cNvSpPr>
            <a:spLocks noGrp="1"/>
          </p:cNvSpPr>
          <p:nvPr>
            <p:ph type="subTitle" idx="1"/>
          </p:nvPr>
        </p:nvSpPr>
        <p:spPr/>
        <p:txBody>
          <a:bodyPr>
            <a:normAutofit fontScale="85000" lnSpcReduction="20000"/>
          </a:bodyPr>
          <a:lstStyle/>
          <a:p>
            <a:r>
              <a:rPr lang="ru-RU" dirty="0" smtClean="0"/>
              <a:t> Политика возвратной миграции: возвращение этнических казахов на историческую родину как один из векторов миграционной политики РК, 1992-2018 гг.</a:t>
            </a:r>
            <a:endParaRPr lang="ru-RU" dirty="0"/>
          </a:p>
        </p:txBody>
      </p:sp>
    </p:spTree>
    <p:extLst>
      <p:ext uri="{BB962C8B-B14F-4D97-AF65-F5344CB8AC3E}">
        <p14:creationId xmlns:p14="http://schemas.microsoft.com/office/powerpoint/2010/main" val="887214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Опыт других стран</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smtClean="0"/>
              <a:t>Этнические предпочтения в иммиграционной политике и законодательстве о гражданстве в Европе и Израиле основаны на идее, что государство несет ответственность или обязательство перед их соотечественниками за границей, которые рассматриваются как неотъемлемая часть </a:t>
            </a:r>
            <a:r>
              <a:rPr lang="ru-RU" dirty="0" err="1" smtClean="0"/>
              <a:t>детерриториальной</a:t>
            </a:r>
            <a:r>
              <a:rPr lang="ru-RU" dirty="0" smtClean="0"/>
              <a:t> этнической нации. Таким образом, членам диаспоры предоставлено право вернуться на родину. Напротив, в странах Восточной и Юго-Восточной Азии, включая Японию, ожидается, что члены диаспоры, прежде всего, внесут экономический вклад в развитие своей родины, предоставив рабочую силу, профессиональные навыки или инвестиции. Это различие отражается в правовом статусе иммигрантов: в то время как большинство европейских государств и Израиль предоставляют иммигрантам гражданство по возвращении или позволяют им восстановить гражданство этнической родины и получить двойное гражданство, азиатские государства обычно ограничивают режим иммиграции льготным режимом. визы для этнических братьев.</a:t>
            </a:r>
            <a:endParaRPr lang="ru-RU" dirty="0"/>
          </a:p>
        </p:txBody>
      </p:sp>
    </p:spTree>
    <p:extLst>
      <p:ext uri="{BB962C8B-B14F-4D97-AF65-F5344CB8AC3E}">
        <p14:creationId xmlns:p14="http://schemas.microsoft.com/office/powerpoint/2010/main" val="1248387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Казахстан-как этнический центр для казахов всего мира</a:t>
            </a:r>
            <a:endParaRPr lang="ru-RU" dirty="0"/>
          </a:p>
        </p:txBody>
      </p:sp>
      <p:sp>
        <p:nvSpPr>
          <p:cNvPr id="3" name="Объект 2"/>
          <p:cNvSpPr>
            <a:spLocks noGrp="1"/>
          </p:cNvSpPr>
          <p:nvPr>
            <p:ph idx="1"/>
          </p:nvPr>
        </p:nvSpPr>
        <p:spPr/>
        <p:txBody>
          <a:bodyPr>
            <a:normAutofit/>
          </a:bodyPr>
          <a:lstStyle/>
          <a:p>
            <a:pPr marL="0" indent="0">
              <a:buNone/>
            </a:pPr>
            <a:r>
              <a:rPr lang="ru-RU" dirty="0" smtClean="0"/>
              <a:t>Политика Казахстана в области миграции и гражданства основана на его самоопределении как единственного этнического центра для казахов в мире. Политика также направлена на восстановление исторической справедливости для тех, кто был вынужден покинуть родину в условиях колониального правления, а также их потомков. </a:t>
            </a:r>
            <a:endParaRPr lang="ru-RU" dirty="0"/>
          </a:p>
        </p:txBody>
      </p:sp>
    </p:spTree>
    <p:extLst>
      <p:ext uri="{BB962C8B-B14F-4D97-AF65-F5344CB8AC3E}">
        <p14:creationId xmlns:p14="http://schemas.microsoft.com/office/powerpoint/2010/main" val="1942628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Политика приглашения казахов из других стран в Казахстан</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Государственная программа приглашения этнических казахов в Казахстан больше всего напоминает прототипную политику Израиля в области этнической обратной миграции. Как Казахстан, так и Израиль приглашают мигрантов из других стран исключительно на основе этнической принадлежности, не устанавливая других условий, таких как знание языка или проживание в стране. Правда, в последние годы больше внимания стало уделяться возможному экономическому вкладу казахстанских иммигрантов на родину, а не обязательствам государства перед ними.</a:t>
            </a:r>
          </a:p>
          <a:p>
            <a:endParaRPr lang="ru-RU" dirty="0"/>
          </a:p>
        </p:txBody>
      </p:sp>
    </p:spTree>
    <p:extLst>
      <p:ext uri="{BB962C8B-B14F-4D97-AF65-F5344CB8AC3E}">
        <p14:creationId xmlns:p14="http://schemas.microsoft.com/office/powerpoint/2010/main" val="1100843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Как решили восполнить проблему убыли населения?</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Репатриация этнических казахов - одно из основных направлений миграционной политики Республики Казахстан. Увеличение численности населения в целом - одно из основных стратегических направлений государственной политики. В этой связи выбор политики репатриации был предопределен демографическим развитием страны до 1990-х годов. Таким образом, политика в отношении возвратной этнической миграции была направлена на увеличение численности населения, а также доли казахов в нем. </a:t>
            </a:r>
            <a:endParaRPr lang="ru-RU" dirty="0"/>
          </a:p>
        </p:txBody>
      </p:sp>
    </p:spTree>
    <p:extLst>
      <p:ext uri="{BB962C8B-B14F-4D97-AF65-F5344CB8AC3E}">
        <p14:creationId xmlns:p14="http://schemas.microsoft.com/office/powerpoint/2010/main" val="462215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Американский профессор о мотивах приглашения казахов на Родину</a:t>
            </a:r>
            <a:endParaRPr lang="ru-RU" dirty="0"/>
          </a:p>
        </p:txBody>
      </p:sp>
      <p:sp>
        <p:nvSpPr>
          <p:cNvPr id="3" name="Объект 2"/>
          <p:cNvSpPr>
            <a:spLocks noGrp="1"/>
          </p:cNvSpPr>
          <p:nvPr>
            <p:ph idx="1"/>
          </p:nvPr>
        </p:nvSpPr>
        <p:spPr/>
        <p:txBody>
          <a:bodyPr/>
          <a:lstStyle/>
          <a:p>
            <a:pPr marL="0" indent="0">
              <a:buNone/>
            </a:pPr>
            <a:r>
              <a:rPr lang="ru-RU" dirty="0" err="1" smtClean="0"/>
              <a:t>Динер</a:t>
            </a:r>
            <a:r>
              <a:rPr lang="ru-RU" dirty="0" smtClean="0"/>
              <a:t> (2009: 249) указывает, что главным мотивом было «</a:t>
            </a:r>
            <a:r>
              <a:rPr lang="ru-RU" dirty="0" err="1" smtClean="0"/>
              <a:t>этнонациональное</a:t>
            </a:r>
            <a:r>
              <a:rPr lang="ru-RU" dirty="0" smtClean="0"/>
              <a:t> изобилие и желание противостоять депопуляции». </a:t>
            </a:r>
            <a:endParaRPr lang="ru-RU" dirty="0"/>
          </a:p>
        </p:txBody>
      </p:sp>
    </p:spTree>
    <p:extLst>
      <p:ext uri="{BB962C8B-B14F-4D97-AF65-F5344CB8AC3E}">
        <p14:creationId xmlns:p14="http://schemas.microsoft.com/office/powerpoint/2010/main" val="694435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Поощрение этнической миграции</a:t>
            </a:r>
            <a:endParaRPr lang="ru-RU" dirty="0"/>
          </a:p>
        </p:txBody>
      </p:sp>
      <p:sp>
        <p:nvSpPr>
          <p:cNvPr id="3" name="Объект 2"/>
          <p:cNvSpPr>
            <a:spLocks noGrp="1"/>
          </p:cNvSpPr>
          <p:nvPr>
            <p:ph idx="1"/>
          </p:nvPr>
        </p:nvSpPr>
        <p:spPr/>
        <p:txBody>
          <a:bodyPr/>
          <a:lstStyle/>
          <a:p>
            <a:pPr marL="0" indent="0">
              <a:buNone/>
            </a:pPr>
            <a:r>
              <a:rPr lang="ru-RU" dirty="0" smtClean="0"/>
              <a:t>Следовательно, правительство Казахстана активно поощряет этнических казахов вернуться на историческую родину с момента обретения независимости.</a:t>
            </a:r>
            <a:endParaRPr lang="ru-RU" dirty="0"/>
          </a:p>
        </p:txBody>
      </p:sp>
    </p:spTree>
    <p:extLst>
      <p:ext uri="{BB962C8B-B14F-4D97-AF65-F5344CB8AC3E}">
        <p14:creationId xmlns:p14="http://schemas.microsoft.com/office/powerpoint/2010/main" val="3863472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Где и сколько казахов проживает вне Казахстана?</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Было подсчитано, что около 5 миллионов казахов проживают за пределами Казахстана (ПРООН 2006), наиболее заметно </a:t>
            </a:r>
          </a:p>
          <a:p>
            <a:pPr marL="0" indent="0">
              <a:buNone/>
            </a:pPr>
            <a:r>
              <a:rPr lang="ru-RU" dirty="0" smtClean="0"/>
              <a:t>в Узбекистане - 1,5 миллиона,</a:t>
            </a:r>
          </a:p>
          <a:p>
            <a:pPr marL="0" indent="0">
              <a:buNone/>
            </a:pPr>
            <a:r>
              <a:rPr lang="ru-RU" dirty="0" smtClean="0"/>
              <a:t> Китае - 1,5 миллиона, </a:t>
            </a:r>
          </a:p>
          <a:p>
            <a:pPr marL="0" indent="0">
              <a:buNone/>
            </a:pPr>
            <a:r>
              <a:rPr lang="ru-RU" dirty="0" smtClean="0"/>
              <a:t>России - 1 миллион, </a:t>
            </a:r>
          </a:p>
          <a:p>
            <a:pPr marL="0" indent="0">
              <a:buNone/>
            </a:pPr>
            <a:r>
              <a:rPr lang="ru-RU" dirty="0" smtClean="0"/>
              <a:t>Туркменистане - 100 тысяч, </a:t>
            </a:r>
          </a:p>
          <a:p>
            <a:pPr marL="0" indent="0">
              <a:buNone/>
            </a:pPr>
            <a:r>
              <a:rPr lang="ru-RU" dirty="0" smtClean="0"/>
              <a:t>Монголии - 80 тысяч, </a:t>
            </a:r>
          </a:p>
          <a:p>
            <a:pPr marL="0" indent="0">
              <a:buNone/>
            </a:pPr>
            <a:r>
              <a:rPr lang="ru-RU" dirty="0" smtClean="0"/>
              <a:t>значительное количество казахской диаспоры в Турции, Афганистане и Иране. </a:t>
            </a:r>
            <a:endParaRPr lang="ru-RU" dirty="0"/>
          </a:p>
        </p:txBody>
      </p:sp>
    </p:spTree>
    <p:extLst>
      <p:ext uri="{BB962C8B-B14F-4D97-AF65-F5344CB8AC3E}">
        <p14:creationId xmlns:p14="http://schemas.microsoft.com/office/powerpoint/2010/main" val="1242721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smtClean="0"/>
              <a:t>Воспольнить численность населения,</a:t>
            </a:r>
            <a:br>
              <a:rPr lang="ru-RU" sz="2800" dirty="0" smtClean="0"/>
            </a:br>
            <a:r>
              <a:rPr lang="ru-RU" sz="2800" dirty="0" smtClean="0"/>
              <a:t>а также увеличить долю казахов</a:t>
            </a:r>
            <a:endParaRPr lang="ru-RU" sz="2800" dirty="0"/>
          </a:p>
        </p:txBody>
      </p:sp>
      <p:sp>
        <p:nvSpPr>
          <p:cNvPr id="3" name="Объект 2"/>
          <p:cNvSpPr>
            <a:spLocks noGrp="1"/>
          </p:cNvSpPr>
          <p:nvPr>
            <p:ph idx="1"/>
          </p:nvPr>
        </p:nvSpPr>
        <p:spPr/>
        <p:txBody>
          <a:bodyPr>
            <a:normAutofit fontScale="92500" lnSpcReduction="20000"/>
          </a:bodyPr>
          <a:lstStyle/>
          <a:p>
            <a:pPr marL="0" indent="0" algn="just">
              <a:buNone/>
            </a:pPr>
            <a:r>
              <a:rPr lang="ru-RU" dirty="0"/>
              <a:t>Сам выбор политики репатриации был опре­делен предшествующим демографическим раз­витием Казахстана. На протяжении нескольких десятилетий казахское население не являлось этническим большинством в своем государстве, и лишь в  1986 году численность казахов в общем составе населения сравнялась с числен­ностью русских и стала расти в последующие годы. Согласно переписи населения 1999 года, на территории республики проживало 7895 млн. человек, или 53,4% населения </a:t>
            </a:r>
          </a:p>
        </p:txBody>
      </p:sp>
    </p:spTree>
    <p:extLst>
      <p:ext uri="{BB962C8B-B14F-4D97-AF65-F5344CB8AC3E}">
        <p14:creationId xmlns:p14="http://schemas.microsoft.com/office/powerpoint/2010/main" val="1803449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В 1991-1994 гг. в Казахстан переселилось 122 тыс. казахов</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ru-RU" dirty="0"/>
              <a:t>Начало массовой репатриации казахов из стран дальнего и ближнего зарубежья было положено в феврале 1991 года, когда в РК прибыла первая партия оралманов из Монголии </a:t>
            </a:r>
            <a:r>
              <a:rPr lang="ru-RU" dirty="0" smtClean="0"/>
              <a:t>. </a:t>
            </a:r>
            <a:r>
              <a:rPr lang="ru-RU" dirty="0"/>
              <a:t>Во многом это было стихийным, слабо организованным процессом, так как </a:t>
            </a:r>
            <a:r>
              <a:rPr lang="ru-RU" b="1" dirty="0"/>
              <a:t>отсутство­вала, прежде всего, продуманная законода­тельная база</a:t>
            </a:r>
            <a:r>
              <a:rPr lang="ru-RU" dirty="0"/>
              <a:t>. Всего в этот период в республику прибыло 164 тыс. репатриантов - этнических казахов, которых принято называть оралманами. </a:t>
            </a:r>
            <a:endParaRPr lang="ru-RU" dirty="0" smtClean="0"/>
          </a:p>
          <a:p>
            <a:pPr marL="0" indent="0">
              <a:buNone/>
            </a:pPr>
            <a:r>
              <a:rPr lang="ru-RU" dirty="0" smtClean="0"/>
              <a:t>В </a:t>
            </a:r>
            <a:r>
              <a:rPr lang="ru-RU" dirty="0"/>
              <a:t>1991-1994 гг. в Казахстан переселилось 122 тыс. казахов, в том числе из стран СНГ -56,9 тыс. человек, из Монголии - 21 тыс., Ирана - 3,7 тыс., Турции - 1,9 тыс. [5].</a:t>
            </a:r>
            <a:endParaRPr lang="en-US" dirty="0"/>
          </a:p>
        </p:txBody>
      </p:sp>
    </p:spTree>
    <p:extLst>
      <p:ext uri="{BB962C8B-B14F-4D97-AF65-F5344CB8AC3E}">
        <p14:creationId xmlns:p14="http://schemas.microsoft.com/office/powerpoint/2010/main" val="3747222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Постановление 1991 г.</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ru-RU" dirty="0"/>
              <a:t>Первое государственное решение, регули­рующее миграционные процессы, в частности, развитие иммиграции казахов в Казахстан, было принято 18 ноября 1991 года № 711 «О порядке и условиях переселения в Казахскую ССР лиц коренной национальности, изъявивших желание работать в сельской местности, из других республик и зарубежных стран». Анализ этого постановления приводит к выводу, что основной его целью было не только само регулирование иммиграции казахов в Казахстан, а развитие на основе этого процесса агропромышленного комплекса страны, находившегося в то время в стадии глубокого кризиса. По данному поста­новлению выкупались дома и квартиры, высво­бождающиеся в результате выезда из респуб­лики отдельных граждан, для обеспечения жил­площадью переселенцев коренной националь­ности, прибывших их других республик, в частности из Монголии. Так, в 1991-1992 году по трудовому соглашению в РК прибыло 13188 семей - 61609 человек </a:t>
            </a:r>
            <a:endParaRPr lang="en-US" dirty="0"/>
          </a:p>
        </p:txBody>
      </p:sp>
    </p:spTree>
    <p:extLst>
      <p:ext uri="{BB962C8B-B14F-4D97-AF65-F5344CB8AC3E}">
        <p14:creationId xmlns:p14="http://schemas.microsoft.com/office/powerpoint/2010/main" val="175956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a:t>
            </a:r>
            <a:endParaRPr lang="ru-RU" dirty="0"/>
          </a:p>
        </p:txBody>
      </p:sp>
      <p:sp>
        <p:nvSpPr>
          <p:cNvPr id="3" name="Объект 2"/>
          <p:cNvSpPr>
            <a:spLocks noGrp="1"/>
          </p:cNvSpPr>
          <p:nvPr>
            <p:ph idx="1"/>
          </p:nvPr>
        </p:nvSpPr>
        <p:spPr/>
        <p:txBody>
          <a:bodyPr/>
          <a:lstStyle/>
          <a:p>
            <a:r>
              <a:rPr lang="ru-RU" dirty="0"/>
              <a:t>Этнические предпочтения в иммиграционной </a:t>
            </a:r>
            <a:r>
              <a:rPr lang="ru-RU" dirty="0" smtClean="0"/>
              <a:t>политике: мждународный опыт</a:t>
            </a:r>
            <a:endParaRPr lang="ru-RU" dirty="0"/>
          </a:p>
        </p:txBody>
      </p:sp>
    </p:spTree>
    <p:extLst>
      <p:ext uri="{BB962C8B-B14F-4D97-AF65-F5344CB8AC3E}">
        <p14:creationId xmlns:p14="http://schemas.microsoft.com/office/powerpoint/2010/main" val="3515997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закон «Об иммиграции», при­нятый 26 июня 1992 года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ru-RU" dirty="0"/>
              <a:t>Следующим шагом, также ориентирован­ным на регулирование организованного пере­селения лиц казахской национальности в Ка­захстан, стал закон «Об иммиграции», при­нятый 26 июня 1992 года Верховным Советом РК. В нем впервые упоминается об оралманах. Согласно данному закону, в республике стала устанавливаться </a:t>
            </a:r>
            <a:r>
              <a:rPr lang="ru-RU" b="1" dirty="0"/>
              <a:t>предельное число (квота) иммигрантов и материально-финансовые ре­сурсы, необходимые для их приема, обустрой­ства и адаптации, а также определялись регионы для переселения</a:t>
            </a:r>
            <a:r>
              <a:rPr lang="ru-RU" dirty="0"/>
              <a:t>. </a:t>
            </a:r>
            <a:endParaRPr lang="ru-RU" dirty="0" smtClean="0"/>
          </a:p>
        </p:txBody>
      </p:sp>
    </p:spTree>
    <p:extLst>
      <p:ext uri="{BB962C8B-B14F-4D97-AF65-F5344CB8AC3E}">
        <p14:creationId xmlns:p14="http://schemas.microsoft.com/office/powerpoint/2010/main" val="3249796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квота</a:t>
            </a:r>
            <a:endParaRPr lang="en-US" dirty="0"/>
          </a:p>
        </p:txBody>
      </p:sp>
      <p:sp>
        <p:nvSpPr>
          <p:cNvPr id="3" name="Content Placeholder 2"/>
          <p:cNvSpPr>
            <a:spLocks noGrp="1"/>
          </p:cNvSpPr>
          <p:nvPr>
            <p:ph idx="1"/>
          </p:nvPr>
        </p:nvSpPr>
        <p:spPr/>
        <p:txBody>
          <a:bodyPr>
            <a:normAutofit fontScale="62500" lnSpcReduction="20000"/>
          </a:bodyPr>
          <a:lstStyle/>
          <a:p>
            <a:r>
              <a:rPr lang="ru-RU" dirty="0"/>
              <a:t>Так, на 1993 год была уста­новлена квота в размере 10000 семей по стране. Но из-за начавшегося экономического кризиса и ряда организационно-технических проблем данная квота не была реализована, и в этот год в страну прибыла лишь 9441 семья или 45632 человека. </a:t>
            </a:r>
            <a:endParaRPr lang="ru-RU" dirty="0" smtClean="0"/>
          </a:p>
          <a:p>
            <a:r>
              <a:rPr lang="ru-RU" dirty="0" smtClean="0"/>
              <a:t>Далее </a:t>
            </a:r>
            <a:r>
              <a:rPr lang="ru-RU" dirty="0"/>
              <a:t>с нарастанием социальных, политических реформ, экономическим кризисом устанавливаемая квота стала снижаться. </a:t>
            </a:r>
            <a:r>
              <a:rPr lang="ru-RU" dirty="0" smtClean="0"/>
              <a:t>квота </a:t>
            </a:r>
            <a:r>
              <a:rPr lang="ru-RU" dirty="0"/>
              <a:t>снижалась до 2000 года, </a:t>
            </a:r>
            <a:endParaRPr lang="ru-RU" dirty="0" smtClean="0"/>
          </a:p>
          <a:p>
            <a:r>
              <a:rPr lang="ru-RU" dirty="0" smtClean="0"/>
              <a:t>подъем </a:t>
            </a:r>
            <a:r>
              <a:rPr lang="ru-RU" dirty="0"/>
              <a:t>квоты </a:t>
            </a:r>
            <a:r>
              <a:rPr lang="ru-RU" dirty="0" smtClean="0"/>
              <a:t>с 2001 </a:t>
            </a:r>
            <a:r>
              <a:rPr lang="ru-RU" dirty="0"/>
              <a:t>г. - 600 </a:t>
            </a:r>
            <a:r>
              <a:rPr lang="ru-RU" dirty="0" smtClean="0"/>
              <a:t>семей</a:t>
            </a:r>
          </a:p>
          <a:p>
            <a:r>
              <a:rPr lang="ru-RU" dirty="0" smtClean="0"/>
              <a:t>2002 </a:t>
            </a:r>
            <a:r>
              <a:rPr lang="ru-RU" dirty="0"/>
              <a:t>г. - 2655, </a:t>
            </a:r>
            <a:endParaRPr lang="ru-RU" dirty="0" smtClean="0"/>
          </a:p>
          <a:p>
            <a:r>
              <a:rPr lang="ru-RU" dirty="0" smtClean="0"/>
              <a:t>2003 </a:t>
            </a:r>
            <a:r>
              <a:rPr lang="ru-RU" dirty="0"/>
              <a:t>г. - 5000, </a:t>
            </a:r>
            <a:endParaRPr lang="ru-RU" dirty="0" smtClean="0"/>
          </a:p>
          <a:p>
            <a:r>
              <a:rPr lang="ru-RU" dirty="0" smtClean="0"/>
              <a:t>2004 </a:t>
            </a:r>
            <a:r>
              <a:rPr lang="ru-RU" dirty="0"/>
              <a:t>г. - 10000, </a:t>
            </a:r>
            <a:endParaRPr lang="ru-RU" dirty="0" smtClean="0"/>
          </a:p>
          <a:p>
            <a:r>
              <a:rPr lang="ru-RU" dirty="0" smtClean="0"/>
              <a:t>2005 </a:t>
            </a:r>
            <a:r>
              <a:rPr lang="ru-RU" dirty="0"/>
              <a:t>г. - 15000, </a:t>
            </a:r>
            <a:endParaRPr lang="ru-RU" dirty="0" smtClean="0"/>
          </a:p>
          <a:p>
            <a:r>
              <a:rPr lang="ru-RU" dirty="0" smtClean="0"/>
              <a:t>2006 </a:t>
            </a:r>
            <a:r>
              <a:rPr lang="ru-RU" dirty="0"/>
              <a:t>г. - 15000, </a:t>
            </a:r>
            <a:endParaRPr lang="ru-RU" dirty="0" smtClean="0"/>
          </a:p>
          <a:p>
            <a:r>
              <a:rPr lang="ru-RU" dirty="0" smtClean="0"/>
              <a:t>2007 </a:t>
            </a:r>
            <a:r>
              <a:rPr lang="ru-RU" dirty="0"/>
              <a:t>г. - 15000). Увеличение квоты связано с реализацией задач по увеличению на­селения страны в 2015 году до 20 млн. человек.</a:t>
            </a:r>
          </a:p>
          <a:p>
            <a:endParaRPr lang="en-US" dirty="0"/>
          </a:p>
        </p:txBody>
      </p:sp>
    </p:spTree>
    <p:extLst>
      <p:ext uri="{BB962C8B-B14F-4D97-AF65-F5344CB8AC3E}">
        <p14:creationId xmlns:p14="http://schemas.microsoft.com/office/powerpoint/2010/main" val="4184357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229600" cy="1143000"/>
          </a:xfrm>
        </p:spPr>
        <p:txBody>
          <a:bodyPr>
            <a:normAutofit/>
          </a:bodyPr>
          <a:lstStyle/>
          <a:p>
            <a:r>
              <a:rPr lang="ru-RU" sz="2800" dirty="0"/>
              <a:t>В 1995 году была разработана «Государ­ственная программа поддержки казахской диаспоры</a:t>
            </a:r>
            <a:r>
              <a:rPr lang="ru-RU" sz="2800" dirty="0" smtClean="0"/>
              <a:t>»</a:t>
            </a:r>
            <a:endParaRPr lang="en-US" sz="2800" dirty="0"/>
          </a:p>
        </p:txBody>
      </p:sp>
      <p:sp>
        <p:nvSpPr>
          <p:cNvPr id="3" name="Content Placeholder 2"/>
          <p:cNvSpPr>
            <a:spLocks noGrp="1"/>
          </p:cNvSpPr>
          <p:nvPr>
            <p:ph idx="1"/>
          </p:nvPr>
        </p:nvSpPr>
        <p:spPr/>
        <p:txBody>
          <a:bodyPr>
            <a:normAutofit fontScale="85000" lnSpcReduction="20000"/>
          </a:bodyPr>
          <a:lstStyle/>
          <a:p>
            <a:pPr marL="0" indent="0">
              <a:buNone/>
            </a:pPr>
            <a:r>
              <a:rPr lang="ru-RU" dirty="0"/>
              <a:t>В 1995 году была разработана «Государ­ственная программа поддержки казахской диаспоры», утвержденная Президентом РК от 31.12.1996 года. Новое законодательство су­щественно облегчало процедуру приобретения казахстанского гражданства. Для решения проб­лем, связанных с миграцией населения и опре­делением гражданства оралманов, </a:t>
            </a:r>
            <a:r>
              <a:rPr lang="ru-RU" dirty="0" smtClean="0"/>
              <a:t>заключены </a:t>
            </a:r>
            <a:r>
              <a:rPr lang="ru-RU" dirty="0"/>
              <a:t>двусторонние (с Россией, Белоруссией, Украиной) и многосторонние Соглашения с Кыргызстаном, Россией, Белоруссией по упро­щенному порядку приобретения и прекращения гражданства.</a:t>
            </a:r>
            <a:endParaRPr lang="en-US" dirty="0"/>
          </a:p>
        </p:txBody>
      </p:sp>
    </p:spTree>
    <p:extLst>
      <p:ext uri="{BB962C8B-B14F-4D97-AF65-F5344CB8AC3E}">
        <p14:creationId xmlns:p14="http://schemas.microsoft.com/office/powerpoint/2010/main" val="543757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13 декабря 1997 года </a:t>
            </a:r>
            <a:r>
              <a:rPr lang="ru-RU" dirty="0" smtClean="0"/>
              <a:t>закон </a:t>
            </a:r>
            <a:r>
              <a:rPr lang="ru-RU" dirty="0"/>
              <a:t>«О миграции населения</a:t>
            </a:r>
            <a:r>
              <a:rPr lang="ru-RU" dirty="0" smtClean="0"/>
              <a:t>»</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ru-RU" dirty="0"/>
              <a:t>13 декабря 1997 года вышел новый закон «О миграции населения». В отличие от предыдущего Закона «Об иммиграции» новый законодательный акт стал охватывать более широкий круг специфических миграционных вопросов в РК. Он стал регулировать вопросы не только иммиграции, но и эмиграции. Данный закон расширил круг казахов, желавших вернуться на свою историческую родину, и возможности для этого. В этот круг стали входить не только казахи, подвергшиеся ре­прессиям, но и все те, кто проживал за рубежом до приобретения республикой суверенитета. В целях стимулирования приезда оралманов в РК правительство стало ежегодно за счет респуб­ликанского бюджета выделять прибывавшим оралманам  социальную  помощь (бесплатный проезд к постоянному месту жительства и провоз имущества, выделение средств для приобретения жилья, выплаты единовременных пособий, обеспечение продуктами питания и т. д.).</a:t>
            </a:r>
            <a:endParaRPr lang="en-US" dirty="0"/>
          </a:p>
        </p:txBody>
      </p:sp>
    </p:spTree>
    <p:extLst>
      <p:ext uri="{BB962C8B-B14F-4D97-AF65-F5344CB8AC3E}">
        <p14:creationId xmlns:p14="http://schemas.microsoft.com/office/powerpoint/2010/main" val="1316577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9542" y="2360054"/>
            <a:ext cx="6084916" cy="3006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8345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smtClean="0"/>
              <a:t>Как менялись в официальных документах целевые объекты возвратной миграции?</a:t>
            </a:r>
            <a:br>
              <a:rPr lang="ru-RU" sz="2800" dirty="0" smtClean="0"/>
            </a:br>
            <a:endParaRPr lang="ru-RU" sz="2800" dirty="0"/>
          </a:p>
        </p:txBody>
      </p:sp>
      <p:sp>
        <p:nvSpPr>
          <p:cNvPr id="3" name="Объект 2"/>
          <p:cNvSpPr>
            <a:spLocks noGrp="1"/>
          </p:cNvSpPr>
          <p:nvPr>
            <p:ph idx="1"/>
          </p:nvPr>
        </p:nvSpPr>
        <p:spPr/>
        <p:txBody>
          <a:bodyPr>
            <a:normAutofit fontScale="77500" lnSpcReduction="20000"/>
          </a:bodyPr>
          <a:lstStyle/>
          <a:p>
            <a:r>
              <a:rPr lang="ru-RU" dirty="0" smtClean="0"/>
              <a:t>Конституция 1993 года разрешила всем гражданам республики, которые были вынуждены покинуть ее территорию, и всем казахам, проживающим в других странах, получить гражданство Казахстана без отказа от действующего паспорта.</a:t>
            </a:r>
          </a:p>
          <a:p>
            <a:r>
              <a:rPr lang="ru-RU" dirty="0" smtClean="0"/>
              <a:t>Конституция 1995 года запрещает двойное гражданство без исключения.</a:t>
            </a:r>
          </a:p>
          <a:p>
            <a:r>
              <a:rPr lang="ru-RU" dirty="0" smtClean="0"/>
              <a:t>Между тем Закон о миграции 1992 г. предоставил право на возвращение всем соотечественникам, проживающим за рубежом. В этом конкурсе термин «соотечественники» применяется ко всем бывшим гражданам Казахстана, включая лиц неказахской национальности.</a:t>
            </a:r>
          </a:p>
          <a:p>
            <a:endParaRPr lang="ru-RU" dirty="0"/>
          </a:p>
        </p:txBody>
      </p:sp>
    </p:spTree>
    <p:extLst>
      <p:ext uri="{BB962C8B-B14F-4D97-AF65-F5344CB8AC3E}">
        <p14:creationId xmlns:p14="http://schemas.microsoft.com/office/powerpoint/2010/main" val="1573751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Казахская диаспора</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Не все казахи, проживающие в настоящее время за пределами современной территории Казахстана, являются бывшими беженцами (или их потомками), которые покинули родину, чтобы избежать политических беспорядков, репрессий и голода при царском или советском режиме. Есть также казахи, которые поколениями жили на своей земле за пределами нынешних границ Казахстана, задолго до советских времен. Если бы правительство ограничило право на возвращение только для тех, кто жил в Казахстане, значительному числу этнических казахов за рубежом было бы отказано в такой возможности.</a:t>
            </a:r>
            <a:endParaRPr lang="ru-RU" dirty="0"/>
          </a:p>
        </p:txBody>
      </p:sp>
    </p:spTree>
    <p:extLst>
      <p:ext uri="{BB962C8B-B14F-4D97-AF65-F5344CB8AC3E}">
        <p14:creationId xmlns:p14="http://schemas.microsoft.com/office/powerpoint/2010/main" val="1708070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Закон о миграции 2011 года </a:t>
            </a:r>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Закон о миграции 2011 года гласит, что этническая принадлежность претендента на статус </a:t>
            </a:r>
            <a:r>
              <a:rPr lang="ru-RU" dirty="0" err="1" smtClean="0"/>
              <a:t>оралмана</a:t>
            </a:r>
            <a:r>
              <a:rPr lang="ru-RU" dirty="0" smtClean="0"/>
              <a:t> определяется информацией, содержащейся в его удостоверении личности. Для того, чтобы стать </a:t>
            </a:r>
            <a:r>
              <a:rPr lang="ru-RU" dirty="0" err="1" smtClean="0"/>
              <a:t>оралманом</a:t>
            </a:r>
            <a:r>
              <a:rPr lang="ru-RU" dirty="0" smtClean="0"/>
              <a:t>, кандидат должен предоставить официальный документ, подтверждающий, что он казах. В случае с Израилем, хорошо известным примером возвратной этнической миграции, человек имеет право на гражданство, если один из дедушек и бабушек является евреем.</a:t>
            </a:r>
            <a:endParaRPr lang="ru-RU" dirty="0"/>
          </a:p>
        </p:txBody>
      </p:sp>
    </p:spTree>
    <p:extLst>
      <p:ext uri="{BB962C8B-B14F-4D97-AF65-F5344CB8AC3E}">
        <p14:creationId xmlns:p14="http://schemas.microsoft.com/office/powerpoint/2010/main" val="23658319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Система квот</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Правительство должно в соответствии с миграционным законодательством и другими соответствующими правовыми документами предоставить гражданство и разнообразную помощь всем казахстанским репатриантам. Ежегодно устанавливается квота на количество домашних хозяйств, имеющих право на получение финансовых льгот, таких как компенсация транспортных расходов, финансовая помощь для получения жилья и повторная денежная помощь. </a:t>
            </a:r>
            <a:endParaRPr lang="ru-RU" dirty="0"/>
          </a:p>
        </p:txBody>
      </p:sp>
    </p:spTree>
    <p:extLst>
      <p:ext uri="{BB962C8B-B14F-4D97-AF65-F5344CB8AC3E}">
        <p14:creationId xmlns:p14="http://schemas.microsoft.com/office/powerpoint/2010/main" val="341134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smtClean="0"/>
              <a:t>Когда в 1993 году была введена квота для казахстанских иммигрантов, молодым государством, находившимся в тяжелом экономическом кризисе, были выделены средства на адаптацию 100000 домохозяйств. В этот период правительство начало сокращать количество домохозяйств до 500 домохозяйств в 1999 и 2000 годах. После значительного экономического развития Казахстана квота была увеличена и с 2004 года варьировалась от 10 000 до 20 000.</a:t>
            </a:r>
            <a:endParaRPr lang="ru-RU" dirty="0"/>
          </a:p>
        </p:txBody>
      </p:sp>
    </p:spTree>
    <p:extLst>
      <p:ext uri="{BB962C8B-B14F-4D97-AF65-F5344CB8AC3E}">
        <p14:creationId xmlns:p14="http://schemas.microsoft.com/office/powerpoint/2010/main" val="2638534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descr="185.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16632"/>
            <a:ext cx="8964488" cy="6192688"/>
          </a:xfrm>
          <a:prstGeom prst="rect">
            <a:avLst/>
          </a:prstGeom>
          <a:noFill/>
          <a:ln>
            <a:noFill/>
          </a:ln>
        </p:spPr>
      </p:pic>
    </p:spTree>
    <p:extLst>
      <p:ext uri="{BB962C8B-B14F-4D97-AF65-F5344CB8AC3E}">
        <p14:creationId xmlns:p14="http://schemas.microsoft.com/office/powerpoint/2010/main" val="33938414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smtClean="0"/>
              <a:t>С 2008 г. в системе квот предпочтение отдается лицам с высшим образованием и многодетным семьям.</a:t>
            </a:r>
            <a:endParaRPr lang="ru-RU" dirty="0"/>
          </a:p>
        </p:txBody>
      </p:sp>
    </p:spTree>
    <p:extLst>
      <p:ext uri="{BB962C8B-B14F-4D97-AF65-F5344CB8AC3E}">
        <p14:creationId xmlns:p14="http://schemas.microsoft.com/office/powerpoint/2010/main" val="39014086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Программу «Нурлы Кош» </a:t>
            </a:r>
          </a:p>
        </p:txBody>
      </p:sp>
      <p:sp>
        <p:nvSpPr>
          <p:cNvPr id="3" name="Объект 2"/>
          <p:cNvSpPr>
            <a:spLocks noGrp="1"/>
          </p:cNvSpPr>
          <p:nvPr>
            <p:ph idx="1"/>
          </p:nvPr>
        </p:nvSpPr>
        <p:spPr/>
        <p:txBody>
          <a:bodyPr>
            <a:normAutofit fontScale="70000" lnSpcReduction="20000"/>
          </a:bodyPr>
          <a:lstStyle/>
          <a:p>
            <a:r>
              <a:rPr lang="ru-RU" dirty="0" smtClean="0"/>
              <a:t>Кроме того, в декабре 2008 года правительство приняло Программу «</a:t>
            </a:r>
            <a:r>
              <a:rPr lang="ru-RU" dirty="0" err="1" smtClean="0"/>
              <a:t>Нурлы</a:t>
            </a:r>
            <a:r>
              <a:rPr lang="ru-RU" dirty="0" smtClean="0"/>
              <a:t> Кош» с целью размещения иммигрантов (а также внутренних мигрантов) в Казахстане и решения их проблем в сфере занятости и жилья. Это бывшие граждане Казахстана независимо от национальности, которые покинули страну в прошлом и вернулись с целью осуществления трудовой деятельности. Эти бывшие граждане вместе с казахстанскими иммигрантами имеют право на казахстанское гражданство. Ожидалось, что благодаря реализации этой Программы высококвалифицированные рабочие, ранее покинувшие Казахстан, будут побуждены вернуться. Также от всех участников программы требовалось соответствие определенным критериям образования, квалификации и работы.</a:t>
            </a:r>
            <a:endParaRPr lang="ru-RU" dirty="0"/>
          </a:p>
        </p:txBody>
      </p:sp>
    </p:spTree>
    <p:extLst>
      <p:ext uri="{BB962C8B-B14F-4D97-AF65-F5344CB8AC3E}">
        <p14:creationId xmlns:p14="http://schemas.microsoft.com/office/powerpoint/2010/main" val="1067063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Тенденция к </a:t>
            </a:r>
            <a:r>
              <a:rPr lang="ru-RU" dirty="0" err="1" smtClean="0"/>
              <a:t>уделению</a:t>
            </a:r>
            <a:r>
              <a:rPr lang="ru-RU" dirty="0" smtClean="0"/>
              <a:t> большего внимания навыкам иммигрантов четко прослеживается в Законе о миграции 2011 года. Этот новый Закон о миграции предусматривает, что в квоте финансовой помощи иммигрантам из Казахстана должно быть отдано предпочтение следующим категориям людей.</a:t>
            </a:r>
          </a:p>
          <a:p>
            <a:pPr marL="0" indent="0">
              <a:buNone/>
            </a:pPr>
            <a:r>
              <a:rPr lang="ru-RU" dirty="0" smtClean="0"/>
              <a:t>• Лица с надлежащим образованием, квалификацией и опытом в определенных областях знаний</a:t>
            </a:r>
          </a:p>
          <a:p>
            <a:pPr marL="0" indent="0">
              <a:buNone/>
            </a:pPr>
            <a:r>
              <a:rPr lang="ru-RU" dirty="0" smtClean="0"/>
              <a:t>• Многодетные семьи</a:t>
            </a:r>
          </a:p>
          <a:p>
            <a:pPr marL="0" indent="0">
              <a:buNone/>
            </a:pPr>
            <a:r>
              <a:rPr lang="ru-RU" dirty="0" smtClean="0"/>
              <a:t>• Взрослая молодежь, которая может учиться в высших учебных заведениях.</a:t>
            </a:r>
          </a:p>
          <a:p>
            <a:pPr marL="0" indent="0">
              <a:buNone/>
            </a:pPr>
            <a:r>
              <a:rPr lang="ru-RU" dirty="0" smtClean="0"/>
              <a:t>• Иммигранты из стран с нестабильными политическими, социальными и экономическими условиями.</a:t>
            </a:r>
          </a:p>
          <a:p>
            <a:pPr marL="0" indent="0">
              <a:buNone/>
            </a:pPr>
            <a:endParaRPr lang="ru-RU" dirty="0"/>
          </a:p>
        </p:txBody>
      </p:sp>
    </p:spTree>
    <p:extLst>
      <p:ext uri="{BB962C8B-B14F-4D97-AF65-F5344CB8AC3E}">
        <p14:creationId xmlns:p14="http://schemas.microsoft.com/office/powerpoint/2010/main" val="31774817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0">
              <a:buNone/>
            </a:pPr>
            <a:r>
              <a:rPr lang="ru-RU" dirty="0" smtClean="0"/>
              <a:t>Закон о миграции 2011 года придает большее значение экономической ценности иммигрантов, чем их этнической принадлежности. Сейчас экономические факторы более актуальны, чем политические, в миграционной политике Казахстана: правительство подчеркивает необходимость привлечения высококвалифицированных рабочих, которые подходят для его политики промышленного развития.</a:t>
            </a:r>
            <a:endParaRPr lang="ru-RU" dirty="0"/>
          </a:p>
        </p:txBody>
      </p:sp>
    </p:spTree>
    <p:extLst>
      <p:ext uri="{BB962C8B-B14F-4D97-AF65-F5344CB8AC3E}">
        <p14:creationId xmlns:p14="http://schemas.microsoft.com/office/powerpoint/2010/main" val="2014689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Как упоминалось выше, миграционная политика Казахстана напоминает политику Израиля, поскольку оба государства устанавливают критерии для репатриантов только на основе их этнического происхождения без языковых или географических условий. В раннюю эпоху независимости Казахстан, как это делал и продолжает делать Израиль, стремился использовать свою этническую принадлежность за рубежом в качестве демографического инструмента для увеличения доли основной этнической группы. Для Израиля, конституционно определенного как еврейское государство, но с растущим арабским меньшинством и окруженного враждебными арабскими государствами, увеличение еврейского населения является критической проблемой безопасности.</a:t>
            </a:r>
            <a:endParaRPr lang="ru-RU" dirty="0"/>
          </a:p>
        </p:txBody>
      </p:sp>
    </p:spTree>
    <p:extLst>
      <p:ext uri="{BB962C8B-B14F-4D97-AF65-F5344CB8AC3E}">
        <p14:creationId xmlns:p14="http://schemas.microsoft.com/office/powerpoint/2010/main" val="5125578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buNone/>
            </a:pPr>
            <a:r>
              <a:rPr lang="ru-RU" dirty="0" smtClean="0"/>
              <a:t>НУР-СУЛТАН. КАЗИНФОРМ – Главой государства подписан Закон Республики Казахстан «О внесении изменений и дополнений в некоторые законодательные акты Республики Казахстан по вопросам регулирования миграционных процессов», передает МИА «</a:t>
            </a:r>
            <a:r>
              <a:rPr lang="ru-RU" dirty="0" err="1" smtClean="0"/>
              <a:t>Казинформ</a:t>
            </a:r>
            <a:r>
              <a:rPr lang="ru-RU" dirty="0" smtClean="0"/>
              <a:t>» со ссылкой на пресс-службу </a:t>
            </a:r>
            <a:r>
              <a:rPr lang="ru-RU" dirty="0" err="1" smtClean="0"/>
              <a:t>Акорды</a:t>
            </a:r>
            <a:r>
              <a:rPr lang="ru-RU" dirty="0" smtClean="0"/>
              <a:t>. 13 Мая 2020</a:t>
            </a:r>
          </a:p>
          <a:p>
            <a:pPr marL="0" indent="0">
              <a:buNone/>
            </a:pPr>
            <a:endParaRPr lang="ru-RU" dirty="0" smtClean="0"/>
          </a:p>
          <a:p>
            <a:endParaRPr lang="ru-RU" dirty="0" smtClean="0"/>
          </a:p>
        </p:txBody>
      </p:sp>
    </p:spTree>
    <p:extLst>
      <p:ext uri="{BB962C8B-B14F-4D97-AF65-F5344CB8AC3E}">
        <p14:creationId xmlns:p14="http://schemas.microsoft.com/office/powerpoint/2010/main" val="2922318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smtClean="0"/>
              <a:t>Отметим, закон предусматривает замену понятия «</a:t>
            </a:r>
            <a:r>
              <a:rPr lang="ru-RU" dirty="0" err="1" smtClean="0"/>
              <a:t>оралман</a:t>
            </a:r>
            <a:r>
              <a:rPr lang="ru-RU" dirty="0" smtClean="0"/>
              <a:t>» на слово «</a:t>
            </a:r>
            <a:r>
              <a:rPr lang="ru-RU" dirty="0" err="1" smtClean="0"/>
              <a:t>қандас</a:t>
            </a:r>
            <a:r>
              <a:rPr lang="ru-RU" dirty="0" smtClean="0"/>
              <a:t>». Слово «</a:t>
            </a:r>
            <a:r>
              <a:rPr lang="ru-RU" dirty="0" err="1" smtClean="0"/>
              <a:t>оралман</a:t>
            </a:r>
            <a:r>
              <a:rPr lang="ru-RU" dirty="0" smtClean="0"/>
              <a:t>» означает «вернувшийся на историческую родину», «репатриант». В законе о миграции 1997 года термин «</a:t>
            </a:r>
            <a:r>
              <a:rPr lang="ru-RU" dirty="0" err="1" smtClean="0"/>
              <a:t>оралманы</a:t>
            </a:r>
            <a:r>
              <a:rPr lang="ru-RU" dirty="0" smtClean="0"/>
              <a:t>» определен как иностранцы или лица без гражданства казахской национальности, постоянно проживавшие на момент приобретения суверенитета Республикой Казахстан за ее пределами и прибывшие в Казахстан с целью постоянного проживания. А слово «</a:t>
            </a:r>
            <a:r>
              <a:rPr lang="ru-RU" dirty="0" err="1" smtClean="0"/>
              <a:t>қандас</a:t>
            </a:r>
            <a:r>
              <a:rPr lang="ru-RU" dirty="0" smtClean="0"/>
              <a:t>» с казахского языка переводится как «кровник», «соплеменник».</a:t>
            </a:r>
          </a:p>
          <a:p>
            <a:endParaRPr lang="ru-RU" dirty="0" smtClean="0"/>
          </a:p>
        </p:txBody>
      </p:sp>
    </p:spTree>
    <p:extLst>
      <p:ext uri="{BB962C8B-B14F-4D97-AF65-F5344CB8AC3E}">
        <p14:creationId xmlns:p14="http://schemas.microsoft.com/office/powerpoint/2010/main" val="2031557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smtClean="0"/>
              <a:t>Основной целью закона является совершенствование миграционного законодательства во исполнение Концепции миграционной политики Республики Казахстан на 2017-2021 годы и Плана мероприятий по ее реализации.</a:t>
            </a:r>
          </a:p>
          <a:p>
            <a:pPr marL="0" indent="0">
              <a:buNone/>
            </a:pPr>
            <a:endParaRPr lang="ru-RU" dirty="0" smtClean="0"/>
          </a:p>
        </p:txBody>
      </p:sp>
    </p:spTree>
    <p:extLst>
      <p:ext uri="{BB962C8B-B14F-4D97-AF65-F5344CB8AC3E}">
        <p14:creationId xmlns:p14="http://schemas.microsoft.com/office/powerpoint/2010/main" val="2397074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smtClean="0"/>
              <a:t>Теперь законодательно закреплено право этнических репатриантов одновременно подать документы на получение разрешения на постоянное проживание и приобретение казахстанского гражданства. Кроме того, в целях предоставления комплекса социальных услуг по размещению, трудоустройству и адаптации переселенцев будут расширены функции центров по оказанию адаптационных и интеграционных услуг не только </a:t>
            </a:r>
            <a:r>
              <a:rPr lang="ru-RU" dirty="0" err="1" smtClean="0"/>
              <a:t>оралманам</a:t>
            </a:r>
            <a:r>
              <a:rPr lang="ru-RU" dirty="0" smtClean="0"/>
              <a:t>, но и переселенцам.</a:t>
            </a:r>
          </a:p>
          <a:p>
            <a:pPr marL="0" indent="0">
              <a:buNone/>
            </a:pPr>
            <a:endParaRPr lang="ru-RU" dirty="0" smtClean="0"/>
          </a:p>
        </p:txBody>
      </p:sp>
    </p:spTree>
    <p:extLst>
      <p:ext uri="{BB962C8B-B14F-4D97-AF65-F5344CB8AC3E}">
        <p14:creationId xmlns:p14="http://schemas.microsoft.com/office/powerpoint/2010/main" val="34467904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Задачами закона являются необходимость по совершенствованию миграционного законодательства в части создания благоприятных условий для этнических казахов, иммигрирующих на историческую Родину, построение эффективной системы внешней трудовой миграции, ориентированной на удовлетворение потребностей экономики страны, расширение правовой базы в сфере регулирования миграционных процессов с учетом передового международного опыта.</a:t>
            </a:r>
          </a:p>
          <a:p>
            <a:pPr marL="0" indent="0">
              <a:buNone/>
            </a:pPr>
            <a:endParaRPr lang="ru-RU" dirty="0" smtClean="0"/>
          </a:p>
        </p:txBody>
      </p:sp>
    </p:spTree>
    <p:extLst>
      <p:ext uri="{BB962C8B-B14F-4D97-AF65-F5344CB8AC3E}">
        <p14:creationId xmlns:p14="http://schemas.microsoft.com/office/powerpoint/2010/main" val="3858991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Изменение численности населения в РК </a:t>
            </a:r>
            <a:br>
              <a:rPr lang="ru-RU" sz="3200" dirty="0" smtClean="0"/>
            </a:br>
            <a:r>
              <a:rPr lang="ru-RU" sz="3200" dirty="0" smtClean="0"/>
              <a:t>с 1991-2020 гг.</a:t>
            </a:r>
            <a:endParaRPr lang="ru-RU" sz="3200"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По данным комитета по статистики МНЭ РК, численность населения </a:t>
            </a:r>
          </a:p>
          <a:p>
            <a:r>
              <a:rPr lang="ru-RU" dirty="0" smtClean="0"/>
              <a:t>в конце 1991 года составляло 16,4 млн человек, </a:t>
            </a:r>
          </a:p>
          <a:p>
            <a:r>
              <a:rPr lang="ru-RU" dirty="0" smtClean="0"/>
              <a:t>Наименьшая численность населения за годы независимости страны была в 2001 году, это 14,8 млн граждан.</a:t>
            </a:r>
          </a:p>
          <a:p>
            <a:r>
              <a:rPr lang="ru-RU" dirty="0" smtClean="0"/>
              <a:t>к 2010 году численность населения вернулось к числу 1991 года 16,4 млн человек. </a:t>
            </a:r>
          </a:p>
          <a:p>
            <a:r>
              <a:rPr lang="ru-RU" dirty="0" smtClean="0"/>
              <a:t>На 1 января 2020 года численность населения составила 18 632,2 </a:t>
            </a:r>
            <a:r>
              <a:rPr lang="ru-RU" dirty="0" err="1" smtClean="0"/>
              <a:t>тыс</a:t>
            </a:r>
            <a:r>
              <a:rPr lang="ru-RU" dirty="0" smtClean="0"/>
              <a:t> человек</a:t>
            </a:r>
          </a:p>
          <a:p>
            <a:endParaRPr lang="ru-RU" dirty="0"/>
          </a:p>
        </p:txBody>
      </p:sp>
    </p:spTree>
    <p:extLst>
      <p:ext uri="{BB962C8B-B14F-4D97-AF65-F5344CB8AC3E}">
        <p14:creationId xmlns:p14="http://schemas.microsoft.com/office/powerpoint/2010/main" val="8107311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Сокращение квоты в 2020 г.</a:t>
            </a:r>
            <a:endParaRPr lang="en-US" dirty="0"/>
          </a:p>
        </p:txBody>
      </p:sp>
      <p:sp>
        <p:nvSpPr>
          <p:cNvPr id="3" name="Content Placeholder 2"/>
          <p:cNvSpPr>
            <a:spLocks noGrp="1"/>
          </p:cNvSpPr>
          <p:nvPr>
            <p:ph idx="1"/>
          </p:nvPr>
        </p:nvSpPr>
        <p:spPr/>
        <p:txBody>
          <a:bodyPr>
            <a:normAutofit fontScale="47500" lnSpcReduction="20000"/>
          </a:bodyPr>
          <a:lstStyle/>
          <a:p>
            <a:r>
              <a:rPr lang="ru-RU" dirty="0"/>
              <a:t>Казахстан на треть сократил квоту приема оралманов в текущем году, сообщила пресс-служба Министерства труда и социальной защиты населения страны.</a:t>
            </a:r>
          </a:p>
          <a:p>
            <a:endParaRPr lang="ru-RU" dirty="0"/>
          </a:p>
          <a:p>
            <a:r>
              <a:rPr lang="ru-RU" dirty="0"/>
              <a:t>«Постановлением правительства РК региональная квота приема оралманов в 2020 году установлена в количестве 1378 человек, что на 653 человека меньше, чем в 2019-м», — указано в сообщении. Такое решение в ведомстве объяснили необходимостью «оптимально расселить» оралманов в регионах.</a:t>
            </a:r>
          </a:p>
          <a:p>
            <a:endParaRPr lang="ru-RU" dirty="0"/>
          </a:p>
          <a:p>
            <a:r>
              <a:rPr lang="ru-RU" dirty="0"/>
              <a:t>Места расселения также определяет правительство, в текущем году квота распределена следующим образом: по Павлодарской области — 500 человек, Костанайской — 350, Акмолинской — 258, Восточно-Казахстанской — 150, Северо-Казахстанской — 120.</a:t>
            </a:r>
          </a:p>
          <a:p>
            <a:endParaRPr lang="ru-RU" dirty="0"/>
          </a:p>
          <a:p>
            <a:r>
              <a:rPr lang="ru-RU" dirty="0"/>
              <a:t>Тем, кто попал в региональную квоту, власти обещают выделить субсидии на переезд, а также покрыть расходы по аренде жилья и оплате коммунальных услуг в течение первого года.</a:t>
            </a:r>
          </a:p>
          <a:p>
            <a:endParaRPr lang="ru-RU" dirty="0"/>
          </a:p>
          <a:p>
            <a:r>
              <a:rPr lang="ru-RU" dirty="0"/>
              <a:t>По данным ведомства, в общей сложности с 1991 года по 1 января 2020-го на историческую родину вернулись и получили статус оралмана 313,2 тыс. семей или 1 057 280 этнических казахов.</a:t>
            </a:r>
            <a:endParaRPr lang="en-US" dirty="0"/>
          </a:p>
        </p:txBody>
      </p:sp>
    </p:spTree>
    <p:extLst>
      <p:ext uri="{BB962C8B-B14F-4D97-AF65-F5344CB8AC3E}">
        <p14:creationId xmlns:p14="http://schemas.microsoft.com/office/powerpoint/2010/main" val="22969639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ru-RU" dirty="0"/>
              <a:t>с 1991 года по 1 января 2020 года на историческую родину вернулись и получили статус оралмана 313 256 семей или 1 057 280 этнических казахов</a:t>
            </a:r>
            <a:r>
              <a:rPr lang="ru-RU" dirty="0" smtClean="0"/>
              <a:t>.</a:t>
            </a:r>
          </a:p>
          <a:p>
            <a:r>
              <a:rPr lang="ru-RU" dirty="0"/>
              <a:t>Этнических казахов, которые возвращаются на свою историческую родину, больше не будут называть оралманами. </a:t>
            </a:r>
            <a:r>
              <a:rPr lang="ru-RU"/>
              <a:t>Это слово официально исключено из законодательства, на смену ему пришло слово «кандас», что означает «соплеменники», передает Liter.kz.</a:t>
            </a:r>
            <a:endParaRPr lang="en-US"/>
          </a:p>
        </p:txBody>
      </p:sp>
    </p:spTree>
    <p:extLst>
      <p:ext uri="{BB962C8B-B14F-4D97-AF65-F5344CB8AC3E}">
        <p14:creationId xmlns:p14="http://schemas.microsoft.com/office/powerpoint/2010/main" val="23901472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www.youtube.com/watch?v=9D8UHQdprfs</a:t>
            </a:r>
            <a:endParaRPr lang="ru-RU" dirty="0" smtClean="0"/>
          </a:p>
          <a:p>
            <a:r>
              <a:rPr lang="en-US" dirty="0">
                <a:hlinkClick r:id="rId3"/>
              </a:rPr>
              <a:t>https://</a:t>
            </a:r>
            <a:r>
              <a:rPr lang="en-US" dirty="0" smtClean="0">
                <a:hlinkClick r:id="rId3"/>
              </a:rPr>
              <a:t>www.youtube.com/watch?v=nnz9bf9Kyd4</a:t>
            </a:r>
            <a:endParaRPr lang="ru-RU" dirty="0" smtClean="0"/>
          </a:p>
          <a:p>
            <a:r>
              <a:rPr lang="en-US" dirty="0">
                <a:hlinkClick r:id="rId4"/>
              </a:rPr>
              <a:t>https://</a:t>
            </a:r>
            <a:r>
              <a:rPr lang="en-US" dirty="0" smtClean="0">
                <a:hlinkClick r:id="rId4"/>
              </a:rPr>
              <a:t>www.youtube.com/watch?v=PVnKBY62EwQ</a:t>
            </a:r>
            <a:endParaRPr lang="ru-RU" dirty="0" smtClean="0"/>
          </a:p>
          <a:p>
            <a:endParaRPr lang="en-US" dirty="0"/>
          </a:p>
        </p:txBody>
      </p:sp>
    </p:spTree>
    <p:extLst>
      <p:ext uri="{BB962C8B-B14F-4D97-AF65-F5344CB8AC3E}">
        <p14:creationId xmlns:p14="http://schemas.microsoft.com/office/powerpoint/2010/main" val="2031944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Факторы снижения численности населения</a:t>
            </a:r>
            <a:endParaRPr lang="ru-RU" dirty="0"/>
          </a:p>
        </p:txBody>
      </p:sp>
      <p:sp>
        <p:nvSpPr>
          <p:cNvPr id="3" name="Объект 2"/>
          <p:cNvSpPr>
            <a:spLocks noGrp="1"/>
          </p:cNvSpPr>
          <p:nvPr>
            <p:ph idx="1"/>
          </p:nvPr>
        </p:nvSpPr>
        <p:spPr/>
        <p:txBody>
          <a:bodyPr/>
          <a:lstStyle/>
          <a:p>
            <a:pPr marL="0" indent="0">
              <a:buNone/>
            </a:pPr>
            <a:r>
              <a:rPr lang="ru-RU" dirty="0" smtClean="0"/>
              <a:t>миграционные процессы, </a:t>
            </a:r>
          </a:p>
          <a:p>
            <a:pPr marL="0" indent="0">
              <a:buNone/>
            </a:pPr>
            <a:r>
              <a:rPr lang="ru-RU" dirty="0" smtClean="0"/>
              <a:t>снижение рождаемости, </a:t>
            </a:r>
          </a:p>
          <a:p>
            <a:pPr marL="0" indent="0">
              <a:buNone/>
            </a:pPr>
            <a:r>
              <a:rPr lang="ru-RU" dirty="0" smtClean="0"/>
              <a:t>высокий уровень смертности взрослого и детского населения, </a:t>
            </a:r>
          </a:p>
          <a:p>
            <a:pPr marL="0" indent="0">
              <a:buNone/>
            </a:pPr>
            <a:r>
              <a:rPr lang="ru-RU" dirty="0" smtClean="0"/>
              <a:t>уменьшение средней продолжительности.</a:t>
            </a:r>
          </a:p>
          <a:p>
            <a:pPr marL="0" indent="0">
              <a:buNone/>
            </a:pPr>
            <a:r>
              <a:rPr lang="ru-RU" dirty="0" smtClean="0"/>
              <a:t>Но главные- миграционные процессы с отрицательным сальдо для республики, то есть эмиграция из республики</a:t>
            </a:r>
            <a:endParaRPr lang="ru-RU" dirty="0"/>
          </a:p>
        </p:txBody>
      </p:sp>
    </p:spTree>
    <p:extLst>
      <p:ext uri="{BB962C8B-B14F-4D97-AF65-F5344CB8AC3E}">
        <p14:creationId xmlns:p14="http://schemas.microsoft.com/office/powerpoint/2010/main" val="2097607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Диа́спора</a:t>
            </a:r>
            <a:r>
              <a:rPr lang="ru-RU" dirty="0" smtClean="0"/>
              <a:t> (греч. </a:t>
            </a:r>
            <a:r>
              <a:rPr lang="ru-RU" dirty="0" err="1" smtClean="0"/>
              <a:t>δι</a:t>
            </a:r>
            <a:r>
              <a:rPr lang="ru-RU" dirty="0" smtClean="0"/>
              <a:t>ασπορά, «рассеяние») </a:t>
            </a:r>
            <a:endParaRPr lang="ru-RU" dirty="0"/>
          </a:p>
        </p:txBody>
      </p:sp>
      <p:sp>
        <p:nvSpPr>
          <p:cNvPr id="3" name="Объект 2"/>
          <p:cNvSpPr>
            <a:spLocks noGrp="1"/>
          </p:cNvSpPr>
          <p:nvPr>
            <p:ph idx="1"/>
          </p:nvPr>
        </p:nvSpPr>
        <p:spPr/>
        <p:txBody>
          <a:bodyPr/>
          <a:lstStyle/>
          <a:p>
            <a:pPr marL="0" indent="0">
              <a:buNone/>
            </a:pPr>
            <a:r>
              <a:rPr lang="ru-RU" dirty="0" smtClean="0"/>
              <a:t>часть народа (этноса), проживающая вне страны своего происхождения, образующая сплочённые и устойчивые этнические группы в стране проживания, и имеющая социальные институты для поддержания и развития своей идентичности и общности.</a:t>
            </a:r>
            <a:endParaRPr lang="ru-RU" dirty="0"/>
          </a:p>
        </p:txBody>
      </p:sp>
    </p:spTree>
    <p:extLst>
      <p:ext uri="{BB962C8B-B14F-4D97-AF65-F5344CB8AC3E}">
        <p14:creationId xmlns:p14="http://schemas.microsoft.com/office/powerpoint/2010/main" val="2739760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политика преференциального этнического возвращения</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Государства Восточной Азии инструментально используют свои этнические предпочтения для достижения экономических целей, а также предлагают льготный режим иностранным инвесторам из этнических групп. </a:t>
            </a:r>
          </a:p>
          <a:p>
            <a:pPr marL="0" indent="0">
              <a:buNone/>
            </a:pPr>
            <a:r>
              <a:rPr lang="ru-RU" dirty="0" smtClean="0"/>
              <a:t>Европейские государства предлагают предпочтения этническим группам, чтобы защитить эти группы населения или выразить символические связи, иногда за большие деньги. Таким образом, в Европе государство обязано помогать национальностям за рубежом, но в Азии иностранные этнические меньшинства помогают государству.</a:t>
            </a:r>
            <a:endParaRPr lang="ru-RU" dirty="0"/>
          </a:p>
        </p:txBody>
      </p:sp>
    </p:spTree>
    <p:extLst>
      <p:ext uri="{BB962C8B-B14F-4D97-AF65-F5344CB8AC3E}">
        <p14:creationId xmlns:p14="http://schemas.microsoft.com/office/powerpoint/2010/main" val="481087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Этническая обратная миграция</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Этническая обратная миграция, как правило, становится спорным вопросом и вызывает публичные дебаты в принимающих странах из-за двух основных факторов. </a:t>
            </a:r>
            <a:r>
              <a:rPr lang="ru-RU" b="1" dirty="0" smtClean="0"/>
              <a:t>Первый</a:t>
            </a:r>
            <a:r>
              <a:rPr lang="ru-RU" dirty="0" smtClean="0"/>
              <a:t> касается экономических и социальных проблем, вызванных процессом интеграции мигрантов, а также социально-экономическим бременем, которое такая миграция возлагает на институты родины. </a:t>
            </a:r>
          </a:p>
          <a:p>
            <a:pPr marL="0" indent="0">
              <a:buNone/>
            </a:pPr>
            <a:r>
              <a:rPr lang="ru-RU" b="1" dirty="0" smtClean="0"/>
              <a:t>Второй аспект </a:t>
            </a:r>
            <a:r>
              <a:rPr lang="ru-RU" dirty="0" smtClean="0"/>
              <a:t>связан с изначально дискриминационным и исключающим характером таких миграций, поскольку они отдают предпочтение государственной этнической группе над другими. Как мы увидим, эта динамика имеет важные последствия для внутреннего государственного строительства.</a:t>
            </a:r>
            <a:endParaRPr lang="ru-RU" dirty="0"/>
          </a:p>
        </p:txBody>
      </p:sp>
    </p:spTree>
    <p:extLst>
      <p:ext uri="{BB962C8B-B14F-4D97-AF65-F5344CB8AC3E}">
        <p14:creationId xmlns:p14="http://schemas.microsoft.com/office/powerpoint/2010/main" val="1971782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Этнические предпочтения в иммиграционной политике </a:t>
            </a:r>
            <a:endParaRPr lang="ru-RU" dirty="0"/>
          </a:p>
        </p:txBody>
      </p:sp>
      <p:sp>
        <p:nvSpPr>
          <p:cNvPr id="3" name="Объект 2"/>
          <p:cNvSpPr>
            <a:spLocks noGrp="1"/>
          </p:cNvSpPr>
          <p:nvPr>
            <p:ph idx="1"/>
          </p:nvPr>
        </p:nvSpPr>
        <p:spPr/>
        <p:txBody>
          <a:bodyPr/>
          <a:lstStyle/>
          <a:p>
            <a:r>
              <a:rPr lang="en-US" dirty="0" smtClean="0"/>
              <a:t>According to </a:t>
            </a:r>
            <a:r>
              <a:rPr lang="en-US" dirty="0" err="1" smtClean="0"/>
              <a:t>Tsuda</a:t>
            </a:r>
            <a:r>
              <a:rPr lang="en-US" dirty="0" smtClean="0"/>
              <a:t> more than 20 countries sponsor ethnic return migration in the world</a:t>
            </a:r>
            <a:endParaRPr lang="ru-RU" dirty="0"/>
          </a:p>
        </p:txBody>
      </p:sp>
    </p:spTree>
    <p:extLst>
      <p:ext uri="{BB962C8B-B14F-4D97-AF65-F5344CB8AC3E}">
        <p14:creationId xmlns:p14="http://schemas.microsoft.com/office/powerpoint/2010/main" val="337730388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2808</Words>
  <Application>Microsoft Office PowerPoint</Application>
  <PresentationFormat>Экран (4:3)</PresentationFormat>
  <Paragraphs>110</Paragraphs>
  <Slides>42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Тема Office</vt:lpstr>
      <vt:lpstr>ЛЕКЦИЯ 12</vt:lpstr>
      <vt:lpstr>ПЛАН</vt:lpstr>
      <vt:lpstr>Презентация PowerPoint</vt:lpstr>
      <vt:lpstr>Изменение численности населения в РК  с 1991-2020 гг.</vt:lpstr>
      <vt:lpstr>Факторы снижения численности населения</vt:lpstr>
      <vt:lpstr>Диа́спора (греч. διασπορά, «рассеяние») </vt:lpstr>
      <vt:lpstr>политика преференциального этнического возвращения</vt:lpstr>
      <vt:lpstr>Этническая обратная миграция</vt:lpstr>
      <vt:lpstr>Этнические предпочтения в иммиграционной политике </vt:lpstr>
      <vt:lpstr>Опыт других стран</vt:lpstr>
      <vt:lpstr>Казахстан-как этнический центр для казахов всего мира</vt:lpstr>
      <vt:lpstr>Политика приглашения казахов из других стран в Казахстан</vt:lpstr>
      <vt:lpstr>Как решили восполнить проблему убыли населения?</vt:lpstr>
      <vt:lpstr>Американский профессор о мотивах приглашения казахов на Родину</vt:lpstr>
      <vt:lpstr>Поощрение этнической миграции</vt:lpstr>
      <vt:lpstr>Где и сколько казахов проживает вне Казахстана?</vt:lpstr>
      <vt:lpstr>Воспольнить численность населения, а также увеличить долю казахов</vt:lpstr>
      <vt:lpstr>В 1991-1994 гг. в Казахстан переселилось 122 тыс. казахов</vt:lpstr>
      <vt:lpstr>Постановление 1991 г.</vt:lpstr>
      <vt:lpstr>закон «Об иммиграции», при­нятый 26 июня 1992 года </vt:lpstr>
      <vt:lpstr>квота</vt:lpstr>
      <vt:lpstr>В 1995 году была разработана «Государ­ственная программа поддержки казахской диаспоры»</vt:lpstr>
      <vt:lpstr>13 декабря 1997 года закон «О миграции населения»</vt:lpstr>
      <vt:lpstr>Презентация PowerPoint</vt:lpstr>
      <vt:lpstr>Как менялись в официальных документах целевые объекты возвратной миграции? </vt:lpstr>
      <vt:lpstr>Казахская диаспора</vt:lpstr>
      <vt:lpstr>Закон о миграции 2011 года </vt:lpstr>
      <vt:lpstr>Система квот</vt:lpstr>
      <vt:lpstr>Презентация PowerPoint</vt:lpstr>
      <vt:lpstr>Презентация PowerPoint</vt:lpstr>
      <vt:lpstr>Программу «Нурлы Кош»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Сокращение квоты в 2020 г.</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12</dc:title>
  <dc:creator>Андрей</dc:creator>
  <cp:lastModifiedBy>Андрей</cp:lastModifiedBy>
  <cp:revision>16</cp:revision>
  <dcterms:created xsi:type="dcterms:W3CDTF">2020-11-09T06:03:45Z</dcterms:created>
  <dcterms:modified xsi:type="dcterms:W3CDTF">2021-11-26T09:56:45Z</dcterms:modified>
</cp:coreProperties>
</file>