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0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3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924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907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722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05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473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15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92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21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15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B47FB-45DF-48C6-AEAC-1A4BC613D18A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D85AF-BBEA-432D-8ED9-9D121DD0C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81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23728"/>
            <a:ext cx="9144000" cy="883177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 ХАНДЫҒЫ ДӘУІРІ 4.1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аяқталуы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65316"/>
            <a:ext cx="9144000" cy="5582653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</a:pPr>
            <a:r>
              <a:rPr lang="ru-RU" dirty="0" smtClean="0"/>
              <a:t>	</a:t>
            </a:r>
            <a:r>
              <a:rPr lang="ru-RU" dirty="0" err="1" smtClean="0"/>
              <a:t>Қола</a:t>
            </a:r>
            <a:r>
              <a:rPr lang="ru-RU" dirty="0" smtClean="0"/>
              <a:t> </a:t>
            </a:r>
            <a:r>
              <a:rPr lang="ru-RU" dirty="0" err="1"/>
              <a:t>дәуірінде</a:t>
            </a:r>
            <a:r>
              <a:rPr lang="ru-RU" dirty="0"/>
              <a:t>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Сібір</a:t>
            </a:r>
            <a:r>
              <a:rPr lang="ru-RU" dirty="0"/>
              <a:t>, </a:t>
            </a:r>
            <a:r>
              <a:rPr lang="ru-RU" dirty="0" err="1"/>
              <a:t>Қазақстан</a:t>
            </a:r>
            <a:r>
              <a:rPr lang="ru-RU" dirty="0"/>
              <a:t>, Орта Азия </a:t>
            </a:r>
            <a:r>
              <a:rPr lang="ru-RU" dirty="0" err="1"/>
              <a:t>кеңістігінде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аймақтық</a:t>
            </a:r>
            <a:r>
              <a:rPr lang="ru-RU" dirty="0"/>
              <a:t> </a:t>
            </a:r>
            <a:r>
              <a:rPr lang="ru-RU" dirty="0" err="1"/>
              <a:t>ерекшеліктерге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андронов</a:t>
            </a:r>
            <a:r>
              <a:rPr lang="ru-RU" dirty="0"/>
              <a:t> </a:t>
            </a:r>
            <a:r>
              <a:rPr lang="ru-RU" dirty="0" err="1"/>
              <a:t>мәдениеті</a:t>
            </a:r>
            <a:r>
              <a:rPr lang="ru-RU" dirty="0"/>
              <a:t> </a:t>
            </a:r>
            <a:r>
              <a:rPr lang="ru-RU" dirty="0" err="1" smtClean="0"/>
              <a:t>қалыптасты</a:t>
            </a:r>
            <a:r>
              <a:rPr lang="ru-RU" dirty="0" smtClean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кешпелі</a:t>
            </a:r>
            <a:r>
              <a:rPr lang="ru-RU" dirty="0"/>
              <a:t>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дәстүрінің</a:t>
            </a:r>
            <a:r>
              <a:rPr lang="ru-RU" dirty="0"/>
              <a:t> </a:t>
            </a:r>
            <a:r>
              <a:rPr lang="ru-RU" dirty="0" err="1" smtClean="0"/>
              <a:t>негізін</a:t>
            </a:r>
            <a:r>
              <a:rPr lang="ru-RU" dirty="0" smtClean="0"/>
              <a:t> </a:t>
            </a:r>
            <a:r>
              <a:rPr lang="ru-RU" dirty="0" err="1" smtClean="0"/>
              <a:t>салды</a:t>
            </a:r>
            <a:r>
              <a:rPr lang="ru-RU" dirty="0" smtClean="0"/>
              <a:t>.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қоныстанушылардың</a:t>
            </a:r>
            <a:r>
              <a:rPr lang="ru-RU" dirty="0"/>
              <a:t> осы </a:t>
            </a:r>
            <a:r>
              <a:rPr lang="ru-RU" dirty="0" err="1"/>
              <a:t>мәдени-тарихи</a:t>
            </a:r>
            <a:r>
              <a:rPr lang="ru-RU" dirty="0"/>
              <a:t> </a:t>
            </a:r>
            <a:r>
              <a:rPr lang="ru-RU" dirty="0" err="1"/>
              <a:t>дәстүрінің</a:t>
            </a:r>
            <a:r>
              <a:rPr lang="ru-RU" dirty="0"/>
              <a:t> </a:t>
            </a:r>
            <a:r>
              <a:rPr lang="ru-RU" dirty="0" err="1"/>
              <a:t>мұрагерлері</a:t>
            </a:r>
            <a:r>
              <a:rPr lang="ru-RU" dirty="0"/>
              <a:t> </a:t>
            </a:r>
            <a:r>
              <a:rPr lang="ru-RU" dirty="0" err="1"/>
              <a:t>ерте</a:t>
            </a:r>
            <a:r>
              <a:rPr lang="ru-RU" dirty="0"/>
              <a:t> </a:t>
            </a:r>
            <a:r>
              <a:rPr lang="ru-RU" dirty="0" err="1"/>
              <a:t>темір</a:t>
            </a:r>
            <a:r>
              <a:rPr lang="ru-RU" dirty="0"/>
              <a:t> </a:t>
            </a:r>
            <a:r>
              <a:rPr lang="ru-RU" dirty="0" err="1"/>
              <a:t>дәуірінде</a:t>
            </a:r>
            <a:r>
              <a:rPr lang="ru-RU" dirty="0"/>
              <a:t> </a:t>
            </a:r>
            <a:r>
              <a:rPr lang="ru-RU" dirty="0" err="1"/>
              <a:t>Еуразия</a:t>
            </a:r>
            <a:r>
              <a:rPr lang="ru-RU" dirty="0"/>
              <a:t> </a:t>
            </a:r>
            <a:r>
              <a:rPr lang="ru-RU" dirty="0" err="1"/>
              <a:t>далаларын</a:t>
            </a:r>
            <a:r>
              <a:rPr lang="ru-RU" dirty="0"/>
              <a:t> </a:t>
            </a:r>
            <a:r>
              <a:rPr lang="ru-RU" dirty="0" err="1"/>
              <a:t>мекендеген</a:t>
            </a:r>
            <a:r>
              <a:rPr lang="ru-RU" dirty="0"/>
              <a:t> </a:t>
            </a:r>
            <a:r>
              <a:rPr lang="ru-RU" dirty="0" err="1"/>
              <a:t>көшпелі</a:t>
            </a:r>
            <a:r>
              <a:rPr lang="ru-RU" dirty="0"/>
              <a:t> </a:t>
            </a:r>
            <a:r>
              <a:rPr lang="ru-RU" dirty="0" err="1"/>
              <a:t>тайпалар</a:t>
            </a:r>
            <a:r>
              <a:rPr lang="ru-RU" dirty="0"/>
              <a:t> </a:t>
            </a:r>
            <a:r>
              <a:rPr lang="ru-RU" dirty="0" err="1" smtClean="0"/>
              <a:t>сақ</a:t>
            </a:r>
            <a:r>
              <a:rPr lang="ru-RU" dirty="0" smtClean="0"/>
              <a:t>-скиф</a:t>
            </a:r>
            <a:r>
              <a:rPr lang="ru-RU" dirty="0"/>
              <a:t>, сармат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савромат</a:t>
            </a:r>
            <a:r>
              <a:rPr lang="ru-RU" dirty="0"/>
              <a:t> </a:t>
            </a:r>
            <a:r>
              <a:rPr lang="ru-RU" dirty="0" err="1"/>
              <a:t>тайпалары</a:t>
            </a:r>
            <a:r>
              <a:rPr lang="ru-RU" dirty="0"/>
              <a:t> </a:t>
            </a:r>
            <a:r>
              <a:rPr lang="ru-RU" dirty="0" err="1"/>
              <a:t>мекендеді</a:t>
            </a:r>
            <a:r>
              <a:rPr lang="ru-RU" dirty="0"/>
              <a:t>. </a:t>
            </a:r>
            <a:r>
              <a:rPr lang="ru-RU" dirty="0" err="1"/>
              <a:t>Байырғы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жеріндегі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тайпалық</a:t>
            </a:r>
            <a:r>
              <a:rPr lang="ru-RU" dirty="0"/>
              <a:t> </a:t>
            </a:r>
            <a:r>
              <a:rPr lang="ru-RU" dirty="0" err="1"/>
              <a:t>одақтар</a:t>
            </a:r>
            <a:r>
              <a:rPr lang="ru-RU" dirty="0"/>
              <a:t> </a:t>
            </a:r>
            <a:r>
              <a:rPr lang="ru-RU" dirty="0" err="1"/>
              <a:t>үндіеуролалық</a:t>
            </a:r>
            <a:r>
              <a:rPr lang="ru-RU" dirty="0"/>
              <a:t> </a:t>
            </a:r>
            <a:r>
              <a:rPr lang="ru-RU" dirty="0" err="1"/>
              <a:t>ортақтығын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этномәдени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барысында</a:t>
            </a:r>
            <a:r>
              <a:rPr lang="ru-RU" dirty="0"/>
              <a:t> </a:t>
            </a:r>
            <a:r>
              <a:rPr lang="ru-RU" dirty="0" err="1"/>
              <a:t>біздің</a:t>
            </a:r>
            <a:r>
              <a:rPr lang="ru-RU" dirty="0"/>
              <a:t> </a:t>
            </a:r>
            <a:r>
              <a:rPr lang="ru-RU" dirty="0" err="1"/>
              <a:t>дәуірімізге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сақтады</a:t>
            </a:r>
            <a:r>
              <a:rPr lang="ru-RU" dirty="0" smtClean="0"/>
              <a:t>.</a:t>
            </a:r>
          </a:p>
          <a:p>
            <a:pPr algn="just">
              <a:spcBef>
                <a:spcPts val="0"/>
              </a:spcBef>
            </a:pPr>
            <a:r>
              <a:rPr lang="ru-RU" dirty="0" err="1" smtClean="0"/>
              <a:t>Б.д.І</a:t>
            </a:r>
            <a:r>
              <a:rPr lang="ru-RU" dirty="0" smtClean="0"/>
              <a:t> </a:t>
            </a:r>
            <a:r>
              <a:rPr lang="ru-RU" dirty="0" err="1"/>
              <a:t>мыңжылдығының</a:t>
            </a:r>
            <a:r>
              <a:rPr lang="ru-RU" dirty="0"/>
              <a:t> басы </a:t>
            </a:r>
            <a:r>
              <a:rPr lang="ru-RU" dirty="0" err="1"/>
              <a:t>Еуразияның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бөле</a:t>
            </a:r>
            <a:r>
              <a:rPr lang="kk-KZ" dirty="0"/>
              <a:t>г</a:t>
            </a:r>
            <a:r>
              <a:rPr lang="ru-RU" dirty="0"/>
              <a:t>і,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мен Орта Азия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этнотектік</a:t>
            </a:r>
            <a:r>
              <a:rPr lang="ru-RU" dirty="0"/>
              <a:t> </a:t>
            </a:r>
            <a:r>
              <a:rPr lang="ru-RU" dirty="0" err="1"/>
              <a:t>дамудағы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сапалық</a:t>
            </a:r>
            <a:r>
              <a:rPr lang="ru-RU" dirty="0"/>
              <a:t> </a:t>
            </a:r>
            <a:r>
              <a:rPr lang="ru-RU" dirty="0" err="1"/>
              <a:t>кезеңмен</a:t>
            </a:r>
            <a:r>
              <a:rPr lang="ru-RU" dirty="0"/>
              <a:t> </a:t>
            </a:r>
            <a:r>
              <a:rPr lang="ru-RU" dirty="0" err="1"/>
              <a:t>ерекшеленеді</a:t>
            </a:r>
            <a:r>
              <a:rPr lang="ru-RU" dirty="0"/>
              <a:t>.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кезеңде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түркілік</a:t>
            </a:r>
            <a:r>
              <a:rPr lang="ru-RU" dirty="0"/>
              <a:t> </a:t>
            </a:r>
            <a:r>
              <a:rPr lang="ru-RU" dirty="0" err="1"/>
              <a:t>этномәдени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тілдік</a:t>
            </a:r>
            <a:r>
              <a:rPr lang="ru-RU" dirty="0"/>
              <a:t> </a:t>
            </a:r>
            <a:r>
              <a:rPr lang="ru-RU" dirty="0" err="1"/>
              <a:t>ортақтық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дәуірде</a:t>
            </a:r>
            <a:r>
              <a:rPr lang="ru-RU" dirty="0"/>
              <a:t> </a:t>
            </a:r>
            <a:r>
              <a:rPr lang="ru-RU" dirty="0" err="1"/>
              <a:t>көшпелі</a:t>
            </a:r>
            <a:r>
              <a:rPr lang="ru-RU" dirty="0"/>
              <a:t> </a:t>
            </a:r>
            <a:r>
              <a:rPr lang="ru-RU" dirty="0" err="1"/>
              <a:t>тайпалардың</a:t>
            </a:r>
            <a:r>
              <a:rPr lang="ru-RU" dirty="0"/>
              <a:t> </a:t>
            </a:r>
            <a:r>
              <a:rPr lang="ru-RU" dirty="0" err="1"/>
              <a:t>Шығыстан</a:t>
            </a:r>
            <a:r>
              <a:rPr lang="ru-RU" dirty="0"/>
              <a:t> </a:t>
            </a:r>
            <a:r>
              <a:rPr lang="ru-RU" dirty="0" err="1"/>
              <a:t>Батысқа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қоныс</a:t>
            </a:r>
            <a:r>
              <a:rPr lang="ru-RU" dirty="0"/>
              <a:t> </a:t>
            </a:r>
            <a:r>
              <a:rPr lang="ru-RU" dirty="0" err="1"/>
              <a:t>аударуы</a:t>
            </a:r>
            <a:r>
              <a:rPr lang="ru-RU" dirty="0"/>
              <a:t> </a:t>
            </a:r>
            <a:r>
              <a:rPr lang="ru-RU" dirty="0" err="1"/>
              <a:t>түркі</a:t>
            </a:r>
            <a:r>
              <a:rPr lang="ru-RU" dirty="0"/>
              <a:t> </a:t>
            </a:r>
            <a:r>
              <a:rPr lang="ru-RU" dirty="0" err="1"/>
              <a:t>тілдес</a:t>
            </a:r>
            <a:r>
              <a:rPr lang="ru-RU" dirty="0"/>
              <a:t> </a:t>
            </a:r>
            <a:r>
              <a:rPr lang="ru-RU" dirty="0" err="1"/>
              <a:t>көшпелі</a:t>
            </a:r>
            <a:r>
              <a:rPr lang="ru-RU" dirty="0"/>
              <a:t> </a:t>
            </a:r>
            <a:r>
              <a:rPr lang="ru-RU" dirty="0" err="1"/>
              <a:t>тайпалардың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бірлестіктерінің</a:t>
            </a:r>
            <a:r>
              <a:rPr lang="ru-RU" dirty="0"/>
              <a:t> </a:t>
            </a:r>
            <a:r>
              <a:rPr lang="ru-RU" dirty="0" err="1"/>
              <a:t>құрылуына</a:t>
            </a:r>
            <a:r>
              <a:rPr lang="ru-RU" dirty="0"/>
              <a:t> </a:t>
            </a:r>
            <a:r>
              <a:rPr lang="ru-RU" dirty="0" err="1"/>
              <a:t>әкеліп</a:t>
            </a:r>
            <a:r>
              <a:rPr lang="ru-RU" dirty="0"/>
              <a:t> </a:t>
            </a:r>
            <a:r>
              <a:rPr lang="ru-RU" dirty="0" err="1"/>
              <a:t>соқты</a:t>
            </a:r>
            <a:r>
              <a:rPr lang="ru-RU" dirty="0"/>
              <a:t>.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</a:t>
            </a:r>
            <a:r>
              <a:rPr lang="ru-RU" dirty="0"/>
              <a:t> </a:t>
            </a:r>
            <a:r>
              <a:rPr lang="ru-RU" dirty="0" err="1"/>
              <a:t>ежелден</a:t>
            </a:r>
            <a:r>
              <a:rPr lang="ru-RU" dirty="0"/>
              <a:t> </a:t>
            </a:r>
            <a:r>
              <a:rPr lang="ru-RU" dirty="0" err="1"/>
              <a:t>ұзақ</a:t>
            </a:r>
            <a:r>
              <a:rPr lang="ru-RU" dirty="0"/>
              <a:t> </a:t>
            </a:r>
            <a:r>
              <a:rPr lang="ru-RU" dirty="0" err="1"/>
              <a:t>ғасырлар</a:t>
            </a:r>
            <a:r>
              <a:rPr lang="ru-RU" dirty="0"/>
              <a:t> </a:t>
            </a:r>
            <a:r>
              <a:rPr lang="ru-RU" dirty="0" err="1"/>
              <a:t>бойы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пен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өркениеттерін</a:t>
            </a:r>
            <a:r>
              <a:rPr lang="ru-RU" dirty="0"/>
              <a:t> </a:t>
            </a:r>
            <a:r>
              <a:rPr lang="ru-RU" dirty="0" err="1"/>
              <a:t>жалғастырушы</a:t>
            </a:r>
            <a:r>
              <a:rPr lang="ru-RU" dirty="0"/>
              <a:t> </a:t>
            </a:r>
            <a:r>
              <a:rPr lang="ru-RU" dirty="0" err="1"/>
              <a:t>көпір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 smtClean="0"/>
              <a:t>.</a:t>
            </a:r>
          </a:p>
          <a:p>
            <a:pPr algn="just">
              <a:spcBef>
                <a:spcPts val="0"/>
              </a:spcBef>
            </a:pPr>
            <a:r>
              <a:rPr lang="ru-RU" dirty="0" smtClean="0"/>
              <a:t>	</a:t>
            </a:r>
            <a:r>
              <a:rPr lang="ru-RU" dirty="0" err="1" smtClean="0"/>
              <a:t>Қазақ</a:t>
            </a:r>
            <a:r>
              <a:rPr lang="ru-RU" dirty="0" smtClean="0"/>
              <a:t> </a:t>
            </a:r>
            <a:r>
              <a:rPr lang="ru-RU" dirty="0" err="1"/>
              <a:t>халқы</a:t>
            </a:r>
            <a:r>
              <a:rPr lang="ru-RU" dirty="0"/>
              <a:t> мен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этникалық</a:t>
            </a:r>
            <a:r>
              <a:rPr lang="ru-RU" dirty="0"/>
              <a:t> </a:t>
            </a:r>
            <a:r>
              <a:rPr lang="ru-RU" dirty="0" err="1"/>
              <a:t>аумағының</a:t>
            </a:r>
            <a:r>
              <a:rPr lang="ru-RU" dirty="0"/>
              <a:t> сан </a:t>
            </a:r>
            <a:r>
              <a:rPr lang="ru-RU" dirty="0" err="1"/>
              <a:t>ғасырлық</a:t>
            </a:r>
            <a:r>
              <a:rPr lang="ru-RU" dirty="0"/>
              <a:t> </a:t>
            </a:r>
            <a:r>
              <a:rPr lang="ru-RU" dirty="0" err="1" smtClean="0"/>
              <a:t>қалыптасу</a:t>
            </a:r>
            <a:r>
              <a:rPr lang="ru-RU" dirty="0" smtClean="0"/>
              <a:t> </a:t>
            </a:r>
            <a:r>
              <a:rPr lang="ru-RU" dirty="0" err="1" smtClean="0"/>
              <a:t>үрдісі</a:t>
            </a:r>
            <a:r>
              <a:rPr lang="ru-RU" dirty="0" smtClean="0"/>
              <a:t> </a:t>
            </a:r>
            <a:r>
              <a:rPr lang="ru-RU" dirty="0" err="1" smtClean="0"/>
              <a:t>негізінен</a:t>
            </a:r>
            <a:r>
              <a:rPr lang="ru-RU" dirty="0" smtClean="0"/>
              <a:t> </a:t>
            </a:r>
            <a:r>
              <a:rPr lang="ru-RU" dirty="0"/>
              <a:t>Х</a:t>
            </a:r>
            <a:r>
              <a:rPr lang="en-US" dirty="0"/>
              <a:t>V</a:t>
            </a:r>
            <a:r>
              <a:rPr lang="ru-RU" dirty="0"/>
              <a:t>-Х</a:t>
            </a:r>
            <a:r>
              <a:rPr lang="en-US" dirty="0"/>
              <a:t>V</a:t>
            </a:r>
            <a:r>
              <a:rPr lang="ru-RU" dirty="0"/>
              <a:t>І </a:t>
            </a:r>
            <a:r>
              <a:rPr lang="ru-RU" dirty="0" err="1"/>
              <a:t>ғасырларда</a:t>
            </a:r>
            <a:r>
              <a:rPr lang="ru-RU" dirty="0"/>
              <a:t> </a:t>
            </a:r>
            <a:r>
              <a:rPr lang="ru-RU" dirty="0" err="1"/>
              <a:t>толығымен</a:t>
            </a:r>
            <a:r>
              <a:rPr lang="ru-RU" dirty="0"/>
              <a:t> </a:t>
            </a:r>
            <a:r>
              <a:rPr lang="ru-RU" dirty="0" err="1"/>
              <a:t>аяқталды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қазақтарға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антропо-логиялық</a:t>
            </a:r>
            <a:r>
              <a:rPr lang="ru-RU" dirty="0"/>
              <a:t> </a:t>
            </a:r>
            <a:r>
              <a:rPr lang="ru-RU" dirty="0" err="1"/>
              <a:t>келбет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еуропеоидтік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монголойдтік</a:t>
            </a:r>
            <a:r>
              <a:rPr lang="ru-RU" dirty="0"/>
              <a:t> -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нәсілдің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ықпалының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Х</a:t>
            </a:r>
            <a:r>
              <a:rPr lang="en-US" dirty="0"/>
              <a:t>IV</a:t>
            </a:r>
            <a:r>
              <a:rPr lang="ru-RU" dirty="0"/>
              <a:t>-Х</a:t>
            </a:r>
            <a:r>
              <a:rPr lang="en-US" dirty="0"/>
              <a:t>V</a:t>
            </a:r>
            <a:r>
              <a:rPr lang="ru-RU" dirty="0"/>
              <a:t> </a:t>
            </a:r>
            <a:r>
              <a:rPr lang="ru-RU" dirty="0" err="1"/>
              <a:t>ғасырларда</a:t>
            </a:r>
            <a:r>
              <a:rPr lang="ru-RU" dirty="0"/>
              <a:t> </a:t>
            </a:r>
            <a:r>
              <a:rPr lang="ru-RU" dirty="0" err="1"/>
              <a:t>түпкілікті</a:t>
            </a:r>
            <a:r>
              <a:rPr lang="ru-RU" dirty="0"/>
              <a:t> </a:t>
            </a:r>
            <a:r>
              <a:rPr lang="ru-RU" dirty="0" err="1"/>
              <a:t>қалыптасты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4694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47256"/>
          </a:xfrm>
        </p:spPr>
        <p:txBody>
          <a:bodyPr>
            <a:no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бет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851" y="925033"/>
            <a:ext cx="11057861" cy="525193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/>
              <a:t>Салқам</a:t>
            </a:r>
            <a:r>
              <a:rPr lang="ru-RU" dirty="0"/>
              <a:t> </a:t>
            </a:r>
            <a:r>
              <a:rPr lang="ru-RU" dirty="0" err="1"/>
              <a:t>Жәңгірден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Батыр хан </a:t>
            </a:r>
            <a:r>
              <a:rPr lang="ru-RU" dirty="0" err="1"/>
              <a:t>бипік</a:t>
            </a:r>
            <a:r>
              <a:rPr lang="ru-RU" dirty="0"/>
              <a:t> </a:t>
            </a:r>
            <a:r>
              <a:rPr lang="ru-RU" dirty="0" err="1"/>
              <a:t>басына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мағлұматтар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сирек</a:t>
            </a:r>
            <a:r>
              <a:rPr lang="ru-RU" dirty="0"/>
              <a:t> </a:t>
            </a:r>
            <a:r>
              <a:rPr lang="ru-RU" dirty="0" err="1"/>
              <a:t>кездеседі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да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кезең</a:t>
            </a:r>
            <a:r>
              <a:rPr lang="ru-RU" dirty="0"/>
              <a:t> </a:t>
            </a:r>
            <a:r>
              <a:rPr lang="ru-RU" dirty="0" err="1"/>
              <a:t>Отан</a:t>
            </a:r>
            <a:r>
              <a:rPr lang="ru-RU" dirty="0"/>
              <a:t> </a:t>
            </a:r>
            <a:r>
              <a:rPr lang="ru-RU" dirty="0" err="1"/>
              <a:t>тарихындағы</a:t>
            </a:r>
            <a:r>
              <a:rPr lang="ru-RU" dirty="0"/>
              <a:t> «</a:t>
            </a:r>
            <a:r>
              <a:rPr lang="ru-RU" dirty="0" err="1"/>
              <a:t>ақтаңдақ</a:t>
            </a:r>
            <a:r>
              <a:rPr lang="ru-RU" dirty="0"/>
              <a:t>» </a:t>
            </a:r>
            <a:r>
              <a:rPr lang="ru-RU" dirty="0" err="1"/>
              <a:t>кезең</a:t>
            </a:r>
            <a:r>
              <a:rPr lang="ru-RU" dirty="0"/>
              <a:t> </a:t>
            </a:r>
            <a:r>
              <a:rPr lang="ru-RU" dirty="0" err="1"/>
              <a:t>бапып</a:t>
            </a:r>
            <a:r>
              <a:rPr lang="ru-RU" dirty="0"/>
              <a:t> </a:t>
            </a:r>
            <a:r>
              <a:rPr lang="ru-RU" dirty="0" err="1"/>
              <a:t>есептеледі</a:t>
            </a:r>
            <a:r>
              <a:rPr lang="ru-RU" dirty="0"/>
              <a:t>. Батыр </a:t>
            </a:r>
            <a:r>
              <a:rPr lang="ru-RU" dirty="0" err="1"/>
              <a:t>ханнан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Жәңгірдің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Тәуке</a:t>
            </a:r>
            <a:r>
              <a:rPr lang="ru-RU" dirty="0"/>
              <a:t> (1652-1715) хан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жарияланады</a:t>
            </a:r>
            <a:r>
              <a:rPr lang="ru-RU" dirty="0"/>
              <a:t>. </a:t>
            </a:r>
            <a:r>
              <a:rPr lang="ru-RU" dirty="0" err="1"/>
              <a:t>Тәукенің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аты-жөні</a:t>
            </a:r>
            <a:r>
              <a:rPr lang="ru-RU" dirty="0"/>
              <a:t> </a:t>
            </a:r>
            <a:r>
              <a:rPr lang="ru-RU" dirty="0" err="1"/>
              <a:t>Тәуекел</a:t>
            </a:r>
            <a:r>
              <a:rPr lang="ru-RU" dirty="0"/>
              <a:t>-</a:t>
            </a:r>
            <a:r>
              <a:rPr lang="ru-RU" dirty="0" err="1"/>
              <a:t>Мұхаммед</a:t>
            </a:r>
            <a:r>
              <a:rPr lang="ru-RU" dirty="0"/>
              <a:t>-Батыр-хан.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іргесі</a:t>
            </a:r>
            <a:r>
              <a:rPr lang="ru-RU" dirty="0"/>
              <a:t> </a:t>
            </a:r>
            <a:r>
              <a:rPr lang="ru-RU" dirty="0" err="1"/>
              <a:t>бекіп</a:t>
            </a:r>
            <a:r>
              <a:rPr lang="ru-RU" dirty="0"/>
              <a:t>, </a:t>
            </a:r>
            <a:r>
              <a:rPr lang="ru-RU" dirty="0" err="1"/>
              <a:t>жоңғар</a:t>
            </a:r>
            <a:r>
              <a:rPr lang="ru-RU" dirty="0"/>
              <a:t> </a:t>
            </a:r>
            <a:r>
              <a:rPr lang="ru-RU" dirty="0" err="1"/>
              <a:t>шапқыншылығына</a:t>
            </a:r>
            <a:r>
              <a:rPr lang="ru-RU" dirty="0"/>
              <a:t> </a:t>
            </a:r>
            <a:r>
              <a:rPr lang="ru-RU" dirty="0" err="1"/>
              <a:t>тойтарыс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.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</a:t>
            </a:r>
            <a:r>
              <a:rPr lang="ru-RU" dirty="0"/>
              <a:t> </a:t>
            </a:r>
            <a:r>
              <a:rPr lang="ru-RU" dirty="0" err="1"/>
              <a:t>Тәуке</a:t>
            </a:r>
            <a:r>
              <a:rPr lang="ru-RU" dirty="0"/>
              <a:t> хан </a:t>
            </a:r>
            <a:r>
              <a:rPr lang="ru-RU" dirty="0" err="1"/>
              <a:t>заманындағы</a:t>
            </a:r>
            <a:r>
              <a:rPr lang="ru-RU" dirty="0"/>
              <a:t> </a:t>
            </a:r>
            <a:r>
              <a:rPr lang="ru-RU" dirty="0" err="1"/>
              <a:t>мамыражай</a:t>
            </a:r>
            <a:r>
              <a:rPr lang="ru-RU" dirty="0"/>
              <a:t> </a:t>
            </a:r>
            <a:r>
              <a:rPr lang="ru-RU" dirty="0" err="1"/>
              <a:t>тыныштық</a:t>
            </a:r>
            <a:r>
              <a:rPr lang="ru-RU" dirty="0"/>
              <a:t> пен </a:t>
            </a:r>
            <a:r>
              <a:rPr lang="ru-RU" dirty="0" err="1"/>
              <a:t>қауіп-қатерсіздікті</a:t>
            </a:r>
            <a:r>
              <a:rPr lang="ru-RU" dirty="0"/>
              <a:t> </a:t>
            </a:r>
            <a:r>
              <a:rPr lang="ru-RU" dirty="0" err="1"/>
              <a:t>бейнелі</a:t>
            </a:r>
            <a:r>
              <a:rPr lang="ru-RU" dirty="0"/>
              <a:t> </a:t>
            </a:r>
            <a:r>
              <a:rPr lang="ru-RU" dirty="0" err="1"/>
              <a:t>тілмен</a:t>
            </a:r>
            <a:r>
              <a:rPr lang="ru-RU" dirty="0"/>
              <a:t> «</a:t>
            </a:r>
            <a:r>
              <a:rPr lang="ru-RU" dirty="0" err="1"/>
              <a:t>Қой</a:t>
            </a:r>
            <a:r>
              <a:rPr lang="ru-RU" dirty="0"/>
              <a:t> </a:t>
            </a:r>
            <a:r>
              <a:rPr lang="ru-RU" dirty="0" err="1"/>
              <a:t>үстінде</a:t>
            </a:r>
            <a:r>
              <a:rPr lang="ru-RU" dirty="0"/>
              <a:t> </a:t>
            </a:r>
            <a:r>
              <a:rPr lang="ru-RU" dirty="0" err="1"/>
              <a:t>бозторғай</a:t>
            </a:r>
            <a:r>
              <a:rPr lang="ru-RU" dirty="0"/>
              <a:t> </a:t>
            </a:r>
            <a:r>
              <a:rPr lang="ru-RU" dirty="0" err="1"/>
              <a:t>жұмыртқалаған</a:t>
            </a:r>
            <a:r>
              <a:rPr lang="ru-RU" dirty="0"/>
              <a:t> </a:t>
            </a:r>
            <a:r>
              <a:rPr lang="ru-RU" dirty="0" err="1"/>
              <a:t>заман</a:t>
            </a:r>
            <a:r>
              <a:rPr lang="ru-RU" dirty="0"/>
              <a:t>»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атауы</a:t>
            </a:r>
            <a:r>
              <a:rPr lang="ru-RU" dirty="0"/>
              <a:t> </a:t>
            </a:r>
            <a:r>
              <a:rPr lang="ru-RU" dirty="0" err="1"/>
              <a:t>кездейсоқ</a:t>
            </a:r>
            <a:r>
              <a:rPr lang="ru-RU" dirty="0"/>
              <a:t> </a:t>
            </a:r>
            <a:r>
              <a:rPr lang="ru-RU" dirty="0" err="1"/>
              <a:t>еместін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оны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Әз</a:t>
            </a:r>
            <a:r>
              <a:rPr lang="ru-RU" dirty="0"/>
              <a:t> </a:t>
            </a:r>
            <a:r>
              <a:rPr lang="ru-RU" dirty="0" err="1"/>
              <a:t>Тәуке</a:t>
            </a:r>
            <a:r>
              <a:rPr lang="ru-RU" dirty="0"/>
              <a:t> (дана, </a:t>
            </a:r>
            <a:r>
              <a:rPr lang="ru-RU" dirty="0" err="1"/>
              <a:t>данышпан</a:t>
            </a:r>
            <a:r>
              <a:rPr lang="ru-RU" dirty="0"/>
              <a:t>) </a:t>
            </a:r>
            <a:r>
              <a:rPr lang="ru-RU" dirty="0" err="1"/>
              <a:t>деп</a:t>
            </a:r>
            <a:r>
              <a:rPr lang="ru-RU" dirty="0"/>
              <a:t> те </a:t>
            </a:r>
            <a:r>
              <a:rPr lang="ru-RU" dirty="0" err="1"/>
              <a:t>атаған</a:t>
            </a:r>
            <a:r>
              <a:rPr lang="ru-RU" dirty="0"/>
              <a:t>.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Тәуке</a:t>
            </a:r>
            <a:r>
              <a:rPr lang="ru-RU" dirty="0"/>
              <a:t> хан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керегенді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саясатының</a:t>
            </a:r>
            <a:r>
              <a:rPr lang="ru-RU" dirty="0"/>
              <a:t>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хандығындағы</a:t>
            </a:r>
            <a:r>
              <a:rPr lang="ru-RU" dirty="0"/>
              <a:t> </a:t>
            </a:r>
            <a:r>
              <a:rPr lang="ru-RU" dirty="0" err="1"/>
              <a:t>бытыраңқылықты</a:t>
            </a:r>
            <a:r>
              <a:rPr lang="ru-RU" dirty="0"/>
              <a:t> </a:t>
            </a:r>
            <a:r>
              <a:rPr lang="ru-RU" dirty="0" err="1"/>
              <a:t>жойып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орталыққа</a:t>
            </a:r>
            <a:r>
              <a:rPr lang="ru-RU" dirty="0"/>
              <a:t> </a:t>
            </a:r>
            <a:r>
              <a:rPr lang="ru-RU" dirty="0" err="1"/>
              <a:t>біріккен</a:t>
            </a:r>
            <a:r>
              <a:rPr lang="ru-RU" dirty="0"/>
              <a:t> </a:t>
            </a:r>
            <a:r>
              <a:rPr lang="ru-RU" dirty="0" err="1"/>
              <a:t>мемлекет</a:t>
            </a:r>
            <a:r>
              <a:rPr lang="ru-RU" dirty="0"/>
              <a:t> </a:t>
            </a:r>
            <a:r>
              <a:rPr lang="ru-RU" dirty="0" err="1"/>
              <a:t>орнатуға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жеткізген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Әз</a:t>
            </a:r>
            <a:r>
              <a:rPr lang="ru-RU" dirty="0"/>
              <a:t> </a:t>
            </a:r>
            <a:r>
              <a:rPr lang="ru-RU" dirty="0" err="1"/>
              <a:t>Тәуке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қоғамындағы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нормалардың</a:t>
            </a:r>
            <a:r>
              <a:rPr lang="ru-RU" dirty="0"/>
              <a:t> </a:t>
            </a:r>
            <a:r>
              <a:rPr lang="ru-RU" dirty="0" err="1"/>
              <a:t>жинағы</a:t>
            </a:r>
            <a:r>
              <a:rPr lang="ru-RU" dirty="0"/>
              <a:t> «</a:t>
            </a:r>
            <a:r>
              <a:rPr lang="ru-RU" dirty="0" err="1"/>
              <a:t>Жеті</a:t>
            </a:r>
            <a:r>
              <a:rPr lang="ru-RU" dirty="0"/>
              <a:t> </a:t>
            </a:r>
            <a:r>
              <a:rPr lang="ru-RU" dirty="0" err="1"/>
              <a:t>Жарғы</a:t>
            </a:r>
            <a:r>
              <a:rPr lang="ru-RU" dirty="0"/>
              <a:t>» </a:t>
            </a:r>
            <a:r>
              <a:rPr lang="ru-RU" dirty="0" err="1"/>
              <a:t>заңдар</a:t>
            </a:r>
            <a:r>
              <a:rPr lang="ru-RU" dirty="0"/>
              <a:t> </a:t>
            </a:r>
            <a:r>
              <a:rPr lang="ru-RU" dirty="0" err="1"/>
              <a:t>жинағын</a:t>
            </a:r>
            <a:r>
              <a:rPr lang="ru-RU" dirty="0"/>
              <a:t> </a:t>
            </a:r>
            <a:r>
              <a:rPr lang="ru-RU" dirty="0" err="1"/>
              <a:t>қолданысқа</a:t>
            </a:r>
            <a:r>
              <a:rPr lang="ru-RU" dirty="0"/>
              <a:t> </a:t>
            </a:r>
            <a:r>
              <a:rPr lang="ru-RU" dirty="0" err="1"/>
              <a:t>енгізді</a:t>
            </a:r>
            <a:r>
              <a:rPr lang="ru-RU" dirty="0"/>
              <a:t>.</a:t>
            </a:r>
          </a:p>
          <a:p>
            <a:pPr algn="just"/>
            <a:r>
              <a:rPr lang="ru-RU" b="1" dirty="0" smtClean="0"/>
              <a:t>4.5</a:t>
            </a:r>
            <a:r>
              <a:rPr lang="ru-RU" b="1" dirty="0"/>
              <a:t>. «</a:t>
            </a:r>
            <a:r>
              <a:rPr lang="ru-RU" b="1" dirty="0" err="1"/>
              <a:t>Жеті</a:t>
            </a:r>
            <a:r>
              <a:rPr lang="ru-RU" b="1" dirty="0"/>
              <a:t> </a:t>
            </a:r>
            <a:r>
              <a:rPr lang="ru-RU" b="1" dirty="0" err="1"/>
              <a:t>Жарғы</a:t>
            </a:r>
            <a:r>
              <a:rPr lang="ru-RU" b="1" dirty="0"/>
              <a:t>»</a:t>
            </a:r>
            <a:endParaRPr lang="ru-RU" dirty="0"/>
          </a:p>
          <a:p>
            <a:pPr algn="just"/>
            <a:r>
              <a:rPr lang="ru-RU" dirty="0" err="1" smtClean="0"/>
              <a:t>Қазақ</a:t>
            </a:r>
            <a:r>
              <a:rPr lang="ru-RU" dirty="0" smtClean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жүйесінде</a:t>
            </a:r>
            <a:r>
              <a:rPr lang="ru-RU" dirty="0"/>
              <a:t> </a:t>
            </a:r>
            <a:r>
              <a:rPr lang="ru-RU" dirty="0" err="1"/>
              <a:t>Тәуке</a:t>
            </a:r>
            <a:r>
              <a:rPr lang="ru-RU" dirty="0"/>
              <a:t> хан </a:t>
            </a:r>
            <a:r>
              <a:rPr lang="ru-RU" dirty="0" err="1"/>
              <a:t>үлкен</a:t>
            </a:r>
            <a:r>
              <a:rPr lang="ru-RU" dirty="0"/>
              <a:t> реформа </a:t>
            </a:r>
            <a:r>
              <a:rPr lang="ru-RU" dirty="0" err="1"/>
              <a:t>жүргізді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қоғамына</a:t>
            </a:r>
            <a:r>
              <a:rPr lang="ru-RU" dirty="0"/>
              <a:t> «</a:t>
            </a:r>
            <a:r>
              <a:rPr lang="ru-RU" dirty="0" err="1"/>
              <a:t>Жеті</a:t>
            </a:r>
            <a:r>
              <a:rPr lang="ru-RU" dirty="0"/>
              <a:t> </a:t>
            </a:r>
            <a:r>
              <a:rPr lang="ru-RU" dirty="0" err="1"/>
              <a:t>Жарғы</a:t>
            </a:r>
            <a:r>
              <a:rPr lang="ru-RU" dirty="0"/>
              <a:t>» </a:t>
            </a:r>
            <a:r>
              <a:rPr lang="ru-RU" dirty="0" err="1"/>
              <a:t>заңдар</a:t>
            </a:r>
            <a:r>
              <a:rPr lang="ru-RU" dirty="0"/>
              <a:t> </a:t>
            </a:r>
            <a:r>
              <a:rPr lang="ru-RU" dirty="0" err="1"/>
              <a:t>жинағының</a:t>
            </a:r>
            <a:r>
              <a:rPr lang="ru-RU" dirty="0"/>
              <a:t> </a:t>
            </a:r>
            <a:r>
              <a:rPr lang="ru-RU" dirty="0" err="1"/>
              <a:t>енгізілуі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қабылдануына</a:t>
            </a:r>
            <a:r>
              <a:rPr lang="ru-RU" dirty="0"/>
              <a:t> </a:t>
            </a:r>
            <a:r>
              <a:rPr lang="ru-RU" dirty="0" err="1"/>
              <a:t>ұйтқы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Әз</a:t>
            </a:r>
            <a:r>
              <a:rPr lang="ru-RU" dirty="0"/>
              <a:t> </a:t>
            </a:r>
            <a:r>
              <a:rPr lang="ru-RU" dirty="0" err="1"/>
              <a:t>Тәуке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заңдар</a:t>
            </a:r>
            <a:r>
              <a:rPr lang="ru-RU" dirty="0"/>
              <a:t> </a:t>
            </a:r>
            <a:r>
              <a:rPr lang="ru-RU" dirty="0" err="1"/>
              <a:t>жинағын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«</a:t>
            </a:r>
            <a:r>
              <a:rPr lang="ru-RU" dirty="0" err="1"/>
              <a:t>Тауке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Жеті</a:t>
            </a:r>
            <a:r>
              <a:rPr lang="ru-RU" dirty="0"/>
              <a:t> </a:t>
            </a:r>
            <a:r>
              <a:rPr lang="ru-RU" dirty="0" err="1"/>
              <a:t>Жарғысы</a:t>
            </a:r>
            <a:r>
              <a:rPr lang="ru-RU" dirty="0"/>
              <a:t>» </a:t>
            </a:r>
            <a:r>
              <a:rPr lang="ru-RU" dirty="0" err="1"/>
              <a:t>деп</a:t>
            </a:r>
            <a:r>
              <a:rPr lang="ru-RU" dirty="0"/>
              <a:t> те </a:t>
            </a:r>
            <a:r>
              <a:rPr lang="ru-RU" dirty="0" err="1"/>
              <a:t>атаған</a:t>
            </a:r>
            <a:r>
              <a:rPr lang="ru-RU" dirty="0"/>
              <a:t>.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деректерге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Тәуке</a:t>
            </a:r>
            <a:r>
              <a:rPr lang="ru-RU" dirty="0"/>
              <a:t> хан </a:t>
            </a:r>
            <a:r>
              <a:rPr lang="ru-RU" dirty="0" err="1"/>
              <a:t>беделді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жүзден</a:t>
            </a:r>
            <a:r>
              <a:rPr lang="ru-RU" dirty="0"/>
              <a:t> </a:t>
            </a:r>
            <a:r>
              <a:rPr lang="ru-RU" dirty="0" err="1"/>
              <a:t>Төле</a:t>
            </a:r>
            <a:r>
              <a:rPr lang="ru-RU" dirty="0"/>
              <a:t> </a:t>
            </a:r>
            <a:r>
              <a:rPr lang="ru-RU" dirty="0" err="1"/>
              <a:t>бимен</a:t>
            </a:r>
            <a:r>
              <a:rPr lang="ru-RU" dirty="0"/>
              <a:t>, Орта </a:t>
            </a:r>
            <a:r>
              <a:rPr lang="ru-RU" dirty="0" err="1"/>
              <a:t>жүзден</a:t>
            </a:r>
            <a:r>
              <a:rPr lang="ru-RU" dirty="0"/>
              <a:t> </a:t>
            </a:r>
            <a:r>
              <a:rPr lang="ru-RU" dirty="0" err="1"/>
              <a:t>Қазыбек</a:t>
            </a:r>
            <a:r>
              <a:rPr lang="ru-RU" dirty="0"/>
              <a:t> </a:t>
            </a:r>
            <a:r>
              <a:rPr lang="ru-RU" dirty="0" err="1"/>
              <a:t>бимен</a:t>
            </a:r>
            <a:r>
              <a:rPr lang="ru-RU" dirty="0"/>
              <a:t>, 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жүзден</a:t>
            </a:r>
            <a:r>
              <a:rPr lang="ru-RU" dirty="0"/>
              <a:t> </a:t>
            </a:r>
            <a:r>
              <a:rPr lang="ru-RU" dirty="0" err="1"/>
              <a:t>Әйтеке</a:t>
            </a:r>
            <a:r>
              <a:rPr lang="ru-RU" dirty="0"/>
              <a:t> </a:t>
            </a:r>
            <a:r>
              <a:rPr lang="ru-RU" dirty="0" err="1"/>
              <a:t>бимен</a:t>
            </a:r>
            <a:r>
              <a:rPr lang="ru-RU" dirty="0"/>
              <a:t> </a:t>
            </a:r>
            <a:r>
              <a:rPr lang="ru-RU" dirty="0" err="1"/>
              <a:t>кеңесе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реформаны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асырған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қоғамындағы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нормаларды</a:t>
            </a:r>
            <a:r>
              <a:rPr lang="ru-RU" dirty="0"/>
              <a:t> </a:t>
            </a:r>
            <a:r>
              <a:rPr lang="ru-RU" dirty="0" err="1"/>
              <a:t>талқылап</a:t>
            </a:r>
            <a:r>
              <a:rPr lang="ru-RU" dirty="0"/>
              <a:t>,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заң</a:t>
            </a:r>
            <a:r>
              <a:rPr lang="ru-RU" dirty="0"/>
              <a:t> </a:t>
            </a:r>
            <a:r>
              <a:rPr lang="ru-RU" dirty="0" err="1"/>
              <a:t>ережелерін</a:t>
            </a:r>
            <a:r>
              <a:rPr lang="ru-RU" dirty="0"/>
              <a:t> </a:t>
            </a:r>
            <a:r>
              <a:rPr lang="ru-RU" dirty="0" err="1"/>
              <a:t>бекіткен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4329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31561"/>
          </a:xfrm>
        </p:spPr>
        <p:txBody>
          <a:bodyPr>
            <a:noAutofit/>
          </a:bodyPr>
          <a:lstStyle/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бет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6686"/>
            <a:ext cx="10515600" cy="548027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беделді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Қазыбек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Әйтеке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реформа ХУІІ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тағдырындағы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майданда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Сырдариялық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аштархандықтармен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оңтүстік-шығыста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ойраттармен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жоңғарлармен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қалмайтын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күтіп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хандықтың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алауыздықтар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тоқталмады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жаулардан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/>
              <a:t>«</a:t>
            </a:r>
            <a:r>
              <a:rPr lang="ru-RU" sz="2400" dirty="0" err="1" smtClean="0"/>
              <a:t>Жеті</a:t>
            </a:r>
            <a:r>
              <a:rPr lang="ru-RU" sz="2400" dirty="0" smtClean="0"/>
              <a:t> </a:t>
            </a:r>
            <a:r>
              <a:rPr lang="ru-RU" sz="2400" dirty="0" err="1" smtClean="0"/>
              <a:t>Жарғыда</a:t>
            </a:r>
            <a:r>
              <a:rPr lang="ru-RU" sz="2400" dirty="0"/>
              <a:t>» </a:t>
            </a:r>
            <a:r>
              <a:rPr lang="ru-RU" sz="2400" dirty="0" err="1"/>
              <a:t>қазақ</a:t>
            </a:r>
            <a:r>
              <a:rPr lang="ru-RU" sz="2400" dirty="0"/>
              <a:t> </a:t>
            </a:r>
            <a:r>
              <a:rPr lang="ru-RU" sz="2400" dirty="0" err="1"/>
              <a:t>қоғамындағы</a:t>
            </a:r>
            <a:r>
              <a:rPr lang="ru-RU" sz="2400" dirty="0"/>
              <a:t> </a:t>
            </a:r>
            <a:r>
              <a:rPr lang="ru-RU" sz="2400" dirty="0" err="1"/>
              <a:t>құқықтық</a:t>
            </a:r>
            <a:r>
              <a:rPr lang="ru-RU" sz="2400" dirty="0"/>
              <a:t> </a:t>
            </a:r>
            <a:r>
              <a:rPr lang="ru-RU" sz="2400" dirty="0" err="1"/>
              <a:t>жүйесінің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қағидалары</a:t>
            </a:r>
            <a:r>
              <a:rPr lang="ru-RU" sz="2400" dirty="0"/>
              <a:t> мен </a:t>
            </a:r>
            <a:r>
              <a:rPr lang="ru-RU" sz="2400" dirty="0" err="1"/>
              <a:t>нормалары</a:t>
            </a:r>
            <a:r>
              <a:rPr lang="ru-RU" sz="2400" dirty="0"/>
              <a:t> </a:t>
            </a:r>
            <a:r>
              <a:rPr lang="ru-RU" sz="2400" dirty="0" err="1"/>
              <a:t>бекітілген</a:t>
            </a:r>
            <a:r>
              <a:rPr lang="ru-RU" sz="2400" dirty="0"/>
              <a:t>. </a:t>
            </a:r>
            <a:r>
              <a:rPr lang="ru-RU" sz="2400" dirty="0" err="1"/>
              <a:t>Қазақ</a:t>
            </a:r>
            <a:r>
              <a:rPr lang="ru-RU" sz="2400" dirty="0"/>
              <a:t> </a:t>
            </a:r>
            <a:r>
              <a:rPr lang="ru-RU" sz="2400" dirty="0" err="1"/>
              <a:t>халқының</a:t>
            </a:r>
            <a:r>
              <a:rPr lang="ru-RU" sz="2400" dirty="0"/>
              <a:t> </a:t>
            </a:r>
            <a:r>
              <a:rPr lang="ru-RU" sz="2400" dirty="0" err="1"/>
              <a:t>дәстүрлі</a:t>
            </a:r>
            <a:r>
              <a:rPr lang="ru-RU" sz="2400" dirty="0"/>
              <a:t> </a:t>
            </a:r>
            <a:r>
              <a:rPr lang="ru-RU" sz="2400" dirty="0" err="1"/>
              <a:t>құқықтық</a:t>
            </a:r>
            <a:r>
              <a:rPr lang="ru-RU" sz="2400" dirty="0"/>
              <a:t> </a:t>
            </a:r>
            <a:r>
              <a:rPr lang="ru-RU" sz="2400" dirty="0" err="1"/>
              <a:t>нормаларын</a:t>
            </a:r>
            <a:r>
              <a:rPr lang="ru-RU" sz="2400" dirty="0"/>
              <a:t> </a:t>
            </a:r>
            <a:r>
              <a:rPr lang="ru-RU" sz="2400" dirty="0" err="1"/>
              <a:t>Тәукенің</a:t>
            </a:r>
            <a:r>
              <a:rPr lang="ru-RU" sz="2400" dirty="0"/>
              <a:t> </a:t>
            </a:r>
            <a:r>
              <a:rPr lang="ru-RU" sz="2400" dirty="0" err="1"/>
              <a:t>алдындағы</a:t>
            </a:r>
            <a:r>
              <a:rPr lang="ru-RU" sz="2400" dirty="0"/>
              <a:t> </a:t>
            </a:r>
            <a:r>
              <a:rPr lang="ru-RU" sz="2400" dirty="0" err="1"/>
              <a:t>билеушілер</a:t>
            </a:r>
            <a:r>
              <a:rPr lang="ru-RU" sz="2400" dirty="0"/>
              <a:t> </a:t>
            </a:r>
            <a:r>
              <a:rPr lang="ru-RU" sz="2400" dirty="0" err="1"/>
              <a:t>жүйелеп</a:t>
            </a:r>
            <a:r>
              <a:rPr lang="ru-RU" sz="2400" dirty="0"/>
              <a:t>, </a:t>
            </a:r>
            <a:r>
              <a:rPr lang="ru-RU" sz="2400" dirty="0" err="1"/>
              <a:t>заң</a:t>
            </a:r>
            <a:r>
              <a:rPr lang="ru-RU" sz="2400" dirty="0"/>
              <a:t> </a:t>
            </a:r>
            <a:r>
              <a:rPr lang="ru-RU" sz="2400" dirty="0" err="1"/>
              <a:t>ережелерімен</a:t>
            </a:r>
            <a:r>
              <a:rPr lang="ru-RU" sz="2400" dirty="0"/>
              <a:t> </a:t>
            </a:r>
            <a:r>
              <a:rPr lang="ru-RU" sz="2400" dirty="0" err="1"/>
              <a:t>толықтырған</a:t>
            </a:r>
            <a:r>
              <a:rPr lang="ru-RU" sz="2400" dirty="0"/>
              <a:t> </a:t>
            </a:r>
            <a:r>
              <a:rPr lang="ru-RU" sz="2400" dirty="0" err="1"/>
              <a:t>болатын</a:t>
            </a:r>
            <a:r>
              <a:rPr lang="ru-RU" sz="2400" dirty="0"/>
              <a:t>. </a:t>
            </a:r>
            <a:r>
              <a:rPr lang="ru-RU" sz="2400" dirty="0" err="1"/>
              <a:t>Тарихшылардың</a:t>
            </a:r>
            <a:r>
              <a:rPr lang="ru-RU" sz="2400" dirty="0"/>
              <a:t> </a:t>
            </a:r>
            <a:r>
              <a:rPr lang="ru-RU" sz="2400" dirty="0" err="1"/>
              <a:t>пайымдауы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«</a:t>
            </a:r>
            <a:r>
              <a:rPr lang="ru-RU" sz="2400" dirty="0" err="1"/>
              <a:t>Жет</a:t>
            </a:r>
            <a:r>
              <a:rPr lang="ru-RU" sz="2400" dirty="0"/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Шыңғысханның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мен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санайды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Жарғыда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кезқарастар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емірінің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қамтыды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шоғырландырылды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сұлтандар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ру-тайпа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көсемдері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Хандықтың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жиналыстары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Құрылтайда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830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8674"/>
            <a:ext cx="10515600" cy="383178"/>
          </a:xfrm>
        </p:spPr>
        <p:txBody>
          <a:bodyPr>
            <a:no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бет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931817"/>
            <a:ext cx="11101251" cy="546027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Қылмыстық-құқықтық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келтіру,зорлау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борышын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атқармау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зинақорлық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түрперінің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құтылудың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өлтірсе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некесіз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өлтіргені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әйелдің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зинақорлық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құдайға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тигізген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өлтіру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мелшері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қылмыскер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жәбірленушінің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өлтіргені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қылмыскер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туыстарына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сұлтанды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қожаны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өлтіргені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Сұлтанға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қожаға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тигізу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27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тазы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бармаққа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келтіргені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шынашақ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тоғыз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жылқыға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жылқымен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жылқыға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теңестірілді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ХІ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мароккалық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араб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жиһанкезі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ибн-Батут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бақпайды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күзетші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ұрлыққа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Ибн-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Батуттың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байқағаны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елдерден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көргендерімнің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біртаңғаларлығы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әйелдерді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сыйлайды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әйелдері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жаппайды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(22, 28-29-6.|)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христиандықты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мүлкі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тәркіленген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екіқабат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күйеуін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өлтірсе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тигізсе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мақсаралайтын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0580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8917"/>
            <a:ext cx="10515600" cy="397042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/>
              <a:t>2 бет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45959"/>
            <a:ext cx="10515600" cy="542624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.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Азияның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түркі</a:t>
            </a:r>
            <a:r>
              <a:rPr lang="ru-RU" dirty="0"/>
              <a:t> </a:t>
            </a:r>
            <a:r>
              <a:rPr lang="ru-RU" dirty="0" err="1"/>
              <a:t>тілдес</a:t>
            </a:r>
            <a:r>
              <a:rPr lang="ru-RU" dirty="0"/>
              <a:t> </a:t>
            </a:r>
            <a:r>
              <a:rPr lang="ru-RU" dirty="0" err="1"/>
              <a:t>халықтарының</a:t>
            </a:r>
            <a:r>
              <a:rPr lang="ru-RU" dirty="0"/>
              <a:t> </a:t>
            </a:r>
            <a:r>
              <a:rPr lang="ru-RU" dirty="0" err="1"/>
              <a:t>этникалық</a:t>
            </a:r>
            <a:r>
              <a:rPr lang="ru-RU" dirty="0"/>
              <a:t> </a:t>
            </a:r>
            <a:r>
              <a:rPr lang="ru-RU" dirty="0" err="1"/>
              <a:t>негізін</a:t>
            </a:r>
            <a:r>
              <a:rPr lang="ru-RU" dirty="0"/>
              <a:t> </a:t>
            </a:r>
            <a:r>
              <a:rPr lang="ru-RU" dirty="0" err="1"/>
              <a:t>сақтар</a:t>
            </a:r>
            <a:r>
              <a:rPr lang="ru-RU" dirty="0"/>
              <a:t>, </a:t>
            </a:r>
            <a:r>
              <a:rPr lang="ru-RU" dirty="0" err="1"/>
              <a:t>үйсіндер</a:t>
            </a:r>
            <a:r>
              <a:rPr lang="ru-RU" dirty="0"/>
              <a:t>, </a:t>
            </a:r>
            <a:r>
              <a:rPr lang="ru-RU" dirty="0" err="1"/>
              <a:t>қаңлылар</a:t>
            </a:r>
            <a:r>
              <a:rPr lang="ru-RU" dirty="0"/>
              <a:t>, </a:t>
            </a:r>
            <a:r>
              <a:rPr lang="ru-RU" dirty="0" err="1"/>
              <a:t>ғұндар</a:t>
            </a:r>
            <a:r>
              <a:rPr lang="ru-RU" dirty="0"/>
              <a:t>, </a:t>
            </a:r>
            <a:r>
              <a:rPr lang="ru-RU" dirty="0" err="1"/>
              <a:t>түріктер</a:t>
            </a:r>
            <a:r>
              <a:rPr lang="ru-RU" dirty="0"/>
              <a:t>, </a:t>
            </a:r>
            <a:r>
              <a:rPr lang="ru-RU" dirty="0" err="1"/>
              <a:t>түргештер</a:t>
            </a:r>
            <a:r>
              <a:rPr lang="ru-RU" dirty="0"/>
              <a:t>, </a:t>
            </a:r>
            <a:r>
              <a:rPr lang="ru-RU" dirty="0" err="1"/>
              <a:t>қарлұқтар</a:t>
            </a:r>
            <a:r>
              <a:rPr lang="ru-RU" dirty="0"/>
              <a:t>, </a:t>
            </a:r>
            <a:r>
              <a:rPr lang="ru-RU" dirty="0" err="1"/>
              <a:t>оғыздар</a:t>
            </a:r>
            <a:r>
              <a:rPr lang="ru-RU" dirty="0"/>
              <a:t>, </a:t>
            </a:r>
            <a:r>
              <a:rPr lang="ru-RU" dirty="0" err="1"/>
              <a:t>қимақтар</a:t>
            </a:r>
            <a:r>
              <a:rPr lang="ru-RU" dirty="0"/>
              <a:t>, </a:t>
            </a:r>
            <a:r>
              <a:rPr lang="ru-RU" dirty="0" err="1"/>
              <a:t>қыпшақтар</a:t>
            </a:r>
            <a:r>
              <a:rPr lang="ru-RU" dirty="0"/>
              <a:t>, </a:t>
            </a:r>
            <a:r>
              <a:rPr lang="ru-RU" dirty="0" err="1"/>
              <a:t>наймандар</a:t>
            </a:r>
            <a:r>
              <a:rPr lang="ru-RU" dirty="0"/>
              <a:t>, </a:t>
            </a:r>
            <a:r>
              <a:rPr lang="ru-RU" dirty="0" err="1"/>
              <a:t>керейттер</a:t>
            </a:r>
            <a:r>
              <a:rPr lang="ru-RU" dirty="0"/>
              <a:t>, </a:t>
            </a:r>
            <a:r>
              <a:rPr lang="ru-RU" dirty="0" err="1"/>
              <a:t>жалайырлар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аумағын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замандарда</a:t>
            </a:r>
            <a:r>
              <a:rPr lang="ru-RU" dirty="0"/>
              <a:t> </a:t>
            </a:r>
            <a:r>
              <a:rPr lang="ru-RU" dirty="0" err="1"/>
              <a:t>мекендеген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тайпалар</a:t>
            </a:r>
            <a:r>
              <a:rPr lang="ru-RU" dirty="0"/>
              <a:t> </a:t>
            </a:r>
            <a:r>
              <a:rPr lang="ru-RU" dirty="0" err="1"/>
              <a:t>құрады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тайпалардың</a:t>
            </a:r>
            <a:r>
              <a:rPr lang="ru-RU" dirty="0"/>
              <a:t> </a:t>
            </a:r>
            <a:r>
              <a:rPr lang="ru-RU" dirty="0" err="1"/>
              <a:t>кейбіреуінің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мемлекеттері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Ал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түркі</a:t>
            </a:r>
            <a:r>
              <a:rPr lang="ru-RU" dirty="0"/>
              <a:t> </a:t>
            </a:r>
            <a:r>
              <a:rPr lang="ru-RU" dirty="0" err="1"/>
              <a:t>тілдес</a:t>
            </a:r>
            <a:r>
              <a:rPr lang="ru-RU" dirty="0"/>
              <a:t> </a:t>
            </a:r>
            <a:r>
              <a:rPr lang="ru-RU" dirty="0" err="1"/>
              <a:t>ру-тайпалардың</a:t>
            </a:r>
            <a:r>
              <a:rPr lang="ru-RU" dirty="0"/>
              <a:t> </a:t>
            </a:r>
            <a:r>
              <a:rPr lang="ru-RU" dirty="0" err="1"/>
              <a:t>атаулары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уақытқа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қазақтар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сақталып</a:t>
            </a:r>
            <a:r>
              <a:rPr lang="ru-RU" dirty="0"/>
              <a:t> </a:t>
            </a:r>
            <a:r>
              <a:rPr lang="ru-RU" dirty="0" err="1"/>
              <a:t>қалған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ХІІІ </a:t>
            </a:r>
            <a:r>
              <a:rPr lang="ru-RU" dirty="0" err="1"/>
              <a:t>ғасырда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этникалық</a:t>
            </a:r>
            <a:r>
              <a:rPr lang="ru-RU" dirty="0"/>
              <a:t> </a:t>
            </a:r>
            <a:r>
              <a:rPr lang="ru-RU" dirty="0" err="1"/>
              <a:t>тұрғыда</a:t>
            </a:r>
            <a:r>
              <a:rPr lang="ru-RU" dirty="0"/>
              <a:t> </a:t>
            </a:r>
            <a:r>
              <a:rPr lang="ru-RU" dirty="0" err="1"/>
              <a:t>бірігу</a:t>
            </a:r>
            <a:r>
              <a:rPr lang="ru-RU" dirty="0"/>
              <a:t> </a:t>
            </a:r>
            <a:r>
              <a:rPr lang="ru-RU" dirty="0" err="1"/>
              <a:t>үрдісі</a:t>
            </a:r>
            <a:r>
              <a:rPr lang="ru-RU" dirty="0"/>
              <a:t> </a:t>
            </a:r>
            <a:r>
              <a:rPr lang="ru-RU" dirty="0" err="1"/>
              <a:t>моңғол</a:t>
            </a:r>
            <a:r>
              <a:rPr lang="ru-RU" dirty="0"/>
              <a:t> </a:t>
            </a:r>
            <a:r>
              <a:rPr lang="ru-RU" dirty="0" err="1" smtClean="0"/>
              <a:t>шапқыншылығының</a:t>
            </a:r>
            <a:r>
              <a:rPr lang="ru-RU" dirty="0" smtClean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тоқтап</a:t>
            </a:r>
            <a:r>
              <a:rPr lang="ru-RU" dirty="0"/>
              <a:t> </a:t>
            </a:r>
            <a:r>
              <a:rPr lang="ru-RU" dirty="0" err="1"/>
              <a:t>қалды</a:t>
            </a:r>
            <a:r>
              <a:rPr lang="ru-RU" dirty="0"/>
              <a:t>. </a:t>
            </a:r>
            <a:r>
              <a:rPr lang="ru-RU" dirty="0" err="1"/>
              <a:t>Бұларға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этникалық</a:t>
            </a:r>
            <a:r>
              <a:rPr lang="ru-RU" dirty="0"/>
              <a:t> компонент -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аумағына</a:t>
            </a:r>
            <a:r>
              <a:rPr lang="ru-RU" dirty="0"/>
              <a:t> </a:t>
            </a:r>
            <a:r>
              <a:rPr lang="ru-RU" dirty="0" err="1"/>
              <a:t>келіп</a:t>
            </a:r>
            <a:r>
              <a:rPr lang="ru-RU" dirty="0"/>
              <a:t> </a:t>
            </a:r>
            <a:r>
              <a:rPr lang="ru-RU" dirty="0" err="1"/>
              <a:t>қоныстанған</a:t>
            </a:r>
            <a:r>
              <a:rPr lang="ru-RU" dirty="0"/>
              <a:t> </a:t>
            </a:r>
            <a:r>
              <a:rPr lang="ru-RU" dirty="0" err="1"/>
              <a:t>моңғол</a:t>
            </a:r>
            <a:r>
              <a:rPr lang="ru-RU" dirty="0"/>
              <a:t> </a:t>
            </a:r>
            <a:r>
              <a:rPr lang="ru-RU" dirty="0" err="1"/>
              <a:t>тектес</a:t>
            </a:r>
            <a:r>
              <a:rPr lang="ru-RU" dirty="0"/>
              <a:t> </a:t>
            </a:r>
            <a:r>
              <a:rPr lang="ru-RU" dirty="0" err="1"/>
              <a:t>ру-тайпалар</a:t>
            </a:r>
            <a:r>
              <a:rPr lang="ru-RU" dirty="0"/>
              <a:t>: </a:t>
            </a:r>
            <a:r>
              <a:rPr lang="ru-RU" dirty="0" err="1"/>
              <a:t>маңғыт</a:t>
            </a:r>
            <a:r>
              <a:rPr lang="ru-RU" dirty="0"/>
              <a:t>, </a:t>
            </a:r>
            <a:r>
              <a:rPr lang="ru-RU" dirty="0" err="1"/>
              <a:t>барлас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басқалары</a:t>
            </a:r>
            <a:r>
              <a:rPr lang="ru-RU" dirty="0"/>
              <a:t> </a:t>
            </a:r>
            <a:r>
              <a:rPr lang="ru-RU" dirty="0" err="1"/>
              <a:t>қосылды</a:t>
            </a:r>
            <a:r>
              <a:rPr lang="ru-RU" dirty="0"/>
              <a:t>. </a:t>
            </a:r>
            <a:r>
              <a:rPr lang="ru-RU" dirty="0" err="1"/>
              <a:t>Моңғолдардың</a:t>
            </a:r>
            <a:r>
              <a:rPr lang="ru-RU" dirty="0"/>
              <a:t> саны </a:t>
            </a:r>
            <a:r>
              <a:rPr lang="ru-RU" dirty="0" err="1"/>
              <a:t>салыстырмалы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болмады</a:t>
            </a:r>
            <a:r>
              <a:rPr lang="ru-RU" dirty="0"/>
              <a:t> да, </a:t>
            </a:r>
            <a:r>
              <a:rPr lang="ru-RU" dirty="0" err="1"/>
              <a:t>моңғолдық</a:t>
            </a:r>
            <a:r>
              <a:rPr lang="ru-RU" dirty="0"/>
              <a:t> элемент </a:t>
            </a:r>
            <a:r>
              <a:rPr lang="ru-RU" dirty="0" err="1"/>
              <a:t>бірте-бірте</a:t>
            </a:r>
            <a:r>
              <a:rPr lang="ru-RU" dirty="0"/>
              <a:t> саны </a:t>
            </a:r>
            <a:r>
              <a:rPr lang="ru-RU" dirty="0" err="1"/>
              <a:t>басым</a:t>
            </a:r>
            <a:r>
              <a:rPr lang="ru-RU" dirty="0"/>
              <a:t> </a:t>
            </a:r>
            <a:r>
              <a:rPr lang="ru-RU" dirty="0" err="1"/>
              <a:t>түріктік</a:t>
            </a:r>
            <a:r>
              <a:rPr lang="ru-RU" dirty="0"/>
              <a:t> </a:t>
            </a:r>
            <a:r>
              <a:rPr lang="ru-RU" dirty="0" err="1"/>
              <a:t>ортаға</a:t>
            </a:r>
            <a:r>
              <a:rPr lang="ru-RU" dirty="0"/>
              <a:t> </a:t>
            </a:r>
            <a:r>
              <a:rPr lang="ru-RU" dirty="0" err="1"/>
              <a:t>сіңісіп</a:t>
            </a:r>
            <a:r>
              <a:rPr lang="ru-RU" dirty="0"/>
              <a:t> </a:t>
            </a:r>
            <a:r>
              <a:rPr lang="ru-RU" dirty="0" err="1"/>
              <a:t>кетті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0090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2506"/>
            <a:ext cx="10515600" cy="300790"/>
          </a:xfrm>
        </p:spPr>
        <p:txBody>
          <a:bodyPr>
            <a:no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бет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1579"/>
            <a:ext cx="10515600" cy="5575384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үрдісі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антропо-логиялық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келбет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еуропеоидтік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монголойдтік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нәсілдің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ықпалының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түпкілікті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4.2.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этнонимі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жүздері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жүздері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Жүздер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жылнамалар-ында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Жүздердің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табиғи-климаттық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көшпелі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салтына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табиғи-ландшафтық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белдеулерден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ареалдары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Жүздер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табиғи-климаттық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шаруашылық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әскери-әкімшілік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жүздерінің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ру-тайпалардың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моңғол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ұлыстарының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кейінірек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бірлестіктер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етпей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85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7086"/>
          </a:xfrm>
        </p:spPr>
        <p:txBody>
          <a:bodyPr>
            <a:norm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бет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0609" y="765545"/>
            <a:ext cx="10515600" cy="6198228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ІІ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жартысынан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қалыптасқан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көршілес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деректерінде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атаумен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сөзінің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күнге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пікірге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кепген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жайындағы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көзқарастар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аңыз-әңгімелер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қалыптасқан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 Карамзин мен А.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Вамбери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Византия императоры Константин Багрянородный (Х ғ.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Қазахия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көрсеткені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Қазахия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Касахия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касогтер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Касог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байырғы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сөйлейтін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абхаз-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адыгей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тармағына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этнонимінің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касог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касахия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үндестігіне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негізделгендіктен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мәнге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kk-KZ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сөзі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қыпшақтардың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мекендеген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аймағында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кезбе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ұғымды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беріліп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руынан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тайпасынан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мемлекетінен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әскери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шараларға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сүруіне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топтардың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айналады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Бұндай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ұғыммен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әскериленген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казактар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 да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ІХ-Х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ғасырларда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Дешті-Қыпшақ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қоғамында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атаумен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ал ХІ-ХІІ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ғасырларда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этноәлеуметтік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топтар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7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0931"/>
          </a:xfrm>
        </p:spPr>
        <p:txBody>
          <a:bodyPr>
            <a:noAutofit/>
          </a:bodyPr>
          <a:lstStyle/>
          <a:p>
            <a:pPr algn="ctr"/>
            <a:r>
              <a:rPr lang="kk-KZ" sz="1800" b="1" dirty="0" smtClean="0"/>
              <a:t>5 бет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6056"/>
            <a:ext cx="10515600" cy="604729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Моңғол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шапқыншылығы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қыпшақтардың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тайпалық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топтарын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Дешті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шегінен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жерлерге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ыдыратып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жібергендіктен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туғызды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текті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қолданылған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Қазақылық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этникалық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шекаралармен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шектелмеді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ХІ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мемлекеттер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Орда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этникалық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топ -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қыпшақтар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жартысынан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этникалық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мәнге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4.3.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хандығының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құрылуы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тарихындағы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этносаяси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үрдістердің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салған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Жәнібек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дербес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бірлестік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сахнасына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шығуына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Шыңғыс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ұрпақтары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қолайлы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туғызған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Орда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билеушісі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шөбересі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баласы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Жәнібек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ағайыны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Кереймен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1459-1460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Әбілхайыр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Моғолстан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ханы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Есен-Бұғаның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(1429-1462)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иелігіндегі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Шу мен Талас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аймағындағы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Қозыбасы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қоныстанады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жартысында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дағдарысқа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Әбілқайыр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Моғолстан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мемлекетінің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жағдайымен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1457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Әбілқайырдың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ойраттардан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жеңіліске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ұшыраған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сәтінен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шиелінісіп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кетті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Әбілхайыр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саясаттағы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ойраттарға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күрестегі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сәтсіздіктері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ру-тайпалардың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наразылығын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күшейтіп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ру-тайпалардың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көсемдерін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этноаумақтық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іздестіруге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мәжбүр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шайбандық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Әбілқайыр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қуғын-сүргініне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ұшыраған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Жәнібек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хандықтағы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дағдарысты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мүдделеріне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жіктерін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топтастыру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Азияның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сахнасына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қырғыз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өзбек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қарақалпақ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шықты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5901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04726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/>
              <a:t>6 бет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688" y="882502"/>
            <a:ext cx="11196084" cy="539015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/>
              <a:t>Моғолстан</a:t>
            </a:r>
            <a:r>
              <a:rPr lang="ru-RU" dirty="0"/>
              <a:t> </a:t>
            </a:r>
            <a:r>
              <a:rPr lang="ru-RU" dirty="0" err="1"/>
              <a:t>билеушісі</a:t>
            </a:r>
            <a:r>
              <a:rPr lang="ru-RU" dirty="0"/>
              <a:t> </a:t>
            </a:r>
            <a:r>
              <a:rPr lang="ru-RU" dirty="0" err="1"/>
              <a:t>Есенбұға</a:t>
            </a:r>
            <a:r>
              <a:rPr lang="ru-RU" dirty="0"/>
              <a:t> хан Орда Ежен </a:t>
            </a:r>
            <a:r>
              <a:rPr lang="ru-RU" dirty="0" err="1"/>
              <a:t>ұрпақтарымен</a:t>
            </a:r>
            <a:r>
              <a:rPr lang="ru-RU" dirty="0"/>
              <a:t> </a:t>
            </a:r>
            <a:r>
              <a:rPr lang="ru-RU" dirty="0" err="1"/>
              <a:t>одақтаса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иелігінің</a:t>
            </a:r>
            <a:r>
              <a:rPr lang="ru-RU" dirty="0"/>
              <a:t>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шекараларын</a:t>
            </a:r>
            <a:r>
              <a:rPr lang="ru-RU" dirty="0"/>
              <a:t> </a:t>
            </a:r>
            <a:r>
              <a:rPr lang="ru-RU" dirty="0" err="1"/>
              <a:t>қорғау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пайдалануды</a:t>
            </a:r>
            <a:r>
              <a:rPr lang="ru-RU" dirty="0"/>
              <a:t> </a:t>
            </a:r>
            <a:r>
              <a:rPr lang="ru-RU" dirty="0" err="1"/>
              <a:t>көздеді</a:t>
            </a:r>
            <a:r>
              <a:rPr lang="ru-RU" dirty="0"/>
              <a:t>. 1462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Есенбұға</a:t>
            </a:r>
            <a:r>
              <a:rPr lang="ru-RU" dirty="0"/>
              <a:t> хан </a:t>
            </a:r>
            <a:r>
              <a:rPr lang="ru-RU" dirty="0" err="1"/>
              <a:t>өлгеннен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Керей</a:t>
            </a:r>
            <a:r>
              <a:rPr lang="ru-RU" dirty="0"/>
              <a:t> мен </a:t>
            </a:r>
            <a:r>
              <a:rPr lang="ru-RU" dirty="0" err="1"/>
              <a:t>Жәнібектің</a:t>
            </a:r>
            <a:r>
              <a:rPr lang="ru-RU" dirty="0"/>
              <a:t> </a:t>
            </a:r>
            <a:r>
              <a:rPr lang="ru-RU" dirty="0" err="1"/>
              <a:t>Жетісудағы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ықпалы</a:t>
            </a:r>
            <a:r>
              <a:rPr lang="ru-RU" dirty="0"/>
              <a:t> арта </a:t>
            </a:r>
            <a:r>
              <a:rPr lang="ru-RU" dirty="0" err="1"/>
              <a:t>бастады</a:t>
            </a:r>
            <a:r>
              <a:rPr lang="ru-RU" dirty="0"/>
              <a:t>.  </a:t>
            </a:r>
            <a:r>
              <a:rPr lang="ru-RU" dirty="0" err="1"/>
              <a:t>Мұхаммед</a:t>
            </a:r>
            <a:r>
              <a:rPr lang="ru-RU" dirty="0"/>
              <a:t> Хайдар </a:t>
            </a:r>
            <a:r>
              <a:rPr lang="ru-RU" dirty="0" err="1"/>
              <a:t>Дулатидің</a:t>
            </a:r>
            <a:r>
              <a:rPr lang="ru-RU" dirty="0"/>
              <a:t> «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Рашиди</a:t>
            </a:r>
            <a:r>
              <a:rPr lang="ru-RU" dirty="0"/>
              <a:t>» </a:t>
            </a:r>
            <a:r>
              <a:rPr lang="ru-RU" dirty="0" err="1"/>
              <a:t>еңбегіндегі</a:t>
            </a:r>
            <a:r>
              <a:rPr lang="ru-RU" dirty="0"/>
              <a:t> </a:t>
            </a:r>
            <a:r>
              <a:rPr lang="ru-RU" dirty="0" err="1"/>
              <a:t>деректері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</a:t>
            </a:r>
            <a:r>
              <a:rPr lang="ru-RU" dirty="0" err="1"/>
              <a:t>уақыты</a:t>
            </a:r>
            <a:r>
              <a:rPr lang="ru-RU" dirty="0"/>
              <a:t> - 1465-1466 </a:t>
            </a:r>
            <a:r>
              <a:rPr lang="ru-RU" dirty="0" err="1"/>
              <a:t>жылдар</a:t>
            </a:r>
            <a:r>
              <a:rPr lang="ru-RU" dirty="0"/>
              <a:t>. </a:t>
            </a:r>
            <a:r>
              <a:rPr lang="ru-RU" dirty="0" err="1"/>
              <a:t>Көршілес</a:t>
            </a:r>
            <a:r>
              <a:rPr lang="ru-RU" dirty="0"/>
              <a:t> </a:t>
            </a:r>
            <a:r>
              <a:rPr lang="ru-RU" dirty="0" err="1"/>
              <a:t>Моғолстанда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құрылуына</a:t>
            </a:r>
            <a:r>
              <a:rPr lang="ru-RU" dirty="0"/>
              <a:t> </a:t>
            </a:r>
            <a:r>
              <a:rPr lang="ru-RU" dirty="0" err="1"/>
              <a:t>Әбілқайыр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қауіптене</a:t>
            </a:r>
            <a:r>
              <a:rPr lang="ru-RU" dirty="0"/>
              <a:t> </a:t>
            </a:r>
            <a:r>
              <a:rPr lang="ru-RU" dirty="0" err="1"/>
              <a:t>қарауы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себепті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1468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Моғолстанға</a:t>
            </a:r>
            <a:r>
              <a:rPr lang="ru-RU" dirty="0"/>
              <a:t> </a:t>
            </a:r>
            <a:r>
              <a:rPr lang="ru-RU" dirty="0" err="1"/>
              <a:t>жорыққа</a:t>
            </a:r>
            <a:r>
              <a:rPr lang="ru-RU" dirty="0"/>
              <a:t> </a:t>
            </a:r>
            <a:r>
              <a:rPr lang="ru-RU" dirty="0" err="1"/>
              <a:t>аттанады</a:t>
            </a:r>
            <a:r>
              <a:rPr lang="ru-RU" dirty="0"/>
              <a:t>.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жорық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науқастанып</a:t>
            </a:r>
            <a:r>
              <a:rPr lang="ru-RU" dirty="0"/>
              <a:t>, </a:t>
            </a:r>
            <a:r>
              <a:rPr lang="ru-RU" dirty="0" err="1"/>
              <a:t>қайтыс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Әбілхайыр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өлімінен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хандығындағы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дағдарыс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шегіне</a:t>
            </a:r>
            <a:r>
              <a:rPr lang="ru-RU" dirty="0"/>
              <a:t> </a:t>
            </a:r>
            <a:r>
              <a:rPr lang="ru-RU" dirty="0" err="1"/>
              <a:t>жетті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Керей</a:t>
            </a:r>
            <a:r>
              <a:rPr lang="ru-RU" dirty="0"/>
              <a:t> мен </a:t>
            </a:r>
            <a:r>
              <a:rPr lang="ru-RU" dirty="0" err="1"/>
              <a:t>Жәнібек</a:t>
            </a:r>
            <a:r>
              <a:rPr lang="ru-RU" dirty="0"/>
              <a:t> </a:t>
            </a:r>
            <a:r>
              <a:rPr lang="ru-RU" dirty="0" err="1"/>
              <a:t>Әбілхайыр</a:t>
            </a:r>
            <a:r>
              <a:rPr lang="ru-RU" dirty="0"/>
              <a:t> </a:t>
            </a:r>
            <a:r>
              <a:rPr lang="ru-RU" dirty="0" err="1"/>
              <a:t>хандығындағы</a:t>
            </a:r>
            <a:r>
              <a:rPr lang="ru-RU" dirty="0"/>
              <a:t> </a:t>
            </a:r>
            <a:r>
              <a:rPr lang="ru-RU" dirty="0" err="1"/>
              <a:t>зор</a:t>
            </a:r>
            <a:r>
              <a:rPr lang="ru-RU" dirty="0"/>
              <a:t> </a:t>
            </a:r>
            <a:r>
              <a:rPr lang="ru-RU" dirty="0" err="1"/>
              <a:t>аумаққа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(</a:t>
            </a:r>
            <a:r>
              <a:rPr lang="ru-RU" dirty="0" err="1"/>
              <a:t>Жәнібекті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Әз</a:t>
            </a:r>
            <a:r>
              <a:rPr lang="ru-RU" dirty="0"/>
              <a:t> </a:t>
            </a:r>
            <a:r>
              <a:rPr lang="ru-RU" dirty="0" err="1"/>
              <a:t>Жәнібек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атаған</a:t>
            </a:r>
            <a:r>
              <a:rPr lang="ru-RU" dirty="0"/>
              <a:t>, «</a:t>
            </a:r>
            <a:r>
              <a:rPr lang="ru-RU" dirty="0" err="1"/>
              <a:t>әз</a:t>
            </a:r>
            <a:r>
              <a:rPr lang="ru-RU" dirty="0"/>
              <a:t>» </a:t>
            </a:r>
            <a:r>
              <a:rPr lang="ru-RU" dirty="0" err="1"/>
              <a:t>сөзі</a:t>
            </a:r>
            <a:r>
              <a:rPr lang="ru-RU" dirty="0"/>
              <a:t> дана, </a:t>
            </a:r>
            <a:r>
              <a:rPr lang="ru-RU" dirty="0" err="1"/>
              <a:t>данышпан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мағынада</a:t>
            </a:r>
            <a:r>
              <a:rPr lang="ru-RU" dirty="0"/>
              <a:t> </a:t>
            </a:r>
            <a:r>
              <a:rPr lang="ru-RU" dirty="0" err="1"/>
              <a:t>қолданылған</a:t>
            </a:r>
            <a:r>
              <a:rPr lang="ru-RU" dirty="0"/>
              <a:t> - ант.) </a:t>
            </a:r>
            <a:r>
              <a:rPr lang="ru-RU" dirty="0" err="1"/>
              <a:t>Осылайша</a:t>
            </a:r>
            <a:r>
              <a:rPr lang="ru-RU" dirty="0"/>
              <a:t> «</a:t>
            </a:r>
            <a:r>
              <a:rPr lang="ru-RU" dirty="0" err="1"/>
              <a:t>қазақ</a:t>
            </a:r>
            <a:r>
              <a:rPr lang="ru-RU" dirty="0"/>
              <a:t>» </a:t>
            </a:r>
            <a:r>
              <a:rPr lang="ru-RU" dirty="0" err="1"/>
              <a:t>атауын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бірлестігі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аумағында</a:t>
            </a:r>
            <a:r>
              <a:rPr lang="ru-RU" dirty="0"/>
              <a:t> </a:t>
            </a:r>
            <a:r>
              <a:rPr lang="ru-RU" dirty="0" err="1"/>
              <a:t>үздіксіз</a:t>
            </a:r>
            <a:r>
              <a:rPr lang="ru-RU" dirty="0"/>
              <a:t> </a:t>
            </a:r>
            <a:r>
              <a:rPr lang="ru-RU" dirty="0" err="1"/>
              <a:t>жүрген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этникалық</a:t>
            </a:r>
            <a:r>
              <a:rPr lang="ru-RU" dirty="0"/>
              <a:t> </a:t>
            </a:r>
            <a:r>
              <a:rPr lang="ru-RU" dirty="0" err="1"/>
              <a:t>үрдістердің</a:t>
            </a:r>
            <a:r>
              <a:rPr lang="ru-RU" dirty="0"/>
              <a:t>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тарих</a:t>
            </a:r>
            <a:r>
              <a:rPr lang="ru-RU" dirty="0"/>
              <a:t> </a:t>
            </a:r>
            <a:r>
              <a:rPr lang="ru-RU" dirty="0" err="1"/>
              <a:t>сахнасына</a:t>
            </a:r>
            <a:r>
              <a:rPr lang="ru-RU" dirty="0"/>
              <a:t> </a:t>
            </a:r>
            <a:r>
              <a:rPr lang="ru-RU" dirty="0" err="1"/>
              <a:t>шықты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кезеңдері</a:t>
            </a:r>
            <a:r>
              <a:rPr lang="ru-RU" dirty="0"/>
              <a:t> </a:t>
            </a:r>
            <a:r>
              <a:rPr lang="ru-RU" dirty="0" err="1"/>
              <a:t>Керей</a:t>
            </a:r>
            <a:r>
              <a:rPr lang="ru-RU" dirty="0"/>
              <a:t> мен </a:t>
            </a:r>
            <a:r>
              <a:rPr lang="ru-RU" dirty="0" err="1"/>
              <a:t>Жәнібектің</a:t>
            </a:r>
            <a:r>
              <a:rPr lang="ru-RU" dirty="0"/>
              <a:t> </a:t>
            </a:r>
            <a:r>
              <a:rPr lang="ru-RU" dirty="0" err="1"/>
              <a:t>Әбілхайыр</a:t>
            </a:r>
            <a:r>
              <a:rPr lang="ru-RU" dirty="0"/>
              <a:t> </a:t>
            </a:r>
            <a:r>
              <a:rPr lang="ru-RU" dirty="0" err="1"/>
              <a:t>хандығынан</a:t>
            </a:r>
            <a:r>
              <a:rPr lang="ru-RU" dirty="0"/>
              <a:t> </a:t>
            </a:r>
            <a:r>
              <a:rPr lang="ru-RU" dirty="0" err="1"/>
              <a:t>бөлініп</a:t>
            </a:r>
            <a:r>
              <a:rPr lang="ru-RU" dirty="0"/>
              <a:t>, </a:t>
            </a:r>
            <a:r>
              <a:rPr lang="ru-RU" dirty="0" err="1"/>
              <a:t>өздерін</a:t>
            </a:r>
            <a:r>
              <a:rPr lang="ru-RU" dirty="0"/>
              <a:t> </a:t>
            </a:r>
            <a:r>
              <a:rPr lang="ru-RU" dirty="0" err="1"/>
              <a:t>қолдаған</a:t>
            </a:r>
            <a:r>
              <a:rPr lang="ru-RU" dirty="0"/>
              <a:t> </a:t>
            </a:r>
            <a:r>
              <a:rPr lang="ru-RU" dirty="0" err="1" smtClean="0"/>
              <a:t>ру-тайпалармен</a:t>
            </a:r>
            <a:r>
              <a:rPr lang="ru-RU" dirty="0" smtClean="0"/>
              <a:t> </a:t>
            </a:r>
            <a:r>
              <a:rPr lang="ru-RU" dirty="0" err="1"/>
              <a:t>көшіп</a:t>
            </a:r>
            <a:r>
              <a:rPr lang="ru-RU" dirty="0"/>
              <a:t> </a:t>
            </a:r>
            <a:r>
              <a:rPr lang="ru-RU" dirty="0" err="1"/>
              <a:t>кетуі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Моғолстанның</a:t>
            </a:r>
            <a:r>
              <a:rPr lang="ru-RU" dirty="0"/>
              <a:t>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бөлігіне</a:t>
            </a:r>
            <a:r>
              <a:rPr lang="ru-RU" dirty="0"/>
              <a:t> </a:t>
            </a:r>
            <a:r>
              <a:rPr lang="ru-RU" dirty="0" err="1"/>
              <a:t>қоныстануы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үрдістердегі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фактор </a:t>
            </a:r>
            <a:r>
              <a:rPr lang="ru-RU" dirty="0" err="1"/>
              <a:t>алғашында</a:t>
            </a:r>
            <a:r>
              <a:rPr lang="ru-RU" dirty="0"/>
              <a:t> «</a:t>
            </a:r>
            <a:r>
              <a:rPr lang="ru-RU" dirty="0" err="1"/>
              <a:t>өзбек-қазақ</a:t>
            </a:r>
            <a:r>
              <a:rPr lang="ru-RU" dirty="0"/>
              <a:t>» </a:t>
            </a:r>
            <a:r>
              <a:rPr lang="ru-RU" dirty="0" err="1"/>
              <a:t>аталған</a:t>
            </a:r>
            <a:r>
              <a:rPr lang="ru-RU" dirty="0"/>
              <a:t> </a:t>
            </a:r>
            <a:r>
              <a:rPr lang="ru-RU" dirty="0" err="1"/>
              <a:t>жұрттың</a:t>
            </a:r>
            <a:r>
              <a:rPr lang="ru-RU" dirty="0"/>
              <a:t>, </a:t>
            </a:r>
            <a:r>
              <a:rPr lang="ru-RU" dirty="0" err="1"/>
              <a:t>кейінірек</a:t>
            </a:r>
            <a:r>
              <a:rPr lang="ru-RU" dirty="0"/>
              <a:t> «</a:t>
            </a:r>
            <a:r>
              <a:rPr lang="ru-RU" dirty="0" err="1"/>
              <a:t>қазақ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атауға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Керей</a:t>
            </a:r>
            <a:r>
              <a:rPr lang="ru-RU" dirty="0"/>
              <a:t> мен </a:t>
            </a:r>
            <a:r>
              <a:rPr lang="ru-RU" dirty="0" err="1"/>
              <a:t>Жәнібекке</a:t>
            </a:r>
            <a:r>
              <a:rPr lang="ru-RU" dirty="0"/>
              <a:t> </a:t>
            </a:r>
            <a:r>
              <a:rPr lang="ru-RU" dirty="0" err="1"/>
              <a:t>қолдау</a:t>
            </a:r>
            <a:r>
              <a:rPr lang="ru-RU" dirty="0"/>
              <a:t> </a:t>
            </a:r>
            <a:r>
              <a:rPr lang="ru-RU" dirty="0" err="1"/>
              <a:t>білдіруі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фактор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кезегінде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құрылуына</a:t>
            </a:r>
            <a:r>
              <a:rPr lang="ru-RU" dirty="0"/>
              <a:t> </a:t>
            </a:r>
            <a:r>
              <a:rPr lang="ru-RU" dirty="0" err="1"/>
              <a:t>әкелді</a:t>
            </a:r>
            <a:r>
              <a:rPr lang="ru-RU" dirty="0"/>
              <a:t>, </a:t>
            </a:r>
            <a:r>
              <a:rPr lang="ru-RU" dirty="0" err="1"/>
              <a:t>Соңында</a:t>
            </a:r>
            <a:r>
              <a:rPr lang="ru-RU" dirty="0"/>
              <a:t> </a:t>
            </a:r>
            <a:r>
              <a:rPr lang="ru-RU" dirty="0" err="1"/>
              <a:t>Әбілхайыр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қазасынан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Керей</a:t>
            </a:r>
            <a:r>
              <a:rPr lang="ru-RU" dirty="0"/>
              <a:t> мен </a:t>
            </a:r>
            <a:r>
              <a:rPr lang="ru-RU" dirty="0" err="1"/>
              <a:t>Жәнібектің</a:t>
            </a:r>
            <a:r>
              <a:rPr lang="ru-RU" dirty="0"/>
              <a:t> </a:t>
            </a:r>
            <a:r>
              <a:rPr lang="ru-RU" dirty="0" err="1"/>
              <a:t>бұрынғы</a:t>
            </a:r>
            <a:r>
              <a:rPr lang="ru-RU" dirty="0"/>
              <a:t> </a:t>
            </a:r>
            <a:r>
              <a:rPr lang="ru-RU" dirty="0" err="1"/>
              <a:t>Ақ</a:t>
            </a:r>
            <a:r>
              <a:rPr lang="ru-RU" dirty="0"/>
              <a:t> Орда </a:t>
            </a:r>
            <a:r>
              <a:rPr lang="ru-RU" dirty="0" err="1"/>
              <a:t>иеліктеріне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ө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/>
              <a:t>билігін</a:t>
            </a:r>
            <a:r>
              <a:rPr lang="ru-RU" dirty="0"/>
              <a:t> </a:t>
            </a:r>
            <a:r>
              <a:rPr lang="ru-RU" dirty="0" err="1"/>
              <a:t>орнатуы</a:t>
            </a:r>
            <a:r>
              <a:rPr lang="ru-RU" dirty="0"/>
              <a:t> </a:t>
            </a:r>
            <a:r>
              <a:rPr lang="ru-RU" dirty="0" err="1"/>
              <a:t>шешуші</a:t>
            </a:r>
            <a:r>
              <a:rPr lang="ru-RU" dirty="0"/>
              <a:t> </a:t>
            </a:r>
            <a:r>
              <a:rPr lang="ru-RU" dirty="0" err="1"/>
              <a:t>қадам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Ал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құрылым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146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9787"/>
          </a:xfrm>
        </p:spPr>
        <p:txBody>
          <a:bodyPr>
            <a:no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бет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3772" y="964388"/>
            <a:ext cx="11208488" cy="5287556"/>
          </a:xfrm>
        </p:spPr>
        <p:txBody>
          <a:bodyPr>
            <a:normAutofit fontScale="25000" lnSpcReduction="20000"/>
          </a:bodyPr>
          <a:lstStyle/>
          <a:p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4.4. Х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І-Х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ғасырлардағы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хандығының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аумалы-төкпелі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кешіріп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мемлекеттілік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орнықты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Хандықтың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өзгеріске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Х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хандарын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сайлай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kk-KZ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ширегінде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құрған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Жәнібекұлы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нығайып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Бұрындық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тұсында-ақ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хандығындағы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ықпалынан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айырыла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Бұрындық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адамдарымен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Мауераннахрға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тұрақтаған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Самарқандта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1511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ресми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билікті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(1511-1521(1523))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Мұхамед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Шайбанидың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Иран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шахы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Исмаилмен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Мерв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түбіндегі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шайқаста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жеңіліп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тапқанын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нығайтты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1513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Сайрам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бағындырып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Ташкентке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жорыққа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дипломатиялық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Жетісудың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ықпалын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1514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Жетісудан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ығысып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Қашқарияға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шағатайлық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Моғолстан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ханы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Сұлтан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Саидпен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орнатады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Моғолстан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ханы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Жаркентті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Түркістанда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салған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Батыста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астына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Ноғай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Ордасындағы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дағдарысты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өткерген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ру-тайпалар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шекарасы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оңтүстікте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Сырдарияның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жағалауынан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оңтүстік-шығыста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Жетісуға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солтүстік-шығыста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Ұлытау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Қарқаралы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таулары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кең-байтақ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далалық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кеңістікті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батыста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Жайық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өзеніне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қамтып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жатты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5100" dirty="0"/>
          </a:p>
        </p:txBody>
      </p:sp>
    </p:spTree>
    <p:extLst>
      <p:ext uri="{BB962C8B-B14F-4D97-AF65-F5344CB8AC3E}">
        <p14:creationId xmlns:p14="http://schemas.microsoft.com/office/powerpoint/2010/main" val="2882407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82772"/>
            <a:ext cx="10515600" cy="393405"/>
          </a:xfrm>
        </p:spPr>
        <p:txBody>
          <a:bodyPr>
            <a:noAutofit/>
          </a:bodyPr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бет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776177"/>
            <a:ext cx="11219121" cy="540078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хан </a:t>
            </a:r>
            <a:r>
              <a:rPr lang="ru-RU" dirty="0" err="1"/>
              <a:t>тұсында</a:t>
            </a:r>
            <a:r>
              <a:rPr lang="ru-RU" dirty="0"/>
              <a:t> </a:t>
            </a:r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аренада</a:t>
            </a:r>
            <a:r>
              <a:rPr lang="ru-RU" dirty="0"/>
              <a:t> да </a:t>
            </a:r>
            <a:r>
              <a:rPr lang="ru-RU" dirty="0" err="1"/>
              <a:t>таныла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</a:t>
            </a:r>
            <a:r>
              <a:rPr lang="ru-RU" dirty="0"/>
              <a:t> </a:t>
            </a:r>
            <a:r>
              <a:rPr lang="ru-RU" dirty="0" err="1"/>
              <a:t>алғашқылардың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князь ІІІ Василий (1505-1533) </a:t>
            </a:r>
            <a:r>
              <a:rPr lang="ru-RU" dirty="0" err="1"/>
              <a:t>тұсындағы</a:t>
            </a:r>
            <a:r>
              <a:rPr lang="ru-RU" dirty="0"/>
              <a:t> </a:t>
            </a:r>
            <a:r>
              <a:rPr lang="ru-RU" dirty="0" err="1"/>
              <a:t>Мәскеу</a:t>
            </a:r>
            <a:r>
              <a:rPr lang="ru-RU" dirty="0"/>
              <a:t> </a:t>
            </a:r>
            <a:r>
              <a:rPr lang="ru-RU" dirty="0" err="1"/>
              <a:t>мемлекетімен</a:t>
            </a:r>
            <a:r>
              <a:rPr lang="ru-RU" dirty="0"/>
              <a:t> </a:t>
            </a:r>
            <a:r>
              <a:rPr lang="ru-RU" dirty="0" err="1"/>
              <a:t>дипломатиялық</a:t>
            </a:r>
            <a:r>
              <a:rPr lang="ru-RU" dirty="0"/>
              <a:t> </a:t>
            </a:r>
            <a:r>
              <a:rPr lang="ru-RU" dirty="0" err="1"/>
              <a:t>байланыстар</a:t>
            </a:r>
            <a:r>
              <a:rPr lang="ru-RU" dirty="0"/>
              <a:t> </a:t>
            </a:r>
            <a:r>
              <a:rPr lang="ru-RU" dirty="0" err="1"/>
              <a:t>орнатты</a:t>
            </a:r>
            <a:r>
              <a:rPr lang="ru-RU" dirty="0"/>
              <a:t>.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кезеңдерде</a:t>
            </a:r>
            <a:r>
              <a:rPr lang="ru-RU" dirty="0"/>
              <a:t> </a:t>
            </a:r>
            <a:r>
              <a:rPr lang="ru-RU" dirty="0" err="1"/>
              <a:t>қазақтар</a:t>
            </a:r>
            <a:r>
              <a:rPr lang="ru-RU" dirty="0"/>
              <a:t>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этникалық</a:t>
            </a:r>
            <a:r>
              <a:rPr lang="ru-RU" dirty="0"/>
              <a:t> </a:t>
            </a:r>
            <a:r>
              <a:rPr lang="ru-RU" dirty="0" err="1"/>
              <a:t>қауымдастық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Батыс</a:t>
            </a:r>
            <a:r>
              <a:rPr lang="ru-RU" dirty="0"/>
              <a:t> </a:t>
            </a:r>
            <a:r>
              <a:rPr lang="ru-RU" dirty="0" err="1"/>
              <a:t>Еуропаға</a:t>
            </a:r>
            <a:r>
              <a:rPr lang="ru-RU" dirty="0"/>
              <a:t> да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1517 </a:t>
            </a:r>
            <a:r>
              <a:rPr lang="ru-RU" dirty="0" err="1"/>
              <a:t>және</a:t>
            </a:r>
            <a:r>
              <a:rPr lang="ru-RU" dirty="0"/>
              <a:t> 1526 </a:t>
            </a:r>
            <a:r>
              <a:rPr lang="ru-RU" dirty="0" err="1"/>
              <a:t>жылдары</a:t>
            </a:r>
            <a:r>
              <a:rPr lang="ru-RU" dirty="0"/>
              <a:t> </a:t>
            </a:r>
            <a:r>
              <a:rPr lang="ru-RU" dirty="0" err="1"/>
              <a:t>Мәскеуде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австриялық</a:t>
            </a:r>
            <a:r>
              <a:rPr lang="ru-RU" dirty="0"/>
              <a:t> дипломат Сигизмунд </a:t>
            </a:r>
            <a:r>
              <a:rPr lang="ru-RU" dirty="0" err="1"/>
              <a:t>Герберштейн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жазбаларында</a:t>
            </a:r>
            <a:r>
              <a:rPr lang="ru-RU" dirty="0"/>
              <a:t> </a:t>
            </a:r>
            <a:r>
              <a:rPr lang="ru-RU" dirty="0" err="1"/>
              <a:t>қазақтар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қалдырған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Тарихшы</a:t>
            </a:r>
            <a:r>
              <a:rPr lang="ru-RU" dirty="0"/>
              <a:t> </a:t>
            </a:r>
            <a:r>
              <a:rPr lang="ru-RU" dirty="0" err="1"/>
              <a:t>Мырза</a:t>
            </a:r>
            <a:r>
              <a:rPr lang="ru-RU" dirty="0"/>
              <a:t> </a:t>
            </a:r>
            <a:r>
              <a:rPr lang="ru-RU" dirty="0" err="1"/>
              <a:t>Мұхаммед</a:t>
            </a:r>
            <a:r>
              <a:rPr lang="ru-RU" dirty="0"/>
              <a:t> Хайдар </a:t>
            </a:r>
            <a:r>
              <a:rPr lang="ru-RU" dirty="0" err="1"/>
              <a:t>Дулатидің</a:t>
            </a:r>
            <a:r>
              <a:rPr lang="ru-RU" dirty="0"/>
              <a:t> </a:t>
            </a:r>
            <a:r>
              <a:rPr lang="ru-RU" dirty="0" err="1"/>
              <a:t>мәліметтері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хан </a:t>
            </a:r>
            <a:r>
              <a:rPr lang="ru-RU" dirty="0" err="1"/>
              <a:t>билігі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хандығындағы</a:t>
            </a:r>
            <a:r>
              <a:rPr lang="ru-RU" dirty="0"/>
              <a:t> </a:t>
            </a:r>
            <a:r>
              <a:rPr lang="ru-RU" dirty="0" err="1"/>
              <a:t>халықтың</a:t>
            </a:r>
            <a:r>
              <a:rPr lang="ru-RU" dirty="0"/>
              <a:t> саны </a:t>
            </a:r>
            <a:r>
              <a:rPr lang="ru-RU" dirty="0" err="1"/>
              <a:t>миллионға</a:t>
            </a:r>
            <a:r>
              <a:rPr lang="ru-RU" dirty="0"/>
              <a:t> </a:t>
            </a:r>
            <a:r>
              <a:rPr lang="ru-RU" dirty="0" err="1"/>
              <a:t>жеткен</a:t>
            </a:r>
            <a:r>
              <a:rPr lang="ru-RU" dirty="0"/>
              <a:t>.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себепті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«</a:t>
            </a:r>
            <a:r>
              <a:rPr lang="ru-RU" dirty="0" err="1"/>
              <a:t>қазақтың</a:t>
            </a:r>
            <a:r>
              <a:rPr lang="ru-RU" dirty="0"/>
              <a:t> </a:t>
            </a:r>
            <a:r>
              <a:rPr lang="ru-RU" dirty="0" err="1"/>
              <a:t>жерлерін</a:t>
            </a:r>
            <a:r>
              <a:rPr lang="ru-RU" dirty="0"/>
              <a:t> </a:t>
            </a:r>
            <a:r>
              <a:rPr lang="ru-RU" dirty="0" err="1"/>
              <a:t>жинақтаушы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атқа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еді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замандастары</a:t>
            </a:r>
            <a:r>
              <a:rPr lang="ru-RU" dirty="0"/>
              <a:t> Ибн </a:t>
            </a:r>
            <a:r>
              <a:rPr lang="ru-RU" dirty="0" err="1"/>
              <a:t>Рузбихан</a:t>
            </a:r>
            <a:r>
              <a:rPr lang="ru-RU" dirty="0"/>
              <a:t>, </a:t>
            </a:r>
            <a:r>
              <a:rPr lang="ru-RU" dirty="0" err="1"/>
              <a:t>Бабыр</a:t>
            </a:r>
            <a:r>
              <a:rPr lang="ru-RU" dirty="0"/>
              <a:t>, </a:t>
            </a:r>
            <a:r>
              <a:rPr lang="ru-RU" dirty="0" err="1"/>
              <a:t>Мырза</a:t>
            </a:r>
            <a:r>
              <a:rPr lang="ru-RU" dirty="0"/>
              <a:t> </a:t>
            </a:r>
            <a:r>
              <a:rPr lang="ru-RU" dirty="0" err="1"/>
              <a:t>Мұхаммед</a:t>
            </a:r>
            <a:r>
              <a:rPr lang="ru-RU" dirty="0"/>
              <a:t> Хайдар </a:t>
            </a:r>
            <a:r>
              <a:rPr lang="ru-RU" dirty="0" err="1"/>
              <a:t>Дулатидың</a:t>
            </a:r>
            <a:r>
              <a:rPr lang="ru-RU" dirty="0"/>
              <a:t> </a:t>
            </a:r>
            <a:r>
              <a:rPr lang="ru-RU" dirty="0" err="1"/>
              <a:t>пікірлерінше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хан </a:t>
            </a:r>
            <a:r>
              <a:rPr lang="ru-RU" dirty="0" err="1"/>
              <a:t>ержүректілігімен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соңынан</a:t>
            </a:r>
            <a:r>
              <a:rPr lang="ru-RU" dirty="0"/>
              <a:t> </a:t>
            </a:r>
            <a:r>
              <a:rPr lang="ru-RU" dirty="0" err="1"/>
              <a:t>басқаларды</a:t>
            </a:r>
            <a:r>
              <a:rPr lang="ru-RU" dirty="0"/>
              <a:t> </a:t>
            </a:r>
            <a:r>
              <a:rPr lang="ru-RU" dirty="0" err="1"/>
              <a:t>ерте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қабілетімен</a:t>
            </a:r>
            <a:r>
              <a:rPr lang="ru-RU" dirty="0"/>
              <a:t>, </a:t>
            </a:r>
            <a:r>
              <a:rPr lang="ru-RU" dirty="0" err="1"/>
              <a:t>қолбасшылық</a:t>
            </a:r>
            <a:r>
              <a:rPr lang="ru-RU" dirty="0"/>
              <a:t> </a:t>
            </a:r>
            <a:r>
              <a:rPr lang="ru-RU" dirty="0" err="1"/>
              <a:t>дарынымен</a:t>
            </a:r>
            <a:r>
              <a:rPr lang="ru-RU" dirty="0"/>
              <a:t> </a:t>
            </a:r>
            <a:r>
              <a:rPr lang="ru-RU" dirty="0" err="1"/>
              <a:t>ерекшеленген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хандықтың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саласын</a:t>
            </a:r>
            <a:r>
              <a:rPr lang="ru-RU" dirty="0"/>
              <a:t> </a:t>
            </a:r>
            <a:r>
              <a:rPr lang="ru-RU" dirty="0" err="1"/>
              <a:t>қамтитын</a:t>
            </a:r>
            <a:r>
              <a:rPr lang="ru-RU" dirty="0"/>
              <a:t>,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әдет-ғұрыптары</a:t>
            </a:r>
            <a:r>
              <a:rPr lang="ru-RU" dirty="0"/>
              <a:t> мен </a:t>
            </a:r>
            <a:r>
              <a:rPr lang="ru-RU" dirty="0" err="1"/>
              <a:t>салт-дәстүрлеріне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заңдар</a:t>
            </a:r>
            <a:r>
              <a:rPr lang="ru-RU" dirty="0"/>
              <a:t> </a:t>
            </a:r>
            <a:r>
              <a:rPr lang="ru-RU" dirty="0" err="1"/>
              <a:t>жинағын</a:t>
            </a:r>
            <a:r>
              <a:rPr lang="ru-RU" dirty="0"/>
              <a:t> </a:t>
            </a:r>
            <a:r>
              <a:rPr lang="ru-RU" dirty="0" err="1"/>
              <a:t>енгізген</a:t>
            </a:r>
            <a:r>
              <a:rPr lang="ru-RU" dirty="0"/>
              <a:t>. Оны </a:t>
            </a:r>
            <a:r>
              <a:rPr lang="ru-RU" dirty="0" err="1"/>
              <a:t>халық</a:t>
            </a:r>
            <a:r>
              <a:rPr lang="ru-RU" dirty="0"/>
              <a:t> «</a:t>
            </a:r>
            <a:r>
              <a:rPr lang="ru-RU" dirty="0" err="1"/>
              <a:t>Қасым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қасқа</a:t>
            </a:r>
            <a:r>
              <a:rPr lang="ru-RU" dirty="0"/>
              <a:t> </a:t>
            </a:r>
            <a:r>
              <a:rPr lang="ru-RU" dirty="0" err="1"/>
              <a:t>жолы</a:t>
            </a:r>
            <a:r>
              <a:rPr lang="ru-RU" dirty="0"/>
              <a:t>»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атаған</a:t>
            </a:r>
            <a:r>
              <a:rPr lang="ru-RU" dirty="0"/>
              <a:t>.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деректерге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заңдар</a:t>
            </a:r>
            <a:r>
              <a:rPr lang="ru-RU" dirty="0"/>
              <a:t> </a:t>
            </a:r>
            <a:r>
              <a:rPr lang="ru-RU" dirty="0" err="1"/>
              <a:t>жинағы</a:t>
            </a:r>
            <a:r>
              <a:rPr lang="ru-RU" dirty="0"/>
              <a:t> Бес </a:t>
            </a:r>
            <a:r>
              <a:rPr lang="ru-RU" dirty="0" err="1"/>
              <a:t>бөлімнен</a:t>
            </a:r>
            <a:r>
              <a:rPr lang="ru-RU" dirty="0"/>
              <a:t> </a:t>
            </a:r>
            <a:r>
              <a:rPr lang="ru-RU" dirty="0" err="1"/>
              <a:t>тұрған</a:t>
            </a:r>
            <a:r>
              <a:rPr lang="ru-RU" dirty="0"/>
              <a:t>.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мүліктік</a:t>
            </a:r>
            <a:r>
              <a:rPr lang="ru-RU" dirty="0"/>
              <a:t>, </a:t>
            </a:r>
            <a:r>
              <a:rPr lang="ru-RU" dirty="0" err="1"/>
              <a:t>қылмыстық</a:t>
            </a:r>
            <a:r>
              <a:rPr lang="ru-RU" dirty="0"/>
              <a:t>, </a:t>
            </a:r>
            <a:r>
              <a:rPr lang="ru-RU" dirty="0" err="1"/>
              <a:t>әскери</a:t>
            </a:r>
            <a:r>
              <a:rPr lang="ru-RU" dirty="0"/>
              <a:t>, </a:t>
            </a:r>
            <a:r>
              <a:rPr lang="ru-RU" dirty="0" err="1"/>
              <a:t>елшілік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жұртшылық</a:t>
            </a:r>
            <a:r>
              <a:rPr lang="ru-RU" dirty="0"/>
              <a:t> </a:t>
            </a:r>
            <a:r>
              <a:rPr lang="ru-RU" dirty="0" err="1"/>
              <a:t>заңдары</a:t>
            </a:r>
            <a:r>
              <a:rPr lang="ru-RU" dirty="0"/>
              <a:t> </a:t>
            </a:r>
            <a:r>
              <a:rPr lang="ru-RU" dirty="0" err="1"/>
              <a:t>жинақталған</a:t>
            </a:r>
            <a:r>
              <a:rPr lang="ru-RU" dirty="0"/>
              <a:t>. </a:t>
            </a:r>
            <a:r>
              <a:rPr lang="ru-RU" dirty="0" err="1"/>
              <a:t>Осылайша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хан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тарихында</a:t>
            </a:r>
            <a:r>
              <a:rPr lang="ru-RU" dirty="0"/>
              <a:t> </a:t>
            </a:r>
            <a:r>
              <a:rPr lang="ru-RU" dirty="0" err="1"/>
              <a:t>қолбасшы</a:t>
            </a:r>
            <a:r>
              <a:rPr lang="ru-RU" dirty="0"/>
              <a:t>, </a:t>
            </a:r>
            <a:r>
              <a:rPr lang="ru-RU" dirty="0" err="1"/>
              <a:t>саясаткер</a:t>
            </a:r>
            <a:r>
              <a:rPr lang="ru-RU" dirty="0"/>
              <a:t>, дипломат </a:t>
            </a:r>
            <a:r>
              <a:rPr lang="ru-RU" dirty="0" err="1"/>
              <a:t>әрі</a:t>
            </a:r>
            <a:r>
              <a:rPr lang="ru-RU" dirty="0"/>
              <a:t> реформатор </a:t>
            </a:r>
            <a:r>
              <a:rPr lang="ru-RU" dirty="0" err="1"/>
              <a:t>тұлға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қалды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Қасым</a:t>
            </a:r>
            <a:r>
              <a:rPr lang="ru-RU" dirty="0"/>
              <a:t> </a:t>
            </a:r>
            <a:r>
              <a:rPr lang="ru-RU" dirty="0" err="1"/>
              <a:t>қайтыс</a:t>
            </a:r>
            <a:r>
              <a:rPr lang="ru-RU" dirty="0"/>
              <a:t> </a:t>
            </a:r>
            <a:r>
              <a:rPr lang="ru-RU" dirty="0" err="1"/>
              <a:t>болғаннан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1522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Мамаш </a:t>
            </a:r>
            <a:r>
              <a:rPr lang="ru-RU" dirty="0" err="1"/>
              <a:t>хандық</a:t>
            </a:r>
            <a:r>
              <a:rPr lang="ru-RU" dirty="0"/>
              <a:t> </a:t>
            </a:r>
            <a:r>
              <a:rPr lang="ru-RU" dirty="0" err="1"/>
              <a:t>билікке</a:t>
            </a:r>
            <a:r>
              <a:rPr lang="ru-RU" dirty="0"/>
              <a:t> </a:t>
            </a:r>
            <a:r>
              <a:rPr lang="ru-RU" dirty="0" err="1"/>
              <a:t>келді</a:t>
            </a:r>
            <a:r>
              <a:rPr lang="ru-RU" dirty="0"/>
              <a:t>. </a:t>
            </a:r>
            <a:r>
              <a:rPr lang="ru-RU" dirty="0" err="1"/>
              <a:t>Арада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етпей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ұрыстардың</a:t>
            </a:r>
            <a:r>
              <a:rPr lang="ru-RU" dirty="0"/>
              <a:t> </a:t>
            </a:r>
            <a:r>
              <a:rPr lang="ru-RU" dirty="0" err="1"/>
              <a:t>бірінде</a:t>
            </a:r>
            <a:r>
              <a:rPr lang="ru-RU" dirty="0"/>
              <a:t> </a:t>
            </a:r>
            <a:r>
              <a:rPr lang="ru-RU" dirty="0" err="1"/>
              <a:t>қаза</a:t>
            </a:r>
            <a:r>
              <a:rPr lang="ru-RU" dirty="0"/>
              <a:t> </a:t>
            </a:r>
            <a:r>
              <a:rPr lang="ru-RU" dirty="0" err="1"/>
              <a:t>табады</a:t>
            </a:r>
            <a:r>
              <a:rPr lang="ru-RU" dirty="0"/>
              <a:t>. 1523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Әдік</a:t>
            </a:r>
            <a:r>
              <a:rPr lang="ru-RU" dirty="0"/>
              <a:t> </a:t>
            </a:r>
            <a:r>
              <a:rPr lang="ru-RU" dirty="0" err="1"/>
              <a:t>сұлтанның</a:t>
            </a:r>
            <a:r>
              <a:rPr lang="ru-RU" dirty="0"/>
              <a:t> </a:t>
            </a:r>
            <a:r>
              <a:rPr lang="ru-RU" dirty="0" err="1"/>
              <a:t>баласы</a:t>
            </a:r>
            <a:r>
              <a:rPr lang="ru-RU" dirty="0"/>
              <a:t>, </a:t>
            </a:r>
            <a:r>
              <a:rPr lang="ru-RU" dirty="0" err="1"/>
              <a:t>Жәнібек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немересі</a:t>
            </a:r>
            <a:r>
              <a:rPr lang="ru-RU" dirty="0"/>
              <a:t> </a:t>
            </a:r>
            <a:r>
              <a:rPr lang="ru-RU" dirty="0" err="1"/>
              <a:t>Тахир</a:t>
            </a:r>
            <a:r>
              <a:rPr lang="ru-RU" dirty="0"/>
              <a:t> (1523-1533) хан </a:t>
            </a:r>
            <a:r>
              <a:rPr lang="ru-RU" dirty="0" err="1"/>
              <a:t>тағына</a:t>
            </a:r>
            <a:r>
              <a:rPr lang="ru-RU" dirty="0"/>
              <a:t> </a:t>
            </a:r>
            <a:r>
              <a:rPr lang="ru-RU" dirty="0" err="1"/>
              <a:t>көтеріледі</a:t>
            </a:r>
            <a:r>
              <a:rPr lang="ru-RU" dirty="0"/>
              <a:t>. </a:t>
            </a:r>
            <a:r>
              <a:rPr lang="ru-RU" dirty="0" err="1"/>
              <a:t>Алайда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саясаткер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беделі</a:t>
            </a:r>
            <a:r>
              <a:rPr lang="ru-RU" dirty="0"/>
              <a:t> </a:t>
            </a:r>
            <a:r>
              <a:rPr lang="ru-RU" dirty="0" err="1"/>
              <a:t>болмады</a:t>
            </a:r>
            <a:r>
              <a:rPr lang="ru-RU" dirty="0"/>
              <a:t>, </a:t>
            </a:r>
            <a:r>
              <a:rPr lang="ru-RU" dirty="0" err="1"/>
              <a:t>қаталдығы</a:t>
            </a:r>
            <a:r>
              <a:rPr lang="ru-RU" dirty="0"/>
              <a:t> </a:t>
            </a:r>
            <a:r>
              <a:rPr lang="ru-RU" dirty="0" err="1"/>
              <a:t>басым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Тахир</a:t>
            </a:r>
            <a:r>
              <a:rPr lang="ru-RU" dirty="0"/>
              <a:t> хан </a:t>
            </a:r>
            <a:r>
              <a:rPr lang="ru-RU" dirty="0" err="1"/>
              <a:t>тұсында</a:t>
            </a:r>
            <a:r>
              <a:rPr lang="ru-RU" dirty="0"/>
              <a:t> </a:t>
            </a:r>
            <a:r>
              <a:rPr lang="ru-RU" dirty="0" err="1"/>
              <a:t>хандық</a:t>
            </a:r>
            <a:r>
              <a:rPr lang="ru-RU" dirty="0"/>
              <a:t> </a:t>
            </a:r>
            <a:r>
              <a:rPr lang="ru-RU" dirty="0" err="1"/>
              <a:t>ішіндегі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наразылықтармен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саясаттағы</a:t>
            </a:r>
            <a:r>
              <a:rPr lang="ru-RU" dirty="0"/>
              <a:t> </a:t>
            </a:r>
            <a:r>
              <a:rPr lang="ru-RU" dirty="0" err="1"/>
              <a:t>жеңілістермен</a:t>
            </a:r>
            <a:r>
              <a:rPr lang="ru-RU" dirty="0"/>
              <a:t> </a:t>
            </a:r>
            <a:r>
              <a:rPr lang="ru-RU" dirty="0" err="1"/>
              <a:t>ерекшеленді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92874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11052"/>
          </a:xfrm>
        </p:spPr>
        <p:txBody>
          <a:bodyPr>
            <a:noAutofit/>
          </a:bodyPr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бет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776178"/>
            <a:ext cx="11059633" cy="5720315"/>
          </a:xfrm>
        </p:spPr>
        <p:txBody>
          <a:bodyPr>
            <a:normAutofit fontScale="55000" lnSpcReduction="20000"/>
          </a:bodyPr>
          <a:lstStyle/>
          <a:p>
            <a:pPr marL="0" algn="just">
              <a:spcBef>
                <a:spcPts val="0"/>
              </a:spcBef>
            </a:pP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Хақназар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әкесі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ойрат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моғол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билеушілерімен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күресте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Жетісудың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оңтүстігіндегі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Өзбек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ханы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Абдаллахпен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оңтүстік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шекараларын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бейбіт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қалыпқа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түсіреді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Х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kk-KZ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ғ. ІІ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жартысында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Хақназар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Ноғай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Ордасының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батыстағы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шекараларын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Еділге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кеңейтті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Хақназар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қайтыс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болғаннан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Жәнібектің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немересі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Жәдіктің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(1580-1582)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билікке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ислам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дінінің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Шығайдан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баласы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Тәуекел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(1582-1598)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Тәуекел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да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дипломатиялық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саясатқа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1594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1595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Құл-Мұхаммед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сұлтанды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Мәскеуге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елшілер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жіберген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елшіліктердің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Тәуекел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немере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інісі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Оразмұхамедті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тұтқынынан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Ресеймен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Тәуекел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дипломатиялық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қадамдары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сәтсіз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аяқталды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algn="just">
              <a:spcBef>
                <a:spcPts val="0"/>
              </a:spcBef>
            </a:pP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Тәуекел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1598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Бұхар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ханы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Абдаллах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өлгеннен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Сайрам, Ташкент,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Самарқанд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қалаларын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Бұхара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жылжиды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ұрыстардың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бірінде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жарақат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1598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қайтыс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algn="just">
              <a:spcBef>
                <a:spcPts val="0"/>
              </a:spcBef>
            </a:pP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Тәуекелден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інісі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(1598-1628) хан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Еңсегей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Ер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енгізген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реформатор.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астанасын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кешіреді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жетістігі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Ташкент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1603-1624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Бұхар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хандығымен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жүргізген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соғыста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жеңіске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Жәңгір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билікке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жадында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Сапқам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Жәңгір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атпен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хандығына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жоңғарлардан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төнгендіктен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Жаңгір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ханның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үздіксіз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соғыстармен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өтті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algn="just">
              <a:spcBef>
                <a:spcPts val="0"/>
              </a:spcBef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1643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Жәңгір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хан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Орбұлақ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шайқасында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жоңғар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әскеріне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ойсырата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соққы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1652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ойраттармен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соғыстың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бірінде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тапты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algn="just">
              <a:spcBef>
                <a:spcPts val="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spcBef>
                <a:spcPts val="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380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2759</Words>
  <Application>Microsoft Office PowerPoint</Application>
  <PresentationFormat>Широкоэкранный</PresentationFormat>
  <Paragraphs>50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     ҚАЗАҚ ХАНДЫҒЫ ДӘУІРІ 4.1. Қазақ халқының қалыптасу процесінің аяқталуы  </vt:lpstr>
      <vt:lpstr>2 бет</vt:lpstr>
      <vt:lpstr>3 бет</vt:lpstr>
      <vt:lpstr>4 бет</vt:lpstr>
      <vt:lpstr>5 бет</vt:lpstr>
      <vt:lpstr>6 бет</vt:lpstr>
      <vt:lpstr>7 бет</vt:lpstr>
      <vt:lpstr>8 бет</vt:lpstr>
      <vt:lpstr>9 бет</vt:lpstr>
      <vt:lpstr>10 бет</vt:lpstr>
      <vt:lpstr>11 бет </vt:lpstr>
      <vt:lpstr> 12 бет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    ҚАЗАҚ ХАНДЫҒЫ ДӘУІРІ 4.1. Қазақ халқының қалыптасу процесінің аяқталуы </dc:title>
  <dc:creator>Апа</dc:creator>
  <cp:lastModifiedBy>Апа</cp:lastModifiedBy>
  <cp:revision>9</cp:revision>
  <dcterms:created xsi:type="dcterms:W3CDTF">2022-09-19T19:05:45Z</dcterms:created>
  <dcterms:modified xsi:type="dcterms:W3CDTF">2023-01-31T05:11:16Z</dcterms:modified>
</cp:coreProperties>
</file>