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FE07B-B505-4B63-89D0-95CA8FD7F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062333-AA2B-4C8C-A03A-BE90AAA35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A9C75-1BE7-443E-9394-7BC9B58DB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5E44-0A3C-430A-877F-E37BC7FBEC5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6BCE4-4846-413F-A47E-2768546CD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E43AF-306F-4B26-88DD-8CB773D21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2D7E-5B90-4D6C-A599-EA7A72AE2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87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A489B-38D0-4E51-901A-B04ECD02A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09ED4F-D5AA-43C2-8F47-7D18009C0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1CE53-D94F-4730-9E6D-81171DC89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5E44-0A3C-430A-877F-E37BC7FBEC5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C8A8A-1F0B-469E-9603-07338D543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0FE63-3896-40E6-98E6-321742F27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2D7E-5B90-4D6C-A599-EA7A72AE2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76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B08ABB-C1CD-4122-BD82-3F2A18A0EC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06BE6C-0736-42CB-96AF-6B921DAEC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16A5D-8031-4F11-A707-02959690F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5E44-0A3C-430A-877F-E37BC7FBEC5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16F47-4FF4-4627-BB36-4D4B012B3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58613-89F1-474E-BBB2-7A95213D3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2D7E-5B90-4D6C-A599-EA7A72AE2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5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C304C-0AD5-418F-8356-E5C489A2E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0E791-65EE-4745-9733-59F02DB41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FECFC-DBB6-4766-BC83-663C9BC2C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5E44-0A3C-430A-877F-E37BC7FBEC5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44E15-E6B0-4440-AC67-EDE537BD1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EEE49-0326-4E3D-9FA2-E8EFAFA34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2D7E-5B90-4D6C-A599-EA7A72AE2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42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12FA2-F61D-42DD-B7E5-D14333C9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646017-A2F1-44D3-B2E7-2E52ADE92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A7251-5DA9-43B1-A731-8267C436F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5E44-0A3C-430A-877F-E37BC7FBEC5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22000-F8A6-42C6-AE06-B4843327F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CC8A6-3634-4940-BBD6-D9585D9ED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2D7E-5B90-4D6C-A599-EA7A72AE2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07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F2138-2183-446B-A587-098401188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B8161-466E-4671-8086-AA3A21F5B9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0186BE-19A6-4C93-AAB1-13C513D1C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2C32C0-7C67-416A-AF24-E74B2650D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5E44-0A3C-430A-877F-E37BC7FBEC5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21497-2F4A-4ABB-B1BE-2056B87F5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E8119-9770-49B0-B038-6832E5518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2D7E-5B90-4D6C-A599-EA7A72AE2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0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D117D-A92D-45EB-8F16-83E03233C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CE27A-5445-450B-A730-CA46B8180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5E225C-AD2F-4DE4-90CB-9159043EA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562EFD-E603-4597-B8C1-7D56483403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396702-8302-49D5-9967-E7B514E4CE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80E0C2-CDF0-4C49-96CF-FFFF2EA54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5E44-0A3C-430A-877F-E37BC7FBEC5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10E318-8BDC-4127-B04C-D25B365E7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6519A3-4B01-40C7-87C8-93E9C65F2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2D7E-5B90-4D6C-A599-EA7A72AE2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0443-C640-4877-8144-9D177C0ED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4631DF-53E5-437D-937E-9D536E65A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5E44-0A3C-430A-877F-E37BC7FBEC5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4467C-6E04-474E-95D2-9D681D726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F803B-8BDB-4BDB-AA3D-EB0F2820E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2D7E-5B90-4D6C-A599-EA7A72AE2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5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9820CC-92D2-4741-91A8-F70F8E3E0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5E44-0A3C-430A-877F-E37BC7FBEC5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C5DDE0-F419-4969-9AD9-04032D2A6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77FBA-78E8-4E7E-B180-13F219B5E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2D7E-5B90-4D6C-A599-EA7A72AE2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9150A-EB3E-4170-8AB8-5D7683074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DE6F4-B18D-4D32-AB66-DB4FEE4BC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BF2E2-49A5-4390-94DF-7A23A63C8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A8587-60DD-439F-AACC-BAF1D7CBB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5E44-0A3C-430A-877F-E37BC7FBEC5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D9C23D-AB96-4597-AFAA-96F4C6F45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1E20D-F564-4CED-B5B3-20EF6549C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2D7E-5B90-4D6C-A599-EA7A72AE2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86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6B0C6-C4E5-4131-BD02-7F18F6D9F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B702E-BD9F-46D0-BE87-C1551D458A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4D9F7A-B4D9-4A98-AF4F-F42768E66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A70CD-73CC-4EE8-A6F7-F0C3A66B5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5E44-0A3C-430A-877F-E37BC7FBEC5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B20F3-50A0-4EBB-9562-D822F5C46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687F49-1095-4D77-A52E-F0B4ECD21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2D7E-5B90-4D6C-A599-EA7A72AE2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3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819E20-FC83-40A1-9679-94D430CFE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7AAEA-228E-46D6-8381-FEC92AC09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115D1-2102-4DBE-B018-AA2B752D0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D5E44-0A3C-430A-877F-E37BC7FBEC5C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57AE7-BA4D-40FC-B9F1-6E0611983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893A8-8B5A-4219-A034-9BFF969678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92D7E-5B90-4D6C-A599-EA7A72AE2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60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88D90-DC07-403F-97CD-E9D181BE6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Lease Financing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F5B56-1683-44AD-9FE7-108666C5B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A lease is the renting of a facility or equipment. The </a:t>
            </a:r>
            <a:r>
              <a:rPr lang="en-US" sz="3200" b="1" dirty="0" err="1"/>
              <a:t>leassor</a:t>
            </a:r>
            <a:r>
              <a:rPr lang="en-US" sz="3200" dirty="0"/>
              <a:t> is the owner of the property. The </a:t>
            </a:r>
            <a:r>
              <a:rPr lang="en-US" sz="3200" b="1" dirty="0" err="1"/>
              <a:t>leassee</a:t>
            </a:r>
            <a:r>
              <a:rPr lang="en-US" sz="3200" dirty="0"/>
              <a:t> uses the property in exchange for rental payments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/>
              <a:t>Types of Leases:</a:t>
            </a:r>
          </a:p>
          <a:p>
            <a:pPr marL="0" indent="0">
              <a:buNone/>
            </a:pPr>
            <a:r>
              <a:rPr lang="en-US" sz="3200" b="1" dirty="0"/>
              <a:t>1. Operating lease: </a:t>
            </a:r>
            <a:r>
              <a:rPr lang="en-US" sz="3200" dirty="0"/>
              <a:t>Provides both financing and maintenance. The </a:t>
            </a:r>
            <a:r>
              <a:rPr lang="en-US" sz="3200" dirty="0" err="1"/>
              <a:t>leassor</a:t>
            </a:r>
            <a:r>
              <a:rPr lang="en-US" sz="3200" dirty="0"/>
              <a:t>  (owner of the property) maintains and services the leased property. The cost of the maintenance is included in the lease payments. 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502820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F296A-EEA9-4E22-952D-E4BE0F671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EB2B1-284D-4621-888C-6304624C0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It may include a </a:t>
            </a:r>
            <a:r>
              <a:rPr lang="en-US" sz="3200" b="1" dirty="0"/>
              <a:t>cancellation provision </a:t>
            </a:r>
            <a:r>
              <a:rPr lang="en-US" sz="3200" dirty="0"/>
              <a:t>that gives the </a:t>
            </a:r>
            <a:r>
              <a:rPr lang="en-US" sz="3200" dirty="0" err="1"/>
              <a:t>leassee</a:t>
            </a:r>
            <a:r>
              <a:rPr lang="en-US" sz="3200" dirty="0"/>
              <a:t> the right to cancel the lease and return the asset before expiration of the lease agreement under certain conditions.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/>
              <a:t>2. Financial or Capital Lease:</a:t>
            </a:r>
          </a:p>
          <a:p>
            <a:pPr marL="514350" indent="-514350">
              <a:buAutoNum type="arabicPeriod"/>
            </a:pPr>
            <a:r>
              <a:rPr lang="en-US" sz="3200" dirty="0"/>
              <a:t>They may not provide for maintenance service</a:t>
            </a:r>
          </a:p>
          <a:p>
            <a:pPr marL="514350" indent="-514350">
              <a:buAutoNum type="arabicPeriod"/>
            </a:pPr>
            <a:r>
              <a:rPr lang="en-US" sz="3200" dirty="0"/>
              <a:t>They are not cancellable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75756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420F4-89C6-4A49-A1F9-07CA54A81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80039-9F44-4B41-8AE3-C7D522FDF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3. They are fully </a:t>
            </a:r>
            <a:r>
              <a:rPr lang="en-US" sz="3200" b="1" dirty="0"/>
              <a:t>amortized</a:t>
            </a:r>
            <a:r>
              <a:rPr lang="en-US" sz="3200" dirty="0"/>
              <a:t> (the </a:t>
            </a:r>
            <a:r>
              <a:rPr lang="en-US" sz="3200" dirty="0" err="1"/>
              <a:t>leassor</a:t>
            </a:r>
            <a:r>
              <a:rPr lang="en-US" sz="3200" dirty="0"/>
              <a:t> receives rental payments equal to full price of the leased property plus return on invested capital.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/>
              <a:t>3. Sale-and-Leaseback:</a:t>
            </a:r>
          </a:p>
          <a:p>
            <a:pPr marL="0" indent="0">
              <a:buNone/>
            </a:pPr>
            <a:r>
              <a:rPr lang="en-US" sz="3200" dirty="0"/>
              <a:t>1. A firm that owns land, buildings or equipment sells the property to another firm and at the same time leases the property back for a specified period of time.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92040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D3410-0872-47E0-B544-4E4454966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71561-C0AA-4935-8A21-A9B7F4375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2. The seller receives the sale price from the buyer and at the same time retains the use of the property.</a:t>
            </a:r>
          </a:p>
          <a:p>
            <a:pPr marL="0" indent="0">
              <a:buNone/>
            </a:pPr>
            <a:r>
              <a:rPr lang="en-US" sz="3200" dirty="0"/>
              <a:t>3. This is similar to financial loans except that the leased property is used, not new, and the </a:t>
            </a:r>
            <a:r>
              <a:rPr lang="en-US" sz="3200" dirty="0" err="1"/>
              <a:t>leassor</a:t>
            </a:r>
            <a:r>
              <a:rPr lang="en-US" sz="3200" dirty="0"/>
              <a:t> buys it from the </a:t>
            </a:r>
            <a:r>
              <a:rPr lang="en-US" sz="3200" dirty="0" err="1"/>
              <a:t>leassee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4555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1552C-60B9-40DE-8BA2-E5E96B244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02A48-9640-4923-99B2-9B26879E8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4. Combination Leases:</a:t>
            </a:r>
          </a:p>
          <a:p>
            <a:pPr marL="0" indent="0">
              <a:buNone/>
            </a:pPr>
            <a:r>
              <a:rPr lang="en-US" sz="3200" dirty="0"/>
              <a:t>Leases that combine the features of different lease types. Example, a cancellation clause may be included in a financial lease. However, this may include some extra charges provision.</a:t>
            </a:r>
          </a:p>
        </p:txBody>
      </p:sp>
    </p:spTree>
    <p:extLst>
      <p:ext uri="{BB962C8B-B14F-4D97-AF65-F5344CB8AC3E}">
        <p14:creationId xmlns:p14="http://schemas.microsoft.com/office/powerpoint/2010/main" val="2053288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50BFB-05F8-42A4-94C1-15AD9885F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C5844-69F3-4390-8513-E12AA55C4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Other Issues in Leases:</a:t>
            </a:r>
          </a:p>
          <a:p>
            <a:pPr marL="514350" indent="-514350">
              <a:buAutoNum type="arabicPeriod"/>
            </a:pPr>
            <a:r>
              <a:rPr lang="en-US" sz="3200" dirty="0"/>
              <a:t>Full amount of lease payments may be tax-deductible if the lease contract complies with certain tax office regulations.</a:t>
            </a:r>
          </a:p>
          <a:p>
            <a:pPr marL="514350" indent="-514350">
              <a:buAutoNum type="arabicPeriod"/>
            </a:pPr>
            <a:r>
              <a:rPr lang="en-US" sz="3200" dirty="0"/>
              <a:t>Under certain conditions, leased assets and leased liabilities do not appear on the firm’s balance sheet. This is called </a:t>
            </a:r>
            <a:r>
              <a:rPr lang="en-US" sz="3200" b="1" dirty="0"/>
              <a:t>“Off-Balance Sheet” </a:t>
            </a:r>
            <a:r>
              <a:rPr lang="en-US" sz="3200" dirty="0"/>
              <a:t>financing.</a:t>
            </a:r>
          </a:p>
          <a:p>
            <a:pPr marL="514350" indent="-514350"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44118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CF133-A71C-4EFE-B6A2-03E306D07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D3920-32BC-4955-B2F5-FD065612B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3. Increased Credit Availability: </a:t>
            </a:r>
            <a:r>
              <a:rPr lang="en-US" sz="3200" dirty="0"/>
              <a:t>Sometimes, firms can obtain more money and for longer terms under a lease arrangement than under a loan secured by another property.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Also, since some leases do not appear on the balance sheet, lease financing gives the firm a stronger appearance in credit analysis, and allows the firm to use more borrowing than would be possible if it did not lease.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818678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398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Lease Financing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Lease Financing</dc:title>
  <dc:creator>HP</dc:creator>
  <cp:lastModifiedBy>HP</cp:lastModifiedBy>
  <cp:revision>8</cp:revision>
  <dcterms:created xsi:type="dcterms:W3CDTF">2026-04-14T19:02:54Z</dcterms:created>
  <dcterms:modified xsi:type="dcterms:W3CDTF">2026-04-14T19:32:50Z</dcterms:modified>
</cp:coreProperties>
</file>