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0"/>
  </p:notesMasterIdLst>
  <p:handoutMasterIdLst>
    <p:handoutMasterId r:id="rId21"/>
  </p:handoutMasterIdLst>
  <p:sldIdLst>
    <p:sldId id="377" r:id="rId2"/>
    <p:sldId id="378" r:id="rId3"/>
    <p:sldId id="409" r:id="rId4"/>
    <p:sldId id="379" r:id="rId5"/>
    <p:sldId id="415" r:id="rId6"/>
    <p:sldId id="417" r:id="rId7"/>
    <p:sldId id="407" r:id="rId8"/>
    <p:sldId id="414" r:id="rId9"/>
    <p:sldId id="411" r:id="rId10"/>
    <p:sldId id="406" r:id="rId11"/>
    <p:sldId id="412" r:id="rId12"/>
    <p:sldId id="416" r:id="rId13"/>
    <p:sldId id="405" r:id="rId14"/>
    <p:sldId id="418" r:id="rId15"/>
    <p:sldId id="419" r:id="rId16"/>
    <p:sldId id="420" r:id="rId17"/>
    <p:sldId id="421" r:id="rId18"/>
    <p:sldId id="413" r:id="rId19"/>
  </p:sldIdLst>
  <p:sldSz cx="9144000" cy="6858000" type="screen4x3"/>
  <p:notesSz cx="6662738" cy="9820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93">
          <p15:clr>
            <a:srgbClr val="A4A3A4"/>
          </p15:clr>
        </p15:guide>
        <p15:guide id="2" pos="20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a:srgbClr val="CCCC00"/>
    <a:srgbClr val="FFFF00"/>
    <a:srgbClr val="FF0000"/>
    <a:srgbClr val="0066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73" autoAdjust="0"/>
  </p:normalViewPr>
  <p:slideViewPr>
    <p:cSldViewPr>
      <p:cViewPr varScale="1">
        <p:scale>
          <a:sx n="110" d="100"/>
          <a:sy n="110" d="100"/>
        </p:scale>
        <p:origin x="1650"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8" d="100"/>
          <a:sy n="38" d="100"/>
        </p:scale>
        <p:origin x="-1554" y="-66"/>
      </p:cViewPr>
      <p:guideLst>
        <p:guide orient="horz" pos="3093"/>
        <p:guide pos="209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924050" y="0"/>
            <a:ext cx="2887663" cy="49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i="1"/>
            </a:lvl1pPr>
          </a:lstStyle>
          <a:p>
            <a:r>
              <a:rPr lang="en-GB" altLang="en-US"/>
              <a:t>Introductory Econometrics for Finance</a:t>
            </a:r>
          </a:p>
        </p:txBody>
      </p:sp>
      <p:sp>
        <p:nvSpPr>
          <p:cNvPr id="4100" name="Rectangle 4"/>
          <p:cNvSpPr>
            <a:spLocks noGrp="1" noChangeArrowheads="1"/>
          </p:cNvSpPr>
          <p:nvPr>
            <p:ph type="ftr" sz="quarter" idx="2"/>
          </p:nvPr>
        </p:nvSpPr>
        <p:spPr bwMode="auto">
          <a:xfrm>
            <a:off x="0" y="9329738"/>
            <a:ext cx="2887663"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GB" altLang="en-US"/>
              <a:t>Copyright 2002 by Chris Brooks</a:t>
            </a:r>
          </a:p>
        </p:txBody>
      </p:sp>
    </p:spTree>
    <p:extLst>
      <p:ext uri="{BB962C8B-B14F-4D97-AF65-F5344CB8AC3E}">
        <p14:creationId xmlns:p14="http://schemas.microsoft.com/office/powerpoint/2010/main" val="3320667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887663" cy="49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GB" altLang="en-US"/>
              <a:t>Introductory Econometrics for Finance</a:t>
            </a:r>
          </a:p>
        </p:txBody>
      </p:sp>
      <p:sp>
        <p:nvSpPr>
          <p:cNvPr id="3075" name="Rectangle 3"/>
          <p:cNvSpPr>
            <a:spLocks noGrp="1" noChangeArrowheads="1"/>
          </p:cNvSpPr>
          <p:nvPr>
            <p:ph type="dt" idx="1"/>
          </p:nvPr>
        </p:nvSpPr>
        <p:spPr bwMode="auto">
          <a:xfrm>
            <a:off x="3775075" y="0"/>
            <a:ext cx="2887663" cy="490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3076" name="Rectangle 4"/>
          <p:cNvSpPr>
            <a:spLocks noGrp="1" noRot="1" noChangeAspect="1" noChangeArrowheads="1" noTextEdit="1"/>
          </p:cNvSpPr>
          <p:nvPr>
            <p:ph type="sldImg" idx="2"/>
          </p:nvPr>
        </p:nvSpPr>
        <p:spPr bwMode="auto">
          <a:xfrm>
            <a:off x="877888" y="736600"/>
            <a:ext cx="4910137" cy="3683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889000" y="4664075"/>
            <a:ext cx="4884738"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078" name="Rectangle 6"/>
          <p:cNvSpPr>
            <a:spLocks noGrp="1" noChangeArrowheads="1"/>
          </p:cNvSpPr>
          <p:nvPr>
            <p:ph type="ftr" sz="quarter" idx="4"/>
          </p:nvPr>
        </p:nvSpPr>
        <p:spPr bwMode="auto">
          <a:xfrm>
            <a:off x="0" y="9329738"/>
            <a:ext cx="2887663"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GB" altLang="en-US"/>
              <a:t>Copyright 2002, Chris Brooks</a:t>
            </a:r>
          </a:p>
        </p:txBody>
      </p:sp>
      <p:sp>
        <p:nvSpPr>
          <p:cNvPr id="3079" name="Rectangle 7"/>
          <p:cNvSpPr>
            <a:spLocks noGrp="1" noChangeArrowheads="1"/>
          </p:cNvSpPr>
          <p:nvPr>
            <p:ph type="sldNum" sz="quarter" idx="5"/>
          </p:nvPr>
        </p:nvSpPr>
        <p:spPr bwMode="auto">
          <a:xfrm>
            <a:off x="3775075" y="9329738"/>
            <a:ext cx="2887663"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D1218D-27C8-424D-A86E-91013407EC54}" type="slidenum">
              <a:rPr lang="en-GB" altLang="en-US"/>
              <a:pPr/>
              <a:t>‹#›</a:t>
            </a:fld>
            <a:endParaRPr lang="en-GB" altLang="en-US"/>
          </a:p>
        </p:txBody>
      </p:sp>
    </p:spTree>
    <p:extLst>
      <p:ext uri="{BB962C8B-B14F-4D97-AF65-F5344CB8AC3E}">
        <p14:creationId xmlns:p14="http://schemas.microsoft.com/office/powerpoint/2010/main" val="488975377"/>
      </p:ext>
    </p:extLst>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Introductory Econometrics for Finance</a:t>
            </a:r>
          </a:p>
        </p:txBody>
      </p:sp>
      <p:sp>
        <p:nvSpPr>
          <p:cNvPr id="5" name="Rectangle 6"/>
          <p:cNvSpPr>
            <a:spLocks noGrp="1" noChangeArrowheads="1"/>
          </p:cNvSpPr>
          <p:nvPr>
            <p:ph type="ftr" sz="quarter" idx="4"/>
          </p:nvPr>
        </p:nvSpPr>
        <p:spPr>
          <a:ln/>
        </p:spPr>
        <p:txBody>
          <a:bodyPr/>
          <a:lstStyle/>
          <a:p>
            <a:r>
              <a:rPr lang="en-GB" altLang="en-US"/>
              <a:t>Copyright 2002, Chris Brooks</a:t>
            </a:r>
          </a:p>
        </p:txBody>
      </p:sp>
      <p:sp>
        <p:nvSpPr>
          <p:cNvPr id="221186" name="Rectangle 2"/>
          <p:cNvSpPr>
            <a:spLocks noGrp="1" noRot="1" noChangeAspect="1" noChangeArrowheads="1" noTextEdit="1"/>
          </p:cNvSpPr>
          <p:nvPr>
            <p:ph type="sldImg"/>
          </p:nvPr>
        </p:nvSpPr>
        <p:spPr>
          <a:ln/>
        </p:spPr>
      </p:sp>
      <p:sp>
        <p:nvSpPr>
          <p:cNvPr id="22118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660614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Introductory Econometrics for Finance</a:t>
            </a:r>
          </a:p>
        </p:txBody>
      </p:sp>
      <p:sp>
        <p:nvSpPr>
          <p:cNvPr id="5" name="Rectangle 6"/>
          <p:cNvSpPr>
            <a:spLocks noGrp="1" noChangeArrowheads="1"/>
          </p:cNvSpPr>
          <p:nvPr>
            <p:ph type="ftr" sz="quarter" idx="4"/>
          </p:nvPr>
        </p:nvSpPr>
        <p:spPr>
          <a:ln/>
        </p:spPr>
        <p:txBody>
          <a:bodyPr/>
          <a:lstStyle/>
          <a:p>
            <a:r>
              <a:rPr lang="en-GB" altLang="en-US"/>
              <a:t>Copyright 2002, Chris Brooks</a:t>
            </a:r>
          </a:p>
        </p:txBody>
      </p:sp>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14342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Introductory Econometrics for Finance</a:t>
            </a:r>
          </a:p>
        </p:txBody>
      </p:sp>
      <p:sp>
        <p:nvSpPr>
          <p:cNvPr id="5" name="Rectangle 6"/>
          <p:cNvSpPr>
            <a:spLocks noGrp="1" noChangeArrowheads="1"/>
          </p:cNvSpPr>
          <p:nvPr>
            <p:ph type="ftr" sz="quarter" idx="4"/>
          </p:nvPr>
        </p:nvSpPr>
        <p:spPr>
          <a:ln/>
        </p:spPr>
        <p:txBody>
          <a:bodyPr/>
          <a:lstStyle/>
          <a:p>
            <a:r>
              <a:rPr lang="en-GB" altLang="en-US"/>
              <a:t>Copyright 2002, Chris Brooks</a:t>
            </a:r>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1787500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Introductory Econometrics for Finance</a:t>
            </a:r>
          </a:p>
        </p:txBody>
      </p:sp>
      <p:sp>
        <p:nvSpPr>
          <p:cNvPr id="5" name="Rectangle 6"/>
          <p:cNvSpPr>
            <a:spLocks noGrp="1" noChangeArrowheads="1"/>
          </p:cNvSpPr>
          <p:nvPr>
            <p:ph type="ftr" sz="quarter" idx="4"/>
          </p:nvPr>
        </p:nvSpPr>
        <p:spPr>
          <a:ln/>
        </p:spPr>
        <p:txBody>
          <a:bodyPr/>
          <a:lstStyle/>
          <a:p>
            <a:r>
              <a:rPr lang="en-GB" altLang="en-US"/>
              <a:t>Copyright 2002, Chris Brooks</a:t>
            </a:r>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232995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Introductory Econometrics for Finance</a:t>
            </a:r>
          </a:p>
        </p:txBody>
      </p:sp>
      <p:sp>
        <p:nvSpPr>
          <p:cNvPr id="5" name="Rectangle 6"/>
          <p:cNvSpPr>
            <a:spLocks noGrp="1" noChangeArrowheads="1"/>
          </p:cNvSpPr>
          <p:nvPr>
            <p:ph type="ftr" sz="quarter" idx="4"/>
          </p:nvPr>
        </p:nvSpPr>
        <p:spPr>
          <a:ln/>
        </p:spPr>
        <p:txBody>
          <a:bodyPr/>
          <a:lstStyle/>
          <a:p>
            <a:r>
              <a:rPr lang="en-GB" altLang="en-US"/>
              <a:t>Copyright 2002, Chris Brooks</a:t>
            </a:r>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89234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ltLang="en-US"/>
              <a:t>Introductory Econometrics for Finance</a:t>
            </a:r>
          </a:p>
        </p:txBody>
      </p:sp>
      <p:sp>
        <p:nvSpPr>
          <p:cNvPr id="5" name="Rectangle 6"/>
          <p:cNvSpPr>
            <a:spLocks noGrp="1" noChangeArrowheads="1"/>
          </p:cNvSpPr>
          <p:nvPr>
            <p:ph type="ftr" sz="quarter" idx="4"/>
          </p:nvPr>
        </p:nvSpPr>
        <p:spPr>
          <a:ln/>
        </p:spPr>
        <p:txBody>
          <a:bodyPr/>
          <a:lstStyle/>
          <a:p>
            <a:r>
              <a:rPr lang="en-GB" altLang="en-US"/>
              <a:t>Copyright 2002, Chris Brooks</a:t>
            </a:r>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79017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1531115"/>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r>
              <a:rPr lang="en-US" altLang="en-US"/>
              <a:t>‘Introductory Econometrics for Finance’ © Chris Brooks 2008</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2080760"/>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4731743"/>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648171852"/>
      </p:ext>
    </p:extLst>
  </p:cSld>
  <p:clrMapOvr>
    <a:masterClrMapping/>
  </p:clrMapOvr>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0833559"/>
      </p:ext>
    </p:extLst>
  </p:cSld>
  <p:clrMapOvr>
    <a:masterClrMapping/>
  </p:clrMapOvr>
  <p:hf sldNum="0"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r>
              <a:rPr lang="en-US" altLang="en-US"/>
              <a:t>‘Introductory Econometrics for Finance’ © Chris Brooks 2008</a:t>
            </a:r>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53793249"/>
      </p:ext>
    </p:extLst>
  </p:cSld>
  <p:clrMapOvr>
    <a:masterClrMapping/>
  </p:clrMapOvr>
  <p:hf sldNum="0"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r>
              <a:rPr lang="en-US" altLang="en-US"/>
              <a:t>‘Introductory Econometrics for Finance’ © Chris Brooks 2008</a:t>
            </a:r>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0362203"/>
      </p:ext>
    </p:extLst>
  </p:cSld>
  <p:clrMapOvr>
    <a:masterClrMapping/>
  </p:clrMapOvr>
  <p:hf sldNum="0"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dirty="0"/>
          </a:p>
        </p:txBody>
      </p:sp>
    </p:spTree>
    <p:extLst>
      <p:ext uri="{BB962C8B-B14F-4D97-AF65-F5344CB8AC3E}">
        <p14:creationId xmlns:p14="http://schemas.microsoft.com/office/powerpoint/2010/main" val="3483265244"/>
      </p:ext>
    </p:extLst>
  </p:cSld>
  <p:clrMapOvr>
    <a:masterClrMapping/>
  </p:clrMapOvr>
  <p:hf sldNum="0"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4385961"/>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dirty="0"/>
          </a:p>
        </p:txBody>
      </p:sp>
    </p:spTree>
    <p:extLst>
      <p:ext uri="{BB962C8B-B14F-4D97-AF65-F5344CB8AC3E}">
        <p14:creationId xmlns:p14="http://schemas.microsoft.com/office/powerpoint/2010/main" val="2833999983"/>
      </p:ext>
    </p:extLst>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r>
              <a:rPr lang="en-US" altLang="en-US"/>
              <a:t>‘Introductory Econometrics for Finance’ © Chris Brooks 2008</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8595171"/>
      </p:ext>
    </p:extLst>
  </p:cSld>
  <p:clrMapOvr>
    <a:masterClrMapping/>
  </p:clrMapOvr>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r>
              <a:rPr lang="en-US" altLang="en-US"/>
              <a:t>‘Introductory Econometrics for Finance’ © Chris Brooks 2008</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1023091"/>
      </p:ext>
    </p:extLst>
  </p:cSld>
  <p:clrMapOvr>
    <a:masterClrMapping/>
  </p:clrMapOvr>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r>
              <a:rPr lang="en-US" altLang="en-US"/>
              <a:t>‘Introductory Econometrics for Finance’ © Chris Brooks 2008</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777140"/>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r>
              <a:rPr lang="en-US" altLang="en-US"/>
              <a:t>‘Introductory Econometrics for Finance’ © Chris Brooks 2008</a:t>
            </a:r>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2935557"/>
      </p:ext>
    </p:extLst>
  </p:cSld>
  <p:clrMapOvr>
    <a:masterClrMapping/>
  </p:clrMapOvr>
  <p:hf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r>
              <a:rPr lang="en-US" altLang="en-US"/>
              <a:t>‘Introductory Econometrics for Finance’ © Chris Brooks 2008</a:t>
            </a:r>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4063929"/>
      </p:ext>
    </p:extLst>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r>
              <a:rPr lang="en-US" altLang="en-US"/>
              <a:t>‘Introductory Econometrics for Finance’ © Chris Brooks 2008</a:t>
            </a:r>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47333891-D5E7-4C7B-BF1D-E855E53CB5A8}" type="slidenum">
              <a:rPr lang="en-US" smtClean="0"/>
              <a:t>‹#›</a:t>
            </a:fld>
            <a:endParaRPr lang="en-US" dirty="0"/>
          </a:p>
        </p:txBody>
      </p:sp>
    </p:spTree>
    <p:extLst>
      <p:ext uri="{BB962C8B-B14F-4D97-AF65-F5344CB8AC3E}">
        <p14:creationId xmlns:p14="http://schemas.microsoft.com/office/powerpoint/2010/main" val="3000993829"/>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r>
              <a:rPr lang="en-US" altLang="en-US"/>
              <a:t>‘Introductory Econometrics for Finance’ © Chris Brooks 2008</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9332383"/>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NUL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r>
              <a:rPr lang="en-US" altLang="en-US"/>
              <a:t>‘Introductory Econometrics for Finance’ © Chris Brooks 2008</a:t>
            </a: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57F1E4F-1CFF-5643-939E-217C01CDF565}" type="slidenum">
              <a:rPr lang="en-US" smtClean="0"/>
              <a:pPr/>
              <a:t>‹#›</a:t>
            </a:fld>
            <a:endParaRPr lang="en-US" dirty="0"/>
          </a:p>
        </p:txBody>
      </p:sp>
      <p:pic>
        <p:nvPicPr>
          <p:cNvPr id="13" name="Picture 19"/>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0" y="0"/>
            <a:ext cx="231775"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6245473"/>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hf sldNum="0" hdr="0" ftr="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ctrTitle"/>
          </p:nvPr>
        </p:nvSpPr>
        <p:spPr>
          <a:xfrm>
            <a:off x="685800" y="2286000"/>
            <a:ext cx="7772400" cy="1143000"/>
          </a:xfrm>
        </p:spPr>
        <p:txBody>
          <a:bodyPr/>
          <a:lstStyle/>
          <a:p>
            <a:r>
              <a:rPr lang="en-US" altLang="en-US" dirty="0"/>
              <a:t>Econometrics</a:t>
            </a:r>
          </a:p>
        </p:txBody>
      </p:sp>
      <p:sp>
        <p:nvSpPr>
          <p:cNvPr id="140291" name="Rectangle 3"/>
          <p:cNvSpPr>
            <a:spLocks noGrp="1" noChangeArrowheads="1"/>
          </p:cNvSpPr>
          <p:nvPr>
            <p:ph type="subTitle" idx="1"/>
          </p:nvPr>
        </p:nvSpPr>
        <p:spPr>
          <a:xfrm>
            <a:off x="914400" y="3429000"/>
            <a:ext cx="7620000" cy="2057400"/>
          </a:xfrm>
        </p:spPr>
        <p:txBody>
          <a:bodyPr/>
          <a:lstStyle/>
          <a:p>
            <a:pPr algn="l"/>
            <a:endParaRPr lang="en-US" altLang="en-US" sz="2500" dirty="0">
              <a:latin typeface="Times New Roman" pitchFamily="18" charset="0"/>
            </a:endParaRPr>
          </a:p>
          <a:p>
            <a:r>
              <a:rPr lang="en-US" altLang="en-US" sz="3000" dirty="0">
                <a:solidFill>
                  <a:schemeClr val="tx1"/>
                </a:solidFill>
                <a:latin typeface="Times New Roman" pitchFamily="18" charset="0"/>
              </a:rPr>
              <a:t>Introduction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1026"/>
          <p:cNvSpPr>
            <a:spLocks noGrp="1" noChangeArrowheads="1"/>
          </p:cNvSpPr>
          <p:nvPr>
            <p:ph type="title"/>
          </p:nvPr>
        </p:nvSpPr>
        <p:spPr/>
        <p:txBody>
          <a:bodyPr/>
          <a:lstStyle/>
          <a:p>
            <a:r>
              <a:rPr lang="en-GB" altLang="en-US" sz="3600" b="1" dirty="0">
                <a:solidFill>
                  <a:schemeClr val="tx1"/>
                </a:solidFill>
                <a:latin typeface="Times New Roman" pitchFamily="18" charset="0"/>
              </a:rPr>
              <a:t>Cross-sectional Data</a:t>
            </a:r>
            <a:r>
              <a:rPr lang="en-GB" altLang="en-US" sz="2500" dirty="0">
                <a:solidFill>
                  <a:schemeClr val="tx1"/>
                </a:solidFill>
                <a:latin typeface="Times New Roman" pitchFamily="18" charset="0"/>
              </a:rPr>
              <a:t/>
            </a:r>
            <a:br>
              <a:rPr lang="en-GB" altLang="en-US" sz="2500" dirty="0">
                <a:solidFill>
                  <a:schemeClr val="tx1"/>
                </a:solidFill>
                <a:latin typeface="Times New Roman" pitchFamily="18" charset="0"/>
              </a:rPr>
            </a:br>
            <a:endParaRPr lang="en-US" altLang="en-US" sz="2000" dirty="0">
              <a:solidFill>
                <a:schemeClr val="tx1"/>
              </a:solidFill>
              <a:latin typeface="Times New Roman" pitchFamily="18" charset="0"/>
            </a:endParaRPr>
          </a:p>
        </p:txBody>
      </p:sp>
      <p:sp>
        <p:nvSpPr>
          <p:cNvPr id="210947" name="Rectangle 1027"/>
          <p:cNvSpPr>
            <a:spLocks noGrp="1" noChangeArrowheads="1"/>
          </p:cNvSpPr>
          <p:nvPr>
            <p:ph idx="1"/>
          </p:nvPr>
        </p:nvSpPr>
        <p:spPr>
          <a:xfrm>
            <a:off x="381000" y="1866900"/>
            <a:ext cx="8610600" cy="4305300"/>
          </a:xfrm>
        </p:spPr>
        <p:txBody>
          <a:bodyPr>
            <a:normAutofit/>
          </a:bodyPr>
          <a:lstStyle/>
          <a:p>
            <a:endParaRPr lang="en-GB" altLang="en-US" sz="2000" u="sng" dirty="0">
              <a:latin typeface="Times New Roman" pitchFamily="18" charset="0"/>
            </a:endParaRPr>
          </a:p>
          <a:p>
            <a:r>
              <a:rPr lang="en-GB" altLang="en-US" sz="2400" u="sng" dirty="0">
                <a:latin typeface="Times New Roman" pitchFamily="18" charset="0"/>
              </a:rPr>
              <a:t>Cross-sectional data</a:t>
            </a:r>
            <a:r>
              <a:rPr lang="en-GB" altLang="en-US" sz="2400" dirty="0">
                <a:latin typeface="Times New Roman" pitchFamily="18" charset="0"/>
              </a:rPr>
              <a:t> are data on one or more variables collected at a single point in time, e.g.</a:t>
            </a:r>
          </a:p>
          <a:p>
            <a:pPr>
              <a:buFontTx/>
              <a:buNone/>
            </a:pPr>
            <a:r>
              <a:rPr lang="en-GB" altLang="en-US" sz="2400" dirty="0">
                <a:latin typeface="Times New Roman" pitchFamily="18" charset="0"/>
              </a:rPr>
              <a:t>	Consumption expenditures and other characteristics of the households, data on various companies, firms in one period of time</a:t>
            </a:r>
            <a:endParaRPr lang="en-US" altLang="en-US" sz="2400" dirty="0">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6347714" cy="731168"/>
          </a:xfrm>
        </p:spPr>
        <p:txBody>
          <a:bodyPr>
            <a:noAutofit/>
          </a:bodyPr>
          <a:lstStyle/>
          <a:p>
            <a:r>
              <a:rPr lang="en-US" sz="2400" dirty="0">
                <a:solidFill>
                  <a:schemeClr val="tx1"/>
                </a:solidFill>
                <a:latin typeface="Times New Roman" panose="02020603050405020304" pitchFamily="18" charset="0"/>
                <a:cs typeface="Times New Roman" panose="02020603050405020304" pitchFamily="18" charset="0"/>
              </a:rPr>
              <a:t>A Cross-Sectional Data Set on Wages and Other Individual Characteristics</a:t>
            </a:r>
            <a:endParaRPr lang="ru-RU" sz="2400"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95536" y="1772816"/>
            <a:ext cx="7288973" cy="4464496"/>
          </a:xfrm>
          <a:prstGeom prst="rect">
            <a:avLst/>
          </a:prstGeom>
        </p:spPr>
      </p:pic>
    </p:spTree>
    <p:extLst>
      <p:ext uri="{BB962C8B-B14F-4D97-AF65-F5344CB8AC3E}">
        <p14:creationId xmlns:p14="http://schemas.microsoft.com/office/powerpoint/2010/main" val="2784121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188640"/>
            <a:ext cx="7055380" cy="576064"/>
          </a:xfrm>
        </p:spPr>
        <p:txBody>
          <a:bodyPr/>
          <a:lstStyle/>
          <a:p>
            <a:r>
              <a:rPr lang="en-US" sz="3200" dirty="0">
                <a:latin typeface="Times New Roman" panose="02020603050405020304" pitchFamily="18" charset="0"/>
                <a:cs typeface="Times New Roman" panose="02020603050405020304" pitchFamily="18" charset="0"/>
              </a:rPr>
              <a:t>Pooled Cross-sections</a:t>
            </a:r>
            <a:endParaRPr lang="ru-RU" sz="3200"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827700" y="764704"/>
            <a:ext cx="6711654" cy="5483703"/>
          </a:xfrm>
        </p:spPr>
        <p:txBody>
          <a:bodyPr/>
          <a:lstStyle/>
          <a:p>
            <a:r>
              <a:rPr lang="en-US" dirty="0">
                <a:latin typeface="Times-Roman"/>
              </a:rPr>
              <a:t>Pooling cross sections from different years is often an effective way of analyzing the effects of a new government policy.</a:t>
            </a:r>
          </a:p>
          <a:p>
            <a:endParaRPr lang="ru-RU" dirty="0"/>
          </a:p>
        </p:txBody>
      </p:sp>
      <p:pic>
        <p:nvPicPr>
          <p:cNvPr id="7" name="Рисунок 6"/>
          <p:cNvPicPr>
            <a:picLocks noChangeAspect="1"/>
          </p:cNvPicPr>
          <p:nvPr/>
        </p:nvPicPr>
        <p:blipFill>
          <a:blip r:embed="rId2"/>
          <a:stretch>
            <a:fillRect/>
          </a:stretch>
        </p:blipFill>
        <p:spPr>
          <a:xfrm>
            <a:off x="683568" y="1844824"/>
            <a:ext cx="7848872" cy="4752528"/>
          </a:xfrm>
          <a:prstGeom prst="rect">
            <a:avLst/>
          </a:prstGeom>
        </p:spPr>
      </p:pic>
    </p:spTree>
    <p:extLst>
      <p:ext uri="{BB962C8B-B14F-4D97-AF65-F5344CB8AC3E}">
        <p14:creationId xmlns:p14="http://schemas.microsoft.com/office/powerpoint/2010/main" val="1205502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1026"/>
          <p:cNvSpPr>
            <a:spLocks noGrp="1" noChangeArrowheads="1"/>
          </p:cNvSpPr>
          <p:nvPr>
            <p:ph type="title"/>
          </p:nvPr>
        </p:nvSpPr>
        <p:spPr>
          <a:xfrm>
            <a:off x="484710" y="188640"/>
            <a:ext cx="7055380" cy="720080"/>
          </a:xfrm>
        </p:spPr>
        <p:txBody>
          <a:bodyPr/>
          <a:lstStyle/>
          <a:p>
            <a:r>
              <a:rPr lang="en-GB" altLang="en-US" sz="3200" b="1" dirty="0">
                <a:solidFill>
                  <a:schemeClr val="tx1"/>
                </a:solidFill>
                <a:latin typeface="Times New Roman" pitchFamily="18" charset="0"/>
              </a:rPr>
              <a:t>Panel Data</a:t>
            </a:r>
            <a:r>
              <a:rPr lang="en-GB" altLang="en-US" sz="2500" dirty="0">
                <a:solidFill>
                  <a:schemeClr val="tx1"/>
                </a:solidFill>
                <a:latin typeface="Times New Roman" pitchFamily="18" charset="0"/>
              </a:rPr>
              <a:t/>
            </a:r>
            <a:br>
              <a:rPr lang="en-GB" altLang="en-US" sz="2500" dirty="0">
                <a:solidFill>
                  <a:schemeClr val="tx1"/>
                </a:solidFill>
                <a:latin typeface="Times New Roman" pitchFamily="18" charset="0"/>
              </a:rPr>
            </a:br>
            <a:endParaRPr lang="en-US" altLang="en-US" sz="2000" dirty="0">
              <a:solidFill>
                <a:schemeClr val="tx1"/>
              </a:solidFill>
              <a:latin typeface="Times New Roman" pitchFamily="18" charset="0"/>
            </a:endParaRPr>
          </a:p>
        </p:txBody>
      </p:sp>
      <p:sp>
        <p:nvSpPr>
          <p:cNvPr id="209923" name="Rectangle 1027"/>
          <p:cNvSpPr>
            <a:spLocks noGrp="1" noChangeArrowheads="1"/>
          </p:cNvSpPr>
          <p:nvPr>
            <p:ph idx="1"/>
          </p:nvPr>
        </p:nvSpPr>
        <p:spPr>
          <a:xfrm>
            <a:off x="202134" y="908720"/>
            <a:ext cx="8915400" cy="5200600"/>
          </a:xfrm>
        </p:spPr>
        <p:txBody>
          <a:bodyPr>
            <a:normAutofit/>
          </a:bodyPr>
          <a:lstStyle/>
          <a:p>
            <a:r>
              <a:rPr lang="en-GB" altLang="en-US" sz="2400" u="sng" dirty="0">
                <a:latin typeface="Times New Roman" pitchFamily="18" charset="0"/>
              </a:rPr>
              <a:t>Panel Data</a:t>
            </a:r>
            <a:r>
              <a:rPr lang="en-GB" altLang="en-US" sz="2400" dirty="0">
                <a:latin typeface="Times New Roman" pitchFamily="18" charset="0"/>
              </a:rPr>
              <a:t> has the dimensions of both time series and cross-sections, e.g. the daily prices of a number of blue chip stocks over two years.</a:t>
            </a:r>
          </a:p>
          <a:p>
            <a:endParaRPr lang="en-GB" altLang="en-US" sz="2000" dirty="0">
              <a:latin typeface="Times New Roman" pitchFamily="18" charset="0"/>
            </a:endParaRPr>
          </a:p>
        </p:txBody>
      </p:sp>
      <p:pic>
        <p:nvPicPr>
          <p:cNvPr id="2" name="Рисунок 1"/>
          <p:cNvPicPr>
            <a:picLocks noChangeAspect="1"/>
          </p:cNvPicPr>
          <p:nvPr/>
        </p:nvPicPr>
        <p:blipFill>
          <a:blip r:embed="rId3"/>
          <a:stretch>
            <a:fillRect/>
          </a:stretch>
        </p:blipFill>
        <p:spPr>
          <a:xfrm>
            <a:off x="484710" y="2204864"/>
            <a:ext cx="7543674" cy="417646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Example ( Economic Model of Crime)</a:t>
            </a:r>
            <a:endParaRPr lang="en-US" sz="3600" dirty="0"/>
          </a:p>
        </p:txBody>
      </p:sp>
      <p:sp>
        <p:nvSpPr>
          <p:cNvPr id="3" name="Content Placeholder 2"/>
          <p:cNvSpPr>
            <a:spLocks noGrp="1"/>
          </p:cNvSpPr>
          <p:nvPr>
            <p:ph idx="1"/>
          </p:nvPr>
        </p:nvSpPr>
        <p:spPr/>
        <p:txBody>
          <a:bodyPr>
            <a:normAutofit/>
          </a:bodyPr>
          <a:lstStyle/>
          <a:p>
            <a:r>
              <a:rPr lang="en-US" dirty="0" smtClean="0"/>
              <a:t>Nobel </a:t>
            </a:r>
            <a:r>
              <a:rPr lang="en-US" dirty="0"/>
              <a:t>prize winner Gary Becker postulated a utility maximization framework to describe an individual’s participation in </a:t>
            </a:r>
            <a:r>
              <a:rPr lang="en-US" dirty="0" smtClean="0"/>
              <a:t>crime. </a:t>
            </a:r>
          </a:p>
          <a:p>
            <a:r>
              <a:rPr lang="en-US" dirty="0" smtClean="0"/>
              <a:t>The </a:t>
            </a:r>
            <a:r>
              <a:rPr lang="en-US" dirty="0"/>
              <a:t>opportunity costs of crime prevent the criminal from participating in other activities such as legal employment. </a:t>
            </a:r>
            <a:endParaRPr lang="en-US" dirty="0" smtClean="0"/>
          </a:p>
          <a:p>
            <a:r>
              <a:rPr lang="en-US" dirty="0"/>
              <a:t>C</a:t>
            </a:r>
            <a:r>
              <a:rPr lang="en-US" dirty="0" smtClean="0"/>
              <a:t>osts </a:t>
            </a:r>
            <a:r>
              <a:rPr lang="en-US" dirty="0"/>
              <a:t>associated with the possibility of being caught and then, if convicted, the costs associated with incarceration. </a:t>
            </a:r>
          </a:p>
        </p:txBody>
      </p:sp>
      <p:sp>
        <p:nvSpPr>
          <p:cNvPr id="4" name="Date Placeholder 3"/>
          <p:cNvSpPr>
            <a:spLocks noGrp="1"/>
          </p:cNvSpPr>
          <p:nvPr>
            <p:ph type="dt" sz="half" idx="10"/>
          </p:nvPr>
        </p:nvSpPr>
        <p:spPr/>
        <p:txBody>
          <a:bodyPr/>
          <a:lstStyle/>
          <a:p>
            <a:r>
              <a:rPr lang="en-US" altLang="en-US" smtClean="0"/>
              <a:t>‘Introductory Econometrics for Finance’ © Chris Brooks 2008</a:t>
            </a:r>
            <a:endParaRPr lang="en-US" altLang="en-US"/>
          </a:p>
        </p:txBody>
      </p:sp>
    </p:spTree>
    <p:extLst>
      <p:ext uri="{BB962C8B-B14F-4D97-AF65-F5344CB8AC3E}">
        <p14:creationId xmlns:p14="http://schemas.microsoft.com/office/powerpoint/2010/main" val="756556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a:t>Example ( Economic Model of Crime)</a:t>
            </a:r>
          </a:p>
        </p:txBody>
      </p:sp>
      <p:pic>
        <p:nvPicPr>
          <p:cNvPr id="7" name="Content Placeholder 6"/>
          <p:cNvPicPr>
            <a:picLocks noGrp="1" noChangeAspect="1"/>
          </p:cNvPicPr>
          <p:nvPr>
            <p:ph idx="1"/>
          </p:nvPr>
        </p:nvPicPr>
        <p:blipFill>
          <a:blip r:embed="rId2"/>
          <a:stretch>
            <a:fillRect/>
          </a:stretch>
        </p:blipFill>
        <p:spPr>
          <a:xfrm>
            <a:off x="1553600" y="2060848"/>
            <a:ext cx="6186752" cy="3420738"/>
          </a:xfrm>
          <a:prstGeom prst="rect">
            <a:avLst/>
          </a:prstGeom>
        </p:spPr>
      </p:pic>
      <p:sp>
        <p:nvSpPr>
          <p:cNvPr id="4" name="Date Placeholder 3"/>
          <p:cNvSpPr>
            <a:spLocks noGrp="1"/>
          </p:cNvSpPr>
          <p:nvPr>
            <p:ph type="dt" sz="half" idx="10"/>
          </p:nvPr>
        </p:nvSpPr>
        <p:spPr/>
        <p:txBody>
          <a:bodyPr/>
          <a:lstStyle/>
          <a:p>
            <a:r>
              <a:rPr lang="en-US" altLang="en-US" dirty="0" smtClean="0"/>
              <a:t>‘</a:t>
            </a:r>
            <a:endParaRPr lang="en-US" altLang="en-US" dirty="0"/>
          </a:p>
        </p:txBody>
      </p:sp>
    </p:spTree>
    <p:extLst>
      <p:ext uri="{BB962C8B-B14F-4D97-AF65-F5344CB8AC3E}">
        <p14:creationId xmlns:p14="http://schemas.microsoft.com/office/powerpoint/2010/main" val="1093785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1176082"/>
          </a:xfrm>
        </p:spPr>
        <p:txBody>
          <a:bodyPr/>
          <a:lstStyle/>
          <a:p>
            <a:r>
              <a:rPr lang="en-US" sz="3600" dirty="0">
                <a:solidFill>
                  <a:srgbClr val="EBEBEB"/>
                </a:solidFill>
              </a:rPr>
              <a:t>Example ( Economic Model of Crime)</a:t>
            </a:r>
            <a:endParaRPr lang="en-US" dirty="0"/>
          </a:p>
        </p:txBody>
      </p:sp>
      <p:pic>
        <p:nvPicPr>
          <p:cNvPr id="5" name="Content Placeholder 4"/>
          <p:cNvPicPr>
            <a:picLocks noGrp="1" noChangeAspect="1"/>
          </p:cNvPicPr>
          <p:nvPr>
            <p:ph idx="1"/>
          </p:nvPr>
        </p:nvPicPr>
        <p:blipFill>
          <a:blip r:embed="rId2"/>
          <a:stretch>
            <a:fillRect/>
          </a:stretch>
        </p:blipFill>
        <p:spPr>
          <a:xfrm>
            <a:off x="1472374" y="1902400"/>
            <a:ext cx="5080051" cy="1072000"/>
          </a:xfrm>
          <a:prstGeom prst="rect">
            <a:avLst/>
          </a:prstGeom>
        </p:spPr>
      </p:pic>
      <p:sp>
        <p:nvSpPr>
          <p:cNvPr id="4" name="Date Placeholder 3"/>
          <p:cNvSpPr>
            <a:spLocks noGrp="1"/>
          </p:cNvSpPr>
          <p:nvPr>
            <p:ph type="dt" sz="half" idx="10"/>
          </p:nvPr>
        </p:nvSpPr>
        <p:spPr/>
        <p:txBody>
          <a:bodyPr/>
          <a:lstStyle/>
          <a:p>
            <a:r>
              <a:rPr lang="en-US" altLang="en-US" dirty="0" smtClean="0"/>
              <a:t>‘I</a:t>
            </a:r>
            <a:endParaRPr lang="en-US" altLang="en-US" dirty="0"/>
          </a:p>
        </p:txBody>
      </p:sp>
      <p:sp>
        <p:nvSpPr>
          <p:cNvPr id="6" name="Rectangle 5"/>
          <p:cNvSpPr/>
          <p:nvPr/>
        </p:nvSpPr>
        <p:spPr>
          <a:xfrm>
            <a:off x="611560" y="3225160"/>
            <a:ext cx="7992887" cy="2246769"/>
          </a:xfrm>
          <a:prstGeom prst="rect">
            <a:avLst/>
          </a:prstGeom>
        </p:spPr>
        <p:txBody>
          <a:bodyPr wrap="square">
            <a:spAutoFit/>
          </a:bodyPr>
          <a:lstStyle/>
          <a:p>
            <a:r>
              <a:rPr lang="en-US" sz="1400" dirty="0">
                <a:latin typeface="Times-Roman"/>
              </a:rPr>
              <a:t>where </a:t>
            </a:r>
            <a:r>
              <a:rPr lang="en-US" sz="1400" i="1" dirty="0">
                <a:latin typeface="Times-Italic"/>
              </a:rPr>
              <a:t>crime </a:t>
            </a:r>
            <a:r>
              <a:rPr lang="en-US" sz="1400" dirty="0">
                <a:latin typeface="Times-Roman"/>
              </a:rPr>
              <a:t>is some measure of the frequency of criminal activity, </a:t>
            </a:r>
            <a:endParaRPr lang="en-US" sz="1400" dirty="0" smtClean="0">
              <a:latin typeface="Times-Roman"/>
            </a:endParaRPr>
          </a:p>
          <a:p>
            <a:r>
              <a:rPr lang="en-US" sz="1400" i="1" dirty="0" err="1" smtClean="0">
                <a:latin typeface="Times-Italic"/>
              </a:rPr>
              <a:t>wagem</a:t>
            </a:r>
            <a:r>
              <a:rPr lang="en-US" sz="1400" i="1" dirty="0" smtClean="0">
                <a:latin typeface="Times-Italic"/>
              </a:rPr>
              <a:t> </a:t>
            </a:r>
            <a:r>
              <a:rPr lang="en-US" sz="1400" dirty="0">
                <a:latin typeface="Times-Roman"/>
              </a:rPr>
              <a:t>is the </a:t>
            </a:r>
            <a:r>
              <a:rPr lang="en-US" sz="1400" dirty="0" smtClean="0">
                <a:latin typeface="Times-Roman"/>
              </a:rPr>
              <a:t>wage that </a:t>
            </a:r>
            <a:r>
              <a:rPr lang="en-US" sz="1400" dirty="0">
                <a:latin typeface="Times-Roman"/>
              </a:rPr>
              <a:t>can be earned in legal employment</a:t>
            </a:r>
            <a:r>
              <a:rPr lang="en-US" sz="1400" dirty="0" smtClean="0">
                <a:latin typeface="Times-Roman"/>
              </a:rPr>
              <a:t>,</a:t>
            </a:r>
          </a:p>
          <a:p>
            <a:r>
              <a:rPr lang="en-US" sz="1400" dirty="0" smtClean="0">
                <a:latin typeface="Times-Roman"/>
              </a:rPr>
              <a:t> </a:t>
            </a:r>
            <a:r>
              <a:rPr lang="en-US" sz="1400" i="1" dirty="0" err="1">
                <a:latin typeface="Times-Italic"/>
              </a:rPr>
              <a:t>othinc</a:t>
            </a:r>
            <a:r>
              <a:rPr lang="en-US" sz="1400" i="1" dirty="0">
                <a:latin typeface="Times-Italic"/>
              </a:rPr>
              <a:t> </a:t>
            </a:r>
            <a:r>
              <a:rPr lang="en-US" sz="1400" dirty="0">
                <a:latin typeface="Times-Roman"/>
              </a:rPr>
              <a:t>is the income from other sources (</a:t>
            </a:r>
            <a:r>
              <a:rPr lang="en-US" sz="1400" dirty="0" smtClean="0">
                <a:latin typeface="Times-Roman"/>
              </a:rPr>
              <a:t>assets, inheritance</a:t>
            </a:r>
            <a:r>
              <a:rPr lang="en-US" sz="1400" dirty="0">
                <a:latin typeface="Times-Roman"/>
              </a:rPr>
              <a:t>, etc</a:t>
            </a:r>
            <a:r>
              <a:rPr lang="en-US" sz="1400" dirty="0" smtClean="0">
                <a:latin typeface="Times-Roman"/>
              </a:rPr>
              <a:t>.),</a:t>
            </a:r>
          </a:p>
          <a:p>
            <a:r>
              <a:rPr lang="en-US" sz="1400" dirty="0" smtClean="0">
                <a:latin typeface="Times-Roman"/>
              </a:rPr>
              <a:t> </a:t>
            </a:r>
            <a:r>
              <a:rPr lang="en-US" sz="1400" i="1" dirty="0" err="1">
                <a:latin typeface="Times-Italic"/>
              </a:rPr>
              <a:t>freqarr</a:t>
            </a:r>
            <a:r>
              <a:rPr lang="en-US" sz="1400" i="1" dirty="0">
                <a:latin typeface="Times-Italic"/>
              </a:rPr>
              <a:t> </a:t>
            </a:r>
            <a:r>
              <a:rPr lang="en-US" sz="1400" dirty="0">
                <a:latin typeface="Times-Roman"/>
              </a:rPr>
              <a:t>is the frequency of arrests for prior infractions (to </a:t>
            </a:r>
            <a:r>
              <a:rPr lang="en-US" sz="1400" dirty="0" smtClean="0">
                <a:latin typeface="Times-Roman"/>
              </a:rPr>
              <a:t>approximate the </a:t>
            </a:r>
            <a:r>
              <a:rPr lang="en-US" sz="1400" dirty="0">
                <a:latin typeface="Times-Roman"/>
              </a:rPr>
              <a:t>probability of arrest), </a:t>
            </a:r>
            <a:endParaRPr lang="en-US" sz="1400" dirty="0" smtClean="0">
              <a:latin typeface="Times-Roman"/>
            </a:endParaRPr>
          </a:p>
          <a:p>
            <a:r>
              <a:rPr lang="en-US" sz="1400" i="1" dirty="0" err="1" smtClean="0">
                <a:latin typeface="Times-Italic"/>
              </a:rPr>
              <a:t>freqconv</a:t>
            </a:r>
            <a:r>
              <a:rPr lang="en-US" sz="1400" i="1" dirty="0" smtClean="0">
                <a:latin typeface="Times-Italic"/>
              </a:rPr>
              <a:t> </a:t>
            </a:r>
            <a:r>
              <a:rPr lang="en-US" sz="1400" dirty="0">
                <a:latin typeface="Times-Roman"/>
              </a:rPr>
              <a:t>is the frequency of conviction, </a:t>
            </a:r>
          </a:p>
          <a:p>
            <a:r>
              <a:rPr lang="en-US" sz="1400" i="1" dirty="0" err="1" smtClean="0">
                <a:latin typeface="Times-Italic"/>
              </a:rPr>
              <a:t>avgsen</a:t>
            </a:r>
            <a:r>
              <a:rPr lang="en-US" sz="1400" i="1" dirty="0" smtClean="0">
                <a:latin typeface="Times-Italic"/>
              </a:rPr>
              <a:t> </a:t>
            </a:r>
            <a:r>
              <a:rPr lang="en-US" sz="1400" dirty="0" smtClean="0">
                <a:latin typeface="Times-Roman"/>
              </a:rPr>
              <a:t>is the </a:t>
            </a:r>
            <a:r>
              <a:rPr lang="en-US" sz="1400" dirty="0">
                <a:latin typeface="Times-Roman"/>
              </a:rPr>
              <a:t>average sentence length after conviction</a:t>
            </a:r>
            <a:r>
              <a:rPr lang="en-US" sz="1400" dirty="0" smtClean="0">
                <a:latin typeface="Times-Roman"/>
              </a:rPr>
              <a:t>.</a:t>
            </a:r>
          </a:p>
          <a:p>
            <a:endParaRPr lang="en-US" sz="1400" dirty="0">
              <a:latin typeface="Times-Roman"/>
            </a:endParaRPr>
          </a:p>
          <a:p>
            <a:r>
              <a:rPr lang="en-US" sz="1400" dirty="0" smtClean="0">
                <a:latin typeface="Times-Roman"/>
              </a:rPr>
              <a:t> </a:t>
            </a:r>
            <a:r>
              <a:rPr lang="en-US" sz="1400" dirty="0">
                <a:latin typeface="Times-Roman"/>
              </a:rPr>
              <a:t>The choice of these variables is </a:t>
            </a:r>
            <a:r>
              <a:rPr lang="en-US" sz="1400" dirty="0" smtClean="0">
                <a:latin typeface="Times-Roman"/>
              </a:rPr>
              <a:t>determined by </a:t>
            </a:r>
            <a:r>
              <a:rPr lang="en-US" sz="1400" dirty="0">
                <a:latin typeface="Times-Roman"/>
              </a:rPr>
              <a:t>the economic theory as well as data considerations. The term </a:t>
            </a:r>
            <a:r>
              <a:rPr lang="en-US" sz="1400" i="1" dirty="0">
                <a:latin typeface="Times-Italic"/>
              </a:rPr>
              <a:t>u </a:t>
            </a:r>
            <a:r>
              <a:rPr lang="en-US" sz="1400" dirty="0">
                <a:latin typeface="Times-Roman"/>
              </a:rPr>
              <a:t>contains </a:t>
            </a:r>
            <a:r>
              <a:rPr lang="en-US" sz="1400" dirty="0" smtClean="0">
                <a:latin typeface="Times-Roman"/>
              </a:rPr>
              <a:t>unobserved </a:t>
            </a:r>
            <a:r>
              <a:rPr lang="en-US" sz="1400" dirty="0">
                <a:latin typeface="Times-Roman"/>
              </a:rPr>
              <a:t>factors, such as the wage for criminal activity, moral character, family </a:t>
            </a:r>
            <a:r>
              <a:rPr lang="en-US" sz="1400" dirty="0" smtClean="0">
                <a:latin typeface="Times-Roman"/>
              </a:rPr>
              <a:t>background, and </a:t>
            </a:r>
            <a:r>
              <a:rPr lang="en-US" sz="1400" dirty="0">
                <a:latin typeface="Times-Roman"/>
              </a:rPr>
              <a:t>errors in measuring things like criminal activity and the probability </a:t>
            </a:r>
            <a:r>
              <a:rPr lang="en-US" sz="1400" dirty="0" smtClean="0">
                <a:latin typeface="Times-Roman"/>
              </a:rPr>
              <a:t>of arrest</a:t>
            </a:r>
            <a:r>
              <a:rPr lang="en-US" sz="1400" dirty="0">
                <a:latin typeface="Times-Roman"/>
              </a:rPr>
              <a:t>.</a:t>
            </a:r>
            <a:endParaRPr lang="en-US" sz="1400" dirty="0"/>
          </a:p>
        </p:txBody>
      </p:sp>
    </p:spTree>
    <p:extLst>
      <p:ext uri="{BB962C8B-B14F-4D97-AF65-F5344CB8AC3E}">
        <p14:creationId xmlns:p14="http://schemas.microsoft.com/office/powerpoint/2010/main" val="352225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CAUSALITY </a:t>
            </a:r>
            <a:r>
              <a:rPr lang="en-US" sz="2800" dirty="0"/>
              <a:t>AND THE NOTION OF CETERIS </a:t>
            </a:r>
            <a:r>
              <a:rPr lang="en-US" sz="2800" dirty="0" smtClean="0"/>
              <a:t>PARIBUS IN </a:t>
            </a:r>
            <a:r>
              <a:rPr lang="en-US" sz="2800" dirty="0"/>
              <a:t>ECONOMETRIC ANALYSIS</a:t>
            </a:r>
          </a:p>
        </p:txBody>
      </p:sp>
      <p:sp>
        <p:nvSpPr>
          <p:cNvPr id="3" name="Content Placeholder 2"/>
          <p:cNvSpPr>
            <a:spLocks noGrp="1"/>
          </p:cNvSpPr>
          <p:nvPr>
            <p:ph idx="1"/>
          </p:nvPr>
        </p:nvSpPr>
        <p:spPr/>
        <p:txBody>
          <a:bodyPr/>
          <a:lstStyle/>
          <a:p>
            <a:r>
              <a:rPr lang="en-US" dirty="0"/>
              <a:t>In most tests of economic theory, and certainly for evaluating public policy, the </a:t>
            </a:r>
            <a:r>
              <a:rPr lang="en-US" dirty="0" smtClean="0"/>
              <a:t>economist’s goal </a:t>
            </a:r>
            <a:r>
              <a:rPr lang="en-US" dirty="0"/>
              <a:t>is to infer that one variable has a </a:t>
            </a:r>
            <a:r>
              <a:rPr lang="en-US" b="1" dirty="0"/>
              <a:t>causal effect </a:t>
            </a:r>
            <a:r>
              <a:rPr lang="en-US" dirty="0"/>
              <a:t>on another </a:t>
            </a:r>
            <a:r>
              <a:rPr lang="en-US" dirty="0" smtClean="0"/>
              <a:t>variable.</a:t>
            </a:r>
          </a:p>
          <a:p>
            <a:r>
              <a:rPr lang="en-US" dirty="0"/>
              <a:t>The notion of </a:t>
            </a:r>
            <a:r>
              <a:rPr lang="en-US" b="1" dirty="0"/>
              <a:t>ceteris paribus</a:t>
            </a:r>
            <a:r>
              <a:rPr lang="en-US" dirty="0"/>
              <a:t>—which means “other (relevant) factors </a:t>
            </a:r>
            <a:r>
              <a:rPr lang="en-US" dirty="0" smtClean="0"/>
              <a:t>being equal</a:t>
            </a:r>
            <a:r>
              <a:rPr lang="en-US" dirty="0"/>
              <a:t>”—plays an important role in causal analysis.</a:t>
            </a:r>
            <a:endParaRPr lang="en-US" dirty="0"/>
          </a:p>
        </p:txBody>
      </p:sp>
      <p:sp>
        <p:nvSpPr>
          <p:cNvPr id="4" name="Date Placeholder 3"/>
          <p:cNvSpPr>
            <a:spLocks noGrp="1"/>
          </p:cNvSpPr>
          <p:nvPr>
            <p:ph type="dt" sz="half" idx="10"/>
          </p:nvPr>
        </p:nvSpPr>
        <p:spPr/>
        <p:txBody>
          <a:bodyPr/>
          <a:lstStyle/>
          <a:p>
            <a:r>
              <a:rPr lang="en-US" altLang="en-US" smtClean="0"/>
              <a:t>‘Introductory Econometrics for Finance’ © Chris Brooks 2008</a:t>
            </a:r>
            <a:endParaRPr lang="en-US" altLang="en-US"/>
          </a:p>
        </p:txBody>
      </p:sp>
    </p:spTree>
    <p:extLst>
      <p:ext uri="{BB962C8B-B14F-4D97-AF65-F5344CB8AC3E}">
        <p14:creationId xmlns:p14="http://schemas.microsoft.com/office/powerpoint/2010/main" val="22731522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solidFill>
                  <a:schemeClr val="tx1"/>
                </a:solidFill>
                <a:latin typeface="Times New Roman" panose="02020603050405020304" pitchFamily="18" charset="0"/>
                <a:cs typeface="Times New Roman" panose="02020603050405020304" pitchFamily="18" charset="0"/>
              </a:rPr>
              <a:t>Conclusions </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en-US" sz="3200" dirty="0">
                <a:latin typeface="Times New Roman" panose="02020603050405020304" pitchFamily="18" charset="0"/>
                <a:cs typeface="Times New Roman" panose="02020603050405020304" pitchFamily="18" charset="0"/>
              </a:rPr>
              <a:t>The definition of econometrics </a:t>
            </a:r>
          </a:p>
          <a:p>
            <a:r>
              <a:rPr lang="en-US" sz="3200" dirty="0">
                <a:latin typeface="Times New Roman" panose="02020603050405020304" pitchFamily="18" charset="0"/>
                <a:cs typeface="Times New Roman" panose="02020603050405020304" pitchFamily="18" charset="0"/>
              </a:rPr>
              <a:t>The problems that can solved by econometricians </a:t>
            </a:r>
          </a:p>
          <a:p>
            <a:r>
              <a:rPr lang="en-US" sz="3200" dirty="0">
                <a:latin typeface="Times New Roman" panose="02020603050405020304" pitchFamily="18" charset="0"/>
                <a:cs typeface="Times New Roman" panose="02020603050405020304" pitchFamily="18" charset="0"/>
              </a:rPr>
              <a:t>Modelling </a:t>
            </a:r>
          </a:p>
          <a:p>
            <a:r>
              <a:rPr lang="en-US" sz="3200" dirty="0">
                <a:latin typeface="Times New Roman" panose="02020603050405020304" pitchFamily="18" charset="0"/>
                <a:cs typeface="Times New Roman" panose="02020603050405020304" pitchFamily="18" charset="0"/>
              </a:rPr>
              <a:t>The data</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69957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1143000" y="609600"/>
            <a:ext cx="7772400" cy="1066800"/>
          </a:xfrm>
        </p:spPr>
        <p:txBody>
          <a:bodyPr>
            <a:normAutofit fontScale="90000"/>
          </a:bodyPr>
          <a:lstStyle/>
          <a:p>
            <a:r>
              <a:rPr lang="en-GB" altLang="en-US" sz="2500" b="1" dirty="0">
                <a:latin typeface="Times New Roman" pitchFamily="18" charset="0"/>
              </a:rPr>
              <a:t/>
            </a:r>
            <a:br>
              <a:rPr lang="en-GB" altLang="en-US" sz="2500" b="1" dirty="0">
                <a:latin typeface="Times New Roman" pitchFamily="18" charset="0"/>
              </a:rPr>
            </a:br>
            <a:endParaRPr lang="en-US" altLang="en-US" sz="4100" dirty="0">
              <a:latin typeface="Times New Roman" pitchFamily="18" charset="0"/>
            </a:endParaRPr>
          </a:p>
        </p:txBody>
      </p:sp>
      <p:sp>
        <p:nvSpPr>
          <p:cNvPr id="141315" name="Rectangle 3"/>
          <p:cNvSpPr>
            <a:spLocks noGrp="1" noChangeArrowheads="1"/>
          </p:cNvSpPr>
          <p:nvPr>
            <p:ph idx="1"/>
          </p:nvPr>
        </p:nvSpPr>
        <p:spPr>
          <a:xfrm>
            <a:off x="685800" y="1340768"/>
            <a:ext cx="8077200" cy="4755232"/>
          </a:xfrm>
        </p:spPr>
        <p:txBody>
          <a:bodyPr/>
          <a:lstStyle/>
          <a:p>
            <a:r>
              <a:rPr lang="en-GB" altLang="en-US" sz="4000" b="1" dirty="0">
                <a:latin typeface="Times New Roman" pitchFamily="18" charset="0"/>
              </a:rPr>
              <a:t>What is Econometrics?</a:t>
            </a:r>
          </a:p>
          <a:p>
            <a:endParaRPr lang="en-GB" altLang="en-US" sz="3200" dirty="0">
              <a:latin typeface="Times New Roman" pitchFamily="18" charset="0"/>
            </a:endParaRPr>
          </a:p>
          <a:p>
            <a:r>
              <a:rPr lang="en-GB" altLang="en-US" sz="3200" dirty="0">
                <a:latin typeface="Times New Roman" pitchFamily="18" charset="0"/>
              </a:rPr>
              <a:t>What kind problems can be solved by using Econometrics?</a:t>
            </a:r>
          </a:p>
          <a:p>
            <a:r>
              <a:rPr lang="en-GB" altLang="en-US" sz="3200" dirty="0">
                <a:latin typeface="Times New Roman" pitchFamily="18" charset="0"/>
              </a:rPr>
              <a:t>Modelling </a:t>
            </a:r>
          </a:p>
          <a:p>
            <a:r>
              <a:rPr lang="en-GB" altLang="en-US" sz="3200" dirty="0">
                <a:latin typeface="Times New Roman" pitchFamily="18" charset="0"/>
              </a:rPr>
              <a:t>What data do we  use?</a:t>
            </a:r>
          </a:p>
          <a:p>
            <a:pPr marL="0" indent="0">
              <a:buNone/>
            </a:pPr>
            <a:endParaRPr lang="en-GB" altLang="en-US" sz="3200" dirty="0">
              <a:latin typeface="Times New Roman" pitchFamily="18" charset="0"/>
            </a:endParaRPr>
          </a:p>
          <a:p>
            <a:endParaRPr lang="en-GB" altLang="en-US" sz="2000" dirty="0">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endParaRPr lang="en-US" altLang="en-US" dirty="0"/>
          </a:p>
        </p:txBody>
      </p:sp>
      <p:sp>
        <p:nvSpPr>
          <p:cNvPr id="4" name="Прямоугольник 3"/>
          <p:cNvSpPr/>
          <p:nvPr/>
        </p:nvSpPr>
        <p:spPr>
          <a:xfrm>
            <a:off x="685800" y="2090172"/>
            <a:ext cx="7918648" cy="3539430"/>
          </a:xfrm>
          <a:prstGeom prst="rect">
            <a:avLst/>
          </a:prstGeom>
        </p:spPr>
        <p:txBody>
          <a:bodyPr wrap="square">
            <a:spAutoFit/>
          </a:bodyPr>
          <a:lstStyle/>
          <a:p>
            <a:r>
              <a:rPr lang="en-GB" altLang="en-US" sz="3200" dirty="0">
                <a:latin typeface="Times New Roman" panose="02020603050405020304" pitchFamily="18" charset="0"/>
                <a:cs typeface="Times New Roman" panose="02020603050405020304" pitchFamily="18" charset="0"/>
              </a:rPr>
              <a:t>Literal meaning is “measurement in economics”.</a:t>
            </a:r>
          </a:p>
          <a:p>
            <a:endParaRPr lang="en-GB" altLang="en-US" sz="3200" dirty="0">
              <a:latin typeface="Times New Roman" panose="02020603050405020304" pitchFamily="18" charset="0"/>
              <a:cs typeface="Times New Roman" panose="02020603050405020304" pitchFamily="18" charset="0"/>
            </a:endParaRPr>
          </a:p>
          <a:p>
            <a:r>
              <a:rPr lang="en-GB" altLang="en-US" sz="3200" dirty="0">
                <a:latin typeface="Times New Roman" panose="02020603050405020304" pitchFamily="18" charset="0"/>
                <a:cs typeface="Times New Roman" panose="02020603050405020304" pitchFamily="18" charset="0"/>
              </a:rPr>
              <a:t>Definition of econometrics:</a:t>
            </a:r>
          </a:p>
          <a:p>
            <a:pPr>
              <a:buFontTx/>
              <a:buNone/>
            </a:pPr>
            <a:r>
              <a:rPr lang="en-GB" altLang="en-US" sz="3200" dirty="0">
                <a:latin typeface="Times New Roman" panose="02020603050405020304" pitchFamily="18" charset="0"/>
                <a:cs typeface="Times New Roman" panose="02020603050405020304" pitchFamily="18" charset="0"/>
              </a:rPr>
              <a:t>	The application of statistical and mathematical techniques to problems in economics.</a:t>
            </a:r>
            <a:endParaRPr lang="en-US" alt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62179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GB" altLang="en-US" sz="3200" b="1" dirty="0">
                <a:solidFill>
                  <a:schemeClr val="tx1"/>
                </a:solidFill>
                <a:latin typeface="Times New Roman" pitchFamily="18" charset="0"/>
              </a:rPr>
              <a:t>Examples of the kind of problems that </a:t>
            </a:r>
            <a:br>
              <a:rPr lang="en-GB" altLang="en-US" sz="3200" b="1" dirty="0">
                <a:solidFill>
                  <a:schemeClr val="tx1"/>
                </a:solidFill>
                <a:latin typeface="Times New Roman" pitchFamily="18" charset="0"/>
              </a:rPr>
            </a:br>
            <a:r>
              <a:rPr lang="en-GB" altLang="en-US" sz="3200" b="1" dirty="0">
                <a:solidFill>
                  <a:schemeClr val="tx1"/>
                </a:solidFill>
                <a:latin typeface="Times New Roman" pitchFamily="18" charset="0"/>
              </a:rPr>
              <a:t>may be solved by an Econometrician</a:t>
            </a:r>
            <a:br>
              <a:rPr lang="en-GB" altLang="en-US" sz="3200" b="1" dirty="0">
                <a:solidFill>
                  <a:schemeClr val="tx1"/>
                </a:solidFill>
                <a:latin typeface="Times New Roman" pitchFamily="18" charset="0"/>
              </a:rPr>
            </a:br>
            <a:endParaRPr lang="en-US" altLang="en-US" sz="3200" dirty="0">
              <a:solidFill>
                <a:schemeClr val="tx1"/>
              </a:solidFill>
              <a:latin typeface="Times New Roman" pitchFamily="18" charset="0"/>
            </a:endParaRPr>
          </a:p>
        </p:txBody>
      </p:sp>
      <p:sp>
        <p:nvSpPr>
          <p:cNvPr id="177155" name="Rectangle 3"/>
          <p:cNvSpPr>
            <a:spLocks noGrp="1" noChangeArrowheads="1"/>
          </p:cNvSpPr>
          <p:nvPr>
            <p:ph idx="1"/>
          </p:nvPr>
        </p:nvSpPr>
        <p:spPr>
          <a:xfrm>
            <a:off x="685800" y="1905000"/>
            <a:ext cx="7772400" cy="4476328"/>
          </a:xfrm>
        </p:spPr>
        <p:txBody>
          <a:bodyPr>
            <a:normAutofit fontScale="92500" lnSpcReduction="10000"/>
          </a:bodyPr>
          <a:lstStyle/>
          <a:p>
            <a:pPr algn="just">
              <a:lnSpc>
                <a:spcPct val="90000"/>
              </a:lnSpc>
              <a:buFontTx/>
              <a:buNone/>
            </a:pPr>
            <a:endParaRPr lang="en-GB" altLang="en-US" sz="2600" dirty="0">
              <a:latin typeface="Times New Roman" panose="02020603050405020304" pitchFamily="18" charset="0"/>
              <a:cs typeface="Times New Roman" panose="02020603050405020304" pitchFamily="18" charset="0"/>
            </a:endParaRPr>
          </a:p>
          <a:p>
            <a:pPr algn="just">
              <a:lnSpc>
                <a:spcPct val="90000"/>
              </a:lnSpc>
            </a:pPr>
            <a:r>
              <a:rPr lang="en-GB" altLang="en-US" sz="2600" dirty="0">
                <a:latin typeface="Times New Roman" panose="02020603050405020304" pitchFamily="18" charset="0"/>
                <a:cs typeface="Times New Roman" panose="02020603050405020304" pitchFamily="18" charset="0"/>
              </a:rPr>
              <a:t>	</a:t>
            </a:r>
            <a:r>
              <a:rPr lang="en-GB" altLang="en-US" sz="2800" dirty="0">
                <a:latin typeface="Times New Roman" panose="02020603050405020304" pitchFamily="18" charset="0"/>
                <a:cs typeface="Times New Roman" panose="02020603050405020304" pitchFamily="18" charset="0"/>
              </a:rPr>
              <a:t>Testing returns from education.</a:t>
            </a:r>
          </a:p>
          <a:p>
            <a:pPr algn="just">
              <a:lnSpc>
                <a:spcPct val="90000"/>
              </a:lnSpc>
            </a:pPr>
            <a:endParaRPr lang="en-GB" altLang="en-US" sz="2800" dirty="0">
              <a:latin typeface="Times New Roman" panose="02020603050405020304" pitchFamily="18" charset="0"/>
              <a:cs typeface="Times New Roman" panose="02020603050405020304" pitchFamily="18" charset="0"/>
            </a:endParaRPr>
          </a:p>
          <a:p>
            <a:pPr algn="just">
              <a:lnSpc>
                <a:spcPct val="90000"/>
              </a:lnSpc>
            </a:pPr>
            <a:r>
              <a:rPr lang="en-GB" altLang="en-US" sz="2800" dirty="0">
                <a:latin typeface="Times New Roman" panose="02020603050405020304" pitchFamily="18" charset="0"/>
                <a:cs typeface="Times New Roman" panose="02020603050405020304" pitchFamily="18" charset="0"/>
              </a:rPr>
              <a:t>	Measuring and forecasting the volatility of bond returns.</a:t>
            </a:r>
          </a:p>
          <a:p>
            <a:pPr algn="just">
              <a:lnSpc>
                <a:spcPct val="90000"/>
              </a:lnSpc>
            </a:pPr>
            <a:endParaRPr lang="en-GB" altLang="en-US" sz="2800" dirty="0">
              <a:latin typeface="Times New Roman" panose="02020603050405020304" pitchFamily="18" charset="0"/>
              <a:cs typeface="Times New Roman" panose="02020603050405020304" pitchFamily="18" charset="0"/>
            </a:endParaRPr>
          </a:p>
          <a:p>
            <a:pPr algn="just">
              <a:lnSpc>
                <a:spcPct val="90000"/>
              </a:lnSpc>
            </a:pPr>
            <a:r>
              <a:rPr lang="en-GB" altLang="en-US" sz="2800" dirty="0">
                <a:latin typeface="Times New Roman" panose="02020603050405020304" pitchFamily="18" charset="0"/>
                <a:cs typeface="Times New Roman" panose="02020603050405020304" pitchFamily="18" charset="0"/>
              </a:rPr>
              <a:t>	Modelling relationships between unemployment and inflation .</a:t>
            </a:r>
          </a:p>
          <a:p>
            <a:pPr algn="just">
              <a:lnSpc>
                <a:spcPct val="90000"/>
              </a:lnSpc>
            </a:pPr>
            <a:endParaRPr lang="en-GB" altLang="en-US" sz="2800" dirty="0">
              <a:latin typeface="Times New Roman" panose="02020603050405020304" pitchFamily="18" charset="0"/>
              <a:cs typeface="Times New Roman" panose="02020603050405020304" pitchFamily="18" charset="0"/>
            </a:endParaRPr>
          </a:p>
          <a:p>
            <a:pPr algn="just">
              <a:lnSpc>
                <a:spcPct val="90000"/>
              </a:lnSpc>
            </a:pPr>
            <a:r>
              <a:rPr lang="en-GB" altLang="en-US" sz="2800" dirty="0">
                <a:latin typeface="Times New Roman" panose="02020603050405020304" pitchFamily="18" charset="0"/>
                <a:cs typeface="Times New Roman" panose="02020603050405020304" pitchFamily="18" charset="0"/>
              </a:rPr>
              <a:t>Modelling long-term relationships between prices and exchange rates</a:t>
            </a:r>
          </a:p>
          <a:p>
            <a:pPr algn="just">
              <a:lnSpc>
                <a:spcPct val="90000"/>
              </a:lnSpc>
              <a:buFontTx/>
              <a:buNone/>
            </a:pPr>
            <a:endParaRPr lang="en-US" altLang="en-US" sz="2000" dirty="0">
              <a:latin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84710" y="98701"/>
            <a:ext cx="7055380" cy="1226255"/>
          </a:xfrm>
        </p:spPr>
        <p:txBody>
          <a:bodyPr>
            <a:noAutofit/>
          </a:bodyPr>
          <a:lstStyle/>
          <a:p>
            <a:r>
              <a:rPr lang="en-US" sz="2800" b="1" dirty="0">
                <a:solidFill>
                  <a:schemeClr val="tx1"/>
                </a:solidFill>
                <a:latin typeface="Times New Roman" panose="02020603050405020304" pitchFamily="18" charset="0"/>
                <a:cs typeface="Times New Roman" panose="02020603050405020304" pitchFamily="18" charset="0"/>
              </a:rPr>
              <a:t>Steps involved in formulation of econometric model</a:t>
            </a:r>
            <a:endParaRPr lang="ru-RU" sz="2800" b="1" dirty="0">
              <a:solidFill>
                <a:schemeClr val="tx1"/>
              </a:solidFill>
              <a:latin typeface="Times New Roman" panose="02020603050405020304" pitchFamily="18" charset="0"/>
              <a:cs typeface="Times New Roman" panose="02020603050405020304" pitchFamily="18" charset="0"/>
            </a:endParaRPr>
          </a:p>
        </p:txBody>
      </p:sp>
      <p:sp>
        <p:nvSpPr>
          <p:cNvPr id="2" name="Объект 1"/>
          <p:cNvSpPr>
            <a:spLocks noGrp="1"/>
          </p:cNvSpPr>
          <p:nvPr>
            <p:ph idx="1"/>
          </p:nvPr>
        </p:nvSpPr>
        <p:spPr>
          <a:xfrm>
            <a:off x="827700" y="980728"/>
            <a:ext cx="6711654" cy="5400600"/>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Economic Theory ( Previous studies)</a:t>
            </a:r>
          </a:p>
          <a:p>
            <a:pPr marL="0" indent="0">
              <a:buNone/>
            </a:pPr>
            <a:r>
              <a:rPr lang="en-US" sz="2400" dirty="0">
                <a:latin typeface="Times New Roman" panose="02020603050405020304" pitchFamily="18" charset="0"/>
                <a:cs typeface="Times New Roman" panose="02020603050405020304" pitchFamily="18" charset="0"/>
              </a:rPr>
              <a:t>Formulation of an Estimable Theoretical Model</a:t>
            </a:r>
          </a:p>
          <a:p>
            <a:pPr marL="0" indent="0">
              <a:buNone/>
            </a:pPr>
            <a:r>
              <a:rPr lang="en-US" sz="2400" dirty="0">
                <a:latin typeface="Times New Roman" panose="02020603050405020304" pitchFamily="18" charset="0"/>
                <a:cs typeface="Times New Roman" panose="02020603050405020304" pitchFamily="18" charset="0"/>
              </a:rPr>
              <a:t>Collection of Data</a:t>
            </a:r>
          </a:p>
          <a:p>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Model Estimation</a:t>
            </a:r>
          </a:p>
          <a:p>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Is the Model statistically Adequate?</a:t>
            </a:r>
          </a:p>
          <a:p>
            <a:pPr marL="0" indent="0">
              <a:buNone/>
            </a:pPr>
            <a:r>
              <a:rPr lang="en-US" sz="2400" dirty="0">
                <a:latin typeface="Times New Roman" panose="02020603050405020304" pitchFamily="18" charset="0"/>
                <a:cs typeface="Times New Roman" panose="02020603050405020304" pitchFamily="18" charset="0"/>
              </a:rPr>
              <a:t>                          No                        Yes</a:t>
            </a:r>
          </a:p>
          <a:p>
            <a:r>
              <a:rPr lang="en-US" sz="2400" dirty="0">
                <a:latin typeface="Times New Roman" panose="02020603050405020304" pitchFamily="18" charset="0"/>
                <a:cs typeface="Times New Roman" panose="02020603050405020304" pitchFamily="18" charset="0"/>
              </a:rPr>
              <a:t>         Reformulate model      Interpret Model</a:t>
            </a:r>
          </a:p>
          <a:p>
            <a:pPr marL="0" indent="0">
              <a:buNone/>
            </a:pPr>
            <a:r>
              <a:rPr lang="en-US" sz="2400" dirty="0">
                <a:latin typeface="Times New Roman" panose="02020603050405020304" pitchFamily="18" charset="0"/>
                <a:cs typeface="Times New Roman" panose="02020603050405020304" pitchFamily="18" charset="0"/>
              </a:rPr>
              <a:t>                                                   Use for Analysis</a:t>
            </a:r>
            <a:endParaRPr lang="ru-RU" sz="2400" dirty="0">
              <a:latin typeface="Times New Roman" panose="02020603050405020304" pitchFamily="18" charset="0"/>
              <a:cs typeface="Times New Roman" panose="02020603050405020304" pitchFamily="18" charset="0"/>
            </a:endParaRPr>
          </a:p>
        </p:txBody>
      </p:sp>
      <p:sp>
        <p:nvSpPr>
          <p:cNvPr id="8" name="Стрелка: вниз 7"/>
          <p:cNvSpPr/>
          <p:nvPr/>
        </p:nvSpPr>
        <p:spPr>
          <a:xfrm>
            <a:off x="3901850" y="1454699"/>
            <a:ext cx="484632" cy="2174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p:cNvSpPr/>
          <p:nvPr/>
        </p:nvSpPr>
        <p:spPr>
          <a:xfrm>
            <a:off x="3901850" y="2173655"/>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низ 10"/>
          <p:cNvSpPr/>
          <p:nvPr/>
        </p:nvSpPr>
        <p:spPr>
          <a:xfrm>
            <a:off x="3889989" y="2910400"/>
            <a:ext cx="484632" cy="471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низ 11"/>
          <p:cNvSpPr/>
          <p:nvPr/>
        </p:nvSpPr>
        <p:spPr>
          <a:xfrm>
            <a:off x="3889989" y="3729434"/>
            <a:ext cx="484632" cy="37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7" name="Прямая со стрелкой 16"/>
          <p:cNvCxnSpPr/>
          <p:nvPr/>
        </p:nvCxnSpPr>
        <p:spPr>
          <a:xfrm>
            <a:off x="4794156" y="4369357"/>
            <a:ext cx="360040" cy="36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H="1">
            <a:off x="3233264" y="4377741"/>
            <a:ext cx="503915" cy="3516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Стрелка: вниз 20"/>
          <p:cNvSpPr/>
          <p:nvPr/>
        </p:nvSpPr>
        <p:spPr>
          <a:xfrm>
            <a:off x="2915816" y="4869160"/>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Стрелка: вниз 22"/>
          <p:cNvSpPr/>
          <p:nvPr/>
        </p:nvSpPr>
        <p:spPr>
          <a:xfrm>
            <a:off x="5154196" y="5349604"/>
            <a:ext cx="484632" cy="2557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трелка: вниз 23"/>
          <p:cNvSpPr/>
          <p:nvPr/>
        </p:nvSpPr>
        <p:spPr>
          <a:xfrm>
            <a:off x="5154196" y="5843444"/>
            <a:ext cx="484632" cy="2557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47007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data </a:t>
            </a:r>
            <a:endParaRPr lang="en-US" dirty="0"/>
          </a:p>
        </p:txBody>
      </p:sp>
      <p:sp>
        <p:nvSpPr>
          <p:cNvPr id="3" name="Content Placeholder 2"/>
          <p:cNvSpPr>
            <a:spLocks noGrp="1"/>
          </p:cNvSpPr>
          <p:nvPr>
            <p:ph idx="1"/>
          </p:nvPr>
        </p:nvSpPr>
        <p:spPr/>
        <p:txBody>
          <a:bodyPr/>
          <a:lstStyle/>
          <a:p>
            <a:r>
              <a:rPr lang="en-US" dirty="0"/>
              <a:t>Nonexperimental data are not accumulated through controlled experiments on individuals, firms, or segments of the economy. (Nonexperimental data are sometimes called observational data to emphasize the fact that the researcher is a passive collector of the data.) </a:t>
            </a:r>
            <a:endParaRPr lang="en-US" dirty="0" smtClean="0"/>
          </a:p>
          <a:p>
            <a:r>
              <a:rPr lang="en-US" dirty="0" smtClean="0"/>
              <a:t>Experimental </a:t>
            </a:r>
            <a:r>
              <a:rPr lang="en-US" dirty="0"/>
              <a:t>data are often collected in laboratory environments in the natural sciences, but they are much more difficult to obtain in the social sciences.</a:t>
            </a:r>
          </a:p>
        </p:txBody>
      </p:sp>
      <p:sp>
        <p:nvSpPr>
          <p:cNvPr id="4" name="Date Placeholder 3"/>
          <p:cNvSpPr>
            <a:spLocks noGrp="1"/>
          </p:cNvSpPr>
          <p:nvPr>
            <p:ph type="dt" sz="half" idx="10"/>
          </p:nvPr>
        </p:nvSpPr>
        <p:spPr/>
        <p:txBody>
          <a:bodyPr/>
          <a:lstStyle/>
          <a:p>
            <a:r>
              <a:rPr lang="en-US" altLang="en-US" dirty="0" smtClean="0"/>
              <a:t>‘</a:t>
            </a:r>
            <a:endParaRPr lang="en-US" altLang="en-US" dirty="0"/>
          </a:p>
        </p:txBody>
      </p:sp>
    </p:spTree>
    <p:extLst>
      <p:ext uri="{BB962C8B-B14F-4D97-AF65-F5344CB8AC3E}">
        <p14:creationId xmlns:p14="http://schemas.microsoft.com/office/powerpoint/2010/main" val="1304706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GB" altLang="en-US" sz="3600" b="1" dirty="0">
                <a:solidFill>
                  <a:schemeClr val="tx1"/>
                </a:solidFill>
              </a:rPr>
              <a:t> </a:t>
            </a:r>
            <a:r>
              <a:rPr lang="en-GB" altLang="en-US" sz="3600" b="1" dirty="0">
                <a:solidFill>
                  <a:schemeClr val="tx1"/>
                </a:solidFill>
                <a:latin typeface="Times New Roman" pitchFamily="18" charset="0"/>
              </a:rPr>
              <a:t>Types of Data</a:t>
            </a:r>
            <a:r>
              <a:rPr lang="en-GB" altLang="en-US" sz="2500" dirty="0">
                <a:solidFill>
                  <a:schemeClr val="tx1"/>
                </a:solidFill>
                <a:latin typeface="Times New Roman" pitchFamily="18" charset="0"/>
              </a:rPr>
              <a:t/>
            </a:r>
            <a:br>
              <a:rPr lang="en-GB" altLang="en-US" sz="2500" dirty="0">
                <a:solidFill>
                  <a:schemeClr val="tx1"/>
                </a:solidFill>
                <a:latin typeface="Times New Roman" pitchFamily="18" charset="0"/>
              </a:rPr>
            </a:br>
            <a:endParaRPr lang="en-US" altLang="en-US" dirty="0">
              <a:solidFill>
                <a:schemeClr val="tx1"/>
              </a:solidFill>
            </a:endParaRPr>
          </a:p>
        </p:txBody>
      </p:sp>
      <p:sp>
        <p:nvSpPr>
          <p:cNvPr id="211971" name="Rectangle 3"/>
          <p:cNvSpPr>
            <a:spLocks noGrp="1" noChangeArrowheads="1"/>
          </p:cNvSpPr>
          <p:nvPr>
            <p:ph idx="1"/>
          </p:nvPr>
        </p:nvSpPr>
        <p:spPr>
          <a:xfrm>
            <a:off x="457200" y="1752600"/>
            <a:ext cx="8178800" cy="4628728"/>
          </a:xfrm>
        </p:spPr>
        <p:txBody>
          <a:bodyPr>
            <a:normAutofit/>
          </a:bodyPr>
          <a:lstStyle/>
          <a:p>
            <a:pPr algn="just">
              <a:lnSpc>
                <a:spcPct val="90000"/>
              </a:lnSpc>
            </a:pPr>
            <a:r>
              <a:rPr lang="en-GB" altLang="en-US" sz="3200" dirty="0">
                <a:latin typeface="Times New Roman" pitchFamily="18" charset="0"/>
              </a:rPr>
              <a:t>There are </a:t>
            </a:r>
            <a:r>
              <a:rPr lang="en-GB" altLang="en-US" sz="3200" dirty="0" smtClean="0">
                <a:latin typeface="Times New Roman" pitchFamily="18" charset="0"/>
              </a:rPr>
              <a:t>4 </a:t>
            </a:r>
            <a:r>
              <a:rPr lang="en-GB" altLang="en-US" sz="3200" dirty="0">
                <a:latin typeface="Times New Roman" pitchFamily="18" charset="0"/>
              </a:rPr>
              <a:t>types of data which econometricians might use for analysis:</a:t>
            </a:r>
          </a:p>
          <a:p>
            <a:pPr algn="just">
              <a:lnSpc>
                <a:spcPct val="90000"/>
              </a:lnSpc>
              <a:buFontTx/>
              <a:buNone/>
            </a:pPr>
            <a:r>
              <a:rPr lang="en-GB" altLang="en-US" sz="3200" dirty="0">
                <a:latin typeface="Times New Roman" pitchFamily="18" charset="0"/>
              </a:rPr>
              <a:t>	1. Time series data</a:t>
            </a:r>
          </a:p>
          <a:p>
            <a:pPr marL="0" indent="0" algn="just">
              <a:lnSpc>
                <a:spcPct val="90000"/>
              </a:lnSpc>
              <a:buNone/>
            </a:pPr>
            <a:r>
              <a:rPr lang="en-GB" altLang="en-US" sz="3200" dirty="0">
                <a:latin typeface="Times New Roman" pitchFamily="18" charset="0"/>
              </a:rPr>
              <a:t>    2. Cross-sectional data</a:t>
            </a:r>
          </a:p>
          <a:p>
            <a:pPr marL="0" indent="0" algn="just">
              <a:lnSpc>
                <a:spcPct val="90000"/>
              </a:lnSpc>
              <a:buNone/>
            </a:pPr>
            <a:r>
              <a:rPr lang="en-GB" altLang="en-US" sz="3200" dirty="0">
                <a:latin typeface="Times New Roman" pitchFamily="18" charset="0"/>
              </a:rPr>
              <a:t>    3. Pooled cross-sections</a:t>
            </a:r>
          </a:p>
          <a:p>
            <a:pPr algn="just">
              <a:lnSpc>
                <a:spcPct val="90000"/>
              </a:lnSpc>
              <a:buFontTx/>
              <a:buNone/>
            </a:pPr>
            <a:r>
              <a:rPr lang="en-GB" altLang="en-US" sz="3200" dirty="0">
                <a:latin typeface="Times New Roman" pitchFamily="18" charset="0"/>
              </a:rPr>
              <a:t>    4. Panel data, a combination of 1. &amp; 2.</a:t>
            </a:r>
          </a:p>
          <a:p>
            <a:pPr algn="just">
              <a:lnSpc>
                <a:spcPct val="90000"/>
              </a:lnSpc>
            </a:pPr>
            <a:endParaRPr lang="en-US" altLang="en-US" sz="2400" dirty="0">
              <a:latin typeface="Times New Roman" pitchFamily="18" charset="0"/>
            </a:endParaRPr>
          </a:p>
          <a:p>
            <a:pPr algn="just">
              <a:lnSpc>
                <a:spcPct val="90000"/>
              </a:lnSpc>
            </a:pPr>
            <a:endParaRPr lang="en-GB" altLang="en-US" sz="2000" dirty="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20" y="3212976"/>
            <a:ext cx="8028384" cy="1754326"/>
          </a:xfrm>
          <a:prstGeom prst="rect">
            <a:avLst/>
          </a:prstGeom>
        </p:spPr>
        <p:txBody>
          <a:bodyPr wrap="square">
            <a:spAutoFit/>
          </a:bodyPr>
          <a:lstStyle/>
          <a:p>
            <a:pPr algn="just">
              <a:lnSpc>
                <a:spcPct val="90000"/>
              </a:lnSpc>
              <a:buFontTx/>
              <a:buNone/>
            </a:pPr>
            <a:r>
              <a:rPr lang="en-GB" altLang="en-US" i="1" dirty="0">
                <a:latin typeface="Times New Roman" pitchFamily="18" charset="0"/>
              </a:rPr>
              <a:t>	</a:t>
            </a:r>
            <a:r>
              <a:rPr lang="en-GB" altLang="en-US" sz="2400" i="1" dirty="0">
                <a:latin typeface="Times New Roman" pitchFamily="18" charset="0"/>
              </a:rPr>
              <a:t>Series</a:t>
            </a:r>
            <a:r>
              <a:rPr lang="en-GB" altLang="en-US" sz="2400" dirty="0">
                <a:latin typeface="Times New Roman" pitchFamily="18" charset="0"/>
              </a:rPr>
              <a:t>					                   </a:t>
            </a:r>
            <a:r>
              <a:rPr lang="en-GB" altLang="en-US" sz="2400" i="1" dirty="0">
                <a:latin typeface="Times New Roman" pitchFamily="18" charset="0"/>
              </a:rPr>
              <a:t>Frequency</a:t>
            </a:r>
          </a:p>
          <a:p>
            <a:pPr algn="just">
              <a:lnSpc>
                <a:spcPct val="90000"/>
              </a:lnSpc>
              <a:buFontTx/>
              <a:buNone/>
            </a:pPr>
            <a:r>
              <a:rPr lang="en-GB" altLang="en-US" sz="2400" dirty="0">
                <a:latin typeface="Times New Roman" pitchFamily="18" charset="0"/>
              </a:rPr>
              <a:t>	GNP or unemployment	             monthly, or quarterly</a:t>
            </a:r>
          </a:p>
          <a:p>
            <a:pPr algn="just">
              <a:lnSpc>
                <a:spcPct val="90000"/>
              </a:lnSpc>
              <a:buFontTx/>
              <a:buNone/>
            </a:pPr>
            <a:r>
              <a:rPr lang="en-GB" altLang="en-US" sz="2400" dirty="0">
                <a:latin typeface="Times New Roman" pitchFamily="18" charset="0"/>
              </a:rPr>
              <a:t>	government budget deficit	       annually</a:t>
            </a:r>
          </a:p>
          <a:p>
            <a:pPr algn="just">
              <a:lnSpc>
                <a:spcPct val="90000"/>
              </a:lnSpc>
              <a:buFontTx/>
              <a:buNone/>
            </a:pPr>
            <a:r>
              <a:rPr lang="en-GB" altLang="en-US" sz="2400" dirty="0">
                <a:latin typeface="Times New Roman" pitchFamily="18" charset="0"/>
              </a:rPr>
              <a:t>	money supply					         weekly</a:t>
            </a:r>
          </a:p>
          <a:p>
            <a:pPr algn="just">
              <a:lnSpc>
                <a:spcPct val="90000"/>
              </a:lnSpc>
              <a:buFontTx/>
              <a:buNone/>
            </a:pPr>
            <a:r>
              <a:rPr lang="en-GB" altLang="en-US" sz="2400" dirty="0">
                <a:latin typeface="Times New Roman" pitchFamily="18" charset="0"/>
              </a:rPr>
              <a:t>	value of a stock market index			as transactions occur </a:t>
            </a:r>
          </a:p>
        </p:txBody>
      </p:sp>
      <p:sp>
        <p:nvSpPr>
          <p:cNvPr id="4" name="Заголовок 3"/>
          <p:cNvSpPr>
            <a:spLocks noGrp="1"/>
          </p:cNvSpPr>
          <p:nvPr>
            <p:ph type="title"/>
          </p:nvPr>
        </p:nvSpPr>
        <p:spPr>
          <a:xfrm>
            <a:off x="609599" y="609600"/>
            <a:ext cx="6347714" cy="731168"/>
          </a:xfrm>
        </p:spPr>
        <p:txBody>
          <a:bodyPr>
            <a:normAutofit fontScale="90000"/>
          </a:bodyPr>
          <a:lstStyle/>
          <a:p>
            <a:pPr lvl="0">
              <a:lnSpc>
                <a:spcPct val="90000"/>
              </a:lnSpc>
              <a:spcBef>
                <a:spcPts val="0"/>
              </a:spcBef>
            </a:pPr>
            <a:r>
              <a:rPr lang="en-GB" altLang="en-US" sz="4000" b="1" dirty="0">
                <a:solidFill>
                  <a:schemeClr val="tx1"/>
                </a:solidFill>
                <a:latin typeface="Times New Roman" pitchFamily="18" charset="0"/>
                <a:ea typeface="+mn-ea"/>
                <a:cs typeface="+mn-cs"/>
              </a:rPr>
              <a:t> Time series data</a:t>
            </a:r>
            <a:r>
              <a:rPr lang="en-GB" altLang="en-US" sz="1800" dirty="0">
                <a:solidFill>
                  <a:prstClr val="black"/>
                </a:solidFill>
                <a:latin typeface="Times New Roman" pitchFamily="18" charset="0"/>
                <a:ea typeface="+mn-ea"/>
                <a:cs typeface="+mn-cs"/>
              </a:rPr>
              <a:t/>
            </a:r>
            <a:br>
              <a:rPr lang="en-GB" altLang="en-US" sz="1800" dirty="0">
                <a:solidFill>
                  <a:prstClr val="black"/>
                </a:solidFill>
                <a:latin typeface="Times New Roman" pitchFamily="18" charset="0"/>
                <a:ea typeface="+mn-ea"/>
                <a:cs typeface="+mn-cs"/>
              </a:rPr>
            </a:br>
            <a:endParaRPr lang="ru-RU" dirty="0"/>
          </a:p>
        </p:txBody>
      </p:sp>
      <p:sp>
        <p:nvSpPr>
          <p:cNvPr id="2" name="Прямоугольник 1"/>
          <p:cNvSpPr/>
          <p:nvPr/>
        </p:nvSpPr>
        <p:spPr>
          <a:xfrm>
            <a:off x="609598" y="1196752"/>
            <a:ext cx="7670305" cy="954107"/>
          </a:xfrm>
          <a:prstGeom prst="rect">
            <a:avLst/>
          </a:prstGeom>
        </p:spPr>
        <p:txBody>
          <a:bodyPr wrap="square">
            <a:spAutoFit/>
          </a:bodyPr>
          <a:lstStyle/>
          <a:p>
            <a:r>
              <a:rPr lang="en-US" sz="2800" dirty="0">
                <a:latin typeface="Times-Roman"/>
              </a:rPr>
              <a:t>A </a:t>
            </a:r>
            <a:r>
              <a:rPr lang="en-US" sz="2800" b="1" dirty="0">
                <a:latin typeface="Times-Bold"/>
              </a:rPr>
              <a:t>time series data </a:t>
            </a:r>
            <a:r>
              <a:rPr lang="en-US" sz="2800" dirty="0">
                <a:latin typeface="Times-Roman"/>
              </a:rPr>
              <a:t>set consists of observations on a variable or several variables over  time.</a:t>
            </a:r>
            <a:endParaRPr lang="ru-RU" sz="2800" dirty="0"/>
          </a:p>
        </p:txBody>
      </p:sp>
    </p:spTree>
    <p:extLst>
      <p:ext uri="{BB962C8B-B14F-4D97-AF65-F5344CB8AC3E}">
        <p14:creationId xmlns:p14="http://schemas.microsoft.com/office/powerpoint/2010/main" val="1074187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539552" y="260648"/>
            <a:ext cx="6347714" cy="648072"/>
          </a:xfrm>
        </p:spPr>
        <p:txBody>
          <a:bodyPr>
            <a:normAutofit fontScale="90000"/>
          </a:bodyPr>
          <a:lstStyle/>
          <a:p>
            <a:r>
              <a:rPr lang="en-US" dirty="0">
                <a:solidFill>
                  <a:schemeClr val="tx1"/>
                </a:solidFill>
                <a:latin typeface="Times New Roman" panose="02020603050405020304" pitchFamily="18" charset="0"/>
                <a:cs typeface="Times New Roman" panose="02020603050405020304" pitchFamily="18" charset="0"/>
              </a:rPr>
              <a:t>Main macroeconomic indicators : Kazakhstan</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827584" y="5804392"/>
            <a:ext cx="2749214" cy="322845"/>
          </a:xfrm>
          <a:prstGeom prst="rect">
            <a:avLst/>
          </a:prstGeom>
        </p:spPr>
        <p:txBody>
          <a:bodyPr wrap="none">
            <a:spAutoFit/>
          </a:bodyPr>
          <a:lstStyle/>
          <a:p>
            <a:pPr>
              <a:lnSpc>
                <a:spcPct val="107000"/>
              </a:lnSpc>
              <a:spcAft>
                <a:spcPts val="800"/>
              </a:spcAft>
            </a:pPr>
            <a:r>
              <a:rPr lang="en-US" sz="1400" dirty="0">
                <a:latin typeface="Times New Roman" panose="02020603050405020304" pitchFamily="18" charset="0"/>
                <a:ea typeface="Calibri" panose="020F0502020204030204" pitchFamily="34" charset="0"/>
                <a:cs typeface="Times New Roman" panose="02020603050405020304" pitchFamily="18" charset="0"/>
              </a:rPr>
              <a:t>Source: Agency of Statistics of RK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589315691"/>
              </p:ext>
            </p:extLst>
          </p:nvPr>
        </p:nvGraphicFramePr>
        <p:xfrm>
          <a:off x="539549" y="1772814"/>
          <a:ext cx="8208914" cy="3600400"/>
        </p:xfrm>
        <a:graphic>
          <a:graphicData uri="http://schemas.openxmlformats.org/drawingml/2006/table">
            <a:tbl>
              <a:tblPr/>
              <a:tblGrid>
                <a:gridCol w="2684058">
                  <a:extLst>
                    <a:ext uri="{9D8B030D-6E8A-4147-A177-3AD203B41FA5}">
                      <a16:colId xmlns="" xmlns:a16="http://schemas.microsoft.com/office/drawing/2014/main" val="2942624068"/>
                    </a:ext>
                  </a:extLst>
                </a:gridCol>
                <a:gridCol w="690607">
                  <a:extLst>
                    <a:ext uri="{9D8B030D-6E8A-4147-A177-3AD203B41FA5}">
                      <a16:colId xmlns="" xmlns:a16="http://schemas.microsoft.com/office/drawing/2014/main" val="474660973"/>
                    </a:ext>
                  </a:extLst>
                </a:gridCol>
                <a:gridCol w="690607">
                  <a:extLst>
                    <a:ext uri="{9D8B030D-6E8A-4147-A177-3AD203B41FA5}">
                      <a16:colId xmlns="" xmlns:a16="http://schemas.microsoft.com/office/drawing/2014/main" val="322631311"/>
                    </a:ext>
                  </a:extLst>
                </a:gridCol>
                <a:gridCol w="690607">
                  <a:extLst>
                    <a:ext uri="{9D8B030D-6E8A-4147-A177-3AD203B41FA5}">
                      <a16:colId xmlns="" xmlns:a16="http://schemas.microsoft.com/office/drawing/2014/main" val="456833707"/>
                    </a:ext>
                  </a:extLst>
                </a:gridCol>
                <a:gridCol w="690607">
                  <a:extLst>
                    <a:ext uri="{9D8B030D-6E8A-4147-A177-3AD203B41FA5}">
                      <a16:colId xmlns="" xmlns:a16="http://schemas.microsoft.com/office/drawing/2014/main" val="3762316316"/>
                    </a:ext>
                  </a:extLst>
                </a:gridCol>
                <a:gridCol w="690607">
                  <a:extLst>
                    <a:ext uri="{9D8B030D-6E8A-4147-A177-3AD203B41FA5}">
                      <a16:colId xmlns="" xmlns:a16="http://schemas.microsoft.com/office/drawing/2014/main" val="1026541633"/>
                    </a:ext>
                  </a:extLst>
                </a:gridCol>
                <a:gridCol w="690607">
                  <a:extLst>
                    <a:ext uri="{9D8B030D-6E8A-4147-A177-3AD203B41FA5}">
                      <a16:colId xmlns="" xmlns:a16="http://schemas.microsoft.com/office/drawing/2014/main" val="313858163"/>
                    </a:ext>
                  </a:extLst>
                </a:gridCol>
                <a:gridCol w="690607">
                  <a:extLst>
                    <a:ext uri="{9D8B030D-6E8A-4147-A177-3AD203B41FA5}">
                      <a16:colId xmlns="" xmlns:a16="http://schemas.microsoft.com/office/drawing/2014/main" val="3025806035"/>
                    </a:ext>
                  </a:extLst>
                </a:gridCol>
                <a:gridCol w="690607">
                  <a:extLst>
                    <a:ext uri="{9D8B030D-6E8A-4147-A177-3AD203B41FA5}">
                      <a16:colId xmlns="" xmlns:a16="http://schemas.microsoft.com/office/drawing/2014/main" val="304634316"/>
                    </a:ext>
                  </a:extLst>
                </a:gridCol>
              </a:tblGrid>
              <a:tr h="445594">
                <a:tc>
                  <a:txBody>
                    <a:bodyPr/>
                    <a:lstStyle/>
                    <a:p>
                      <a:pPr algn="l" fontAlgn="b"/>
                      <a:r>
                        <a:rPr lang="en-US" sz="1800" b="1" i="0" u="none" strike="noStrike" dirty="0">
                          <a:effectLst/>
                          <a:latin typeface="Times New Roman" panose="02020603050405020304" pitchFamily="18" charset="0"/>
                        </a:rPr>
                        <a:t>Years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dirty="0">
                          <a:effectLst/>
                          <a:latin typeface="Times New Roman" panose="02020603050405020304" pitchFamily="18" charset="0"/>
                        </a:rPr>
                        <a:t>2000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dirty="0">
                          <a:effectLst/>
                          <a:latin typeface="Times New Roman" panose="02020603050405020304" pitchFamily="18" charset="0"/>
                        </a:rPr>
                        <a:t>2001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19207659"/>
                  </a:ext>
                </a:extLst>
              </a:tr>
              <a:tr h="445594">
                <a:tc>
                  <a:txBody>
                    <a:bodyPr/>
                    <a:lstStyle/>
                    <a:p>
                      <a:pPr algn="l" fontAlgn="b"/>
                      <a:r>
                        <a:rPr lang="en-US" sz="1800" b="1" i="0" u="none" strike="noStrike">
                          <a:effectLst/>
                          <a:latin typeface="Times New Roman" panose="02020603050405020304" pitchFamily="18" charset="0"/>
                        </a:rPr>
                        <a:t>Inflation by CPI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18,8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20473035"/>
                  </a:ext>
                </a:extLst>
              </a:tr>
              <a:tr h="463418">
                <a:tc>
                  <a:txBody>
                    <a:bodyPr/>
                    <a:lstStyle/>
                    <a:p>
                      <a:pPr algn="l" fontAlgn="b"/>
                      <a:r>
                        <a:rPr lang="en-US" sz="1800" b="1" i="0" u="none" strike="noStrike">
                          <a:effectLst/>
                          <a:latin typeface="Times New Roman" panose="02020603050405020304" pitchFamily="18" charset="0"/>
                        </a:rPr>
                        <a:t>Unemployment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12,8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10,4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243360489"/>
                  </a:ext>
                </a:extLst>
              </a:tr>
              <a:tr h="445594">
                <a:tc>
                  <a:txBody>
                    <a:bodyPr/>
                    <a:lstStyle/>
                    <a:p>
                      <a:pPr algn="l" fontAlgn="b"/>
                      <a:r>
                        <a:rPr lang="en-US" sz="1800" b="1" i="0" u="none" strike="noStrike">
                          <a:effectLst/>
                          <a:latin typeface="Times New Roman" panose="02020603050405020304" pitchFamily="18" charset="0"/>
                        </a:rPr>
                        <a:t>GDP 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9,8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13,5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9,8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9,6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dirty="0">
                          <a:effectLst/>
                          <a:latin typeface="Times New Roman" panose="02020603050405020304" pitchFamily="18" charset="0"/>
                        </a:rPr>
                        <a:t>9,7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10,7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8,9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21846384"/>
                  </a:ext>
                </a:extLst>
              </a:tr>
              <a:tr h="445594">
                <a:tc>
                  <a:txBody>
                    <a:bodyPr/>
                    <a:lstStyle/>
                    <a:p>
                      <a:pPr algn="l" fontAlgn="b"/>
                      <a:r>
                        <a:rPr lang="en-US" sz="1800" b="1" i="0" u="none" strike="noStrike">
                          <a:effectLst/>
                          <a:latin typeface="Times New Roman" panose="02020603050405020304" pitchFamily="18" charset="0"/>
                        </a:rPr>
                        <a:t>Years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dirty="0">
                          <a:effectLst/>
                          <a:latin typeface="Times New Roman" panose="02020603050405020304" pitchFamily="18"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1" i="0" u="none" strike="noStrike">
                          <a:effectLst/>
                          <a:latin typeface="Times New Roman" panose="02020603050405020304" pitchFamily="18"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55568046"/>
                  </a:ext>
                </a:extLst>
              </a:tr>
              <a:tr h="445594">
                <a:tc>
                  <a:txBody>
                    <a:bodyPr/>
                    <a:lstStyle/>
                    <a:p>
                      <a:pPr algn="l" fontAlgn="b"/>
                      <a:r>
                        <a:rPr lang="en-US" sz="1800" b="1" i="0" u="none" strike="noStrike">
                          <a:effectLst/>
                          <a:latin typeface="Times New Roman" panose="02020603050405020304" pitchFamily="18" charset="0"/>
                        </a:rPr>
                        <a:t>Inflation by CPI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effectLst/>
                          <a:latin typeface="Times New Roman" panose="02020603050405020304" pitchFamily="18" charset="0"/>
                        </a:rPr>
                        <a:t>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13,6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239090347"/>
                  </a:ext>
                </a:extLst>
              </a:tr>
              <a:tr h="463418">
                <a:tc>
                  <a:txBody>
                    <a:bodyPr/>
                    <a:lstStyle/>
                    <a:p>
                      <a:pPr algn="l" fontAlgn="b"/>
                      <a:r>
                        <a:rPr lang="en-US" sz="1800" b="1" i="0" u="none" strike="noStrike">
                          <a:effectLst/>
                          <a:latin typeface="Times New Roman" panose="02020603050405020304" pitchFamily="18" charset="0"/>
                        </a:rPr>
                        <a:t>Unemployment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effectLst/>
                          <a:latin typeface="Times New Roman" panose="02020603050405020304" pitchFamily="18" charset="0"/>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solidFill>
                            <a:srgbClr val="000000"/>
                          </a:solidFill>
                          <a:effectLst/>
                          <a:latin typeface="Times New Roman" panose="02020603050405020304" pitchFamily="18" charset="0"/>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solidFill>
                            <a:srgbClr val="000000"/>
                          </a:solidFill>
                          <a:effectLst/>
                          <a:latin typeface="Times New Roman" panose="02020603050405020304" pitchFamily="18" charset="0"/>
                        </a:rPr>
                        <a:t>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solidFill>
                            <a:srgbClr val="000000"/>
                          </a:solidFill>
                          <a:effectLst/>
                          <a:latin typeface="Times New Roman" panose="02020603050405020304" pitchFamily="18" charset="0"/>
                        </a:rPr>
                        <a:t>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solidFill>
                            <a:srgbClr val="000000"/>
                          </a:solidFill>
                          <a:effectLst/>
                          <a:latin typeface="Times New Roman" panose="02020603050405020304" pitchFamily="18" charset="0"/>
                        </a:rPr>
                        <a:t>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dirty="0">
                          <a:solidFill>
                            <a:srgbClr val="000000"/>
                          </a:solidFill>
                          <a:effectLst/>
                          <a:latin typeface="Times New Roman" panose="02020603050405020304" pitchFamily="18" charset="0"/>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ru-RU" sz="1800" b="0" i="0" u="none" strike="noStrike">
                          <a:solidFill>
                            <a:srgbClr val="000000"/>
                          </a:solidFill>
                          <a:effectLst/>
                          <a:latin typeface="Times New Roman" panose="02020603050405020304" pitchFamily="18" charset="0"/>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71721135"/>
                  </a:ext>
                </a:extLst>
              </a:tr>
              <a:tr h="445594">
                <a:tc>
                  <a:txBody>
                    <a:bodyPr/>
                    <a:lstStyle/>
                    <a:p>
                      <a:pPr algn="l" fontAlgn="b"/>
                      <a:r>
                        <a:rPr lang="en-US" sz="1800" b="1" i="0" u="none" strike="noStrike">
                          <a:effectLst/>
                          <a:latin typeface="Times New Roman" panose="02020603050405020304" pitchFamily="18" charset="0"/>
                        </a:rPr>
                        <a:t>GDP 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3,3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7,3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7,4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a:effectLst/>
                          <a:latin typeface="Times New Roman" panose="02020603050405020304" pitchFamily="18" charset="0"/>
                        </a:rPr>
                        <a:t>4,2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ru-RU" sz="1800" b="0" i="0" u="none" strike="noStrike" dirty="0">
                          <a:effectLst/>
                          <a:latin typeface="Times New Roman" panose="02020603050405020304" pitchFamily="18" charset="0"/>
                        </a:rPr>
                        <a:t>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27378439"/>
                  </a:ext>
                </a:extLst>
              </a:tr>
            </a:tbl>
          </a:graphicData>
        </a:graphic>
      </p:graphicFrame>
    </p:spTree>
    <p:extLst>
      <p:ext uri="{BB962C8B-B14F-4D97-AF65-F5344CB8AC3E}">
        <p14:creationId xmlns:p14="http://schemas.microsoft.com/office/powerpoint/2010/main" val="33339350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3448</TotalTime>
  <Words>727</Words>
  <Application>Microsoft Office PowerPoint</Application>
  <PresentationFormat>On-screen Show (4:3)</PresentationFormat>
  <Paragraphs>172</Paragraphs>
  <Slides>18</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Century Gothic</vt:lpstr>
      <vt:lpstr>Times New Roman</vt:lpstr>
      <vt:lpstr>Times-Bold</vt:lpstr>
      <vt:lpstr>Times-Italic</vt:lpstr>
      <vt:lpstr>Times-Roman</vt:lpstr>
      <vt:lpstr>Wingdings 3</vt:lpstr>
      <vt:lpstr>Ион</vt:lpstr>
      <vt:lpstr>Econometrics</vt:lpstr>
      <vt:lpstr> </vt:lpstr>
      <vt:lpstr>PowerPoint Presentation</vt:lpstr>
      <vt:lpstr>Examples of the kind of problems that  may be solved by an Econometrician </vt:lpstr>
      <vt:lpstr>Steps involved in formulation of econometric model</vt:lpstr>
      <vt:lpstr>Types of data </vt:lpstr>
      <vt:lpstr> Types of Data </vt:lpstr>
      <vt:lpstr> Time series data </vt:lpstr>
      <vt:lpstr>Main macroeconomic indicators : Kazakhstan</vt:lpstr>
      <vt:lpstr>Cross-sectional Data </vt:lpstr>
      <vt:lpstr>A Cross-Sectional Data Set on Wages and Other Individual Characteristics</vt:lpstr>
      <vt:lpstr>Pooled Cross-sections</vt:lpstr>
      <vt:lpstr>Panel Data </vt:lpstr>
      <vt:lpstr>Example ( Economic Model of Crime)</vt:lpstr>
      <vt:lpstr>Example ( Economic Model of Crime)</vt:lpstr>
      <vt:lpstr>Example ( Economic Model of Crime)</vt:lpstr>
      <vt:lpstr>CAUSALITY AND THE NOTION OF CETERIS PARIBUS IN ECONOMETRIC ANALYSIS</vt:lpstr>
      <vt:lpstr>Conclusions </vt:lpstr>
    </vt:vector>
  </TitlesOfParts>
  <Company>ISMA Centre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Brooks</dc:creator>
  <cp:lastModifiedBy>Kudebayeva Alma</cp:lastModifiedBy>
  <cp:revision>447</cp:revision>
  <cp:lastPrinted>2001-01-01T20:59:15Z</cp:lastPrinted>
  <dcterms:created xsi:type="dcterms:W3CDTF">2001-02-05T19:08:14Z</dcterms:created>
  <dcterms:modified xsi:type="dcterms:W3CDTF">2025-08-19T09:04:06Z</dcterms:modified>
</cp:coreProperties>
</file>