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 id="2147483972" r:id="rId24"/>
    <p:sldMasterId id="2147483984" r:id="rId25"/>
    <p:sldMasterId id="2147483996" r:id="rId26"/>
    <p:sldMasterId id="2147484008" r:id="rId27"/>
    <p:sldMasterId id="2147484020" r:id="rId28"/>
    <p:sldMasterId id="2147484032" r:id="rId29"/>
    <p:sldMasterId id="2147484044" r:id="rId30"/>
    <p:sldMasterId id="2147484056" r:id="rId31"/>
    <p:sldMasterId id="2147484068" r:id="rId32"/>
    <p:sldMasterId id="2147484080" r:id="rId33"/>
    <p:sldMasterId id="2147484092" r:id="rId34"/>
    <p:sldMasterId id="2147484104" r:id="rId35"/>
  </p:sldMasterIdLst>
  <p:sldIdLst>
    <p:sldId id="256" r:id="rId36"/>
    <p:sldId id="257" r:id="rId37"/>
    <p:sldId id="258" r:id="rId38"/>
    <p:sldId id="259" r:id="rId39"/>
    <p:sldId id="329" r:id="rId40"/>
    <p:sldId id="330" r:id="rId41"/>
    <p:sldId id="331" r:id="rId42"/>
    <p:sldId id="332" r:id="rId43"/>
    <p:sldId id="325" r:id="rId44"/>
    <p:sldId id="326" r:id="rId45"/>
    <p:sldId id="327" r:id="rId46"/>
    <p:sldId id="260" r:id="rId47"/>
    <p:sldId id="304" r:id="rId48"/>
    <p:sldId id="305" r:id="rId49"/>
    <p:sldId id="306" r:id="rId50"/>
    <p:sldId id="307" r:id="rId51"/>
    <p:sldId id="308" r:id="rId52"/>
    <p:sldId id="309" r:id="rId53"/>
    <p:sldId id="282" r:id="rId54"/>
    <p:sldId id="310" r:id="rId55"/>
    <p:sldId id="311" r:id="rId56"/>
    <p:sldId id="312" r:id="rId57"/>
    <p:sldId id="313" r:id="rId58"/>
    <p:sldId id="314" r:id="rId59"/>
    <p:sldId id="315" r:id="rId60"/>
    <p:sldId id="283" r:id="rId61"/>
    <p:sldId id="284" r:id="rId62"/>
    <p:sldId id="285" r:id="rId63"/>
    <p:sldId id="286" r:id="rId64"/>
    <p:sldId id="287" r:id="rId65"/>
    <p:sldId id="316" r:id="rId66"/>
    <p:sldId id="317" r:id="rId67"/>
    <p:sldId id="318" r:id="rId68"/>
    <p:sldId id="319" r:id="rId69"/>
    <p:sldId id="320" r:id="rId70"/>
    <p:sldId id="321" r:id="rId71"/>
    <p:sldId id="322" r:id="rId72"/>
    <p:sldId id="323" r:id="rId73"/>
    <p:sldId id="324"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4.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slide" Target="slides/slide28.xml"/><Relationship Id="rId68" Type="http://schemas.openxmlformats.org/officeDocument/2006/relationships/slide" Target="slides/slide33.xml"/><Relationship Id="rId76" Type="http://schemas.openxmlformats.org/officeDocument/2006/relationships/slide" Target="slides/slide41.xml"/><Relationship Id="rId84" Type="http://schemas.openxmlformats.org/officeDocument/2006/relationships/slide" Target="slides/slide49.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slide" Target="slides/slide4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slide" Target="slides/slide47.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C41A53-56D1-4CA3-97A4-1345121B0768}"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167774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C41A53-56D1-4CA3-97A4-1345121B0768}"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2813100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0627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19732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5155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26224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17815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3350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8983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0710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76861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781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C41A53-56D1-4CA3-97A4-1345121B0768}"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2273237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73261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2908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44067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16117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64694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20428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64262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6779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54850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541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63825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79660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10971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97751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3477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25415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57831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21435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63662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57582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190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23996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38037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42843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7759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71820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17361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63784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81283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5700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26068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274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68448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65479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981692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80304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58860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51795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42347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89245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2269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72376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989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68988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45618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13223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95137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73472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18763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18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76578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451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10292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1399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21350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83888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85810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38890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56254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63386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514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18023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99286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93721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7744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82733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9478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19518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82290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31805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62682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58662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70401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10210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65649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5837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97179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15024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43817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3447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57004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65134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78788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489661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16793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93814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7773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622062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21804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06164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36747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81885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97263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13552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25919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10272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61612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719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C41A53-56D1-4CA3-97A4-1345121B0768}"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3326685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09027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64673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39639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89318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11745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80607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21748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94350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79930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64747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962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48939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188446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10095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93652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19095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27716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75746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81196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91759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49101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3973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34359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45941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90976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07019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198759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9188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966469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935141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11799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45684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3862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07411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62445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41367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09711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20218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841895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05543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07692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08988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466713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7648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060924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202843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173080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809357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99903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063325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443883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80239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81242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05464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6549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146791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24410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6419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00988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61201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26060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26166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2742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95743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44365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0057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96604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30926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81968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79787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463428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15390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1202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934329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088006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888106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1874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031869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31861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12635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43862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735494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850024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133792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574906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49326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21874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5838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13378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834387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71193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597526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887068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911561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11267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009012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95266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0028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9295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90991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14330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435815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416585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068669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200012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100439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129238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53183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703681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259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C41A53-56D1-4CA3-97A4-1345121B0768}"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1054501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542112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856930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804349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050820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24575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601798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666116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889748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60579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958093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4957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709526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552952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709708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33118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356405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82484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514771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486079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4015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59414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0129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580842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349151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596736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229216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51729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997917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715978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23186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411503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92460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484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326734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045628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339407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154514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3942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397772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004286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800548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065780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12009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9325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635308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408373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375403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613227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49571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876841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937628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638746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922543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461226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1794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797238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171934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147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498941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848873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273573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918879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70414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764087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962030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579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355438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067323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329722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557324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47661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099293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381787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587821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464411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139963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2865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294910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302079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067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156508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394150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377382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BD7D66-25C0-4EC3-8D77-17E5B81FAE0A}"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345763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0AC590-4B33-4841-B184-2D0C9EEF9DA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293550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B52763-E2A4-41D7-82F8-75C571AA87A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070476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1B572-A334-4191-A5C1-1D5501C1775B}"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632444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1253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319B07-D7CD-47C7-947D-82086DE8EE80}"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06370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28271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269365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448205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840518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639381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849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086CE1-839E-419E-A624-5F5EE8F5FEF9}"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606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C41A53-56D1-4CA3-97A4-1345121B0768}"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390108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086ED-212D-4D03-93B5-C0639B8000C9}"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3901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874233-2C70-440A-9398-C66EF47EF37D}"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8917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4E14C7-4616-427C-BEF7-A98237FB3759}"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3235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AB97C5-D4DB-4888-B518-383CAE43EDFC}"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9182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67252-31A4-4B5C-9869-175202E7013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5679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591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5312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7441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7814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831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C41A53-56D1-4CA3-97A4-1345121B0768}" type="datetimeFigureOut">
              <a:rPr lang="ru-RU" smtClean="0"/>
              <a:t>29.10.2020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1762200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1230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5097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3616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291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2164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69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6961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1029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6925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013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C41A53-56D1-4CA3-97A4-1345121B0768}" type="datetimeFigureOut">
              <a:rPr lang="ru-RU" smtClean="0"/>
              <a:t>29.10.2020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2813697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6603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7311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4825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72823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8350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003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4207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8292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9303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071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C41A53-56D1-4CA3-97A4-1345121B0768}" type="datetimeFigureOut">
              <a:rPr lang="ru-RU" smtClean="0"/>
              <a:t>29.10.2020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8313625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82845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1167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3965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84517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9460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0552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38783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13766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86736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069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C41A53-56D1-4CA3-97A4-1345121B0768}"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9407668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5416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35996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2539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7184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98749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53886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64952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43588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28393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79BA7A-DFEE-4235-900E-B32BC331F00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887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C41A53-56D1-4CA3-97A4-1345121B0768}"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6C6E03-6058-4C69-9642-46F8B13A0303}" type="slidenum">
              <a:rPr lang="ru-RU" smtClean="0"/>
              <a:t>‹#›</a:t>
            </a:fld>
            <a:endParaRPr lang="ru-RU"/>
          </a:p>
        </p:txBody>
      </p:sp>
    </p:spTree>
    <p:extLst>
      <p:ext uri="{BB962C8B-B14F-4D97-AF65-F5344CB8AC3E}">
        <p14:creationId xmlns:p14="http://schemas.microsoft.com/office/powerpoint/2010/main" val="38014630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D40096-035E-445C-9087-915CE25889D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1746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F417A5-70A4-47B5-BD34-D62EB5262711}"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61193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AF8BDA-E1D1-4787-B308-164BB10A34E4}"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01968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6AB8D-AE6A-4A66-928B-EFF883199D79}" type="datetime1">
              <a:rPr lang="ru-RU" smtClean="0">
                <a:solidFill>
                  <a:prstClr val="black">
                    <a:tint val="75000"/>
                  </a:prstClr>
                </a:solidFill>
              </a:rPr>
              <a:pPr/>
              <a:t>29.10.2020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46857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3CBD3-62C8-417F-A47C-18124D831F5B}" type="datetime1">
              <a:rPr lang="ru-RU" smtClean="0">
                <a:solidFill>
                  <a:prstClr val="black">
                    <a:tint val="75000"/>
                  </a:prstClr>
                </a:solidFill>
              </a:rPr>
              <a:pPr/>
              <a:t>29.10.2020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41574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6A4A9F-4FAE-491B-9128-56DD86E8BECD}" type="datetime1">
              <a:rPr lang="ru-RU" smtClean="0">
                <a:solidFill>
                  <a:prstClr val="black">
                    <a:tint val="75000"/>
                  </a:prstClr>
                </a:solidFill>
              </a:rPr>
              <a:pPr/>
              <a:t>29.10.2020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56313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5BD90-E7B4-4610-B244-36E068CC5D85}"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11860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8AF45-C4B2-4947-9258-21787598F5DE}" type="datetime1">
              <a:rPr lang="ru-RU" smtClean="0">
                <a:solidFill>
                  <a:prstClr val="black">
                    <a:tint val="75000"/>
                  </a:prstClr>
                </a:solidFill>
              </a:rPr>
              <a:pPr/>
              <a:t>29.10.2020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72012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CA04CE-6CFD-4AAC-B889-F69752497FB5}"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77726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F10DFF-8FA1-4711-816E-64370B879EC7}"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848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41A53-56D1-4CA3-97A4-1345121B0768}" type="datetimeFigureOut">
              <a:rPr lang="ru-RU" smtClean="0"/>
              <a:t>29.10.2020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C6E03-6058-4C69-9642-46F8B13A0303}" type="slidenum">
              <a:rPr lang="ru-RU" smtClean="0"/>
              <a:t>‹#›</a:t>
            </a:fld>
            <a:endParaRPr lang="ru-RU"/>
          </a:p>
        </p:txBody>
      </p:sp>
    </p:spTree>
    <p:extLst>
      <p:ext uri="{BB962C8B-B14F-4D97-AF65-F5344CB8AC3E}">
        <p14:creationId xmlns:p14="http://schemas.microsoft.com/office/powerpoint/2010/main" val="141150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93457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33048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53085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797789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862946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04275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250672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664346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952577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56093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6026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722480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854252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360196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928382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702212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1736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666134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547581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243607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138860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52136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380837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2121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6908383"/>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125050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1375569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688591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988EA-2253-4DAE-AA90-155AD24CB0C3}"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AAA54-2116-4920-9A34-B02C426B3F1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68626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43078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30532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82832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9566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A6F-6FE4-4182-9256-A840C1289EAF}" type="datetime1">
              <a:rPr lang="ru-RU" smtClean="0">
                <a:solidFill>
                  <a:prstClr val="black">
                    <a:tint val="75000"/>
                  </a:prstClr>
                </a:solidFill>
              </a:rPr>
              <a:pPr/>
              <a:t>29.10.2020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D2C9-C6DC-46AD-B9DA-C140A471AF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91248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5.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Лекция 10</a:t>
            </a:r>
            <a:endParaRPr lang="ru-RU" dirty="0"/>
          </a:p>
        </p:txBody>
      </p:sp>
      <p:sp>
        <p:nvSpPr>
          <p:cNvPr id="3" name="Подзаголовок 2"/>
          <p:cNvSpPr>
            <a:spLocks noGrp="1"/>
          </p:cNvSpPr>
          <p:nvPr>
            <p:ph type="subTitle" idx="1"/>
          </p:nvPr>
        </p:nvSpPr>
        <p:spPr/>
        <p:txBody>
          <a:bodyPr/>
          <a:lstStyle/>
          <a:p>
            <a:r>
              <a:rPr lang="ru-RU" dirty="0" smtClean="0"/>
              <a:t>Процесс делимитации и демаркации государственных границ Казахстана, 1991-2015</a:t>
            </a:r>
            <a:endParaRPr lang="ru-RU" dirty="0"/>
          </a:p>
        </p:txBody>
      </p:sp>
    </p:spTree>
    <p:extLst>
      <p:ext uri="{BB962C8B-B14F-4D97-AF65-F5344CB8AC3E}">
        <p14:creationId xmlns:p14="http://schemas.microsoft.com/office/powerpoint/2010/main" val="307254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560" y="188640"/>
            <a:ext cx="8424936" cy="5976664"/>
          </a:xfrm>
          <a:prstGeom prst="rect">
            <a:avLst/>
          </a:prstGeom>
        </p:spPr>
      </p:pic>
    </p:spTree>
    <p:extLst>
      <p:ext uri="{BB962C8B-B14F-4D97-AF65-F5344CB8AC3E}">
        <p14:creationId xmlns:p14="http://schemas.microsoft.com/office/powerpoint/2010/main" val="165561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332656"/>
            <a:ext cx="8568952" cy="6120680"/>
          </a:xfrm>
          <a:prstGeom prst="rect">
            <a:avLst/>
          </a:prstGeom>
        </p:spPr>
      </p:pic>
    </p:spTree>
    <p:extLst>
      <p:ext uri="{BB962C8B-B14F-4D97-AF65-F5344CB8AC3E}">
        <p14:creationId xmlns:p14="http://schemas.microsoft.com/office/powerpoint/2010/main" val="117497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Общая протяженность границ РК – 13383 км. Из них на:</a:t>
            </a:r>
            <a:br>
              <a:rPr lang="ru-RU" sz="4000" dirty="0" smtClean="0"/>
            </a:br>
            <a:endParaRPr lang="ru-RU" sz="4000" dirty="0"/>
          </a:p>
        </p:txBody>
      </p:sp>
      <p:sp>
        <p:nvSpPr>
          <p:cNvPr id="3" name="Объект 2"/>
          <p:cNvSpPr>
            <a:spLocks noGrp="1"/>
          </p:cNvSpPr>
          <p:nvPr>
            <p:ph idx="1"/>
          </p:nvPr>
        </p:nvSpPr>
        <p:spPr/>
        <p:txBody>
          <a:bodyPr/>
          <a:lstStyle/>
          <a:p>
            <a:r>
              <a:rPr lang="ru-RU" dirty="0" smtClean="0"/>
              <a:t>Китайскую Народную Республику приходится около 1783 км</a:t>
            </a:r>
          </a:p>
          <a:p>
            <a:r>
              <a:rPr lang="ru-RU" dirty="0" smtClean="0"/>
              <a:t>Республику Кыргызстан – 1 257 км</a:t>
            </a:r>
          </a:p>
          <a:p>
            <a:r>
              <a:rPr lang="ru-RU" dirty="0" err="1" smtClean="0"/>
              <a:t>Респу́блику</a:t>
            </a:r>
            <a:r>
              <a:rPr lang="ru-RU" dirty="0" smtClean="0"/>
              <a:t> </a:t>
            </a:r>
            <a:r>
              <a:rPr lang="ru-RU" dirty="0" err="1" smtClean="0"/>
              <a:t>Узбекиста́н</a:t>
            </a:r>
            <a:r>
              <a:rPr lang="ru-RU" dirty="0" smtClean="0"/>
              <a:t> – 2351 км</a:t>
            </a:r>
          </a:p>
          <a:p>
            <a:r>
              <a:rPr lang="ru-RU" dirty="0" smtClean="0"/>
              <a:t>Республику Туркменистан -458.3 км</a:t>
            </a:r>
          </a:p>
          <a:p>
            <a:r>
              <a:rPr lang="ru-RU" dirty="0" smtClean="0"/>
              <a:t>Российской Федерацией - 7548 км</a:t>
            </a:r>
          </a:p>
          <a:p>
            <a:endParaRPr lang="ru-RU" dirty="0"/>
          </a:p>
        </p:txBody>
      </p:sp>
    </p:spTree>
    <p:extLst>
      <p:ext uri="{BB962C8B-B14F-4D97-AF65-F5344CB8AC3E}">
        <p14:creationId xmlns:p14="http://schemas.microsoft.com/office/powerpoint/2010/main" val="415324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on the demarcation of state border</a:t>
            </a:r>
            <a:endParaRPr lang="ru-RU" dirty="0"/>
          </a:p>
        </p:txBody>
      </p:sp>
      <p:sp>
        <p:nvSpPr>
          <p:cNvPr id="3" name="Объект 2"/>
          <p:cNvSpPr>
            <a:spLocks noGrp="1"/>
          </p:cNvSpPr>
          <p:nvPr>
            <p:ph idx="1"/>
          </p:nvPr>
        </p:nvSpPr>
        <p:spPr/>
        <p:txBody>
          <a:bodyPr/>
          <a:lstStyle/>
          <a:p>
            <a:r>
              <a:rPr lang="en-US" dirty="0" smtClean="0"/>
              <a:t>Kazakh-Russian joint commission on the demarcation of state border commenced its work in July, 2007.</a:t>
            </a:r>
          </a:p>
          <a:p>
            <a:r>
              <a:rPr lang="en-US" dirty="0" smtClean="0"/>
              <a:t>On May 2009, the parties began to install of boundary markers along the border between the Republic of Kazakhstan and the Russian Federation.</a:t>
            </a:r>
          </a:p>
          <a:p>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13</a:t>
            </a:fld>
            <a:endParaRPr lang="ru-RU">
              <a:solidFill>
                <a:prstClr val="black">
                  <a:tint val="75000"/>
                </a:prstClr>
              </a:solidFill>
            </a:endParaRPr>
          </a:p>
        </p:txBody>
      </p:sp>
    </p:spTree>
    <p:extLst>
      <p:ext uri="{BB962C8B-B14F-4D97-AF65-F5344CB8AC3E}">
        <p14:creationId xmlns:p14="http://schemas.microsoft.com/office/powerpoint/2010/main" val="67136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pPr marL="0" indent="0">
              <a:buNone/>
            </a:pPr>
            <a:r>
              <a:rPr lang="en-US" dirty="0" smtClean="0"/>
              <a:t>The two countries have never had contentious boundary issues flare into disputes in the past and they completed the delimitation of their common boundary peacefully in 2005. Kazakhstan Ambassador </a:t>
            </a:r>
            <a:r>
              <a:rPr lang="en-US" dirty="0" err="1" smtClean="0"/>
              <a:t>Vyachelsaw</a:t>
            </a:r>
            <a:r>
              <a:rPr lang="en-US" dirty="0" smtClean="0"/>
              <a:t> </a:t>
            </a:r>
            <a:r>
              <a:rPr lang="en-US" dirty="0" err="1" smtClean="0"/>
              <a:t>Gizzatov</a:t>
            </a:r>
            <a:r>
              <a:rPr lang="en-US" dirty="0" smtClean="0"/>
              <a:t>, part of the Kazakh-Russian Joint Commission on State Border Demarcation, pointed out that the demarcation process is being carried out ‘in a spirit of mutual understanding’. Considering that the boundary between Russia and Kazakhstan is approximately 7,591 km long, Vladimir </a:t>
            </a:r>
            <a:r>
              <a:rPr lang="en-US" dirty="0" err="1" smtClean="0"/>
              <a:t>Volkov</a:t>
            </a:r>
            <a:r>
              <a:rPr lang="en-US" dirty="0" smtClean="0"/>
              <a:t>, Russian co-head of the Kazakh-Russian Joint Commission, declared it will take about 10 to 15 years for the demarcation to be completed. </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14</a:t>
            </a:fld>
            <a:endParaRPr lang="ru-RU">
              <a:solidFill>
                <a:prstClr val="black">
                  <a:tint val="75000"/>
                </a:prstClr>
              </a:solidFill>
            </a:endParaRPr>
          </a:p>
        </p:txBody>
      </p:sp>
    </p:spTree>
    <p:extLst>
      <p:ext uri="{BB962C8B-B14F-4D97-AF65-F5344CB8AC3E}">
        <p14:creationId xmlns:p14="http://schemas.microsoft.com/office/powerpoint/2010/main" val="88459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uti</a:t>
            </a:r>
            <a:r>
              <a:rPr lang="en-US" dirty="0" smtClean="0"/>
              <a:t> </a:t>
            </a:r>
            <a:r>
              <a:rPr lang="en-US" dirty="0" err="1" smtClean="0"/>
              <a:t>possidetis</a:t>
            </a:r>
            <a:r>
              <a:rPr lang="en-US" dirty="0" smtClean="0"/>
              <a:t> principle of international law</a:t>
            </a:r>
            <a:endParaRPr lang="ru-RU" dirty="0"/>
          </a:p>
        </p:txBody>
      </p:sp>
      <p:sp>
        <p:nvSpPr>
          <p:cNvPr id="3" name="Объект 2"/>
          <p:cNvSpPr>
            <a:spLocks noGrp="1"/>
          </p:cNvSpPr>
          <p:nvPr>
            <p:ph idx="1"/>
          </p:nvPr>
        </p:nvSpPr>
        <p:spPr/>
        <p:txBody>
          <a:bodyPr>
            <a:normAutofit/>
          </a:bodyPr>
          <a:lstStyle/>
          <a:p>
            <a:pPr marL="0" indent="0">
              <a:buNone/>
            </a:pPr>
            <a:r>
              <a:rPr lang="en-US" dirty="0" smtClean="0"/>
              <a:t>In so doing, it should be noted that the </a:t>
            </a:r>
            <a:r>
              <a:rPr lang="en-US" dirty="0" err="1" smtClean="0"/>
              <a:t>uti</a:t>
            </a:r>
            <a:r>
              <a:rPr lang="en-US" dirty="0" smtClean="0"/>
              <a:t> </a:t>
            </a:r>
            <a:r>
              <a:rPr lang="en-US" dirty="0" err="1" smtClean="0"/>
              <a:t>possidetis</a:t>
            </a:r>
            <a:r>
              <a:rPr lang="en-US" dirty="0" smtClean="0"/>
              <a:t> principle cannot always serve as an effective legal means for resolving the border problems that arise between new states. To a certain extent this is due to the fact that, as a rule, the successor states do not always inherit “firmly established and appropriately secured frontiers,” which, as we know, should coincide with the resettlement of different ethnicities.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15</a:t>
            </a:fld>
            <a:endParaRPr lang="ru-RU">
              <a:solidFill>
                <a:prstClr val="black">
                  <a:tint val="75000"/>
                </a:prstClr>
              </a:solidFill>
            </a:endParaRPr>
          </a:p>
        </p:txBody>
      </p:sp>
    </p:spTree>
    <p:extLst>
      <p:ext uri="{BB962C8B-B14F-4D97-AF65-F5344CB8AC3E}">
        <p14:creationId xmlns:p14="http://schemas.microsoft.com/office/powerpoint/2010/main" val="353753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The principle of inviolability of the state border </a:t>
            </a:r>
            <a:endParaRPr lang="ru-RU" b="1" dirty="0"/>
          </a:p>
        </p:txBody>
      </p:sp>
      <p:sp>
        <p:nvSpPr>
          <p:cNvPr id="3" name="Объект 2"/>
          <p:cNvSpPr>
            <a:spLocks noGrp="1"/>
          </p:cNvSpPr>
          <p:nvPr>
            <p:ph idx="1"/>
          </p:nvPr>
        </p:nvSpPr>
        <p:spPr/>
        <p:txBody>
          <a:bodyPr>
            <a:normAutofit fontScale="70000" lnSpcReduction="20000"/>
          </a:bodyPr>
          <a:lstStyle/>
          <a:p>
            <a:pPr marL="0" indent="0">
              <a:buNone/>
            </a:pPr>
            <a:r>
              <a:rPr lang="en-US" dirty="0" smtClean="0"/>
              <a:t>The principle of inviolability of the state border was enforced for the first time at the regional level in the Final Act of the CSCE in 1975. </a:t>
            </a:r>
            <a:r>
              <a:rPr lang="en-US" dirty="0"/>
              <a:t>The Commission on Security and Cooperation in Europe (CSCE), also known as the U.S. Helsinki Commission, is an independent U.S. government agency created by Congress in 1975 to monitor and encourage compliance with the Helsinki Final Act and other Organization for Security and Co-operation in Europe (OSCE) commitments. It was established in 1975 pursuant to Public Law No. 94-304.Today</a:t>
            </a:r>
            <a:r>
              <a:rPr lang="en-US" dirty="0" smtClean="0"/>
              <a:t>, this principle constitutes one of the most fundamental principles of European (regional) and international security. The newly independent states of the post-Soviet expanse recognized the importance of this principle from the very beginning; it was enforced in the founding documents of the CIS as the legal basis of the interrelations among the Commonwealth’s participating States.</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32971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In contrast to </a:t>
            </a:r>
            <a:r>
              <a:rPr lang="en-US" dirty="0" err="1" smtClean="0"/>
              <a:t>uti</a:t>
            </a:r>
            <a:r>
              <a:rPr lang="en-US" dirty="0" smtClean="0"/>
              <a:t> </a:t>
            </a:r>
            <a:r>
              <a:rPr lang="en-US" dirty="0" err="1" smtClean="0"/>
              <a:t>possidetis</a:t>
            </a:r>
            <a:r>
              <a:rPr lang="en-US" dirty="0" smtClean="0"/>
              <a:t>, the legal potentialities of the principle of inviolability of frontiers are much broader. Its provisions not only ensure recognition of the existing administrative borders, but are also aimed at preventing physical encroachments on them.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17</a:t>
            </a:fld>
            <a:endParaRPr lang="ru-RU">
              <a:solidFill>
                <a:prstClr val="black">
                  <a:tint val="75000"/>
                </a:prstClr>
              </a:solidFill>
            </a:endParaRPr>
          </a:p>
        </p:txBody>
      </p:sp>
    </p:spTree>
    <p:extLst>
      <p:ext uri="{BB962C8B-B14F-4D97-AF65-F5344CB8AC3E}">
        <p14:creationId xmlns:p14="http://schemas.microsoft.com/office/powerpoint/2010/main" val="64624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principle of inviolability of frontiers states that</a:t>
            </a:r>
            <a:endParaRPr lang="ru-RU" dirty="0"/>
          </a:p>
        </p:txBody>
      </p:sp>
      <p:sp>
        <p:nvSpPr>
          <p:cNvPr id="3" name="Объект 2"/>
          <p:cNvSpPr>
            <a:spLocks noGrp="1"/>
          </p:cNvSpPr>
          <p:nvPr>
            <p:ph idx="1"/>
          </p:nvPr>
        </p:nvSpPr>
        <p:spPr/>
        <p:txBody>
          <a:bodyPr>
            <a:normAutofit fontScale="77500" lnSpcReduction="20000"/>
          </a:bodyPr>
          <a:lstStyle/>
          <a:p>
            <a:pPr marL="0" indent="0">
              <a:buNone/>
            </a:pPr>
            <a:endParaRPr lang="en-US" dirty="0" smtClean="0"/>
          </a:p>
          <a:p>
            <a:pPr marL="0" indent="0">
              <a:buNone/>
            </a:pPr>
            <a:r>
              <a:rPr lang="en-US" dirty="0" smtClean="0"/>
              <a:t>1) The participating States regard the existing frontiers as legally established in compliance with international law. </a:t>
            </a:r>
          </a:p>
          <a:p>
            <a:pPr marL="0" indent="0">
              <a:buNone/>
            </a:pPr>
            <a:r>
              <a:rPr lang="en-US" dirty="0" smtClean="0"/>
              <a:t>2) They will refrain now and in the future from assaulting these frontiers. </a:t>
            </a:r>
          </a:p>
          <a:p>
            <a:pPr marL="0" indent="0">
              <a:buNone/>
            </a:pPr>
            <a:r>
              <a:rPr lang="en-US" dirty="0" smtClean="0"/>
              <a:t>3) They will also refrain from any demand for, or act of, seizure and usurpation of part or all of the territory of the participating States. The principle of inviolability of frontiers has become the foundation for establishing interstate relations; moreover, its application has reduced the possibility of a serious conflict situation emerging between CA states (as has happened in several post-colonial regions of the world).</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18</a:t>
            </a:fld>
            <a:endParaRPr lang="ru-RU">
              <a:solidFill>
                <a:prstClr val="black">
                  <a:tint val="75000"/>
                </a:prstClr>
              </a:solidFill>
            </a:endParaRPr>
          </a:p>
        </p:txBody>
      </p:sp>
    </p:spTree>
    <p:extLst>
      <p:ext uri="{BB962C8B-B14F-4D97-AF65-F5344CB8AC3E}">
        <p14:creationId xmlns:p14="http://schemas.microsoft.com/office/powerpoint/2010/main" val="151937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казахстанско-узбекских пограничных  проблем</a:t>
            </a:r>
            <a:endParaRPr lang="ru-RU" dirty="0"/>
          </a:p>
        </p:txBody>
      </p:sp>
      <p:sp>
        <p:nvSpPr>
          <p:cNvPr id="3" name="Объект 2"/>
          <p:cNvSpPr>
            <a:spLocks noGrp="1"/>
          </p:cNvSpPr>
          <p:nvPr>
            <p:ph idx="1"/>
          </p:nvPr>
        </p:nvSpPr>
        <p:spPr/>
        <p:txBody>
          <a:bodyPr/>
          <a:lstStyle/>
          <a:p>
            <a:r>
              <a:rPr lang="ru-RU" dirty="0" smtClean="0"/>
              <a:t>Самым трудным из всех </a:t>
            </a:r>
            <a:r>
              <a:rPr lang="ru-RU" dirty="0" err="1" smtClean="0"/>
              <a:t>делимитационных</a:t>
            </a:r>
            <a:r>
              <a:rPr lang="ru-RU" dirty="0" smtClean="0"/>
              <a:t> процессов, проведенных РК, было решение казахстанско-узбекских пограничных  проблем, отличавшийся конфликтностью и своеобразным отношением к вопросу на местах. </a:t>
            </a:r>
            <a:endParaRPr lang="ru-RU" dirty="0"/>
          </a:p>
        </p:txBody>
      </p:sp>
    </p:spTree>
    <p:extLst>
      <p:ext uri="{BB962C8B-B14F-4D97-AF65-F5344CB8AC3E}">
        <p14:creationId xmlns:p14="http://schemas.microsoft.com/office/powerpoint/2010/main" val="128433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Объект 2"/>
          <p:cNvSpPr>
            <a:spLocks noGrp="1"/>
          </p:cNvSpPr>
          <p:nvPr>
            <p:ph idx="1"/>
          </p:nvPr>
        </p:nvSpPr>
        <p:spPr/>
        <p:txBody>
          <a:bodyPr/>
          <a:lstStyle/>
          <a:p>
            <a:r>
              <a:rPr lang="ru-RU" dirty="0" smtClean="0"/>
              <a:t>1.	Процессы урегулирования и делимитации государственных границ Республики Казахстан с Российской Федерацией</a:t>
            </a:r>
          </a:p>
          <a:p>
            <a:r>
              <a:rPr lang="ru-RU" dirty="0" smtClean="0"/>
              <a:t>2.	Казахстанско-китайская граница в постсоветский период</a:t>
            </a:r>
          </a:p>
          <a:p>
            <a:r>
              <a:rPr lang="ru-RU" dirty="0" smtClean="0"/>
              <a:t>3.	Границы Казахстана с центрально-азиатскими странами</a:t>
            </a:r>
          </a:p>
          <a:p>
            <a:endParaRPr lang="ru-RU" dirty="0" smtClean="0"/>
          </a:p>
          <a:p>
            <a:endParaRPr lang="ru-RU" dirty="0"/>
          </a:p>
        </p:txBody>
      </p:sp>
    </p:spTree>
    <p:extLst>
      <p:ext uri="{BB962C8B-B14F-4D97-AF65-F5344CB8AC3E}">
        <p14:creationId xmlns:p14="http://schemas.microsoft.com/office/powerpoint/2010/main" val="180412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Kazakh-Uzbek State Border</a:t>
            </a:r>
            <a:endParaRPr lang="ru-RU" dirty="0"/>
          </a:p>
        </p:txBody>
      </p:sp>
      <p:sp>
        <p:nvSpPr>
          <p:cNvPr id="3" name="Объект 2"/>
          <p:cNvSpPr>
            <a:spLocks noGrp="1"/>
          </p:cNvSpPr>
          <p:nvPr>
            <p:ph idx="1"/>
          </p:nvPr>
        </p:nvSpPr>
        <p:spPr/>
        <p:txBody>
          <a:bodyPr/>
          <a:lstStyle/>
          <a:p>
            <a:pPr marL="0" indent="0">
              <a:buNone/>
            </a:pPr>
            <a:r>
              <a:rPr lang="en-US" dirty="0" smtClean="0"/>
              <a:t>The common border with Uzbekistan, at 2,330 kilometers, is Kazakhstan’s second largest after the border with Russia. Uzbekistan plays special role in Central Asia, with the largest regional population of more than 30 million, and ranks as the most militarily powerful country in the region.</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20</a:t>
            </a:fld>
            <a:endParaRPr lang="ru-RU">
              <a:solidFill>
                <a:prstClr val="black">
                  <a:tint val="75000"/>
                </a:prst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587375"/>
            <a:ext cx="8132763"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25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smtClean="0"/>
              <a:t>The process of delimitation of the Kazakh-Uzbek State border took place in 2000-2002. It can be divided into two stages.</a:t>
            </a:r>
            <a:br>
              <a:rPr lang="en-US" sz="2800" dirty="0" smtClean="0"/>
            </a:br>
            <a:endParaRPr lang="ru-RU" sz="2800" dirty="0"/>
          </a:p>
        </p:txBody>
      </p:sp>
      <p:sp>
        <p:nvSpPr>
          <p:cNvPr id="3" name="Объект 2"/>
          <p:cNvSpPr>
            <a:spLocks noGrp="1"/>
          </p:cNvSpPr>
          <p:nvPr>
            <p:ph idx="1"/>
          </p:nvPr>
        </p:nvSpPr>
        <p:spPr/>
        <p:txBody>
          <a:bodyPr>
            <a:normAutofit fontScale="85000" lnSpcReduction="20000"/>
          </a:bodyPr>
          <a:lstStyle/>
          <a:p>
            <a:r>
              <a:rPr lang="en-US" dirty="0" smtClean="0"/>
              <a:t>1. Preparation of the Treaty between the Republic of Kazakhstan and the Republic of Uzbekistan on the Kazakhstan-Uzbek State border, signed by the Heads of the States on November 16th, 2001 in Astana which defined the passage of the border line of 96 % of its general length.</a:t>
            </a:r>
          </a:p>
          <a:p>
            <a:r>
              <a:rPr lang="en-US" dirty="0" smtClean="0"/>
              <a:t>2. Preparation of the Treaty between the Republic of Kazakhstan and the Republic of Uzbekistan on the separate areas of the Kazakh-Uzbek State border, signed by the Presidents of Kazakhstan and Uzbekistan on September 9th, 2002 in Astana which defined the line of joint border.</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21</a:t>
            </a:fld>
            <a:endParaRPr lang="ru-RU">
              <a:solidFill>
                <a:prstClr val="black">
                  <a:tint val="75000"/>
                </a:prstClr>
              </a:solidFill>
            </a:endParaRPr>
          </a:p>
        </p:txBody>
      </p:sp>
    </p:spTree>
    <p:extLst>
      <p:ext uri="{BB962C8B-B14F-4D97-AF65-F5344CB8AC3E}">
        <p14:creationId xmlns:p14="http://schemas.microsoft.com/office/powerpoint/2010/main" val="274214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delimitation of the Kazakh-Uzbek State border </a:t>
            </a:r>
            <a:endParaRPr lang="ru-RU" dirty="0"/>
          </a:p>
        </p:txBody>
      </p:sp>
      <p:sp>
        <p:nvSpPr>
          <p:cNvPr id="3" name="Объект 2"/>
          <p:cNvSpPr>
            <a:spLocks noGrp="1"/>
          </p:cNvSpPr>
          <p:nvPr>
            <p:ph idx="1"/>
          </p:nvPr>
        </p:nvSpPr>
        <p:spPr/>
        <p:txBody>
          <a:bodyPr/>
          <a:lstStyle/>
          <a:p>
            <a:pPr marL="0" indent="0">
              <a:buNone/>
            </a:pPr>
            <a:r>
              <a:rPr lang="en-US" dirty="0" smtClean="0"/>
              <a:t>But another extremely acute problem relating to the territorial title of several border population settlements (approximately 4% of the joint border) still had to be resolved. Their legal status was defined by entering a Treaty on Separate Sections of the Uzbek-Kazakh State Border on 9 September, 2002.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22</a:t>
            </a:fld>
            <a:endParaRPr lang="ru-RU">
              <a:solidFill>
                <a:prstClr val="black">
                  <a:tint val="75000"/>
                </a:prstClr>
              </a:solidFill>
            </a:endParaRPr>
          </a:p>
        </p:txBody>
      </p:sp>
    </p:spTree>
    <p:extLst>
      <p:ext uri="{BB962C8B-B14F-4D97-AF65-F5344CB8AC3E}">
        <p14:creationId xmlns:p14="http://schemas.microsoft.com/office/powerpoint/2010/main" val="238942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delimitation of the Kazakh-Uzbek State border </a:t>
            </a:r>
            <a:endParaRPr lang="ru-RU" dirty="0"/>
          </a:p>
        </p:txBody>
      </p:sp>
      <p:sp>
        <p:nvSpPr>
          <p:cNvPr id="3" name="Объект 2"/>
          <p:cNvSpPr>
            <a:spLocks noGrp="1"/>
          </p:cNvSpPr>
          <p:nvPr>
            <p:ph idx="1"/>
          </p:nvPr>
        </p:nvSpPr>
        <p:spPr/>
        <p:txBody>
          <a:bodyPr/>
          <a:lstStyle/>
          <a:p>
            <a:pPr marL="0" indent="0">
              <a:buNone/>
            </a:pPr>
            <a:r>
              <a:rPr lang="en-US" dirty="0" smtClean="0"/>
              <a:t>The Treaty envisaged that the village of </a:t>
            </a:r>
            <a:r>
              <a:rPr lang="en-US" dirty="0" err="1" smtClean="0"/>
              <a:t>Bagys</a:t>
            </a:r>
            <a:r>
              <a:rPr lang="en-US" dirty="0" smtClean="0"/>
              <a:t> and the district of the </a:t>
            </a:r>
            <a:r>
              <a:rPr lang="en-US" dirty="0" err="1" smtClean="0"/>
              <a:t>Arnasai</a:t>
            </a:r>
            <a:r>
              <a:rPr lang="en-US" dirty="0" smtClean="0"/>
              <a:t> reservoir (where ethnic Kazakhs compactly resided) belonged to Kazakhstan. Areas of the Southern Kazakhstan and </a:t>
            </a:r>
            <a:r>
              <a:rPr lang="en-US" dirty="0" err="1" smtClean="0"/>
              <a:t>Kzyl-Orda</a:t>
            </a:r>
            <a:r>
              <a:rPr lang="en-US" dirty="0" smtClean="0"/>
              <a:t> regions of Kazakhstan, which are mainly populated by ethnic Uzbeks, were used in land swap deals; the village of </a:t>
            </a:r>
            <a:r>
              <a:rPr lang="en-US" dirty="0" err="1" smtClean="0"/>
              <a:t>Turkestanets</a:t>
            </a:r>
            <a:r>
              <a:rPr lang="en-US" dirty="0" smtClean="0"/>
              <a:t> remained under the jurisdiction of Uzbekistan.</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23</a:t>
            </a:fld>
            <a:endParaRPr lang="ru-RU">
              <a:solidFill>
                <a:prstClr val="black">
                  <a:tint val="75000"/>
                </a:prstClr>
              </a:solidFill>
            </a:endParaRPr>
          </a:p>
        </p:txBody>
      </p:sp>
    </p:spTree>
    <p:extLst>
      <p:ext uri="{BB962C8B-B14F-4D97-AF65-F5344CB8AC3E}">
        <p14:creationId xmlns:p14="http://schemas.microsoft.com/office/powerpoint/2010/main" val="5200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Those Treaties on the Kazakh-Uzbek State border entered into force on September 5th, 2003.</a:t>
            </a:r>
            <a:br>
              <a:rPr lang="en-US" sz="2800" dirty="0" smtClean="0"/>
            </a:b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en-US" dirty="0" smtClean="0"/>
              <a:t>So the residents of the CA countries were given the opportunity to exercise the right of option (choose their citizenship in the event of a change in the state affiliation of a territory in compliance with international law). Gradual settlement of the issues and taking into account the will of the residents of the border districts is having a very favorable effect on the relations among the states of the region. In February 2003, the Joint Commission approved a plan for demarcating the Uzbek-Kazakh state border, and in the spring of 2004, the sides began field work to designate the state border</a:t>
            </a:r>
          </a:p>
          <a:p>
            <a:pPr marL="0" indent="0">
              <a:buNone/>
            </a:pPr>
            <a:r>
              <a:rPr lang="en-US" dirty="0" smtClean="0"/>
              <a:t>Those Treaties on the Kazakh-Uzbek State border entered into force on September 5th, 2003.</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24</a:t>
            </a:fld>
            <a:endParaRPr lang="ru-RU">
              <a:solidFill>
                <a:prstClr val="black">
                  <a:tint val="75000"/>
                </a:prstClr>
              </a:solidFill>
            </a:endParaRPr>
          </a:p>
        </p:txBody>
      </p:sp>
    </p:spTree>
    <p:extLst>
      <p:ext uri="{BB962C8B-B14F-4D97-AF65-F5344CB8AC3E}">
        <p14:creationId xmlns:p14="http://schemas.microsoft.com/office/powerpoint/2010/main" val="367965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Demarcation</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en-US" dirty="0" smtClean="0"/>
              <a:t>The process of demarcation of the Kazakh-Uzbek State border started in 2003, and field works commenced on April 2004.</a:t>
            </a:r>
          </a:p>
          <a:p>
            <a:pPr marL="0" indent="0">
              <a:buNone/>
            </a:pPr>
            <a:r>
              <a:rPr lang="en-US" dirty="0" smtClean="0"/>
              <a:t>Demarcation work on the installation of the boundary posts on the border is almost finished. The installation of boundary mark at the Junction Point of the State borders of Kazakhstan, Uzbekistan and Turkmenistan is remained.</a:t>
            </a:r>
          </a:p>
          <a:p>
            <a:pPr marL="0" indent="0">
              <a:buNone/>
            </a:pPr>
            <a:r>
              <a:rPr lang="en-US" dirty="0" smtClean="0"/>
              <a:t>Border line is marked with 1565 basic and transitional boundary posts, 776 of which are installed by Kazakhstan.</a:t>
            </a:r>
          </a:p>
          <a:p>
            <a:pPr marL="0" indent="0">
              <a:buNone/>
            </a:pPr>
            <a:r>
              <a:rPr lang="en-US" dirty="0" smtClean="0"/>
              <a:t>At the present time, the work on preparation of state border demarcation final documents is held by parties.</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25</a:t>
            </a:fld>
            <a:endParaRPr lang="ru-RU">
              <a:solidFill>
                <a:prstClr val="black">
                  <a:tint val="75000"/>
                </a:prstClr>
              </a:solidFill>
            </a:endParaRPr>
          </a:p>
        </p:txBody>
      </p:sp>
    </p:spTree>
    <p:extLst>
      <p:ext uri="{BB962C8B-B14F-4D97-AF65-F5344CB8AC3E}">
        <p14:creationId xmlns:p14="http://schemas.microsoft.com/office/powerpoint/2010/main" val="1646870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казахстанско-узбекских пограничных  проблем</a:t>
            </a:r>
            <a:endParaRPr lang="ru-RU" dirty="0"/>
          </a:p>
        </p:txBody>
      </p:sp>
      <p:sp>
        <p:nvSpPr>
          <p:cNvPr id="3" name="Объект 2"/>
          <p:cNvSpPr>
            <a:spLocks noGrp="1"/>
          </p:cNvSpPr>
          <p:nvPr>
            <p:ph idx="1"/>
          </p:nvPr>
        </p:nvSpPr>
        <p:spPr/>
        <p:txBody>
          <a:bodyPr/>
          <a:lstStyle/>
          <a:p>
            <a:pPr marL="0" indent="0">
              <a:buNone/>
            </a:pPr>
            <a:r>
              <a:rPr lang="ru-RU" dirty="0" smtClean="0"/>
              <a:t>В феврале 2000 года в Ташкенте состоялся первый раунд переговоров представителей двух стран по делимитации казахстанско-узбекской границы, в ходе которого был определен набор картографического и топографического материала, согласована методика проведения работ по делимитации.</a:t>
            </a:r>
            <a:endParaRPr lang="ru-RU" dirty="0"/>
          </a:p>
        </p:txBody>
      </p:sp>
    </p:spTree>
    <p:extLst>
      <p:ext uri="{BB962C8B-B14F-4D97-AF65-F5344CB8AC3E}">
        <p14:creationId xmlns:p14="http://schemas.microsoft.com/office/powerpoint/2010/main" val="3939100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казахстанско-узбекских пограничных  проблем</a:t>
            </a:r>
            <a:endParaRPr lang="ru-RU" dirty="0"/>
          </a:p>
        </p:txBody>
      </p:sp>
      <p:sp>
        <p:nvSpPr>
          <p:cNvPr id="3" name="Объект 2"/>
          <p:cNvSpPr>
            <a:spLocks noGrp="1"/>
          </p:cNvSpPr>
          <p:nvPr>
            <p:ph idx="1"/>
          </p:nvPr>
        </p:nvSpPr>
        <p:spPr/>
        <p:txBody>
          <a:bodyPr/>
          <a:lstStyle/>
          <a:p>
            <a:pPr marL="0" indent="0">
              <a:buNone/>
            </a:pPr>
            <a:r>
              <a:rPr lang="ru-RU" dirty="0" smtClean="0"/>
              <a:t>В марте 2000 года в Ташкенте топографы двух стран согласовали масштабы и перечень карт и определили те участки, по которым необходим дополнительный топографический материал. </a:t>
            </a:r>
            <a:endParaRPr lang="ru-RU" dirty="0"/>
          </a:p>
        </p:txBody>
      </p:sp>
    </p:spTree>
    <p:extLst>
      <p:ext uri="{BB962C8B-B14F-4D97-AF65-F5344CB8AC3E}">
        <p14:creationId xmlns:p14="http://schemas.microsoft.com/office/powerpoint/2010/main" val="144992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казахстанско-узбекских пограничных  проблем</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Исторических границ между Казахстаном и Узбекистаном не было, существовала со времен Советского Союза только административная граница. Ее прохождение было закреплено в соответствующих документах Верховного Совета СССР, а также Казахской ССР и Узбекской ССР. Данные положения легли в основу принципа делимитации казахстанско-узбекской границы, заключающегося в том, что некоторые ее участки оказались «размытыми» в результате появления новых населенных пунктов, хозяйственной деятельности в приграничных районах, строительства железных и автомобильных дорог. </a:t>
            </a:r>
            <a:endParaRPr lang="ru-RU" dirty="0"/>
          </a:p>
        </p:txBody>
      </p:sp>
    </p:spTree>
    <p:extLst>
      <p:ext uri="{BB962C8B-B14F-4D97-AF65-F5344CB8AC3E}">
        <p14:creationId xmlns:p14="http://schemas.microsoft.com/office/powerpoint/2010/main" val="319291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казахстанско-узбекских пограничных  проблем</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Наиболее сложными являлись участки, изменения по которым проходили на основе договоренностей между местными органами власти (обмены земельными участками под сельскохозяйственные угодья, возведение хозяйственных построек и т.д.). Решения по ним не были законодательно санкционированы и закреплены высшими законодательными органами в установленном порядке. </a:t>
            </a:r>
            <a:endParaRPr lang="ru-RU" dirty="0"/>
          </a:p>
        </p:txBody>
      </p:sp>
    </p:spTree>
    <p:extLst>
      <p:ext uri="{BB962C8B-B14F-4D97-AF65-F5344CB8AC3E}">
        <p14:creationId xmlns:p14="http://schemas.microsoft.com/office/powerpoint/2010/main" val="184312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Термины понятия</a:t>
            </a:r>
            <a:endParaRPr lang="ru-RU" dirty="0"/>
          </a:p>
        </p:txBody>
      </p:sp>
      <p:sp>
        <p:nvSpPr>
          <p:cNvPr id="3" name="Объект 2"/>
          <p:cNvSpPr>
            <a:spLocks noGrp="1"/>
          </p:cNvSpPr>
          <p:nvPr>
            <p:ph idx="1"/>
          </p:nvPr>
        </p:nvSpPr>
        <p:spPr/>
        <p:txBody>
          <a:bodyPr>
            <a:normAutofit/>
          </a:bodyPr>
          <a:lstStyle/>
          <a:p>
            <a:r>
              <a:rPr lang="ru-RU" dirty="0" smtClean="0"/>
              <a:t>Государственная граница — линия (и проходящая по этой линии вертикальная поверхность), определяющая пределы территории государства (суши, вод, недр и воздушного пространства) и соответственно пределы действия государственного суверенитета. Государственные границы делятся на сухопутные, речные, озерные, морские и воздушные.</a:t>
            </a:r>
          </a:p>
          <a:p>
            <a:endParaRPr lang="ru-RU" dirty="0"/>
          </a:p>
        </p:txBody>
      </p:sp>
    </p:spTree>
    <p:extLst>
      <p:ext uri="{BB962C8B-B14F-4D97-AF65-F5344CB8AC3E}">
        <p14:creationId xmlns:p14="http://schemas.microsoft.com/office/powerpoint/2010/main" val="202722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казахстанско-узбекских пограничных  проблем</a:t>
            </a:r>
            <a:endParaRPr lang="ru-RU" dirty="0"/>
          </a:p>
        </p:txBody>
      </p:sp>
      <p:sp>
        <p:nvSpPr>
          <p:cNvPr id="3" name="Объект 2"/>
          <p:cNvSpPr>
            <a:spLocks noGrp="1"/>
          </p:cNvSpPr>
          <p:nvPr>
            <p:ph idx="1"/>
          </p:nvPr>
        </p:nvSpPr>
        <p:spPr/>
        <p:txBody>
          <a:bodyPr/>
          <a:lstStyle/>
          <a:p>
            <a:pPr marL="0" indent="0">
              <a:buNone/>
            </a:pPr>
            <a:r>
              <a:rPr lang="ru-RU" dirty="0" smtClean="0"/>
              <a:t>В 2000 году на казахстанско-узбекской границе имел место ряд инцидентов, наиболее крупным из которых была попытка узбекских должностных лиц осуществить одностороннюю демаркацию казахстанско- узбекской границы на казахстанской территории в районе села </a:t>
            </a:r>
            <a:r>
              <a:rPr lang="ru-RU" dirty="0" err="1" smtClean="0"/>
              <a:t>Багыс</a:t>
            </a:r>
            <a:r>
              <a:rPr lang="ru-RU" dirty="0" smtClean="0"/>
              <a:t> </a:t>
            </a:r>
            <a:r>
              <a:rPr lang="ru-RU" dirty="0" err="1" smtClean="0"/>
              <a:t>Сарыагашского</a:t>
            </a:r>
            <a:r>
              <a:rPr lang="ru-RU" dirty="0" smtClean="0"/>
              <a:t> района Южно-Казахстанской области.</a:t>
            </a:r>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 y="1169988"/>
            <a:ext cx="781526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94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92088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8D48D2C9-C6DC-46AD-B9DA-C140A471AFD3}" type="slidenum">
              <a:rPr lang="ru-RU" smtClean="0">
                <a:solidFill>
                  <a:prstClr val="black">
                    <a:tint val="75000"/>
                  </a:prstClr>
                </a:solidFill>
              </a:rPr>
              <a:pPr/>
              <a:t>31</a:t>
            </a:fld>
            <a:endParaRPr lang="ru-RU">
              <a:solidFill>
                <a:prstClr val="black">
                  <a:tint val="75000"/>
                </a:prstClr>
              </a:solidFill>
            </a:endParaRPr>
          </a:p>
        </p:txBody>
      </p:sp>
    </p:spTree>
    <p:extLst>
      <p:ext uri="{BB962C8B-B14F-4D97-AF65-F5344CB8AC3E}">
        <p14:creationId xmlns:p14="http://schemas.microsoft.com/office/powerpoint/2010/main" val="75010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solidFill>
                  <a:prstClr val="black"/>
                </a:solidFill>
                <a:ea typeface="+mn-ea"/>
                <a:cs typeface="+mn-cs"/>
              </a:rPr>
              <a:t>The Kazakhstan Kyrgyzstan delimitation</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30013"/>
            <a:ext cx="8229600" cy="426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8D48D2C9-C6DC-46AD-B9DA-C140A471AFD3}" type="slidenum">
              <a:rPr lang="ru-RU" smtClean="0">
                <a:solidFill>
                  <a:prstClr val="black">
                    <a:tint val="75000"/>
                  </a:prstClr>
                </a:solidFill>
              </a:rPr>
              <a:pPr/>
              <a:t>32</a:t>
            </a:fld>
            <a:endParaRPr lang="ru-RU">
              <a:solidFill>
                <a:prstClr val="black">
                  <a:tint val="75000"/>
                </a:prstClr>
              </a:solidFill>
            </a:endParaRPr>
          </a:p>
        </p:txBody>
      </p:sp>
    </p:spTree>
    <p:extLst>
      <p:ext uri="{BB962C8B-B14F-4D97-AF65-F5344CB8AC3E}">
        <p14:creationId xmlns:p14="http://schemas.microsoft.com/office/powerpoint/2010/main" val="18632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solidFill>
                  <a:prstClr val="black"/>
                </a:solidFill>
                <a:ea typeface="+mn-ea"/>
                <a:cs typeface="+mn-cs"/>
              </a:rPr>
              <a:t>The Kazakhstan Kyrgyzstan delimitation</a:t>
            </a:r>
            <a:endParaRPr lang="ru-RU" dirty="0"/>
          </a:p>
        </p:txBody>
      </p:sp>
      <p:sp>
        <p:nvSpPr>
          <p:cNvPr id="3" name="Объект 2"/>
          <p:cNvSpPr>
            <a:spLocks noGrp="1"/>
          </p:cNvSpPr>
          <p:nvPr>
            <p:ph idx="1"/>
          </p:nvPr>
        </p:nvSpPr>
        <p:spPr/>
        <p:txBody>
          <a:bodyPr/>
          <a:lstStyle/>
          <a:p>
            <a:pPr marL="0" indent="0">
              <a:buNone/>
            </a:pPr>
            <a:r>
              <a:rPr lang="en-US" dirty="0" smtClean="0"/>
              <a:t>The Kazakhstan Kyrgyzstan delimitation finished in 2001 with the corresponding treaty and went on without serious conflicts.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33</a:t>
            </a:fld>
            <a:endParaRPr lang="ru-RU">
              <a:solidFill>
                <a:prstClr val="black">
                  <a:tint val="75000"/>
                </a:prstClr>
              </a:solidFill>
            </a:endParaRPr>
          </a:p>
        </p:txBody>
      </p:sp>
    </p:spTree>
    <p:extLst>
      <p:ext uri="{BB962C8B-B14F-4D97-AF65-F5344CB8AC3E}">
        <p14:creationId xmlns:p14="http://schemas.microsoft.com/office/powerpoint/2010/main" val="1915845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delimitation of the Kazakh-Kyrgyz state border</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en-US" dirty="0"/>
              <a:t>Negotiations on the delimitation of the Kazakh-Kyrgyz state border were held in 1999-2001 and completed by the Treaty between the Republic of Kazakhstan and the Kyrgyz Republic on the Kazakhstan-Kyrgyz State border signed by the heads of the states in Astana on 15th December 2001. The Treaty entered into force on August 5, </a:t>
            </a:r>
            <a:r>
              <a:rPr lang="en-US" dirty="0" smtClean="0"/>
              <a:t>2008.</a:t>
            </a:r>
          </a:p>
          <a:p>
            <a:pPr marL="0" indent="0">
              <a:buNone/>
            </a:pPr>
            <a:r>
              <a:rPr lang="en-US" dirty="0" smtClean="0"/>
              <a:t>Bilateral </a:t>
            </a:r>
            <a:r>
              <a:rPr lang="en-US" dirty="0"/>
              <a:t>negotiations were held in constructive and official way based on principles of mutual respect and equality.</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34</a:t>
            </a:fld>
            <a:endParaRPr lang="ru-RU">
              <a:solidFill>
                <a:prstClr val="black">
                  <a:tint val="75000"/>
                </a:prstClr>
              </a:solidFill>
            </a:endParaRPr>
          </a:p>
        </p:txBody>
      </p:sp>
    </p:spTree>
    <p:extLst>
      <p:ext uri="{BB962C8B-B14F-4D97-AF65-F5344CB8AC3E}">
        <p14:creationId xmlns:p14="http://schemas.microsoft.com/office/powerpoint/2010/main" val="1683534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err="1"/>
              <a:t>Demarcationthe</a:t>
            </a:r>
            <a:r>
              <a:rPr lang="en-US" sz="2800" dirty="0"/>
              <a:t> border between the Republic of Kazakhstan and the Kyrgyz Republic </a:t>
            </a:r>
            <a:br>
              <a:rPr lang="en-US" sz="2800" dirty="0"/>
            </a:br>
            <a:endParaRPr lang="ru-RU" sz="2800" dirty="0"/>
          </a:p>
        </p:txBody>
      </p:sp>
      <p:sp>
        <p:nvSpPr>
          <p:cNvPr id="3" name="Объект 2"/>
          <p:cNvSpPr>
            <a:spLocks noGrp="1"/>
          </p:cNvSpPr>
          <p:nvPr>
            <p:ph idx="1"/>
          </p:nvPr>
        </p:nvSpPr>
        <p:spPr/>
        <p:txBody>
          <a:bodyPr>
            <a:normAutofit fontScale="70000" lnSpcReduction="20000"/>
          </a:bodyPr>
          <a:lstStyle/>
          <a:p>
            <a:endParaRPr lang="en-US" dirty="0"/>
          </a:p>
          <a:p>
            <a:pPr marL="0" indent="0">
              <a:buNone/>
            </a:pPr>
            <a:r>
              <a:rPr lang="en-US" dirty="0"/>
              <a:t>The parties have begun negotiations on the demarcation of state borders and the installation of boundary markers along the border between the Republic of Kazakhstan and the Kyrgyz Republic in autumn, 2008.</a:t>
            </a:r>
          </a:p>
          <a:p>
            <a:endParaRPr lang="en-US" dirty="0"/>
          </a:p>
          <a:p>
            <a:pPr marL="0" indent="0">
              <a:buNone/>
            </a:pPr>
            <a:r>
              <a:rPr lang="en-US" dirty="0"/>
              <a:t>Demarcation work on the installation of the boundary posts on the border was finished in 2014. There are 1055 border pillars installed along the Kazakh-Kyrgyz state border. (533 of which belong to Kazakhstan)</a:t>
            </a:r>
          </a:p>
          <a:p>
            <a:endParaRPr lang="en-US" dirty="0"/>
          </a:p>
          <a:p>
            <a:pPr marL="0" indent="0">
              <a:buNone/>
            </a:pPr>
            <a:r>
              <a:rPr lang="en-US" dirty="0"/>
              <a:t>At the present time, the work on preparation of state border demarcation final documents and The Treaty between the Republic of Kazakhstan and the Kyrgyz Republic on the demarcation of Kazakh-Kyrgyz State border is held by parties.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35</a:t>
            </a:fld>
            <a:endParaRPr lang="ru-RU">
              <a:solidFill>
                <a:prstClr val="black">
                  <a:tint val="75000"/>
                </a:prstClr>
              </a:solidFill>
            </a:endParaRPr>
          </a:p>
        </p:txBody>
      </p:sp>
    </p:spTree>
    <p:extLst>
      <p:ext uri="{BB962C8B-B14F-4D97-AF65-F5344CB8AC3E}">
        <p14:creationId xmlns:p14="http://schemas.microsoft.com/office/powerpoint/2010/main" val="254241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Between Kazakhstan and Turkmenistan border disputes has not been arising</a:t>
            </a:r>
            <a:endParaRPr lang="ru-RU" dirty="0"/>
          </a:p>
        </p:txBody>
      </p:sp>
      <p:sp>
        <p:nvSpPr>
          <p:cNvPr id="3" name="Объект 2"/>
          <p:cNvSpPr>
            <a:spLocks noGrp="1"/>
          </p:cNvSpPr>
          <p:nvPr>
            <p:ph idx="1"/>
          </p:nvPr>
        </p:nvSpPr>
        <p:spPr/>
        <p:txBody>
          <a:bodyPr>
            <a:normAutofit lnSpcReduction="10000"/>
          </a:bodyPr>
          <a:lstStyle/>
          <a:p>
            <a:pPr marL="0" indent="0">
              <a:buNone/>
            </a:pPr>
            <a:r>
              <a:rPr lang="en-US" dirty="0" smtClean="0"/>
              <a:t>Since independence of two neighboring states the question of territorial or border disputes has not been arising. Both sides follow the provisions of multilateral CIS documents, establishing principle of inviolability of inter-republican borders defined in the Soviet era. Remained predominantly administrative and technical problems were passed to joint delimitation commission, established in June 1999.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36</a:t>
            </a:fld>
            <a:endParaRPr lang="ru-RU">
              <a:solidFill>
                <a:prstClr val="black">
                  <a:tint val="75000"/>
                </a:prstClr>
              </a:solidFill>
            </a:endParaRPr>
          </a:p>
        </p:txBody>
      </p:sp>
    </p:spTree>
    <p:extLst>
      <p:ext uri="{BB962C8B-B14F-4D97-AF65-F5344CB8AC3E}">
        <p14:creationId xmlns:p14="http://schemas.microsoft.com/office/powerpoint/2010/main" val="3143025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The Treaty between the Republic of Kazakhstan and Turkmenistan on delimitation and the process of demarcation </a:t>
            </a:r>
            <a:endParaRPr lang="ru-RU" sz="2800" dirty="0"/>
          </a:p>
        </p:txBody>
      </p:sp>
      <p:sp>
        <p:nvSpPr>
          <p:cNvPr id="3" name="Объект 2"/>
          <p:cNvSpPr>
            <a:spLocks noGrp="1"/>
          </p:cNvSpPr>
          <p:nvPr>
            <p:ph idx="1"/>
          </p:nvPr>
        </p:nvSpPr>
        <p:spPr/>
        <p:txBody>
          <a:bodyPr>
            <a:normAutofit fontScale="92500" lnSpcReduction="20000"/>
          </a:bodyPr>
          <a:lstStyle/>
          <a:p>
            <a:pPr marL="0" indent="0">
              <a:buNone/>
            </a:pPr>
            <a:r>
              <a:rPr lang="en-US" dirty="0" smtClean="0"/>
              <a:t>Its first meeting was held in Almaty in November 2000. The Treaty between the Republic of Kazakhstan and Turkmenistan on delimitation and the process of demarcation of the Kazakhstan-Turkmen State border was signed by the Heads of the States on July 5th, 2001 in Astana. Negotiations on delimitation of the Kazakh-Turkmen State border were held in 2000-2001 in constructive and official way. The parties did not have suggestions on updating that line of border defined in 1972 between Kazakh SSR and Turkmen SSR. </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37</a:t>
            </a:fld>
            <a:endParaRPr lang="ru-RU">
              <a:solidFill>
                <a:prstClr val="black">
                  <a:tint val="75000"/>
                </a:prstClr>
              </a:solidFill>
            </a:endParaRPr>
          </a:p>
        </p:txBody>
      </p:sp>
    </p:spTree>
    <p:extLst>
      <p:ext uri="{BB962C8B-B14F-4D97-AF65-F5344CB8AC3E}">
        <p14:creationId xmlns:p14="http://schemas.microsoft.com/office/powerpoint/2010/main" val="3398747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Measures on demarcation </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en-US" dirty="0" smtClean="0"/>
              <a:t>Measures on demarcation of the joint border started in 2003. The countries started establishment of border marks on the border in 2005. The parties completed placement of boundary pillars on the Kazakh-Turkmen border, except the area of junction of border of Kazakhstan, Turkmenistan and Uzbekistan. Boundary line is designated on the ground by 278 boundary signs, including 134 on Kazakhstan’s side and 144 on Turkmenistan’s side. Both countries do not have any plans to conduct further demarcation and engineering and technical border equipping, furthermore, Astana and Ashkhabad consider such measures to be pointless.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38</a:t>
            </a:fld>
            <a:endParaRPr lang="ru-RU">
              <a:solidFill>
                <a:prstClr val="black">
                  <a:tint val="75000"/>
                </a:prstClr>
              </a:solidFill>
            </a:endParaRPr>
          </a:p>
        </p:txBody>
      </p:sp>
    </p:spTree>
    <p:extLst>
      <p:ext uri="{BB962C8B-B14F-4D97-AF65-F5344CB8AC3E}">
        <p14:creationId xmlns:p14="http://schemas.microsoft.com/office/powerpoint/2010/main" val="107383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a:t>Of all of Kazakhstan’s common borders with its neighbors, the border </a:t>
            </a:r>
            <a:r>
              <a:rPr lang="en-US" dirty="0" smtClean="0"/>
              <a:t>with Turkmenistan</a:t>
            </a:r>
            <a:r>
              <a:rPr lang="en-US" dirty="0"/>
              <a:t>, including the water boundary on the Caspian Sea, is the shortest</a:t>
            </a:r>
            <a:r>
              <a:rPr lang="en-US" dirty="0" smtClean="0"/>
              <a:t>, and </a:t>
            </a:r>
            <a:r>
              <a:rPr lang="en-US" dirty="0"/>
              <a:t>is almost completely demarcated</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39</a:t>
            </a:fld>
            <a:endParaRPr lang="ru-RU">
              <a:solidFill>
                <a:prstClr val="black">
                  <a:tint val="75000"/>
                </a:prstClr>
              </a:solidFill>
            </a:endParaRPr>
          </a:p>
        </p:txBody>
      </p:sp>
    </p:spTree>
    <p:extLst>
      <p:ext uri="{BB962C8B-B14F-4D97-AF65-F5344CB8AC3E}">
        <p14:creationId xmlns:p14="http://schemas.microsoft.com/office/powerpoint/2010/main" val="118034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Термины понятия</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Делимитация границ - договорное установление линии границы государственной, осуществляемое по картам, обычно крупномасштабным, с подробным изображением на них рельефа, гидрографии, населенных объектов. </a:t>
            </a:r>
          </a:p>
          <a:p>
            <a:r>
              <a:rPr lang="ru-RU" dirty="0" smtClean="0"/>
              <a:t>Демаркация - проведение линии государственной границы на местности с обозначением ее специальными пограничными знаками - осуществляется на основании документов о делимитации границы совместными комиссиями.</a:t>
            </a:r>
          </a:p>
          <a:p>
            <a:pPr marL="0" indent="0">
              <a:buNone/>
            </a:pPr>
            <a:r>
              <a:rPr lang="ru-RU" dirty="0" smtClean="0"/>
              <a:t>делимитация - это юридическое закрепление границ на карте в международных договорах, а демаркация - отображение этих границ на местности.</a:t>
            </a:r>
          </a:p>
          <a:p>
            <a:endParaRPr lang="ru-RU" dirty="0"/>
          </a:p>
        </p:txBody>
      </p:sp>
    </p:spTree>
    <p:extLst>
      <p:ext uri="{BB962C8B-B14F-4D97-AF65-F5344CB8AC3E}">
        <p14:creationId xmlns:p14="http://schemas.microsoft.com/office/powerpoint/2010/main" val="717978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International legal registration of Kazakhstan State Border with the People’s Republic of China</a:t>
            </a:r>
            <a:endParaRPr lang="ru-RU" sz="2800" dirty="0"/>
          </a:p>
        </p:txBody>
      </p:sp>
      <p:sp>
        <p:nvSpPr>
          <p:cNvPr id="3" name="Объект 2"/>
          <p:cNvSpPr>
            <a:spLocks noGrp="1"/>
          </p:cNvSpPr>
          <p:nvPr>
            <p:ph idx="1"/>
          </p:nvPr>
        </p:nvSpPr>
        <p:spPr/>
        <p:txBody>
          <a:bodyPr/>
          <a:lstStyle/>
          <a:p>
            <a:pPr marL="0" indent="0">
              <a:buNone/>
            </a:pPr>
            <a:r>
              <a:rPr lang="en-US" dirty="0" smtClean="0"/>
              <a:t>After the dissolution of the Soviet Union, Russia, Kazakhstan, Kyrgyzstan and Tajikistan maintained the old policies of dealing with border disputes with China, therefore there were no problems of signing agreements.</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40</a:t>
            </a:fld>
            <a:endParaRPr lang="ru-RU">
              <a:solidFill>
                <a:prstClr val="black">
                  <a:tint val="75000"/>
                </a:prstClr>
              </a:solidFill>
            </a:endParaRPr>
          </a:p>
        </p:txBody>
      </p:sp>
    </p:spTree>
    <p:extLst>
      <p:ext uri="{BB962C8B-B14F-4D97-AF65-F5344CB8AC3E}">
        <p14:creationId xmlns:p14="http://schemas.microsoft.com/office/powerpoint/2010/main" val="419604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en-US" dirty="0" smtClean="0"/>
              <a:t>Until 1991 negotiations with China were held by the Soviet governmental delegation with participation of representatives of the republics bordering the People's Republic of China. In 1992 according to the Agreement between the Governments of the Republic of Kazakhstan, the Republic of Kyrgyzstan, the Russian Federation and the Republic of Tajikistan on negotiations with the People's Republic of China on boundary issues signed on 8 September 1992, a Joint delegation of the Governments of Kazakhstan, Kyrgyzstan, Russia and Tajikistan was set up for negotiating with the People's Republic of China.</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41</a:t>
            </a:fld>
            <a:endParaRPr lang="ru-RU">
              <a:solidFill>
                <a:prstClr val="black">
                  <a:tint val="75000"/>
                </a:prstClr>
              </a:solidFill>
            </a:endParaRPr>
          </a:p>
        </p:txBody>
      </p:sp>
    </p:spTree>
    <p:extLst>
      <p:ext uri="{BB962C8B-B14F-4D97-AF65-F5344CB8AC3E}">
        <p14:creationId xmlns:p14="http://schemas.microsoft.com/office/powerpoint/2010/main" val="2791085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After the disintegration of the Soviet Union, the former western section of Sino-Soviet border was separated into four sections, involving </a:t>
            </a:r>
            <a:endParaRPr lang="ru-RU" dirty="0" smtClean="0"/>
          </a:p>
          <a:p>
            <a:pPr marL="0" indent="0">
              <a:buNone/>
            </a:pPr>
            <a:r>
              <a:rPr lang="en-US" dirty="0" smtClean="0"/>
              <a:t>the Sino-Russian section (50 km), </a:t>
            </a:r>
            <a:endParaRPr lang="ru-RU" dirty="0" smtClean="0"/>
          </a:p>
          <a:p>
            <a:pPr marL="0" indent="0">
              <a:buNone/>
            </a:pPr>
            <a:r>
              <a:rPr lang="en-US" dirty="0" smtClean="0"/>
              <a:t>Sino-Kazakhstan section (more than 1700 km), Sino- Kyrgyz (1100 km), </a:t>
            </a:r>
            <a:endParaRPr lang="ru-RU" dirty="0" smtClean="0"/>
          </a:p>
          <a:p>
            <a:pPr marL="0" indent="0">
              <a:buNone/>
            </a:pPr>
            <a:r>
              <a:rPr lang="en-US" dirty="0" smtClean="0"/>
              <a:t>Sino-Tajik (400 km)</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42</a:t>
            </a:fld>
            <a:endParaRPr lang="ru-RU">
              <a:solidFill>
                <a:prstClr val="black">
                  <a:tint val="75000"/>
                </a:prstClr>
              </a:solidFill>
            </a:endParaRPr>
          </a:p>
        </p:txBody>
      </p:sp>
    </p:spTree>
    <p:extLst>
      <p:ext uri="{BB962C8B-B14F-4D97-AF65-F5344CB8AC3E}">
        <p14:creationId xmlns:p14="http://schemas.microsoft.com/office/powerpoint/2010/main" val="3855581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pPr marL="0" indent="0">
              <a:buNone/>
            </a:pPr>
            <a:r>
              <a:rPr lang="en-US" dirty="0" smtClean="0">
                <a:effectLst/>
                <a:latin typeface="Times New Roman"/>
                <a:ea typeface="Calibri"/>
              </a:rPr>
              <a:t>At first, Kazakhstan and the other two countries denied to have border disputes with China and refused to talk with China. Under the mediation of Russia, the representatives of the four nations Russia, Kazakhstan, Kyrgyzstan and Tajikistan signed the agreement of forming a joint delegation towards border issues with China in Minsk in 8 Sep. 1992. On Oct 8 1992 delegation of four governments, led by G. </a:t>
            </a:r>
            <a:r>
              <a:rPr lang="en-US" dirty="0" err="1" smtClean="0">
                <a:effectLst/>
                <a:latin typeface="Times New Roman"/>
                <a:ea typeface="Calibri"/>
              </a:rPr>
              <a:t>Kunandze</a:t>
            </a:r>
            <a:r>
              <a:rPr lang="en-US" dirty="0" smtClean="0">
                <a:effectLst/>
                <a:latin typeface="Times New Roman"/>
                <a:ea typeface="Calibri"/>
              </a:rPr>
              <a:t>, the Deputy Foreign Minister of the Russian Federation held negotiations with Chinese Government. The two parties confirmed the principles on border solutions and boundary agreements settled by previous Sino-Soviet talks, and agreed to further negotiate on remaining border issues.</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43</a:t>
            </a:fld>
            <a:endParaRPr lang="ru-RU">
              <a:solidFill>
                <a:prstClr val="black">
                  <a:tint val="75000"/>
                </a:prstClr>
              </a:solidFill>
            </a:endParaRPr>
          </a:p>
        </p:txBody>
      </p:sp>
    </p:spTree>
    <p:extLst>
      <p:ext uri="{BB962C8B-B14F-4D97-AF65-F5344CB8AC3E}">
        <p14:creationId xmlns:p14="http://schemas.microsoft.com/office/powerpoint/2010/main" val="3099670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pPr marL="0" indent="0">
              <a:buNone/>
            </a:pPr>
            <a:r>
              <a:rPr lang="en-US" dirty="0" smtClean="0"/>
              <a:t>In April 1993 the second round of talks between China and the border agreement drafting group of the Governments of four delegations were held in Bishkek, the capital of Kyrgyzstan. The two parties discussed on some clauses in the agreement, and finished the written description part regarding Sino-Russian and Sino-Kazakhstan boundary alignment border. It is noteworthy that Kazakhstan became the first former Soviet republic with which China signed a treaty on a common border. This was signed in 1995.</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44</a:t>
            </a:fld>
            <a:endParaRPr lang="ru-RU">
              <a:solidFill>
                <a:prstClr val="black">
                  <a:tint val="75000"/>
                </a:prstClr>
              </a:solidFill>
            </a:endParaRPr>
          </a:p>
        </p:txBody>
      </p:sp>
    </p:spTree>
    <p:extLst>
      <p:ext uri="{BB962C8B-B14F-4D97-AF65-F5344CB8AC3E}">
        <p14:creationId xmlns:p14="http://schemas.microsoft.com/office/powerpoint/2010/main" val="1163005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The length of the Kazakhstan-China border, including trans-boundary waters, is about 1,782.75 kilometers, which is second in length only to the Kazakhstan-Russia</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45</a:t>
            </a:fld>
            <a:endParaRPr lang="ru-RU">
              <a:solidFill>
                <a:prstClr val="black">
                  <a:tint val="75000"/>
                </a:prstClr>
              </a:solidFill>
            </a:endParaRPr>
          </a:p>
        </p:txBody>
      </p:sp>
    </p:spTree>
    <p:extLst>
      <p:ext uri="{BB962C8B-B14F-4D97-AF65-F5344CB8AC3E}">
        <p14:creationId xmlns:p14="http://schemas.microsoft.com/office/powerpoint/2010/main" val="4108801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The Agreement of Sino-Kazakhstan Border was signed on April 26, 1996. The unsolved problems in this agreement were solved in the supplementary agreements signed on September 24 1997 and July 4 1998. </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46</a:t>
            </a:fld>
            <a:endParaRPr lang="ru-RU">
              <a:solidFill>
                <a:prstClr val="black">
                  <a:tint val="75000"/>
                </a:prstClr>
              </a:solidFill>
            </a:endParaRPr>
          </a:p>
        </p:txBody>
      </p:sp>
    </p:spTree>
    <p:extLst>
      <p:ext uri="{BB962C8B-B14F-4D97-AF65-F5344CB8AC3E}">
        <p14:creationId xmlns:p14="http://schemas.microsoft.com/office/powerpoint/2010/main" val="1926418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Kazakh-Chinese border </a:t>
            </a:r>
            <a:endParaRPr lang="ru-RU" dirty="0"/>
          </a:p>
        </p:txBody>
      </p:sp>
      <p:sp>
        <p:nvSpPr>
          <p:cNvPr id="3" name="Объект 2"/>
          <p:cNvSpPr>
            <a:spLocks noGrp="1"/>
          </p:cNvSpPr>
          <p:nvPr>
            <p:ph idx="1"/>
          </p:nvPr>
        </p:nvSpPr>
        <p:spPr/>
        <p:txBody>
          <a:bodyPr>
            <a:normAutofit fontScale="77500" lnSpcReduction="20000"/>
          </a:bodyPr>
          <a:lstStyle/>
          <a:p>
            <a:r>
              <a:rPr lang="en-US" dirty="0" smtClean="0"/>
              <a:t>As a result of bilateral meetings the following international treaties which precisely defined and described in detail the passage of a line of the Kazakh-Chinese border and its designation on district border marks were signed:</a:t>
            </a:r>
          </a:p>
          <a:p>
            <a:r>
              <a:rPr lang="en-US" dirty="0" smtClean="0"/>
              <a:t>1. The Agreement between the Republic of Kazakhstan and the People's Republic of China on the Kazakh-Chinese State border, April 26th, 1994;</a:t>
            </a:r>
          </a:p>
          <a:p>
            <a:r>
              <a:rPr lang="en-US" dirty="0" smtClean="0"/>
              <a:t>2. The Additional Agreement between the Republic of Kazakhstan and the People's Republic of China on the Kazakh-Chinese State border, September 24th, 1997;</a:t>
            </a:r>
          </a:p>
          <a:p>
            <a:r>
              <a:rPr lang="en-US" dirty="0" smtClean="0"/>
              <a:t>3. The Additional Agreement between the Republic of Kazakhstan and the People's Republic of China on the Kazakh-Chinese State border, July 4th, 1998;</a:t>
            </a:r>
          </a:p>
          <a:p>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47</a:t>
            </a:fld>
            <a:endParaRPr lang="ru-RU">
              <a:solidFill>
                <a:prstClr val="black">
                  <a:tint val="75000"/>
                </a:prstClr>
              </a:solidFill>
            </a:endParaRPr>
          </a:p>
        </p:txBody>
      </p:sp>
    </p:spTree>
    <p:extLst>
      <p:ext uri="{BB962C8B-B14F-4D97-AF65-F5344CB8AC3E}">
        <p14:creationId xmlns:p14="http://schemas.microsoft.com/office/powerpoint/2010/main" val="3282658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Demarcation of border with China </a:t>
            </a:r>
            <a:endParaRPr lang="ru-RU" dirty="0"/>
          </a:p>
        </p:txBody>
      </p:sp>
      <p:sp>
        <p:nvSpPr>
          <p:cNvPr id="3" name="Объект 2"/>
          <p:cNvSpPr>
            <a:spLocks noGrp="1"/>
          </p:cNvSpPr>
          <p:nvPr>
            <p:ph idx="1"/>
          </p:nvPr>
        </p:nvSpPr>
        <p:spPr/>
        <p:txBody>
          <a:bodyPr/>
          <a:lstStyle/>
          <a:p>
            <a:r>
              <a:rPr lang="en-US" dirty="0" smtClean="0"/>
              <a:t>Demarcation of border with China was carried out by the Joint Kazakh-Chinese demarcation commission established by the Government of the Republic of Kazakhstan and the Government of the People's Republic of China in accordance with Article 4 of the Agreement between the Republic of Kazakhstan and the People's Republic of China on the Kazakh-Chinese State border dated April 26th, 1994.</a:t>
            </a:r>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48</a:t>
            </a:fld>
            <a:endParaRPr lang="ru-RU">
              <a:solidFill>
                <a:prstClr val="black">
                  <a:tint val="75000"/>
                </a:prstClr>
              </a:solidFill>
            </a:endParaRPr>
          </a:p>
        </p:txBody>
      </p:sp>
    </p:spTree>
    <p:extLst>
      <p:ext uri="{BB962C8B-B14F-4D97-AF65-F5344CB8AC3E}">
        <p14:creationId xmlns:p14="http://schemas.microsoft.com/office/powerpoint/2010/main" val="1053922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Demarcation works </a:t>
            </a:r>
            <a:endParaRPr lang="ru-RU" dirty="0"/>
          </a:p>
        </p:txBody>
      </p:sp>
      <p:sp>
        <p:nvSpPr>
          <p:cNvPr id="3" name="Объект 2"/>
          <p:cNvSpPr>
            <a:spLocks noGrp="1"/>
          </p:cNvSpPr>
          <p:nvPr>
            <p:ph idx="1"/>
          </p:nvPr>
        </p:nvSpPr>
        <p:spPr/>
        <p:txBody>
          <a:bodyPr>
            <a:normAutofit fontScale="85000" lnSpcReduction="20000"/>
          </a:bodyPr>
          <a:lstStyle/>
          <a:p>
            <a:r>
              <a:rPr lang="en-US" dirty="0" smtClean="0"/>
              <a:t>Demarcation works were carried out by six working groups in 1996-2001 and completed by signing the Protocol between the Government of the Republic of Kazakhstan and the Government of the People's Republic of China on demarcation of the line of the Kazakh-Chinese State border by the Ministers of Foreign Affairs of Kazakhstan K. </a:t>
            </a:r>
            <a:r>
              <a:rPr lang="en-US" dirty="0" err="1" smtClean="0"/>
              <a:t>Tokayev</a:t>
            </a:r>
            <a:r>
              <a:rPr lang="en-US" dirty="0" smtClean="0"/>
              <a:t> and China Tan </a:t>
            </a:r>
            <a:r>
              <a:rPr lang="en-US" dirty="0" err="1" smtClean="0"/>
              <a:t>Tsyasyuan</a:t>
            </a:r>
            <a:r>
              <a:rPr lang="en-US" dirty="0" smtClean="0"/>
              <a:t> on 10 May 2002 in Beijing.</a:t>
            </a:r>
          </a:p>
          <a:p>
            <a:r>
              <a:rPr lang="en-US" dirty="0" smtClean="0"/>
              <a:t>The general length of the demarcated Kazakh-Chinese State border is 1 783 km, of them overland border - 1 215,86 km., water - 566,89 km. the border line was marked with 688 border marks, 346 of which are installed by Kazakhstan.</a:t>
            </a:r>
          </a:p>
          <a:p>
            <a:endParaRPr lang="ru-RU" dirty="0"/>
          </a:p>
        </p:txBody>
      </p:sp>
      <p:sp>
        <p:nvSpPr>
          <p:cNvPr id="4" name="Номер слайда 3"/>
          <p:cNvSpPr>
            <a:spLocks noGrp="1"/>
          </p:cNvSpPr>
          <p:nvPr>
            <p:ph type="sldNum" sz="quarter" idx="12"/>
          </p:nvPr>
        </p:nvSpPr>
        <p:spPr/>
        <p:txBody>
          <a:bodyPr/>
          <a:lstStyle/>
          <a:p>
            <a:fld id="{372AAA54-2116-4920-9A34-B02C426B3F1A}" type="slidenum">
              <a:rPr lang="ru-RU" smtClean="0">
                <a:solidFill>
                  <a:prstClr val="black">
                    <a:tint val="75000"/>
                  </a:prstClr>
                </a:solidFill>
              </a:rPr>
              <a:pPr/>
              <a:t>49</a:t>
            </a:fld>
            <a:endParaRPr lang="ru-RU">
              <a:solidFill>
                <a:prstClr val="black">
                  <a:tint val="75000"/>
                </a:prstClr>
              </a:solidFill>
            </a:endParaRPr>
          </a:p>
        </p:txBody>
      </p:sp>
      <p:pic>
        <p:nvPicPr>
          <p:cNvPr id="5" name="Picture 4"/>
          <p:cNvPicPr>
            <a:picLocks noChangeAspect="1"/>
          </p:cNvPicPr>
          <p:nvPr/>
        </p:nvPicPr>
        <p:blipFill>
          <a:blip r:embed="rId2"/>
          <a:stretch>
            <a:fillRect/>
          </a:stretch>
        </p:blipFill>
        <p:spPr>
          <a:xfrm>
            <a:off x="612305" y="368543"/>
            <a:ext cx="7919390" cy="6120914"/>
          </a:xfrm>
          <a:prstGeom prst="rect">
            <a:avLst/>
          </a:prstGeom>
        </p:spPr>
      </p:pic>
    </p:spTree>
    <p:extLst>
      <p:ext uri="{BB962C8B-B14F-4D97-AF65-F5344CB8AC3E}">
        <p14:creationId xmlns:p14="http://schemas.microsoft.com/office/powerpoint/2010/main" val="119108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uti</a:t>
            </a:r>
            <a:r>
              <a:rPr lang="en-US" dirty="0" smtClean="0"/>
              <a:t> </a:t>
            </a:r>
            <a:r>
              <a:rPr lang="en-US" dirty="0" err="1" smtClean="0"/>
              <a:t>possidetis</a:t>
            </a:r>
            <a:r>
              <a:rPr lang="en-US" dirty="0" smtClean="0"/>
              <a:t> principle of international law</a:t>
            </a:r>
            <a:endParaRPr lang="ru-RU" dirty="0"/>
          </a:p>
        </p:txBody>
      </p:sp>
      <p:sp>
        <p:nvSpPr>
          <p:cNvPr id="3" name="Объект 2"/>
          <p:cNvSpPr>
            <a:spLocks noGrp="1"/>
          </p:cNvSpPr>
          <p:nvPr>
            <p:ph idx="1"/>
          </p:nvPr>
        </p:nvSpPr>
        <p:spPr/>
        <p:txBody>
          <a:bodyPr>
            <a:normAutofit/>
          </a:bodyPr>
          <a:lstStyle/>
          <a:p>
            <a:pPr marL="0" indent="0">
              <a:buNone/>
            </a:pPr>
            <a:r>
              <a:rPr lang="en-US" dirty="0" smtClean="0"/>
              <a:t>In so doing, it should be noted that the </a:t>
            </a:r>
            <a:r>
              <a:rPr lang="en-US" dirty="0" err="1" smtClean="0"/>
              <a:t>uti</a:t>
            </a:r>
            <a:r>
              <a:rPr lang="en-US" dirty="0" smtClean="0"/>
              <a:t> </a:t>
            </a:r>
            <a:r>
              <a:rPr lang="en-US" dirty="0" err="1" smtClean="0"/>
              <a:t>possidetis</a:t>
            </a:r>
            <a:r>
              <a:rPr lang="en-US" dirty="0" smtClean="0"/>
              <a:t> principle cannot always serve as an effective legal means for resolving the border problems that arise between new states. To a certain extent this is due to the fact that, as a rule, the successor states do not always inherit “firmly established and appropriately secured frontiers,” which, as we know, should coincide with the resettlement of different ethnicities.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5</a:t>
            </a:fld>
            <a:endParaRPr lang="ru-RU">
              <a:solidFill>
                <a:prstClr val="black">
                  <a:tint val="75000"/>
                </a:prstClr>
              </a:solidFill>
            </a:endParaRPr>
          </a:p>
        </p:txBody>
      </p:sp>
    </p:spTree>
    <p:extLst>
      <p:ext uri="{BB962C8B-B14F-4D97-AF65-F5344CB8AC3E}">
        <p14:creationId xmlns:p14="http://schemas.microsoft.com/office/powerpoint/2010/main" val="323958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49694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372AAA54-2116-4920-9A34-B02C426B3F1A}" type="slidenum">
              <a:rPr lang="ru-RU" smtClean="0">
                <a:solidFill>
                  <a:prstClr val="black">
                    <a:tint val="75000"/>
                  </a:prstClr>
                </a:solidFill>
              </a:rPr>
              <a:pPr/>
              <a:t>50</a:t>
            </a:fld>
            <a:endParaRPr lang="ru-RU">
              <a:solidFill>
                <a:prstClr val="black">
                  <a:tint val="75000"/>
                </a:prstClr>
              </a:solidFill>
            </a:endParaRPr>
          </a:p>
        </p:txBody>
      </p:sp>
    </p:spTree>
    <p:extLst>
      <p:ext uri="{BB962C8B-B14F-4D97-AF65-F5344CB8AC3E}">
        <p14:creationId xmlns:p14="http://schemas.microsoft.com/office/powerpoint/2010/main" val="1986540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Граница между США и Канадой</a:t>
            </a:r>
            <a:endParaRPr lang="ru-RU"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3690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372AAA54-2116-4920-9A34-B02C426B3F1A}" type="slidenum">
              <a:rPr lang="ru-RU" smtClean="0">
                <a:solidFill>
                  <a:prstClr val="black">
                    <a:tint val="75000"/>
                  </a:prstClr>
                </a:solidFill>
              </a:rPr>
              <a:pPr/>
              <a:t>51</a:t>
            </a:fld>
            <a:endParaRPr lang="ru-RU">
              <a:solidFill>
                <a:prstClr val="black">
                  <a:tint val="75000"/>
                </a:prstClr>
              </a:solidFill>
            </a:endParaRPr>
          </a:p>
        </p:txBody>
      </p:sp>
    </p:spTree>
    <p:extLst>
      <p:ext uri="{BB962C8B-B14F-4D97-AF65-F5344CB8AC3E}">
        <p14:creationId xmlns:p14="http://schemas.microsoft.com/office/powerpoint/2010/main" val="82020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The principle of inviolability of the state border </a:t>
            </a:r>
            <a:endParaRPr lang="ru-RU" b="1" dirty="0"/>
          </a:p>
        </p:txBody>
      </p:sp>
      <p:sp>
        <p:nvSpPr>
          <p:cNvPr id="3" name="Объект 2"/>
          <p:cNvSpPr>
            <a:spLocks noGrp="1"/>
          </p:cNvSpPr>
          <p:nvPr>
            <p:ph idx="1"/>
          </p:nvPr>
        </p:nvSpPr>
        <p:spPr/>
        <p:txBody>
          <a:bodyPr>
            <a:normAutofit fontScale="70000" lnSpcReduction="20000"/>
          </a:bodyPr>
          <a:lstStyle/>
          <a:p>
            <a:pPr marL="0" indent="0">
              <a:buNone/>
            </a:pPr>
            <a:r>
              <a:rPr lang="en-US" dirty="0" smtClean="0"/>
              <a:t>The principle of inviolability of the state border was enforced for the first time at the regional level in the Final Act of the CSCE in 1975. </a:t>
            </a:r>
            <a:r>
              <a:rPr lang="en-US" dirty="0"/>
              <a:t>The Commission on Security and Cooperation in Europe (CSCE), also known as the U.S. Helsinki Commission, is an independent U.S. government agency created by Congress in 1975 to monitor and encourage compliance with the Helsinki Final Act and other Organization for Security and Co-operation in Europe (OSCE) commitments. It was established in 1975 pursuant to Public Law No. 94-304.Today</a:t>
            </a:r>
            <a:r>
              <a:rPr lang="en-US" dirty="0" smtClean="0"/>
              <a:t>, this principle constitutes one of the most fundamental principles of European (regional) and international security. The newly independent states of the post-Soviet expanse recognized the importance of this principle from the very beginning; it was enforced in the founding documents of the CIS as the legal basis of the interrelations among the Commonwealth’s participating States.</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112307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In contrast to </a:t>
            </a:r>
            <a:r>
              <a:rPr lang="en-US" dirty="0" err="1" smtClean="0"/>
              <a:t>uti</a:t>
            </a:r>
            <a:r>
              <a:rPr lang="en-US" dirty="0" smtClean="0"/>
              <a:t> </a:t>
            </a:r>
            <a:r>
              <a:rPr lang="en-US" dirty="0" err="1" smtClean="0"/>
              <a:t>possidetis</a:t>
            </a:r>
            <a:r>
              <a:rPr lang="en-US" dirty="0" smtClean="0"/>
              <a:t>, the legal potentialities of the principle of inviolability of frontiers are much broader. Its provisions not only ensure recognition of the existing administrative borders, but are also aimed at preventing physical encroachments on them. </a:t>
            </a:r>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7</a:t>
            </a:fld>
            <a:endParaRPr lang="ru-RU">
              <a:solidFill>
                <a:prstClr val="black">
                  <a:tint val="75000"/>
                </a:prstClr>
              </a:solidFill>
            </a:endParaRPr>
          </a:p>
        </p:txBody>
      </p:sp>
    </p:spTree>
    <p:extLst>
      <p:ext uri="{BB962C8B-B14F-4D97-AF65-F5344CB8AC3E}">
        <p14:creationId xmlns:p14="http://schemas.microsoft.com/office/powerpoint/2010/main" val="413881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principle of inviolability of frontiers states that</a:t>
            </a:r>
            <a:endParaRPr lang="ru-RU" dirty="0"/>
          </a:p>
        </p:txBody>
      </p:sp>
      <p:sp>
        <p:nvSpPr>
          <p:cNvPr id="3" name="Объект 2"/>
          <p:cNvSpPr>
            <a:spLocks noGrp="1"/>
          </p:cNvSpPr>
          <p:nvPr>
            <p:ph idx="1"/>
          </p:nvPr>
        </p:nvSpPr>
        <p:spPr/>
        <p:txBody>
          <a:bodyPr>
            <a:normAutofit fontScale="77500" lnSpcReduction="20000"/>
          </a:bodyPr>
          <a:lstStyle/>
          <a:p>
            <a:pPr marL="0" indent="0">
              <a:buNone/>
            </a:pPr>
            <a:endParaRPr lang="en-US" dirty="0" smtClean="0"/>
          </a:p>
          <a:p>
            <a:pPr marL="0" indent="0">
              <a:buNone/>
            </a:pPr>
            <a:r>
              <a:rPr lang="en-US" dirty="0" smtClean="0"/>
              <a:t>1) The participating States regard the existing frontiers as legally established in compliance with international law. </a:t>
            </a:r>
          </a:p>
          <a:p>
            <a:pPr marL="0" indent="0">
              <a:buNone/>
            </a:pPr>
            <a:r>
              <a:rPr lang="en-US" dirty="0" smtClean="0"/>
              <a:t>2) They will refrain now and in the future from assaulting these frontiers. </a:t>
            </a:r>
          </a:p>
          <a:p>
            <a:pPr marL="0" indent="0">
              <a:buNone/>
            </a:pPr>
            <a:r>
              <a:rPr lang="en-US" dirty="0" smtClean="0"/>
              <a:t>3) They will also refrain from any demand for, or act of, seizure and usurpation of part or all of the territory of the participating States. The principle of inviolability of frontiers has become the foundation for establishing interstate relations; moreover, its application has reduced the possibility of a serious conflict situation emerging between CA states (as has happened in several post-colonial regions of the world).</a:t>
            </a:r>
          </a:p>
          <a:p>
            <a:endParaRPr lang="ru-RU" dirty="0"/>
          </a:p>
        </p:txBody>
      </p:sp>
      <p:sp>
        <p:nvSpPr>
          <p:cNvPr id="4" name="Номер слайда 3"/>
          <p:cNvSpPr>
            <a:spLocks noGrp="1"/>
          </p:cNvSpPr>
          <p:nvPr>
            <p:ph type="sldNum" sz="quarter" idx="12"/>
          </p:nvPr>
        </p:nvSpPr>
        <p:spPr/>
        <p:txBody>
          <a:bodyPr/>
          <a:lstStyle/>
          <a:p>
            <a:fld id="{8D48D2C9-C6DC-46AD-B9DA-C140A471AFD3}" type="slidenum">
              <a:rPr lang="ru-RU" smtClean="0">
                <a:solidFill>
                  <a:prstClr val="black">
                    <a:tint val="75000"/>
                  </a:prstClr>
                </a:solidFill>
              </a:rPr>
              <a:pPr/>
              <a:t>8</a:t>
            </a:fld>
            <a:endParaRPr lang="ru-RU">
              <a:solidFill>
                <a:prstClr val="black">
                  <a:tint val="75000"/>
                </a:prstClr>
              </a:solidFill>
            </a:endParaRPr>
          </a:p>
        </p:txBody>
      </p:sp>
    </p:spTree>
    <p:extLst>
      <p:ext uri="{BB962C8B-B14F-4D97-AF65-F5344CB8AC3E}">
        <p14:creationId xmlns:p14="http://schemas.microsoft.com/office/powerpoint/2010/main" val="378576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7210"/>
            <a:ext cx="9144000" cy="5783580"/>
          </a:xfrm>
          <a:prstGeom prst="rect">
            <a:avLst/>
          </a:prstGeom>
        </p:spPr>
      </p:pic>
    </p:spTree>
    <p:extLst>
      <p:ext uri="{BB962C8B-B14F-4D97-AF65-F5344CB8AC3E}">
        <p14:creationId xmlns:p14="http://schemas.microsoft.com/office/powerpoint/2010/main" val="35519176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3306</Words>
  <Application>Microsoft Office PowerPoint</Application>
  <PresentationFormat>On-screen Show (4:3)</PresentationFormat>
  <Paragraphs>150</Paragraphs>
  <Slides>51</Slides>
  <Notes>0</Notes>
  <HiddenSlides>0</HiddenSlides>
  <MMClips>0</MMClips>
  <ScaleCrop>false</ScaleCrop>
  <HeadingPairs>
    <vt:vector size="6" baseType="variant">
      <vt:variant>
        <vt:lpstr>Fonts Used</vt:lpstr>
      </vt:variant>
      <vt:variant>
        <vt:i4>3</vt:i4>
      </vt:variant>
      <vt:variant>
        <vt:lpstr>Theme</vt:lpstr>
      </vt:variant>
      <vt:variant>
        <vt:i4>35</vt:i4>
      </vt:variant>
      <vt:variant>
        <vt:lpstr>Slide Titles</vt:lpstr>
      </vt:variant>
      <vt:variant>
        <vt:i4>51</vt:i4>
      </vt:variant>
    </vt:vector>
  </HeadingPairs>
  <TitlesOfParts>
    <vt:vector size="89" baseType="lpstr">
      <vt:lpstr>Arial</vt:lpstr>
      <vt:lpstr>Calibri</vt:lpstr>
      <vt:lpstr>Times New Roman</vt:lpstr>
      <vt:lpstr>Тема Office</vt:lpstr>
      <vt:lpstr>1_Тема Office</vt:lpstr>
      <vt:lpstr>5_Тема Office</vt:lpstr>
      <vt:lpstr>6_Тема Office</vt:lpstr>
      <vt:lpstr>7_Тема Office</vt:lpstr>
      <vt:lpstr>8_Тема Office</vt:lpstr>
      <vt:lpstr>9_Тема Office</vt:lpstr>
      <vt:lpstr>10_Тема Office</vt:lpstr>
      <vt:lpstr>11_Тема Office</vt:lpstr>
      <vt:lpstr>12_Тема Office</vt:lpstr>
      <vt:lpstr>13_Тема Office</vt:lpstr>
      <vt:lpstr>14_Тема Office</vt:lpstr>
      <vt:lpstr>15_Тема Office</vt:lpstr>
      <vt:lpstr>16_Тема Office</vt:lpstr>
      <vt:lpstr>17_Тема Office</vt:lpstr>
      <vt:lpstr>18_Тема Office</vt:lpstr>
      <vt:lpstr>19_Тема Office</vt:lpstr>
      <vt:lpstr>20_Тема Office</vt:lpstr>
      <vt:lpstr>21_Тема Office</vt:lpstr>
      <vt:lpstr>22_Тема Office</vt:lpstr>
      <vt:lpstr>23_Тема Office</vt:lpstr>
      <vt:lpstr>24_Тема Office</vt:lpstr>
      <vt:lpstr>25_Тема Office</vt:lpstr>
      <vt:lpstr>27_Тема Office</vt:lpstr>
      <vt:lpstr>28_Тема Office</vt:lpstr>
      <vt:lpstr>29_Тема Office</vt:lpstr>
      <vt:lpstr>30_Тема Office</vt:lpstr>
      <vt:lpstr>31_Тема Office</vt:lpstr>
      <vt:lpstr>32_Тема Office</vt:lpstr>
      <vt:lpstr>33_Тема Office</vt:lpstr>
      <vt:lpstr>34_Тема Office</vt:lpstr>
      <vt:lpstr>35_Тема Office</vt:lpstr>
      <vt:lpstr>36_Тема Office</vt:lpstr>
      <vt:lpstr>37_Тема Office</vt:lpstr>
      <vt:lpstr>38_Тема Office</vt:lpstr>
      <vt:lpstr>Лекция 10</vt:lpstr>
      <vt:lpstr>план</vt:lpstr>
      <vt:lpstr>Термины понятия</vt:lpstr>
      <vt:lpstr>Термины понятия</vt:lpstr>
      <vt:lpstr>uti possidetis principle of international law</vt:lpstr>
      <vt:lpstr>The principle of inviolability of the state border </vt:lpstr>
      <vt:lpstr>PowerPoint Presentation</vt:lpstr>
      <vt:lpstr>The principle of inviolability of frontiers states that</vt:lpstr>
      <vt:lpstr>PowerPoint Presentation</vt:lpstr>
      <vt:lpstr>PowerPoint Presentation</vt:lpstr>
      <vt:lpstr>PowerPoint Presentation</vt:lpstr>
      <vt:lpstr>Общая протяженность границ РК – 13383 км. Из них на: </vt:lpstr>
      <vt:lpstr>on the demarcation of state border</vt:lpstr>
      <vt:lpstr>PowerPoint Presentation</vt:lpstr>
      <vt:lpstr>uti possidetis principle of international law</vt:lpstr>
      <vt:lpstr>The principle of inviolability of the state border </vt:lpstr>
      <vt:lpstr>PowerPoint Presentation</vt:lpstr>
      <vt:lpstr>The principle of inviolability of frontiers states that</vt:lpstr>
      <vt:lpstr>решение казахстанско-узбекских пограничных  проблем</vt:lpstr>
      <vt:lpstr>Kazakh-Uzbek State Border</vt:lpstr>
      <vt:lpstr>The process of delimitation of the Kazakh-Uzbek State border took place in 2000-2002. It can be divided into two stages. </vt:lpstr>
      <vt:lpstr>delimitation of the Kazakh-Uzbek State border </vt:lpstr>
      <vt:lpstr>delimitation of the Kazakh-Uzbek State border </vt:lpstr>
      <vt:lpstr>Those Treaties on the Kazakh-Uzbek State border entered into force on September 5th, 2003. </vt:lpstr>
      <vt:lpstr>Demarcation</vt:lpstr>
      <vt:lpstr>решение казахстанско-узбекских пограничных  проблем</vt:lpstr>
      <vt:lpstr>решение казахстанско-узбекских пограничных  проблем</vt:lpstr>
      <vt:lpstr>решение казахстанско-узбекских пограничных  проблем</vt:lpstr>
      <vt:lpstr>решение казахстанско-узбекских пограничных  проблем</vt:lpstr>
      <vt:lpstr>решение казахстанско-узбекских пограничных  проблем</vt:lpstr>
      <vt:lpstr>PowerPoint Presentation</vt:lpstr>
      <vt:lpstr>The Kazakhstan Kyrgyzstan delimitation</vt:lpstr>
      <vt:lpstr>The Kazakhstan Kyrgyzstan delimitation</vt:lpstr>
      <vt:lpstr>The delimitation of the Kazakh-Kyrgyz state border</vt:lpstr>
      <vt:lpstr>Demarcationthe border between the Republic of Kazakhstan and the Kyrgyz Republic  </vt:lpstr>
      <vt:lpstr>Between Kazakhstan and Turkmenistan border disputes has not been arising</vt:lpstr>
      <vt:lpstr>The Treaty between the Republic of Kazakhstan and Turkmenistan on delimitation and the process of demarcation </vt:lpstr>
      <vt:lpstr>Measures on demarcation </vt:lpstr>
      <vt:lpstr>PowerPoint Presentation</vt:lpstr>
      <vt:lpstr>International legal registration of Kazakhstan State Border with the People’s Republic of China</vt:lpstr>
      <vt:lpstr>PowerPoint Presentation</vt:lpstr>
      <vt:lpstr>PowerPoint Presentation</vt:lpstr>
      <vt:lpstr>PowerPoint Presentation</vt:lpstr>
      <vt:lpstr>PowerPoint Presentation</vt:lpstr>
      <vt:lpstr>PowerPoint Presentation</vt:lpstr>
      <vt:lpstr>PowerPoint Presentation</vt:lpstr>
      <vt:lpstr>the Kazakh-Chinese border </vt:lpstr>
      <vt:lpstr>Demarcation of border with China </vt:lpstr>
      <vt:lpstr>Demarcation works </vt:lpstr>
      <vt:lpstr>PowerPoint Presentation</vt:lpstr>
      <vt:lpstr>Граница между США и Канадой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10</dc:title>
  <dc:creator>Андрей</dc:creator>
  <cp:lastModifiedBy>Kundakbayeva Zhanat</cp:lastModifiedBy>
  <cp:revision>13</cp:revision>
  <dcterms:created xsi:type="dcterms:W3CDTF">2020-10-29T01:17:19Z</dcterms:created>
  <dcterms:modified xsi:type="dcterms:W3CDTF">2020-10-29T05:38:05Z</dcterms:modified>
</cp:coreProperties>
</file>