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3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2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0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6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7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9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3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357B-5DDE-41EF-9C65-86D8089DAC4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35EF-AFFE-421F-932E-40812D8F2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Советская модернизация в Казахстане в 20-30-ые годы XX века</a:t>
            </a:r>
          </a:p>
          <a:p>
            <a:r>
              <a:rPr lang="ru-RU" dirty="0" smtClean="0"/>
              <a:t>Индустриализация в Казахстане в 1926–1941 годах.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4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Ленинский план построения социализма в советской стране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революции 1917 г. В.И. Ленин озвучил свой план строительства социализма.</a:t>
            </a:r>
          </a:p>
          <a:p>
            <a:pPr marL="0" indent="0">
              <a:buNone/>
            </a:pPr>
            <a:r>
              <a:rPr lang="ru-RU" dirty="0" smtClean="0"/>
              <a:t>По его мысли сначала нужно было национализировать банки, промышленные предприятия. </a:t>
            </a:r>
          </a:p>
          <a:p>
            <a:pPr marL="0" indent="0">
              <a:buNone/>
            </a:pPr>
            <a:r>
              <a:rPr lang="ru-RU" dirty="0" smtClean="0"/>
              <a:t>В деревне у помещиков конфисковали земли и отдавали крестьянам.</a:t>
            </a:r>
          </a:p>
          <a:p>
            <a:pPr marL="0" indent="0">
              <a:buNone/>
            </a:pPr>
            <a:r>
              <a:rPr lang="ru-RU" dirty="0" smtClean="0"/>
              <a:t>Национализацию проводили в разном виде: от выкупа до конфискации.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55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Ленинский план построения социализма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Индустриализация страны. Что означало - создать материально-техническую базу социализма, ликвидировать технико-экономическую отсталость путем создания крупных промышленных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4740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Ленинский план построения социализма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кооперация крестьян - в сельском хозяйстве конфисковать помещичьи земли в пользу крестьян и организовать на части этих земель крупные государственные хозяйства—совхозы или колхозы, хозяйства, в которые объединялись крестьяне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3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Ленинский план построения социализма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Построение социализма включает в себя </a:t>
            </a:r>
            <a:r>
              <a:rPr lang="ru-RU" b="1" dirty="0" smtClean="0"/>
              <a:t>проведение культурной революции</a:t>
            </a:r>
            <a:r>
              <a:rPr lang="ru-RU" dirty="0" smtClean="0"/>
              <a:t>, формирование кадров высококвалифицированных, культурных работников в промышленности, сельском хозяйстве, государственном аппарате, создание народной интеллигенции и внедрении в массы коммунистической идеологии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6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Реализация первого пункта ленинского плана построения социализма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XIV съезд ВКП(б) в декабре 1925 г. наметил курс на индустриализацию страны. Реализация данного курса в Казахстане натолкнулась на ряд трудностей, связанных с его колониальным прошлым и отсталостью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8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Накануне индустриализации:</a:t>
            </a:r>
            <a:br>
              <a:rPr lang="ru-RU" sz="2400" dirty="0" smtClean="0"/>
            </a:br>
            <a:r>
              <a:rPr lang="ru-RU" sz="2400" dirty="0" smtClean="0"/>
              <a:t> Из речи секретаря </a:t>
            </a:r>
            <a:r>
              <a:rPr lang="ru-RU" sz="2400" dirty="0" err="1" smtClean="0"/>
              <a:t>Казкрайкома</a:t>
            </a:r>
            <a:r>
              <a:rPr lang="ru-RU" sz="2400" dirty="0" smtClean="0"/>
              <a:t> ВКП (б) </a:t>
            </a:r>
            <a:br>
              <a:rPr lang="ru-RU" sz="2400" dirty="0" smtClean="0"/>
            </a:br>
            <a:r>
              <a:rPr lang="ru-RU" sz="2400" dirty="0" smtClean="0"/>
              <a:t>Ф.И. </a:t>
            </a:r>
            <a:r>
              <a:rPr lang="ru-RU" sz="2400" dirty="0" err="1" smtClean="0"/>
              <a:t>Голощекина</a:t>
            </a:r>
            <a:r>
              <a:rPr lang="ru-RU" sz="2400" dirty="0" smtClean="0"/>
              <a:t> на открытии V </a:t>
            </a:r>
            <a:r>
              <a:rPr lang="ru-RU" sz="2400" dirty="0" err="1" smtClean="0"/>
              <a:t>Всеказахской</a:t>
            </a:r>
            <a:r>
              <a:rPr lang="ru-RU" sz="2400" dirty="0" smtClean="0"/>
              <a:t> партконференции г. Кзыл-Орда 1–7 декабря 1925 г. […]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«Скотоводство занимает 64,5%, земледелие – 29% и </a:t>
            </a:r>
            <a:r>
              <a:rPr lang="ru-RU" b="1" dirty="0" smtClean="0"/>
              <a:t>промышленность всего – 6,5%. </a:t>
            </a:r>
            <a:r>
              <a:rPr lang="ru-RU" dirty="0" smtClean="0"/>
              <a:t>Вот основные цифры деления экономики в нашем </a:t>
            </a:r>
            <a:r>
              <a:rPr lang="ru-RU" dirty="0" err="1" smtClean="0"/>
              <a:t>Казакстане</a:t>
            </a:r>
            <a:r>
              <a:rPr lang="ru-RU" dirty="0" smtClean="0"/>
              <a:t>. Мы имеем сельское хозяйство почти без всякой промышленности, которая способствовала бы развитию сельского хозяйства.»</a:t>
            </a:r>
          </a:p>
          <a:p>
            <a:pPr marL="0" indent="0">
              <a:buNone/>
            </a:pPr>
            <a:r>
              <a:rPr lang="ru-RU" dirty="0" smtClean="0"/>
              <a:t>АП РК. Ф.141. Оп.1. Д.28. Л.8. Копия. История Казахстана. Документы и материалы (1917–2012). – ТОО «</a:t>
            </a:r>
            <a:r>
              <a:rPr lang="ru-RU" dirty="0" err="1" smtClean="0"/>
              <a:t>Шанырак</a:t>
            </a:r>
            <a:r>
              <a:rPr lang="ru-RU" dirty="0" smtClean="0"/>
              <a:t> Медиа». – Астана, 2017. – 320 стр.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81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Борьба мнений о путях индустриализации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нужно вкладывать деньги в сельское хозяйство, легкую и пищевую промышленность</a:t>
            </a:r>
          </a:p>
          <a:p>
            <a:r>
              <a:rPr lang="ru-RU" dirty="0" smtClean="0"/>
              <a:t>2. нужно вкладывать деньги только в тяжелую промышленность, а отрасли, которые производят предметы первой необходимости для людей (легкую и пищевую промышленность) пока не будем развивать</a:t>
            </a:r>
          </a:p>
          <a:p>
            <a:r>
              <a:rPr lang="ru-RU" dirty="0" smtClean="0"/>
              <a:t>3. сбалансированное развитие экономики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20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 о выборе путей индустриализации Казахстана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 второй половине 1920-х и начале 1930-х в Казахстане развернулась острая дискуссия о путях индустриализации Казахстана. Выявилось несколько точек зрения. </a:t>
            </a:r>
            <a:r>
              <a:rPr lang="ru-RU" b="1" dirty="0" smtClean="0"/>
              <a:t>Одни утверждали, что переход от верблюда к социализму невозможен,</a:t>
            </a:r>
            <a:r>
              <a:rPr lang="ru-RU" dirty="0" smtClean="0"/>
              <a:t> а кочевой образ жизни – особенность казахского народа, а посему индустриализация подорвет национальную самобытность казахов.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64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 о выборе путей индустриализации Казахстана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Другие пытались доказать, что насаждение промышленности, создание рабочего класса является нереальным для Казахстана, отсталый казахский народ не выдержит темпов индустриализации, "казах все равно не будет работать, его в степь тянет".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50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 о выборе путей индустриализации Казахстана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Третьи считали, что Казахстан должен развиваться в составе Союза, без учета особых интересов республики.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19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1.Ленинский план построения социализма в советской стране.</a:t>
            </a:r>
          </a:p>
          <a:p>
            <a:r>
              <a:rPr lang="ru-RU" dirty="0" smtClean="0"/>
              <a:t>2. дискуссии о путях индустриализации в Казахстане</a:t>
            </a:r>
          </a:p>
          <a:p>
            <a:r>
              <a:rPr lang="ru-RU" dirty="0" smtClean="0"/>
              <a:t>3. основные итоги индустриализации в Казахстане в довоенный период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70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 о выборе путей индустриализации Казахстана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Четвертые говорили, что окраины не должны оставаться только сырьевой базой и при проведении индустриализации надо учитывать интересы республики.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0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Спор среди руководителей республики на </a:t>
            </a:r>
            <a:r>
              <a:rPr lang="en-US" sz="3200" dirty="0" smtClean="0"/>
              <a:t>V </a:t>
            </a:r>
            <a:r>
              <a:rPr lang="ru-RU" sz="3200" dirty="0" smtClean="0"/>
              <a:t>Краевой конференции, 1925 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путь был представлен первым секретарем </a:t>
            </a:r>
            <a:r>
              <a:rPr lang="ru-RU" dirty="0" err="1" smtClean="0"/>
              <a:t>Казкрайкома</a:t>
            </a:r>
            <a:r>
              <a:rPr lang="ru-RU" dirty="0" smtClean="0"/>
              <a:t> Ф.И. </a:t>
            </a:r>
            <a:r>
              <a:rPr lang="ru-RU" dirty="0" err="1" smtClean="0"/>
              <a:t>Голощекиным</a:t>
            </a:r>
            <a:r>
              <a:rPr lang="ru-RU" dirty="0" smtClean="0"/>
              <a:t>, получившим полную поддержку со стороны кандидата в члены Политбюро </a:t>
            </a:r>
            <a:r>
              <a:rPr lang="ru-RU" dirty="0" err="1" smtClean="0"/>
              <a:t>А.А.Андреева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6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Спор среди руководителей республики на V Краевой конференции, 1925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другой путь отстаивал член бюро </a:t>
            </a:r>
            <a:r>
              <a:rPr lang="ru-RU" dirty="0" err="1" smtClean="0"/>
              <a:t>Казкрайкома</a:t>
            </a:r>
            <a:r>
              <a:rPr lang="ru-RU" dirty="0" smtClean="0"/>
              <a:t> </a:t>
            </a:r>
            <a:r>
              <a:rPr lang="ru-RU" dirty="0" err="1" smtClean="0"/>
              <a:t>Смагул</a:t>
            </a:r>
            <a:r>
              <a:rPr lang="ru-RU" dirty="0" smtClean="0"/>
              <a:t> </a:t>
            </a:r>
            <a:r>
              <a:rPr lang="ru-RU" dirty="0" err="1" smtClean="0"/>
              <a:t>Садвакасов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88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Филипп </a:t>
            </a:r>
            <a:r>
              <a:rPr lang="ru-RU" sz="3600" dirty="0" err="1" smtClean="0"/>
              <a:t>Голощекин</a:t>
            </a:r>
            <a:r>
              <a:rPr lang="ru-RU" sz="3600" dirty="0" smtClean="0"/>
              <a:t> возглавлял Казахстан в 1925 -1933 гг.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 профессии </a:t>
            </a:r>
            <a:r>
              <a:rPr lang="ru-RU" dirty="0" err="1" smtClean="0"/>
              <a:t>Голощекин</a:t>
            </a:r>
            <a:r>
              <a:rPr lang="ru-RU" dirty="0" smtClean="0"/>
              <a:t> был зубным техником, но его привлекала политика. Участник Революции 1905—1907 годов, несколько раз сидел в тюрьмах. </a:t>
            </a:r>
            <a:r>
              <a:rPr lang="ru-RU" dirty="0" err="1" smtClean="0"/>
              <a:t>Голощекин</a:t>
            </a:r>
            <a:r>
              <a:rPr lang="ru-RU" dirty="0" smtClean="0"/>
              <a:t> был одним из организаторов расстрела царской семьи. </a:t>
            </a:r>
          </a:p>
          <a:p>
            <a:pPr marL="0" indent="0">
              <a:buNone/>
            </a:pPr>
            <a:r>
              <a:rPr lang="ru-RU" dirty="0" smtClean="0"/>
              <a:t>В Казахстане он занялся «Малым Октябрем» – </a:t>
            </a:r>
            <a:r>
              <a:rPr lang="ru-RU" b="1" dirty="0" smtClean="0"/>
              <a:t>насильственным переходом кочевников к оседлому образу жизни</a:t>
            </a:r>
            <a:r>
              <a:rPr lang="ru-RU" dirty="0" smtClean="0"/>
              <a:t>. Осенью 1928 года под «раскулачивание» попали 700 хозяйств, у которых было отобрано около 150 тысяч голов скота.  После этого начался </a:t>
            </a:r>
            <a:r>
              <a:rPr lang="ru-RU" b="1" dirty="0" smtClean="0"/>
              <a:t>голод</a:t>
            </a:r>
            <a:r>
              <a:rPr lang="ru-RU" dirty="0" smtClean="0"/>
              <a:t>. Доподлинно неизвестно точное количество жертв голодомора, но по Казахстану называются такие цифры: умерло 1 млн. 750 тысяч казахов, 200 тысяч украинцев, 125 тысяч узбеков, 27 тысяч уйгуров. Полтора миллиона казахов спаслись от голода, уехав за пределы родины. </a:t>
            </a:r>
          </a:p>
          <a:p>
            <a:pPr marL="0" indent="0">
              <a:buNone/>
            </a:pPr>
            <a:r>
              <a:rPr lang="ru-RU" b="1" dirty="0" err="1" smtClean="0"/>
              <a:t>Голощекин</a:t>
            </a:r>
            <a:r>
              <a:rPr lang="ru-RU" b="1" dirty="0" smtClean="0"/>
              <a:t> возглавлял  Казахстан до 1933 года.  </a:t>
            </a:r>
            <a:r>
              <a:rPr lang="ru-RU" dirty="0" smtClean="0"/>
              <a:t>Во время деятельности </a:t>
            </a:r>
            <a:r>
              <a:rPr lang="ru-RU" dirty="0" err="1" smtClean="0"/>
              <a:t>Голощекина</a:t>
            </a:r>
            <a:r>
              <a:rPr lang="ru-RU" dirty="0" smtClean="0"/>
              <a:t> </a:t>
            </a:r>
            <a:r>
              <a:rPr lang="ru-RU" b="1" dirty="0" smtClean="0"/>
              <a:t>заработали крупные комбинаты и заводы, </a:t>
            </a:r>
            <a:r>
              <a:rPr lang="ru-RU" dirty="0" smtClean="0"/>
              <a:t>к примеру,  </a:t>
            </a:r>
            <a:r>
              <a:rPr lang="ru-RU" dirty="0" err="1" smtClean="0"/>
              <a:t>Усть-Каменогорский</a:t>
            </a:r>
            <a:r>
              <a:rPr lang="ru-RU" dirty="0" smtClean="0"/>
              <a:t> свинцово-цинковый комбинат, Чимкентский свинцовый завод, </a:t>
            </a:r>
            <a:r>
              <a:rPr lang="ru-RU" dirty="0" err="1" smtClean="0"/>
              <a:t>Балхашский</a:t>
            </a:r>
            <a:r>
              <a:rPr lang="ru-RU" dirty="0" smtClean="0"/>
              <a:t> медеплавильный комбинат. </a:t>
            </a:r>
          </a:p>
          <a:p>
            <a:pPr marL="0" indent="0">
              <a:buNone/>
            </a:pPr>
            <a:r>
              <a:rPr lang="ru-RU" dirty="0" smtClean="0"/>
              <a:t>В 1939 году Филипп </a:t>
            </a:r>
            <a:r>
              <a:rPr lang="ru-RU" dirty="0" err="1" smtClean="0"/>
              <a:t>Голощекин</a:t>
            </a:r>
            <a:r>
              <a:rPr lang="ru-RU" dirty="0" smtClean="0"/>
              <a:t> был арестован, а в 1941 – расстрелян за участие в антисоветской организации и педерастию (по признанию народного комиссара внутренних дел СССР Николая Ежова, будучи в Казахстане он состоял с </a:t>
            </a:r>
            <a:r>
              <a:rPr lang="ru-RU" dirty="0" err="1" smtClean="0"/>
              <a:t>Голощекиным</a:t>
            </a:r>
            <a:r>
              <a:rPr lang="ru-RU" dirty="0" smtClean="0"/>
              <a:t> в интимных отношениях).  Филипп </a:t>
            </a:r>
            <a:r>
              <a:rPr lang="ru-RU" dirty="0" err="1" smtClean="0"/>
              <a:t>Голощекин</a:t>
            </a:r>
            <a:r>
              <a:rPr lang="ru-RU" dirty="0" smtClean="0"/>
              <a:t> был реабилитирован в 1961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71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/>
              <a:t>Смагул</a:t>
            </a:r>
            <a:r>
              <a:rPr lang="ru-RU" sz="1400" dirty="0" smtClean="0"/>
              <a:t> </a:t>
            </a:r>
            <a:r>
              <a:rPr lang="ru-RU" sz="1400" dirty="0" err="1" smtClean="0"/>
              <a:t>Садвакасов</a:t>
            </a:r>
            <a:r>
              <a:rPr lang="ru-RU" sz="1400" dirty="0" smtClean="0"/>
              <a:t> 1900-1933 гг.</a:t>
            </a:r>
            <a:br>
              <a:rPr lang="ru-RU" sz="1400" dirty="0" smtClean="0"/>
            </a:br>
            <a:r>
              <a:rPr lang="ru-RU" sz="1400" dirty="0" smtClean="0"/>
              <a:t>видный государственный деятель, писатель, публицист, литературный критик, экономист.</a:t>
            </a:r>
            <a:endParaRPr lang="ru-RU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679" y="273050"/>
            <a:ext cx="4550491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 smtClean="0"/>
              <a:t>В 1921-1928 гг. </a:t>
            </a:r>
            <a:r>
              <a:rPr lang="ru-RU" sz="1500" dirty="0" err="1" smtClean="0"/>
              <a:t>Смагул</a:t>
            </a:r>
            <a:r>
              <a:rPr lang="ru-RU" sz="1500" dirty="0" smtClean="0"/>
              <a:t> </a:t>
            </a:r>
            <a:r>
              <a:rPr lang="ru-RU" sz="1500" dirty="0" err="1" smtClean="0"/>
              <a:t>Садвакасов</a:t>
            </a:r>
            <a:r>
              <a:rPr lang="ru-RU" sz="1500" dirty="0" smtClean="0"/>
              <a:t> - секретарь </a:t>
            </a:r>
            <a:r>
              <a:rPr lang="ru-RU" sz="1500" dirty="0" err="1" smtClean="0"/>
              <a:t>КазЦИКа</a:t>
            </a:r>
            <a:r>
              <a:rPr lang="ru-RU" sz="1500" dirty="0" smtClean="0"/>
              <a:t>, </a:t>
            </a:r>
          </a:p>
          <a:p>
            <a:r>
              <a:rPr lang="ru-RU" sz="1500" dirty="0" smtClean="0"/>
              <a:t>полномочный представитель </a:t>
            </a:r>
            <a:r>
              <a:rPr lang="ru-RU" sz="1500" dirty="0" err="1" smtClean="0"/>
              <a:t>КазАССР</a:t>
            </a:r>
            <a:r>
              <a:rPr lang="ru-RU" sz="1500" dirty="0" smtClean="0"/>
              <a:t> при </a:t>
            </a:r>
            <a:r>
              <a:rPr lang="ru-RU" sz="1500" dirty="0" err="1" smtClean="0"/>
              <a:t>ТуркЦИКе</a:t>
            </a:r>
            <a:r>
              <a:rPr lang="ru-RU" sz="1500" dirty="0" smtClean="0"/>
              <a:t>, </a:t>
            </a:r>
          </a:p>
          <a:p>
            <a:r>
              <a:rPr lang="ru-RU" sz="1500" dirty="0" smtClean="0"/>
              <a:t>председатель плановой комиссии </a:t>
            </a:r>
            <a:r>
              <a:rPr lang="ru-RU" sz="1500" dirty="0" err="1" smtClean="0"/>
              <a:t>КазССР</a:t>
            </a:r>
            <a:r>
              <a:rPr lang="ru-RU" sz="1500" dirty="0" smtClean="0"/>
              <a:t>, </a:t>
            </a:r>
          </a:p>
          <a:p>
            <a:r>
              <a:rPr lang="ru-RU" sz="1500" dirty="0" smtClean="0"/>
              <a:t>нарком просвещения республики, </a:t>
            </a:r>
          </a:p>
          <a:p>
            <a:r>
              <a:rPr lang="ru-RU" sz="1500" dirty="0" smtClean="0"/>
              <a:t>ответственный редактор краевой газеты «</a:t>
            </a:r>
            <a:r>
              <a:rPr lang="ru-RU" sz="1500" dirty="0" err="1" smtClean="0"/>
              <a:t>Еңбекші</a:t>
            </a:r>
            <a:r>
              <a:rPr lang="ru-RU" sz="1500" dirty="0" smtClean="0"/>
              <a:t> </a:t>
            </a:r>
            <a:r>
              <a:rPr lang="ru-RU" sz="1500" dirty="0" err="1" smtClean="0"/>
              <a:t>қазақ</a:t>
            </a:r>
            <a:r>
              <a:rPr lang="ru-RU" sz="1500" dirty="0" smtClean="0"/>
              <a:t>» («Трудящийся казах»), </a:t>
            </a:r>
          </a:p>
          <a:p>
            <a:r>
              <a:rPr lang="ru-RU" sz="1500" dirty="0" smtClean="0"/>
              <a:t>директор Казахского педагогического института.</a:t>
            </a:r>
          </a:p>
          <a:p>
            <a:r>
              <a:rPr lang="ru-RU" sz="1500" dirty="0" smtClean="0"/>
              <a:t> </a:t>
            </a:r>
          </a:p>
          <a:p>
            <a:r>
              <a:rPr lang="ru-RU" sz="1500" dirty="0" smtClean="0"/>
              <a:t>После прихода к власти Ф. </a:t>
            </a:r>
            <a:r>
              <a:rPr lang="ru-RU" sz="1500" dirty="0" err="1" smtClean="0"/>
              <a:t>Голощекина</a:t>
            </a:r>
            <a:r>
              <a:rPr lang="ru-RU" sz="1500" dirty="0" smtClean="0"/>
              <a:t> был отстранен от должности и выслан за пределы республики. Погиб в г. Воронеже. </a:t>
            </a:r>
          </a:p>
          <a:p>
            <a:r>
              <a:rPr lang="ru-RU" sz="1500" dirty="0" smtClean="0"/>
              <a:t>В 2011 году прах С. </a:t>
            </a:r>
            <a:r>
              <a:rPr lang="ru-RU" sz="1500" dirty="0" err="1" smtClean="0"/>
              <a:t>Садвакасова</a:t>
            </a:r>
            <a:r>
              <a:rPr lang="ru-RU" sz="1500" dirty="0" smtClean="0"/>
              <a:t> был перезахоронен в Казахстане.</a:t>
            </a:r>
          </a:p>
          <a:p>
            <a:r>
              <a:rPr lang="ru-RU" sz="1500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204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Точку зрения партийно-советского руководства Казахстана отстаивал Ф. И. </a:t>
            </a:r>
            <a:r>
              <a:rPr lang="ru-RU" dirty="0" err="1" smtClean="0"/>
              <a:t>Голощекин</a:t>
            </a:r>
            <a:r>
              <a:rPr lang="ru-RU" dirty="0" smtClean="0"/>
              <a:t> и правительство республики в лице У. Исаева, К. </a:t>
            </a:r>
            <a:r>
              <a:rPr lang="ru-RU" dirty="0" err="1" smtClean="0"/>
              <a:t>Сарымулдаева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Они пропагандировали необходимость и целесообразность </a:t>
            </a:r>
            <a:r>
              <a:rPr lang="ru-RU" b="1" dirty="0" smtClean="0"/>
              <a:t>развития мелких и средних предприятий</a:t>
            </a:r>
            <a:r>
              <a:rPr lang="ru-RU" dirty="0" smtClean="0"/>
              <a:t>, в основном </a:t>
            </a:r>
            <a:r>
              <a:rPr lang="ru-RU" b="1" dirty="0" smtClean="0"/>
              <a:t>по обработке сельскохозяйственного сырья </a:t>
            </a:r>
            <a:r>
              <a:rPr lang="ru-RU" dirty="0" smtClean="0"/>
              <a:t>и отстаивали </a:t>
            </a:r>
            <a:r>
              <a:rPr lang="ru-RU" b="1" dirty="0" smtClean="0"/>
              <a:t>идею о сырьевой направленности промышленности республики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81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Ф.И. </a:t>
            </a:r>
            <a:r>
              <a:rPr lang="ru-RU" dirty="0" err="1" smtClean="0"/>
              <a:t>Goloshhekin</a:t>
            </a:r>
            <a:r>
              <a:rPr lang="ru-RU" dirty="0" smtClean="0"/>
              <a:t> на VI </a:t>
            </a:r>
            <a:r>
              <a:rPr lang="ru-RU" dirty="0" err="1" smtClean="0"/>
              <a:t>Всеказахской</a:t>
            </a:r>
            <a:r>
              <a:rPr lang="ru-RU" dirty="0" smtClean="0"/>
              <a:t> партконференции (15-23 ноября 1927 г.) убеждал: «По характеру нашего развития и в соответствии с общими задачами СССР и нашими местными особенностями и задачами, - КАССР должна войти в общую пятилетку как сырьевая база союзной промышленности по поставке животноводческих и земледельческих продуктов…Союзная промышленность может быть зависима от нас в области шерсти, мяса, кожи, не говоря уже о том, что у нас имеются технические культуры, которые будут иметь для нашего дальнейшего развития огромное значение»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78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Позицию Ф. </a:t>
            </a:r>
            <a:r>
              <a:rPr lang="ru-RU" dirty="0" err="1" smtClean="0"/>
              <a:t>Goloshhekin</a:t>
            </a:r>
            <a:r>
              <a:rPr lang="ru-RU" dirty="0" smtClean="0"/>
              <a:t> и руководителей </a:t>
            </a:r>
            <a:r>
              <a:rPr lang="ru-RU" dirty="0" err="1" smtClean="0"/>
              <a:t>Казкрайкома</a:t>
            </a:r>
            <a:r>
              <a:rPr lang="ru-RU" dirty="0" smtClean="0"/>
              <a:t> ВКП(б) поддерживал И. Зеленский – председатель Среднеазиатского бюро ЦК ВКП(б). Он писал, что «задача республик Средней Азии должна заключаться в том, чтобы в первую очередь развивать те отрасли сырьевого хозяйства, которые ослабляют и уменьшают нашу зависимость от капиталистического мира»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40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Главным оппонентом Ф.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Голощекина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о путях индустриализации Казахстана на VI партконференции выступил С.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Садвакасов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 В своей речи он говорил: «Вопрос о промышленности – это судьба казахского бедняка, судьба казахского бедняка лежит не только через деревню, но и через город, ибо уже XII съезд не напрасно говорил, что мы должны преодолеть проклятое наследие самодержавия, выражающееся в том, что национальные окраины превращались исключительно в сырьевые районы» 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95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С. </a:t>
            </a:r>
            <a:r>
              <a:rPr lang="ru-RU" dirty="0" err="1" smtClean="0"/>
              <a:t>Садвакасов</a:t>
            </a:r>
            <a:r>
              <a:rPr lang="ru-RU" dirty="0" smtClean="0"/>
              <a:t> отстаивал идею о том, что промышленность республики следует развивать по принципу экономической целесообразности: </a:t>
            </a:r>
            <a:r>
              <a:rPr lang="ru-RU" b="1" dirty="0" smtClean="0"/>
              <a:t>«там, где есть кожа, там строить кожевенные заводы, где есть шерсть – шерстомойные и суконные фабрики</a:t>
            </a:r>
            <a:r>
              <a:rPr lang="ru-RU" dirty="0" smtClean="0"/>
              <a:t>». Наиболее полно взгляды С. </a:t>
            </a:r>
            <a:r>
              <a:rPr lang="ru-RU" dirty="0" err="1" smtClean="0"/>
              <a:t>Садвакасова</a:t>
            </a:r>
            <a:r>
              <a:rPr lang="ru-RU" dirty="0" smtClean="0"/>
              <a:t> о путях и методах развития промышленности и транспорта Казахстана в условиях индустриализации изложены в его обстоятельной статье «О национальностях и националах». В ней С. </a:t>
            </a:r>
            <a:r>
              <a:rPr lang="ru-RU" dirty="0" err="1" smtClean="0"/>
              <a:t>Садвакасов</a:t>
            </a:r>
            <a:r>
              <a:rPr lang="ru-RU" dirty="0" smtClean="0"/>
              <a:t> особо подчеркивал, что «если империалистическая русская буржуазия только выкачивала из окраин сырье, насаждая фабрики и заводы у себя под рукой, то социалистическая промышленности должна развиваться по принципу хозяйственной целесообразности», «</a:t>
            </a:r>
            <a:r>
              <a:rPr lang="ru-RU" b="1" dirty="0" smtClean="0"/>
              <a:t>необходимо приблизить промышленность к источникам сырья</a:t>
            </a:r>
            <a:r>
              <a:rPr lang="ru-RU" dirty="0" smtClean="0"/>
              <a:t>»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78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и понятия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Социализм (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socialism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) — это экономическая система и общественный строй, где на первый план выдвигается идея всеобщего равенства и справедливости, нет классового разделения общества, и, где основными чертами являются общественная собственность, коллективный труд и плановость.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9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этом С. </a:t>
            </a:r>
            <a:r>
              <a:rPr lang="ru-RU" dirty="0" err="1" smtClean="0"/>
              <a:t>Садвакасов</a:t>
            </a:r>
            <a:r>
              <a:rPr lang="ru-RU" dirty="0" smtClean="0"/>
              <a:t> указывал, что для развития промышленности в Казахстане, несмотря на ряд серьезных трудностей, имеются все необходимые условия: «не только сырье, но и наличие рабочих рук и топлива», «многомиллиардные запасы каменного угля и нефти ". С. </a:t>
            </a:r>
            <a:r>
              <a:rPr lang="ru-RU" dirty="0" err="1" smtClean="0"/>
              <a:t>Садвакасов</a:t>
            </a:r>
            <a:r>
              <a:rPr lang="ru-RU" dirty="0" smtClean="0"/>
              <a:t> предоставлял аргументы о хозяйственной целесообразности строительства предприятий на имеющейся сырьевой базе, ликвидации встречных перевозок на железных дорогах.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57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С. </a:t>
            </a:r>
            <a:r>
              <a:rPr lang="ru-RU" dirty="0" err="1" smtClean="0"/>
              <a:t>Садвакасов</a:t>
            </a:r>
            <a:r>
              <a:rPr lang="ru-RU" dirty="0" smtClean="0"/>
              <a:t> признавал, что «теоретическое состязание с </a:t>
            </a:r>
            <a:r>
              <a:rPr lang="ru-RU" dirty="0" err="1" smtClean="0"/>
              <a:t>Голощекиным</a:t>
            </a:r>
            <a:r>
              <a:rPr lang="ru-RU" dirty="0" smtClean="0"/>
              <a:t>, секретарем </a:t>
            </a:r>
            <a:r>
              <a:rPr lang="ru-RU" dirty="0" err="1" smtClean="0"/>
              <a:t>Казкрайкома</a:t>
            </a:r>
            <a:r>
              <a:rPr lang="ru-RU" dirty="0" smtClean="0"/>
              <a:t> – дело безнадежное», но при этом не уставал критиковать его взгляды. С. </a:t>
            </a:r>
            <a:r>
              <a:rPr lang="ru-RU" dirty="0" err="1" smtClean="0"/>
              <a:t>Садвакасов</a:t>
            </a:r>
            <a:r>
              <a:rPr lang="ru-RU" dirty="0" smtClean="0"/>
              <a:t> писал: «</a:t>
            </a:r>
            <a:r>
              <a:rPr lang="ru-RU" dirty="0" err="1" smtClean="0"/>
              <a:t>Голощекин</a:t>
            </a:r>
            <a:r>
              <a:rPr lang="ru-RU" dirty="0" smtClean="0"/>
              <a:t> промышленность приставляет к хвосту сельского хозяйства, предопределяя таким образом вечное крестьянское существование Казахстана. Почему т. </a:t>
            </a:r>
            <a:r>
              <a:rPr lang="ru-RU" dirty="0" err="1" smtClean="0"/>
              <a:t>Голощекин</a:t>
            </a:r>
            <a:r>
              <a:rPr lang="ru-RU" dirty="0" smtClean="0"/>
              <a:t> не может или вернее не хочет идти дальше шерстомоек, тогда как сама собой напрашивается и организация суконных фабрик. Не лучше ли по железным дорогам вывозить из Казахстана готовое сукно, чем два раза таскаться то с вымытой шерстью, то обратно с московским сукном из этой шерсти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01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S. </a:t>
            </a:r>
            <a:r>
              <a:rPr lang="ru-RU" dirty="0" err="1" smtClean="0"/>
              <a:t>Sadvakasov</a:t>
            </a:r>
            <a:r>
              <a:rPr lang="ru-RU" dirty="0" smtClean="0"/>
              <a:t> также опровергал утверждение И. Зеленского, будто есть тенденция у националов строить замкнутое хозяйство в каждой республике. Он спрашивал: «По какой теории вытекает, что вывозить хлопок из Средней Азии - это хорошо, а вывозить текстиль – признак замкнутого хозяйства. И утверждал: Не выходит так т. Зеленский! Как раз с точки зрения хозяйственной целесообразности, необходимо приблизить промышленность к источникам сырья»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5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поддержал идею «сырьевого придатка»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тремление национальных республик к строительству промышленных предприятий на имеющейся сырьевой базе подверглось критике и из Центра. Председатель Совнаркома Союза СССР А.М. Рыков на IV Всесоюзном съезде Советов говорил: «мы можем наделать очень много и очень больших ошибок, если встанем на ту точку зрения, что индустриализация означает развитие во что бы то ни стало индустрии в каждой административной единице…в отдельных частях нашего Союза стремятся создать замкнутое хозяйство»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39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Победила первая точка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С. </a:t>
            </a:r>
            <a:r>
              <a:rPr lang="ru-RU" dirty="0" err="1" smtClean="0"/>
              <a:t>Садвакасов</a:t>
            </a:r>
            <a:r>
              <a:rPr lang="ru-RU" dirty="0" smtClean="0"/>
              <a:t> оценил эти слова А.М. Рыкова как тревожный сигнал для национальных окраин, которые в отличие от других губерний, областей и республик «или ничего не имеют или имеют совсем мало промышленности». Таким образом, в острой дискуссии, развернувшейся во второй половине 1920-х и начале 1930-х гг. о путях индустриализации Казахстана, победила позиция партийно-правительственного руководства Казахстана во главе с Ф.И. </a:t>
            </a:r>
            <a:r>
              <a:rPr lang="ru-RU" dirty="0" err="1" smtClean="0"/>
              <a:t>Goloshhekin</a:t>
            </a:r>
            <a:r>
              <a:rPr lang="ru-RU" dirty="0" smtClean="0"/>
              <a:t>, и это предопределило сырьевую направленность промышленности Казахстана на весь советский период.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9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Анализируя сегодня, итоги индустриализации, следует удерживаться от односторонних оценок!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Так, с одной стороны, следует иметь ввиду, что </a:t>
            </a:r>
            <a:r>
              <a:rPr lang="ru-RU" b="1" dirty="0" smtClean="0"/>
              <a:t>были вложены огромные капиталовложения</a:t>
            </a:r>
            <a:r>
              <a:rPr lang="ru-RU" dirty="0" smtClean="0"/>
              <a:t>, итогом которого, Казахстан стал промышленно развитой республикой, где </a:t>
            </a:r>
            <a:r>
              <a:rPr lang="ru-RU" b="1" dirty="0" smtClean="0"/>
              <a:t>доля промышленного сектора к 1940 г. составляла 63,7%.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2628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Итогом развития индустриализации в предвоенные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стали 700 новых промышленных и транспортных предприятий. </a:t>
            </a:r>
          </a:p>
          <a:p>
            <a:r>
              <a:rPr lang="ru-RU" dirty="0" smtClean="0"/>
              <a:t>Всего к 1940 в Казахстане действовало 2,5 тыс. промышленных предприятий. Казахстан.</a:t>
            </a:r>
          </a:p>
          <a:p>
            <a:r>
              <a:rPr lang="ru-RU" dirty="0" smtClean="0"/>
              <a:t> В итого Казахстан превратился в индустриально-аграрную республику: в 1940 г. удельный вес промышленности в народном хозяйстве республики достиг 60%. </a:t>
            </a:r>
          </a:p>
          <a:p>
            <a:r>
              <a:rPr lang="ru-RU" dirty="0" smtClean="0"/>
              <a:t>На карте Казахстана в результате урбанизации в 1939 г. стал 81 город, тогда как в 1926 г. было 44 города. </a:t>
            </a:r>
          </a:p>
          <a:p>
            <a:r>
              <a:rPr lang="ru-RU" dirty="0" smtClean="0"/>
              <a:t>Крупные капиталовложения были вложены в оснащение геологических экспедиций, строительство новых заводов, путей сообщения, снабжении предприятий материалами, техникой, специалистами, квалифицированной рабочей силой.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67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индустриализации</a:t>
            </a:r>
            <a:br>
              <a:rPr lang="ru-RU" dirty="0" smtClean="0"/>
            </a:br>
            <a:r>
              <a:rPr lang="ru-RU" dirty="0" smtClean="0"/>
              <a:t>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К тому же строительство промышленных предприятий, а также железных дорог осуществлялось в пустынных и полупустынных регионах (Карагандинский угольный бассейн, </a:t>
            </a:r>
            <a:r>
              <a:rPr lang="ru-RU" dirty="0" err="1" smtClean="0"/>
              <a:t>Балхашский</a:t>
            </a:r>
            <a:r>
              <a:rPr lang="ru-RU" dirty="0" smtClean="0"/>
              <a:t> медеплавильный комбинат, Чимкентский и Иртышский свинцовые заводы, рудники </a:t>
            </a:r>
            <a:r>
              <a:rPr lang="ru-RU" dirty="0" err="1" smtClean="0"/>
              <a:t>Жезказгана</a:t>
            </a:r>
            <a:r>
              <a:rPr lang="ru-RU" dirty="0" smtClean="0"/>
              <a:t>, </a:t>
            </a:r>
            <a:r>
              <a:rPr lang="ru-RU" dirty="0" err="1" smtClean="0"/>
              <a:t>Коунрада</a:t>
            </a:r>
            <a:r>
              <a:rPr lang="ru-RU" dirty="0" smtClean="0"/>
              <a:t>, нефтепромыслы Эмбы, железные дорого </a:t>
            </a:r>
            <a:r>
              <a:rPr lang="ru-RU" dirty="0" err="1" smtClean="0"/>
              <a:t>Турксиб</a:t>
            </a:r>
            <a:r>
              <a:rPr lang="ru-RU" dirty="0" smtClean="0"/>
              <a:t>, Гурьев-Кандагач, Орск, Акмола –Карталы, </a:t>
            </a:r>
            <a:r>
              <a:rPr lang="ru-RU" dirty="0" err="1" smtClean="0"/>
              <a:t>Илец</a:t>
            </a:r>
            <a:r>
              <a:rPr lang="ru-RU" dirty="0" smtClean="0"/>
              <a:t>-Уральск), поэтому требовалось </a:t>
            </a:r>
            <a:r>
              <a:rPr lang="ru-RU" b="1" dirty="0" smtClean="0"/>
              <a:t>вложение дополнительных средств на строительство путей сообщения, жилья, питьевой воды и другой инфраструктуры. </a:t>
            </a:r>
            <a:r>
              <a:rPr lang="ru-RU" dirty="0" smtClean="0"/>
              <a:t>Например, «Карагандауголь» - это не только 17 шахт 1931 г., но и ГРЭС, </a:t>
            </a:r>
            <a:r>
              <a:rPr lang="ru-RU" dirty="0" err="1" smtClean="0"/>
              <a:t>Нуринский</a:t>
            </a:r>
            <a:r>
              <a:rPr lang="ru-RU" dirty="0" smtClean="0"/>
              <a:t> водопровод, 1933 г. и обогатительная фабрика, 1933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921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индустриализации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индустриализации Казахстана были характерны более высокие темпы по сравнению с другими республиками. </a:t>
            </a:r>
            <a:r>
              <a:rPr lang="ru-RU" b="1" dirty="0" smtClean="0"/>
              <a:t>Промышленное развитие в Казахстане осуществлялось за счет нового строительства</a:t>
            </a:r>
            <a:r>
              <a:rPr lang="ru-RU" dirty="0" smtClean="0"/>
              <a:t>. Для Казахстана было характерно строительство крупнейших предприятий - комбинатов, которые были вооружены последними достижениями техники, обеспечивающие наиболее рациональное использование сырья и энергии. Комбинаты играли огромную роль не только по объему продукции, контингенту рабочей силы, но и по социально-экономическому и культурному значению, играли градообразующую роль. </a:t>
            </a:r>
            <a:r>
              <a:rPr lang="ru-RU" b="1" dirty="0" smtClean="0"/>
              <a:t>Таковыми были «Карагандауголь», комбинаты «</a:t>
            </a:r>
            <a:r>
              <a:rPr lang="ru-RU" b="1" dirty="0" err="1" smtClean="0"/>
              <a:t>Казполитметалл</a:t>
            </a:r>
            <a:r>
              <a:rPr lang="ru-RU" b="1" dirty="0" smtClean="0"/>
              <a:t>», «</a:t>
            </a:r>
            <a:r>
              <a:rPr lang="ru-RU" b="1" dirty="0" err="1" smtClean="0"/>
              <a:t>Алтайполитметалл</a:t>
            </a:r>
            <a:r>
              <a:rPr lang="ru-RU" b="1" dirty="0" smtClean="0"/>
              <a:t>», Актюбинский химический, Семипалатинский мясоконсервный, </a:t>
            </a:r>
            <a:r>
              <a:rPr lang="ru-RU" b="1" dirty="0" err="1" smtClean="0"/>
              <a:t>Гурьевский</a:t>
            </a:r>
            <a:r>
              <a:rPr lang="ru-RU" b="1" dirty="0" smtClean="0"/>
              <a:t> рыбоконсервный, Алма-Атинский плодоовощной, Семипалатинский суконный.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9154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индустриализации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Еще одним плюсом индустриализации явилось сопутствующее </a:t>
            </a:r>
            <a:r>
              <a:rPr lang="ru-RU" b="1" dirty="0" smtClean="0"/>
              <a:t>развитие транспортного, особенно железнодорожного строительства</a:t>
            </a:r>
            <a:r>
              <a:rPr lang="ru-RU" dirty="0" smtClean="0"/>
              <a:t>. Освоение богатейших месторождений угля, нефти и цветных металлов потребовало скорейшего решения транспортной проблемы на огромной территории Казахстана. Не все запланированные линии были построены. Тем не менее, железнодорожная сеть республики увеличилась на 50%.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81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и понятия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ИНДУСТРИАЛИЗАЦИЯ (от лат. </a:t>
            </a:r>
            <a:r>
              <a:rPr lang="ru-RU" dirty="0" err="1" smtClean="0"/>
              <a:t>industria</a:t>
            </a:r>
            <a:r>
              <a:rPr lang="ru-RU" dirty="0" smtClean="0"/>
              <a:t> — усердие, деятельность) — процесс создания крупного машинного производства и на этой основе переход от аграрного к индустриальному обществу.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784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индустриализации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эти годы были построены Туркестано-Сибирская железная дорога, которая соединила Сибирь со Средней Азией и Югом Казахстана. Строительство основных участков </a:t>
            </a:r>
            <a:r>
              <a:rPr lang="ru-RU" dirty="0" err="1" smtClean="0"/>
              <a:t>Трансказахстанской</a:t>
            </a:r>
            <a:r>
              <a:rPr lang="ru-RU" dirty="0" smtClean="0"/>
              <a:t> магистрали, сыграло большую роль в освоении природных богатств Центрального Казахстана, а линия Рубцовск-</a:t>
            </a:r>
            <a:r>
              <a:rPr lang="ru-RU" dirty="0" err="1" smtClean="0"/>
              <a:t>Риддер</a:t>
            </a:r>
            <a:r>
              <a:rPr lang="ru-RU" dirty="0" smtClean="0"/>
              <a:t> - для обслуживания предприятий цветной металлургии Восточного Казахстана. </a:t>
            </a:r>
          </a:p>
          <a:p>
            <a:pPr marL="0" indent="0">
              <a:buNone/>
            </a:pPr>
            <a:r>
              <a:rPr lang="ru-RU" dirty="0" smtClean="0"/>
              <a:t>Также появилась дорога Уральск-Илецк, которая связала Западные районы республики с промышленно развитыми областями России.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79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индустриализации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Высокими темпами в годы индустриализации развивалась и электроэнергетика. </a:t>
            </a:r>
          </a:p>
          <a:p>
            <a:pPr marL="0" indent="0">
              <a:buNone/>
            </a:pPr>
            <a:r>
              <a:rPr lang="ru-RU" dirty="0" smtClean="0"/>
              <a:t>Электростанции строились не только для того, чтобы обеспечить энергией крупные промышленные предприятия, но и население и всю инфраструктуру. </a:t>
            </a:r>
          </a:p>
          <a:p>
            <a:pPr marL="0" indent="0">
              <a:buNone/>
            </a:pPr>
            <a:r>
              <a:rPr lang="ru-RU" dirty="0" smtClean="0"/>
              <a:t>В годы первых двух пятилеток вошли в строй Карагандинская и </a:t>
            </a:r>
            <a:r>
              <a:rPr lang="ru-RU" dirty="0" err="1" smtClean="0"/>
              <a:t>Каратауская</a:t>
            </a:r>
            <a:r>
              <a:rPr lang="ru-RU" dirty="0" smtClean="0"/>
              <a:t> ЦЭС, ТЭЦ </a:t>
            </a:r>
            <a:r>
              <a:rPr lang="ru-RU" dirty="0" err="1" smtClean="0"/>
              <a:t>Балхашского</a:t>
            </a:r>
            <a:r>
              <a:rPr lang="ru-RU" dirty="0" smtClean="0"/>
              <a:t> медеплавильного комбината, Актюбинского химкомбината, Семипалатинского мясокомбината, ЦЭС Чимкентского свинцового, </a:t>
            </a:r>
            <a:r>
              <a:rPr lang="ru-RU" dirty="0" err="1" smtClean="0"/>
              <a:t>Ульбинская</a:t>
            </a:r>
            <a:r>
              <a:rPr lang="ru-RU" dirty="0" smtClean="0"/>
              <a:t> ГЭС и дизельные электростанции на </a:t>
            </a:r>
            <a:r>
              <a:rPr lang="ru-RU" dirty="0" err="1" smtClean="0"/>
              <a:t>Эмбинских</a:t>
            </a:r>
            <a:r>
              <a:rPr lang="ru-RU" dirty="0" smtClean="0"/>
              <a:t> нефтепромыслах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782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другой стороны, созданная в годы индустриализации </a:t>
            </a:r>
            <a:r>
              <a:rPr lang="ru-RU" b="1" dirty="0" smtClean="0"/>
              <a:t>промышленность имела ярко выраженную сырьевую направленность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94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Казахстане </a:t>
            </a:r>
            <a:r>
              <a:rPr lang="ru-RU" b="1" dirty="0" smtClean="0"/>
              <a:t>строились в основном предприятия тяжелой промышленности, с преимущественным развитием добывающих отраслей: угольной, нефтяной, цветных металлов. </a:t>
            </a:r>
            <a:r>
              <a:rPr lang="ru-RU" dirty="0" smtClean="0"/>
              <a:t>Таким образом, в специализации во всесоюзном масштабе республика имела узкую специализацию. В Казахстане почти </a:t>
            </a:r>
            <a:r>
              <a:rPr lang="ru-RU" b="1" dirty="0" smtClean="0"/>
              <a:t>отсутствовало машиностроение, металлообработка</a:t>
            </a:r>
            <a:r>
              <a:rPr lang="ru-RU" dirty="0" smtClean="0"/>
              <a:t> была представлена ремонтными мастерскими и механическими цехами отдельных заводов, </a:t>
            </a:r>
            <a:r>
              <a:rPr lang="ru-RU" b="1" dirty="0" smtClean="0"/>
              <a:t>не было черной металлургии, производства ряда строительных материалов</a:t>
            </a:r>
            <a:r>
              <a:rPr lang="ru-RU" dirty="0" smtClean="0"/>
              <a:t>. Машины, станки, оборудование в Казахстан поставляли Москва, Ленинград, Урал, Украина. К тому же, не следует забывать о недостатках индустриализации, присущей для всей страны.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13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Недостатки индустриализации</a:t>
            </a:r>
            <a:br>
              <a:rPr lang="ru-RU" dirty="0" smtClean="0"/>
            </a:br>
            <a:r>
              <a:rPr lang="ru-RU" dirty="0" smtClean="0"/>
              <a:t>для всей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того чтобы промышленность развивалась быстрыми темпами, необходимо было обеспечить прочную сырьевую базу, которой в дореволюционной России не уделялось должного внимания.</a:t>
            </a:r>
          </a:p>
          <a:p>
            <a:pPr marL="0" indent="0">
              <a:buNone/>
            </a:pPr>
            <a:r>
              <a:rPr lang="ru-RU" dirty="0" smtClean="0"/>
              <a:t>Особенно </a:t>
            </a:r>
            <a:r>
              <a:rPr lang="ru-RU" b="1" dirty="0" smtClean="0"/>
              <a:t>высокими темпами развивались отрасли промышленности, выпускающие средства производства</a:t>
            </a:r>
            <a:r>
              <a:rPr lang="ru-RU" dirty="0" smtClean="0"/>
              <a:t>. За весь довоенный период производство средств производства (группа «А») </a:t>
            </a:r>
            <a:r>
              <a:rPr lang="ru-RU" b="1" dirty="0" smtClean="0"/>
              <a:t>увеличилось в 13 раз</a:t>
            </a:r>
            <a:r>
              <a:rPr lang="ru-RU" dirty="0" smtClean="0"/>
              <a:t>, </a:t>
            </a:r>
            <a:r>
              <a:rPr lang="ru-RU" b="1" dirty="0" smtClean="0"/>
              <a:t>а производство предметов потребления (группа «Б»)- в 4,6 раза</a:t>
            </a:r>
            <a:r>
              <a:rPr lang="ru-RU" dirty="0" smtClean="0"/>
              <a:t>. В составе группы «А» преимущественное развитие получили машиностроение и металлообработка, химическая и нефтехимическая промышленность, электроэнергетика, играющие ключевую роль в индустриализации страны и укреплении ее оборонного потенциала.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42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 индустриализация в Казахстане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https://www.youtube.com/watch?v=zPQzdyJKVzg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86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художника </a:t>
            </a:r>
            <a:r>
              <a:rPr lang="ru-RU" dirty="0" err="1" smtClean="0"/>
              <a:t>А.Кастеева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известно, </a:t>
            </a:r>
            <a:r>
              <a:rPr lang="ru-RU" dirty="0" err="1" smtClean="0"/>
              <a:t>Абылхан</a:t>
            </a:r>
            <a:r>
              <a:rPr lang="ru-RU" dirty="0" smtClean="0"/>
              <a:t> </a:t>
            </a:r>
            <a:r>
              <a:rPr lang="ru-RU" dirty="0" err="1" smtClean="0"/>
              <a:t>Кастеев</a:t>
            </a:r>
            <a:r>
              <a:rPr lang="ru-RU" dirty="0" smtClean="0"/>
              <a:t> в молодости работал на строительстве </a:t>
            </a:r>
            <a:r>
              <a:rPr lang="ru-RU" dirty="0" err="1" smtClean="0"/>
              <a:t>Турксиба</a:t>
            </a:r>
            <a:r>
              <a:rPr lang="ru-RU" dirty="0" smtClean="0"/>
              <a:t>, и эта грандиозная стройка произвела на молодого человека огромное впечатление. Он был свидетелем прибытия в наш край первого поезда и спустя десятилетия изобразил этот исторический момент на полотне.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71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Абылхан</a:t>
            </a:r>
            <a:r>
              <a:rPr lang="ru-RU" sz="3600" dirty="0" smtClean="0"/>
              <a:t> </a:t>
            </a:r>
            <a:r>
              <a:rPr lang="ru-RU" sz="3600" dirty="0" err="1" smtClean="0"/>
              <a:t>Кастеев</a:t>
            </a:r>
            <a:r>
              <a:rPr lang="ru-RU" sz="3600" dirty="0" smtClean="0"/>
              <a:t> (1904-1973). Народный художник Республики Казахстан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68" y="1600200"/>
            <a:ext cx="31600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03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Картина </a:t>
            </a:r>
            <a:r>
              <a:rPr lang="ru-RU" sz="3200" dirty="0" err="1" smtClean="0"/>
              <a:t>А.Кастеева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Турксиб</a:t>
            </a:r>
            <a:r>
              <a:rPr lang="ru-RU" sz="3200" dirty="0" smtClean="0"/>
              <a:t>. 1969. Холст, масло. 149х197.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631852"/>
            <a:ext cx="5938019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091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Видеофильмы о </a:t>
            </a:r>
            <a:r>
              <a:rPr lang="ru-RU" smtClean="0"/>
              <a:t>Турксибе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Стальной путь (</a:t>
            </a:r>
            <a:r>
              <a:rPr lang="ru-RU" dirty="0" err="1" smtClean="0"/>
              <a:t>Турксиб</a:t>
            </a:r>
            <a:r>
              <a:rPr lang="ru-RU" dirty="0" smtClean="0"/>
              <a:t>) (1929) документальный фильм https://www.youtube.com/watch?v=6ueZ_44aEfU</a:t>
            </a:r>
          </a:p>
          <a:p>
            <a:r>
              <a:rPr lang="ru-RU" dirty="0" smtClean="0"/>
              <a:t>Строительство ТУРКСИБА https://www.youtube.com/watch?v=0O84YHa1uSA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4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и понятия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Под промышленностью </a:t>
            </a:r>
            <a:r>
              <a:rPr lang="ru-RU" dirty="0" smtClean="0"/>
              <a:t>в общем виде принято понимать совокупность предприятий, осуществляющих добычу сырья, производство материалов и выпуск орудий труда.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68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6963"/>
            <a:ext cx="7992889" cy="503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4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термины и понятия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Национализация - Передача из частной собственности в собственность государства крупных предприятий, земель, целых отраслей народного хозяйства.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42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1.Ленинский план построения социализма в советской стране.</a:t>
            </a:r>
          </a:p>
          <a:p>
            <a:r>
              <a:rPr lang="ru-RU" dirty="0" smtClean="0"/>
              <a:t>2. дискуссии о путях индустриализации в Казахстане</a:t>
            </a:r>
          </a:p>
          <a:p>
            <a:r>
              <a:rPr lang="ru-RU" dirty="0" smtClean="0"/>
              <a:t>3. основные итоги индустриализации в Казахстане в довоенный период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2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 (Ульянов) Владимир Ильич (1870 – 1924)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теоретик марксизма, политический деятель, основатель и лидер большевизма, руководитель двух революций, глава первого в мировой истории социалистического государства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90" y="2152491"/>
            <a:ext cx="2446020" cy="342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97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2710</Words>
  <Application>Microsoft Office PowerPoint</Application>
  <PresentationFormat>On-screen Show (4:3)</PresentationFormat>
  <Paragraphs>128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Тема Office</vt:lpstr>
      <vt:lpstr>Лекция 3</vt:lpstr>
      <vt:lpstr>План лекции</vt:lpstr>
      <vt:lpstr>Основные термины и понятия лекции</vt:lpstr>
      <vt:lpstr>Основные термины и понятия лекции</vt:lpstr>
      <vt:lpstr>Основные термины и понятия лекции</vt:lpstr>
      <vt:lpstr>PowerPoint Presentation</vt:lpstr>
      <vt:lpstr>Основные термины и понятия лекции</vt:lpstr>
      <vt:lpstr>План лекции</vt:lpstr>
      <vt:lpstr>Ленин (Ульянов) Владимир Ильич (1870 – 1924) - теоретик марксизма, политический деятель, основатель и лидер большевизма, руководитель двух революций, глава первого в мировой истории социалистического государства</vt:lpstr>
      <vt:lpstr>Ленинский план построения социализма в советской стране</vt:lpstr>
      <vt:lpstr>Ленинский план построения социализма</vt:lpstr>
      <vt:lpstr>Ленинский план построения социализма</vt:lpstr>
      <vt:lpstr>Ленинский план построения социализма</vt:lpstr>
      <vt:lpstr>Реализация первого пункта ленинского плана построения социализма</vt:lpstr>
      <vt:lpstr>Накануне индустриализации:  Из речи секретаря Казкрайкома ВКП (б)  Ф.И. Голощекина на открытии V Всеказахской партконференции г. Кзыл-Орда 1–7 декабря 1925 г. […] </vt:lpstr>
      <vt:lpstr>Борьба мнений о путях индустриализации СССР</vt:lpstr>
      <vt:lpstr>Спор о выборе путей индустриализации Казахстана </vt:lpstr>
      <vt:lpstr>Спор о выборе путей индустриализации Казахстана </vt:lpstr>
      <vt:lpstr>Спор о выборе путей индустриализации Казахстана </vt:lpstr>
      <vt:lpstr>Спор о выборе путей индустриализации Казахстана </vt:lpstr>
      <vt:lpstr>Спор среди руководителей республики на V Краевой конференции, 1925 г.</vt:lpstr>
      <vt:lpstr>Спор среди руководителей республики на V Краевой конференции, 1925 г.</vt:lpstr>
      <vt:lpstr>Филипп Голощекин возглавлял Казахстан в 1925 -1933 гг. </vt:lpstr>
      <vt:lpstr>Смагул Садвакасов 1900-1933 гг. видный государственный деятель, писатель, публицист, литературный критик, экономист.</vt:lpstr>
      <vt:lpstr>Первая точка зрения</vt:lpstr>
      <vt:lpstr>Первая точка зрения</vt:lpstr>
      <vt:lpstr>Первая точка зрения</vt:lpstr>
      <vt:lpstr>Вторая точка зрения</vt:lpstr>
      <vt:lpstr>Вторая точка зрения</vt:lpstr>
      <vt:lpstr>Вторая точка зрения</vt:lpstr>
      <vt:lpstr>Вторая точка зрения</vt:lpstr>
      <vt:lpstr>Вторая точка зрения</vt:lpstr>
      <vt:lpstr>Центр поддержал идею «сырьевого придатка»</vt:lpstr>
      <vt:lpstr>Победила первая точка зрения</vt:lpstr>
      <vt:lpstr>Анализируя сегодня, итоги индустриализации, следует удерживаться от односторонних оценок! </vt:lpstr>
      <vt:lpstr>Итогом развития индустриализации в предвоенные годы</vt:lpstr>
      <vt:lpstr>Итоги индустриализации Казахстана</vt:lpstr>
      <vt:lpstr>Итоги индустриализации</vt:lpstr>
      <vt:lpstr>Итоги индустриализации</vt:lpstr>
      <vt:lpstr>Итоги индустриализации</vt:lpstr>
      <vt:lpstr>Итоги индустриализации</vt:lpstr>
      <vt:lpstr>НО!</vt:lpstr>
      <vt:lpstr>НО!</vt:lpstr>
      <vt:lpstr>Недостатки индустриализации для всей страны</vt:lpstr>
      <vt:lpstr>Видео индустриализация в Казахстане</vt:lpstr>
      <vt:lpstr>Картина художника А.Кастеева</vt:lpstr>
      <vt:lpstr>Абылхан Кастеев (1904-1973). Народный художник Республики Казахстан</vt:lpstr>
      <vt:lpstr>Картина А.Кастеева  Турксиб. 1969. Холст, масло. 149х197.</vt:lpstr>
      <vt:lpstr>Видеофильмы о Турксибе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Kundakbayeva Zhanat</cp:lastModifiedBy>
  <cp:revision>12</cp:revision>
  <dcterms:created xsi:type="dcterms:W3CDTF">2020-09-17T02:02:16Z</dcterms:created>
  <dcterms:modified xsi:type="dcterms:W3CDTF">2020-09-17T05:10:22Z</dcterms:modified>
</cp:coreProperties>
</file>