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26"/>
  </p:notesMasterIdLst>
  <p:handoutMasterIdLst>
    <p:handoutMasterId r:id="rId27"/>
  </p:handoutMasterIdLst>
  <p:sldIdLst>
    <p:sldId id="256" r:id="rId2"/>
    <p:sldId id="455" r:id="rId3"/>
    <p:sldId id="479" r:id="rId4"/>
    <p:sldId id="480" r:id="rId5"/>
    <p:sldId id="481" r:id="rId6"/>
    <p:sldId id="482" r:id="rId7"/>
    <p:sldId id="483" r:id="rId8"/>
    <p:sldId id="484" r:id="rId9"/>
    <p:sldId id="485" r:id="rId10"/>
    <p:sldId id="486" r:id="rId11"/>
    <p:sldId id="436" r:id="rId12"/>
    <p:sldId id="456" r:id="rId13"/>
    <p:sldId id="457" r:id="rId14"/>
    <p:sldId id="458" r:id="rId15"/>
    <p:sldId id="459" r:id="rId16"/>
    <p:sldId id="460" r:id="rId17"/>
    <p:sldId id="461" r:id="rId18"/>
    <p:sldId id="462" r:id="rId19"/>
    <p:sldId id="463" r:id="rId20"/>
    <p:sldId id="477" r:id="rId21"/>
    <p:sldId id="464" r:id="rId22"/>
    <p:sldId id="478" r:id="rId23"/>
    <p:sldId id="465" r:id="rId24"/>
    <p:sldId id="467" r:id="rId25"/>
  </p:sldIdLst>
  <p:sldSz cx="9144000" cy="6858000" type="screen4x3"/>
  <p:notesSz cx="7099300" cy="10234613"/>
  <p:embeddedFontLst>
    <p:embeddedFont>
      <p:font typeface="Book Antiqua" panose="02040602050305030304" pitchFamily="18" charset="0"/>
      <p:regular r:id="rId28"/>
      <p:bold r:id="rId29"/>
      <p:italic r:id="rId30"/>
      <p:boldItalic r:id="rId31"/>
    </p:embeddedFont>
    <p:embeddedFont>
      <p:font typeface="Lucida Sans" panose="020B0602030504020204" pitchFamily="34" charset="0"/>
      <p:regular r:id="rId32"/>
      <p:bold r:id="rId33"/>
      <p:italic r:id="rId34"/>
      <p:boldItalic r:id="rId35"/>
    </p:embeddedFont>
    <p:embeddedFont>
      <p:font typeface="Wingdings 2" panose="05020102010507070707" pitchFamily="18" charset="2"/>
      <p:regular r:id="rId36"/>
    </p:embeddedFont>
    <p:embeddedFont>
      <p:font typeface="Wingdings 3" panose="05040102010807070707" pitchFamily="18" charset="2"/>
      <p:regular r:id="rId37"/>
    </p:embeddedFont>
  </p:embeddedFontLst>
  <p:custDataLst>
    <p:tags r:id="rId38"/>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86" d="100"/>
          <a:sy n="86" d="100"/>
        </p:scale>
        <p:origin x="23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00" d="100"/>
        <a:sy n="100" d="100"/>
      </p:scale>
      <p:origin x="0" y="0"/>
    </p:cViewPr>
  </p:sorterViewPr>
  <p:notesViewPr>
    <p:cSldViewPr>
      <p:cViewPr varScale="1">
        <p:scale>
          <a:sx n="53" d="100"/>
          <a:sy n="53" d="100"/>
        </p:scale>
        <p:origin x="-2604" y="-102"/>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font" Target="fonts/font7.fntdata"/><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2.fntdata"/><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5.fntdata"/><Relationship Id="rId37" Type="http://schemas.openxmlformats.org/officeDocument/2006/relationships/font" Target="fonts/font10.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1.fntdata"/><Relationship Id="rId36" Type="http://schemas.openxmlformats.org/officeDocument/2006/relationships/font" Target="fonts/font9.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font" Target="fonts/font3.fntdata"/><Relationship Id="rId35" Type="http://schemas.openxmlformats.org/officeDocument/2006/relationships/font" Target="fonts/font8.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6.fntdata"/><Relationship Id="rId38"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14339"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14340"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14341"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E88217E8-3E86-4675-800C-5F91CFA38E57}" type="slidenum">
              <a:rPr lang="en-US" altLang="en-US"/>
              <a:pPr/>
              <a:t>‹#›</a:t>
            </a:fld>
            <a:endParaRPr lang="en-US" altLang="en-US"/>
          </a:p>
        </p:txBody>
      </p:sp>
    </p:spTree>
    <p:extLst>
      <p:ext uri="{BB962C8B-B14F-4D97-AF65-F5344CB8AC3E}">
        <p14:creationId xmlns:p14="http://schemas.microsoft.com/office/powerpoint/2010/main" val="2807221763"/>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2058" name="Rectangle 10"/>
          <p:cNvSpPr>
            <a:spLocks noGrp="1" noChangeArrowheads="1"/>
          </p:cNvSpPr>
          <p:nvPr>
            <p:ph type="body" sz="quarter" idx="3"/>
          </p:nvPr>
        </p:nvSpPr>
        <p:spPr bwMode="auto">
          <a:xfrm>
            <a:off x="946150" y="4862513"/>
            <a:ext cx="5207000" cy="460375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2060" name="Rectangle 12"/>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2061" name="Rectangle 13"/>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59DDE03B-04FC-4983-A289-9C4F45398EAA}" type="slidenum">
              <a:rPr lang="en-US" altLang="en-US"/>
              <a:pPr/>
              <a:t>‹#›</a:t>
            </a:fld>
            <a:endParaRPr lang="en-US" altLang="en-US"/>
          </a:p>
        </p:txBody>
      </p:sp>
      <p:sp>
        <p:nvSpPr>
          <p:cNvPr id="8" name="Slide Image Placeholder 7"/>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pPr lvl="0"/>
            <a:endParaRPr lang="en-US" noProof="0"/>
          </a:p>
        </p:txBody>
      </p:sp>
    </p:spTree>
    <p:extLst>
      <p:ext uri="{BB962C8B-B14F-4D97-AF65-F5344CB8AC3E}">
        <p14:creationId xmlns:p14="http://schemas.microsoft.com/office/powerpoint/2010/main" val="204719012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Wingdings" pitchFamily="2" charset="2"/>
        <a:ea typeface="+mn-ea"/>
        <a:cs typeface="+mn-cs"/>
      </a:defRPr>
    </a:lvl1pPr>
    <a:lvl2pPr marL="457200" algn="l" rtl="0" eaLnBrk="0" fontAlgn="base" hangingPunct="0">
      <a:spcBef>
        <a:spcPct val="30000"/>
      </a:spcBef>
      <a:spcAft>
        <a:spcPct val="0"/>
      </a:spcAft>
      <a:defRPr kumimoji="1" sz="1200" kern="1200">
        <a:solidFill>
          <a:schemeClr val="tx1"/>
        </a:solidFill>
        <a:latin typeface="Wingdings" pitchFamily="2" charset="2"/>
        <a:ea typeface="+mn-ea"/>
        <a:cs typeface="+mn-cs"/>
      </a:defRPr>
    </a:lvl2pPr>
    <a:lvl3pPr marL="914400" algn="l" rtl="0" eaLnBrk="0" fontAlgn="base" hangingPunct="0">
      <a:spcBef>
        <a:spcPct val="30000"/>
      </a:spcBef>
      <a:spcAft>
        <a:spcPct val="0"/>
      </a:spcAft>
      <a:defRPr kumimoji="1" sz="1200" kern="1200">
        <a:solidFill>
          <a:schemeClr val="tx1"/>
        </a:solidFill>
        <a:latin typeface="Wingdings" pitchFamily="2" charset="2"/>
        <a:ea typeface="+mn-ea"/>
        <a:cs typeface="+mn-cs"/>
      </a:defRPr>
    </a:lvl3pPr>
    <a:lvl4pPr marL="1371600" algn="l" rtl="0" eaLnBrk="0" fontAlgn="base" hangingPunct="0">
      <a:spcBef>
        <a:spcPct val="30000"/>
      </a:spcBef>
      <a:spcAft>
        <a:spcPct val="0"/>
      </a:spcAft>
      <a:defRPr kumimoji="1" sz="1200" kern="1200">
        <a:solidFill>
          <a:schemeClr val="tx1"/>
        </a:solidFill>
        <a:latin typeface="Wingdings" pitchFamily="2" charset="2"/>
        <a:ea typeface="+mn-ea"/>
        <a:cs typeface="+mn-cs"/>
      </a:defRPr>
    </a:lvl4pPr>
    <a:lvl5pPr marL="1828800" algn="l" rtl="0" eaLnBrk="0" fontAlgn="base" hangingPunct="0">
      <a:spcBef>
        <a:spcPct val="30000"/>
      </a:spcBef>
      <a:spcAft>
        <a:spcPct val="0"/>
      </a:spcAft>
      <a:defRPr kumimoji="1" sz="1200" kern="1200">
        <a:solidFill>
          <a:schemeClr val="tx1"/>
        </a:solidFill>
        <a:latin typeface="Wingdings" pitchFamily="2" charset="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xfrm>
            <a:off x="990600" y="768350"/>
            <a:ext cx="5118100"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7892"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7893"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1B037A25-06C6-4EDD-8079-8D134405AF04}" type="slidenum">
              <a:rPr kumimoji="0" lang="en-US" altLang="en-US" sz="1300"/>
              <a:pPr/>
              <a:t>1</a:t>
            </a:fld>
            <a:endParaRPr kumimoji="0" lang="en-US" altLang="en-US" sz="1300"/>
          </a:p>
        </p:txBody>
      </p:sp>
      <p:sp>
        <p:nvSpPr>
          <p:cNvPr id="3789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7895"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Tree>
    <p:extLst>
      <p:ext uri="{BB962C8B-B14F-4D97-AF65-F5344CB8AC3E}">
        <p14:creationId xmlns:p14="http://schemas.microsoft.com/office/powerpoint/2010/main" val="31021892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734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734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735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735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2287423-002D-4852-AB3F-55B5339622FC}" type="slidenum">
              <a:rPr kumimoji="0" lang="en-US" altLang="en-US" sz="1300"/>
              <a:pPr/>
              <a:t>10</a:t>
            </a:fld>
            <a:endParaRPr kumimoji="0" lang="en-US" altLang="en-US" sz="1300"/>
          </a:p>
        </p:txBody>
      </p:sp>
    </p:spTree>
    <p:extLst>
      <p:ext uri="{BB962C8B-B14F-4D97-AF65-F5344CB8AC3E}">
        <p14:creationId xmlns:p14="http://schemas.microsoft.com/office/powerpoint/2010/main" val="1085371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83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83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83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83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83110A-B5F3-4F7E-8915-8DB8F4D8A38D}" type="slidenum">
              <a:rPr kumimoji="0" lang="en-US" altLang="en-US" sz="1300"/>
              <a:pPr/>
              <a:t>11</a:t>
            </a:fld>
            <a:endParaRPr kumimoji="0" lang="en-US" altLang="en-US" sz="1300"/>
          </a:p>
        </p:txBody>
      </p:sp>
    </p:spTree>
    <p:extLst>
      <p:ext uri="{BB962C8B-B14F-4D97-AF65-F5344CB8AC3E}">
        <p14:creationId xmlns:p14="http://schemas.microsoft.com/office/powerpoint/2010/main" val="22259413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939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939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939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939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EE08E77F-112D-4CA2-96F9-318F4828F8B0}" type="slidenum">
              <a:rPr kumimoji="0" lang="en-US" altLang="en-US" sz="1300"/>
              <a:pPr/>
              <a:t>12</a:t>
            </a:fld>
            <a:endParaRPr kumimoji="0" lang="en-US" altLang="en-US" sz="1300"/>
          </a:p>
        </p:txBody>
      </p:sp>
    </p:spTree>
    <p:extLst>
      <p:ext uri="{BB962C8B-B14F-4D97-AF65-F5344CB8AC3E}">
        <p14:creationId xmlns:p14="http://schemas.microsoft.com/office/powerpoint/2010/main" val="40507094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04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04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042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042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FFA8D2-8D72-44F7-A715-AF56F55ED4E0}" type="slidenum">
              <a:rPr kumimoji="0" lang="en-US" altLang="en-US" sz="1300"/>
              <a:pPr/>
              <a:t>13</a:t>
            </a:fld>
            <a:endParaRPr kumimoji="0" lang="en-US" altLang="en-US" sz="1300"/>
          </a:p>
        </p:txBody>
      </p:sp>
    </p:spTree>
    <p:extLst>
      <p:ext uri="{BB962C8B-B14F-4D97-AF65-F5344CB8AC3E}">
        <p14:creationId xmlns:p14="http://schemas.microsoft.com/office/powerpoint/2010/main" val="405420645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144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144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144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144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3808975-FC5B-4BBC-A37D-0F7C62314FF4}" type="slidenum">
              <a:rPr kumimoji="0" lang="en-US" altLang="en-US" sz="1300"/>
              <a:pPr/>
              <a:t>14</a:t>
            </a:fld>
            <a:endParaRPr kumimoji="0" lang="en-US" altLang="en-US" sz="1300"/>
          </a:p>
        </p:txBody>
      </p:sp>
    </p:spTree>
    <p:extLst>
      <p:ext uri="{BB962C8B-B14F-4D97-AF65-F5344CB8AC3E}">
        <p14:creationId xmlns:p14="http://schemas.microsoft.com/office/powerpoint/2010/main" val="41994541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24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24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247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247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6F9168F-516F-43C5-8E64-58D4FCA8BCC2}" type="slidenum">
              <a:rPr kumimoji="0" lang="en-US" altLang="en-US" sz="1300"/>
              <a:pPr/>
              <a:t>15</a:t>
            </a:fld>
            <a:endParaRPr kumimoji="0" lang="en-US" altLang="en-US" sz="1300"/>
          </a:p>
        </p:txBody>
      </p:sp>
    </p:spTree>
    <p:extLst>
      <p:ext uri="{BB962C8B-B14F-4D97-AF65-F5344CB8AC3E}">
        <p14:creationId xmlns:p14="http://schemas.microsoft.com/office/powerpoint/2010/main" val="10565621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349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349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349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349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20347FE7-4AA0-4527-AEFD-B772A328A06C}" type="slidenum">
              <a:rPr kumimoji="0" lang="en-US" altLang="en-US" sz="1300"/>
              <a:pPr/>
              <a:t>16</a:t>
            </a:fld>
            <a:endParaRPr kumimoji="0" lang="en-US" altLang="en-US" sz="1300"/>
          </a:p>
        </p:txBody>
      </p:sp>
    </p:spTree>
    <p:extLst>
      <p:ext uri="{BB962C8B-B14F-4D97-AF65-F5344CB8AC3E}">
        <p14:creationId xmlns:p14="http://schemas.microsoft.com/office/powerpoint/2010/main" val="256727016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451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451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451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451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A583F1-603C-4272-A185-6CD26D2F5AD0}" type="slidenum">
              <a:rPr kumimoji="0" lang="en-US" altLang="en-US" sz="1300"/>
              <a:pPr/>
              <a:t>17</a:t>
            </a:fld>
            <a:endParaRPr kumimoji="0" lang="en-US" altLang="en-US" sz="1300"/>
          </a:p>
        </p:txBody>
      </p:sp>
    </p:spTree>
    <p:extLst>
      <p:ext uri="{BB962C8B-B14F-4D97-AF65-F5344CB8AC3E}">
        <p14:creationId xmlns:p14="http://schemas.microsoft.com/office/powerpoint/2010/main" val="28492005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554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554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554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554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CC0484F-F040-44FC-85D7-E6E30C6C9EAC}" type="slidenum">
              <a:rPr kumimoji="0" lang="en-US" altLang="en-US" sz="1300"/>
              <a:pPr/>
              <a:t>18</a:t>
            </a:fld>
            <a:endParaRPr kumimoji="0" lang="en-US" altLang="en-US" sz="1300"/>
          </a:p>
        </p:txBody>
      </p:sp>
    </p:spTree>
    <p:extLst>
      <p:ext uri="{BB962C8B-B14F-4D97-AF65-F5344CB8AC3E}">
        <p14:creationId xmlns:p14="http://schemas.microsoft.com/office/powerpoint/2010/main" val="10501928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656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656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656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656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06ACE4C-803D-422A-9074-D1C11BABE560}" type="slidenum">
              <a:rPr kumimoji="0" lang="en-US" altLang="en-US" sz="1300"/>
              <a:pPr/>
              <a:t>19</a:t>
            </a:fld>
            <a:endParaRPr kumimoji="0" lang="en-US" altLang="en-US" sz="1300"/>
          </a:p>
        </p:txBody>
      </p:sp>
    </p:spTree>
    <p:extLst>
      <p:ext uri="{BB962C8B-B14F-4D97-AF65-F5344CB8AC3E}">
        <p14:creationId xmlns:p14="http://schemas.microsoft.com/office/powerpoint/2010/main" val="34481126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891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891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891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891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08BFDB7-BC9C-47BC-AABB-76E1281FF326}" type="slidenum">
              <a:rPr kumimoji="0" lang="en-US" altLang="en-US" sz="1300"/>
              <a:pPr/>
              <a:t>2</a:t>
            </a:fld>
            <a:endParaRPr kumimoji="0" lang="en-US" altLang="en-US" sz="1300"/>
          </a:p>
        </p:txBody>
      </p:sp>
    </p:spTree>
    <p:extLst>
      <p:ext uri="{BB962C8B-B14F-4D97-AF65-F5344CB8AC3E}">
        <p14:creationId xmlns:p14="http://schemas.microsoft.com/office/powerpoint/2010/main" val="341799033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758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758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759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759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47375BD-BA2F-4AF7-BF3B-032BE031A794}" type="slidenum">
              <a:rPr kumimoji="0" lang="en-US" altLang="en-US" sz="1300"/>
              <a:pPr/>
              <a:t>20</a:t>
            </a:fld>
            <a:endParaRPr kumimoji="0" lang="en-US" altLang="en-US" sz="1300"/>
          </a:p>
        </p:txBody>
      </p:sp>
    </p:spTree>
    <p:extLst>
      <p:ext uri="{BB962C8B-B14F-4D97-AF65-F5344CB8AC3E}">
        <p14:creationId xmlns:p14="http://schemas.microsoft.com/office/powerpoint/2010/main" val="26781224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861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861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861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861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5393BCC-86BB-4E3C-8EAE-8B66ECE1F913}" type="slidenum">
              <a:rPr kumimoji="0" lang="en-US" altLang="en-US" sz="1300"/>
              <a:pPr/>
              <a:t>21</a:t>
            </a:fld>
            <a:endParaRPr kumimoji="0" lang="en-US" altLang="en-US" sz="1300"/>
          </a:p>
        </p:txBody>
      </p:sp>
    </p:spTree>
    <p:extLst>
      <p:ext uri="{BB962C8B-B14F-4D97-AF65-F5344CB8AC3E}">
        <p14:creationId xmlns:p14="http://schemas.microsoft.com/office/powerpoint/2010/main" val="20409020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6963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6963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6963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6963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026E91C-3746-4573-8904-12DA22C2F036}" type="slidenum">
              <a:rPr kumimoji="0" lang="en-US" altLang="en-US" sz="1300"/>
              <a:pPr/>
              <a:t>22</a:t>
            </a:fld>
            <a:endParaRPr kumimoji="0" lang="en-US" altLang="en-US" sz="1300"/>
          </a:p>
        </p:txBody>
      </p:sp>
    </p:spTree>
    <p:extLst>
      <p:ext uri="{BB962C8B-B14F-4D97-AF65-F5344CB8AC3E}">
        <p14:creationId xmlns:p14="http://schemas.microsoft.com/office/powerpoint/2010/main" val="181360956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7066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7066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7066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706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1E3B464B-C17B-4902-8C04-0C241DAEF381}" type="slidenum">
              <a:rPr kumimoji="0" lang="en-US" altLang="en-US" sz="1300"/>
              <a:pPr/>
              <a:t>23</a:t>
            </a:fld>
            <a:endParaRPr kumimoji="0" lang="en-US" altLang="en-US" sz="1300"/>
          </a:p>
        </p:txBody>
      </p:sp>
    </p:spTree>
    <p:extLst>
      <p:ext uri="{BB962C8B-B14F-4D97-AF65-F5344CB8AC3E}">
        <p14:creationId xmlns:p14="http://schemas.microsoft.com/office/powerpoint/2010/main" val="224364923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6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7168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7168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716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7168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82154A9-3E7B-4D8F-9CFB-0DFC0213A8B8}" type="slidenum">
              <a:rPr kumimoji="0" lang="en-US" altLang="en-US" sz="1300"/>
              <a:pPr/>
              <a:t>24</a:t>
            </a:fld>
            <a:endParaRPr kumimoji="0" lang="en-US" altLang="en-US" sz="1300"/>
          </a:p>
        </p:txBody>
      </p:sp>
    </p:spTree>
    <p:extLst>
      <p:ext uri="{BB962C8B-B14F-4D97-AF65-F5344CB8AC3E}">
        <p14:creationId xmlns:p14="http://schemas.microsoft.com/office/powerpoint/2010/main" val="24585968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018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018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018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018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A9EA233-1FBC-477B-A0C2-F5A170190D2C}" type="slidenum">
              <a:rPr kumimoji="0" lang="en-US" altLang="en-US" sz="1300"/>
              <a:pPr/>
              <a:t>3</a:t>
            </a:fld>
            <a:endParaRPr kumimoji="0" lang="en-US" altLang="en-US" sz="1300"/>
          </a:p>
        </p:txBody>
      </p:sp>
    </p:spTree>
    <p:extLst>
      <p:ext uri="{BB962C8B-B14F-4D97-AF65-F5344CB8AC3E}">
        <p14:creationId xmlns:p14="http://schemas.microsoft.com/office/powerpoint/2010/main" val="35662279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120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120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120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120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E785095-0914-456D-BD56-5860A9F4A9AD}" type="slidenum">
              <a:rPr kumimoji="0" lang="en-US" altLang="en-US" sz="1300"/>
              <a:pPr/>
              <a:t>4</a:t>
            </a:fld>
            <a:endParaRPr kumimoji="0" lang="en-US" altLang="en-US" sz="1300"/>
          </a:p>
        </p:txBody>
      </p:sp>
    </p:spTree>
    <p:extLst>
      <p:ext uri="{BB962C8B-B14F-4D97-AF65-F5344CB8AC3E}">
        <p14:creationId xmlns:p14="http://schemas.microsoft.com/office/powerpoint/2010/main" val="2489213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222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222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223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223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DEA0E04-681E-4368-8866-B941A39D5926}" type="slidenum">
              <a:rPr kumimoji="0" lang="en-US" altLang="en-US" sz="1300"/>
              <a:pPr/>
              <a:t>5</a:t>
            </a:fld>
            <a:endParaRPr kumimoji="0" lang="en-US" altLang="en-US" sz="1300"/>
          </a:p>
        </p:txBody>
      </p:sp>
    </p:spTree>
    <p:extLst>
      <p:ext uri="{BB962C8B-B14F-4D97-AF65-F5344CB8AC3E}">
        <p14:creationId xmlns:p14="http://schemas.microsoft.com/office/powerpoint/2010/main" val="26283897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325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325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325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325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24B4684-21EA-434B-8EDF-480E53EE29C5}" type="slidenum">
              <a:rPr kumimoji="0" lang="en-US" altLang="en-US" sz="1300"/>
              <a:pPr/>
              <a:t>6</a:t>
            </a:fld>
            <a:endParaRPr kumimoji="0" lang="en-US" altLang="en-US" sz="1300"/>
          </a:p>
        </p:txBody>
      </p:sp>
    </p:spTree>
    <p:extLst>
      <p:ext uri="{BB962C8B-B14F-4D97-AF65-F5344CB8AC3E}">
        <p14:creationId xmlns:p14="http://schemas.microsoft.com/office/powerpoint/2010/main" val="23117740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427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427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427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427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8097B9ED-B694-4934-AA86-31EC1586CA1A}" type="slidenum">
              <a:rPr kumimoji="0" lang="en-US" altLang="en-US" sz="1300"/>
              <a:pPr/>
              <a:t>7</a:t>
            </a:fld>
            <a:endParaRPr kumimoji="0" lang="en-US" altLang="en-US" sz="1300"/>
          </a:p>
        </p:txBody>
      </p:sp>
    </p:spTree>
    <p:extLst>
      <p:ext uri="{BB962C8B-B14F-4D97-AF65-F5344CB8AC3E}">
        <p14:creationId xmlns:p14="http://schemas.microsoft.com/office/powerpoint/2010/main" val="1655584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53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53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53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53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F322DC0-04BD-478A-A9A5-F2F7DE5F1799}" type="slidenum">
              <a:rPr kumimoji="0" lang="en-US" altLang="en-US" sz="1300"/>
              <a:pPr/>
              <a:t>8</a:t>
            </a:fld>
            <a:endParaRPr kumimoji="0" lang="en-US" altLang="en-US" sz="1300"/>
          </a:p>
        </p:txBody>
      </p:sp>
    </p:spTree>
    <p:extLst>
      <p:ext uri="{BB962C8B-B14F-4D97-AF65-F5344CB8AC3E}">
        <p14:creationId xmlns:p14="http://schemas.microsoft.com/office/powerpoint/2010/main" val="201480658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563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563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563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563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7A1138-5D86-49AD-A63D-4F0DD6F9DDFE}" type="slidenum">
              <a:rPr kumimoji="0" lang="en-US" altLang="en-US" sz="1300"/>
              <a:pPr/>
              <a:t>9</a:t>
            </a:fld>
            <a:endParaRPr kumimoji="0" lang="en-US" altLang="en-US" sz="1300"/>
          </a:p>
        </p:txBody>
      </p:sp>
    </p:spTree>
    <p:extLst>
      <p:ext uri="{BB962C8B-B14F-4D97-AF65-F5344CB8AC3E}">
        <p14:creationId xmlns:p14="http://schemas.microsoft.com/office/powerpoint/2010/main" val="3896847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9/5/2025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648AD700-FBAC-4638-93D0-929873AFD53B}" type="slidenum">
              <a:rPr lang="en-US" altLang="en-US"/>
              <a:pPr/>
              <a:t>‹#›</a:t>
            </a:fld>
            <a:endParaRPr lang="en-US" altLang="en-US"/>
          </a:p>
        </p:txBody>
      </p:sp>
    </p:spTree>
    <p:extLst>
      <p:ext uri="{BB962C8B-B14F-4D97-AF65-F5344CB8AC3E}">
        <p14:creationId xmlns:p14="http://schemas.microsoft.com/office/powerpoint/2010/main" val="3823574642"/>
      </p:ext>
    </p:extLst>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9/5/2025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6D6BA3A4-BA76-4C66-8E64-83F2B4DFBAB3}" type="slidenum">
              <a:rPr lang="en-US" altLang="en-US"/>
              <a:pPr/>
              <a:t>‹#›</a:t>
            </a:fld>
            <a:endParaRPr lang="en-US" altLang="en-US"/>
          </a:p>
        </p:txBody>
      </p:sp>
    </p:spTree>
    <p:extLst>
      <p:ext uri="{BB962C8B-B14F-4D97-AF65-F5344CB8AC3E}">
        <p14:creationId xmlns:p14="http://schemas.microsoft.com/office/powerpoint/2010/main" val="1805050913"/>
      </p:ext>
    </p:extLst>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9/5/2025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31B93FDF-D238-425C-95EC-A85AAA70387F}" type="slidenum">
              <a:rPr lang="en-US" altLang="en-US"/>
              <a:pPr/>
              <a:t>‹#›</a:t>
            </a:fld>
            <a:endParaRPr lang="en-US" altLang="en-US"/>
          </a:p>
        </p:txBody>
      </p:sp>
    </p:spTree>
    <p:extLst>
      <p:ext uri="{BB962C8B-B14F-4D97-AF65-F5344CB8AC3E}">
        <p14:creationId xmlns:p14="http://schemas.microsoft.com/office/powerpoint/2010/main" val="3406665684"/>
      </p:ext>
    </p:extLst>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9/5/2025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EBA9FFDB-A3F0-46C7-954F-AFE57DA80617}" type="slidenum">
              <a:rPr lang="en-US" altLang="en-US"/>
              <a:pPr/>
              <a:t>‹#›</a:t>
            </a:fld>
            <a:endParaRPr lang="en-US" altLang="en-US"/>
          </a:p>
        </p:txBody>
      </p:sp>
    </p:spTree>
    <p:extLst>
      <p:ext uri="{BB962C8B-B14F-4D97-AF65-F5344CB8AC3E}">
        <p14:creationId xmlns:p14="http://schemas.microsoft.com/office/powerpoint/2010/main" val="908992329"/>
      </p:ext>
    </p:extLst>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9/5/2025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56E10562-05DB-4B15-A096-7473AD18B9D0}" type="slidenum">
              <a:rPr lang="en-US" altLang="en-US"/>
              <a:pPr/>
              <a:t>‹#›</a:t>
            </a:fld>
            <a:endParaRPr lang="en-US" altLang="en-US"/>
          </a:p>
        </p:txBody>
      </p:sp>
    </p:spTree>
    <p:extLst>
      <p:ext uri="{BB962C8B-B14F-4D97-AF65-F5344CB8AC3E}">
        <p14:creationId xmlns:p14="http://schemas.microsoft.com/office/powerpoint/2010/main" val="3469648220"/>
      </p:ext>
    </p:extLst>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9/5/2025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AAC7AAF6-52EB-4AAB-9E43-F6B74D7C49D6}" type="slidenum">
              <a:rPr lang="en-US" altLang="en-US"/>
              <a:pPr/>
              <a:t>‹#›</a:t>
            </a:fld>
            <a:endParaRPr lang="en-US" altLang="en-US"/>
          </a:p>
        </p:txBody>
      </p:sp>
    </p:spTree>
    <p:extLst>
      <p:ext uri="{BB962C8B-B14F-4D97-AF65-F5344CB8AC3E}">
        <p14:creationId xmlns:p14="http://schemas.microsoft.com/office/powerpoint/2010/main" val="677638583"/>
      </p:ext>
    </p:extLst>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9/5/2025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634D49EC-553F-4C50-9117-B1DAD4C6E309}" type="slidenum">
              <a:rPr lang="en-US" altLang="en-US"/>
              <a:pPr/>
              <a:t>‹#›</a:t>
            </a:fld>
            <a:endParaRPr lang="en-US" altLang="en-US"/>
          </a:p>
        </p:txBody>
      </p:sp>
    </p:spTree>
    <p:extLst>
      <p:ext uri="{BB962C8B-B14F-4D97-AF65-F5344CB8AC3E}">
        <p14:creationId xmlns:p14="http://schemas.microsoft.com/office/powerpoint/2010/main" val="1081738087"/>
      </p:ext>
    </p:extLst>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9/5/2025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208AF1E4-C497-4906-AC46-2234B8EDE948}" type="slidenum">
              <a:rPr lang="en-US" altLang="en-US"/>
              <a:pPr/>
              <a:t>‹#›</a:t>
            </a:fld>
            <a:endParaRPr lang="en-US" altLang="en-US"/>
          </a:p>
        </p:txBody>
      </p:sp>
    </p:spTree>
    <p:extLst>
      <p:ext uri="{BB962C8B-B14F-4D97-AF65-F5344CB8AC3E}">
        <p14:creationId xmlns:p14="http://schemas.microsoft.com/office/powerpoint/2010/main" val="1071104683"/>
      </p:ext>
    </p:extLst>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9/5/2025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5060DF37-7C6B-4224-9E32-65F628608062}" type="slidenum">
              <a:rPr lang="en-US" altLang="en-US"/>
              <a:pPr/>
              <a:t>‹#›</a:t>
            </a:fld>
            <a:endParaRPr lang="en-US" altLang="en-US"/>
          </a:p>
        </p:txBody>
      </p:sp>
    </p:spTree>
    <p:extLst>
      <p:ext uri="{BB962C8B-B14F-4D97-AF65-F5344CB8AC3E}">
        <p14:creationId xmlns:p14="http://schemas.microsoft.com/office/powerpoint/2010/main" val="2749267169"/>
      </p:ext>
    </p:extLst>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9/5/2025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3946E825-9C7E-448A-8C48-91997D5AC98A}" type="slidenum">
              <a:rPr lang="en-US" altLang="en-US"/>
              <a:pPr/>
              <a:t>‹#›</a:t>
            </a:fld>
            <a:endParaRPr lang="en-US" altLang="en-US"/>
          </a:p>
        </p:txBody>
      </p:sp>
    </p:spTree>
    <p:extLst>
      <p:ext uri="{BB962C8B-B14F-4D97-AF65-F5344CB8AC3E}">
        <p14:creationId xmlns:p14="http://schemas.microsoft.com/office/powerpoint/2010/main" val="3036398872"/>
      </p:ext>
    </p:extLst>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9/5/2025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9DBBDB15-0A05-4E65-85E7-CA211086E9D7}" type="slidenum">
              <a:rPr lang="en-US" altLang="en-US"/>
              <a:pPr/>
              <a:t>‹#›</a:t>
            </a:fld>
            <a:endParaRPr lang="en-US" altLang="en-US"/>
          </a:p>
        </p:txBody>
      </p:sp>
    </p:spTree>
    <p:extLst>
      <p:ext uri="{BB962C8B-B14F-4D97-AF65-F5344CB8AC3E}">
        <p14:creationId xmlns:p14="http://schemas.microsoft.com/office/powerpoint/2010/main" val="2887911461"/>
      </p:ext>
    </p:extLst>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lt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r>
              <a:rPr lang="en-US"/>
              <a:t>9/5/2025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60EFA7B9-432F-414A-AF4B-2C02E75052D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fade thruBlk="1"/>
  </p:transition>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Arial" panose="020B0604020202020204" pitchFamily="34" charset="0"/>
          <a:ea typeface="+mj-ea"/>
          <a:cs typeface="+mj-cs"/>
        </a:defRPr>
      </a:lvl1pPr>
      <a:lvl2pPr algn="ctr" rtl="0" eaLnBrk="0" fontAlgn="base" hangingPunct="0">
        <a:spcBef>
          <a:spcPct val="0"/>
        </a:spcBef>
        <a:spcAft>
          <a:spcPct val="0"/>
        </a:spcAft>
        <a:defRPr sz="4100" b="1">
          <a:solidFill>
            <a:schemeClr val="tx1"/>
          </a:solidFill>
          <a:latin typeface="Arial" panose="020B0604020202020204" pitchFamily="34" charset="0"/>
        </a:defRPr>
      </a:lvl2pPr>
      <a:lvl3pPr algn="ctr" rtl="0" eaLnBrk="0" fontAlgn="base" hangingPunct="0">
        <a:spcBef>
          <a:spcPct val="0"/>
        </a:spcBef>
        <a:spcAft>
          <a:spcPct val="0"/>
        </a:spcAft>
        <a:defRPr sz="4100" b="1">
          <a:solidFill>
            <a:schemeClr val="tx1"/>
          </a:solidFill>
          <a:latin typeface="Arial" panose="020B0604020202020204" pitchFamily="34" charset="0"/>
        </a:defRPr>
      </a:lvl3pPr>
      <a:lvl4pPr algn="ctr" rtl="0" eaLnBrk="0" fontAlgn="base" hangingPunct="0">
        <a:spcBef>
          <a:spcPct val="0"/>
        </a:spcBef>
        <a:spcAft>
          <a:spcPct val="0"/>
        </a:spcAft>
        <a:defRPr sz="4100" b="1">
          <a:solidFill>
            <a:schemeClr val="tx1"/>
          </a:solidFill>
          <a:latin typeface="Arial" panose="020B0604020202020204" pitchFamily="34" charset="0"/>
        </a:defRPr>
      </a:lvl4pPr>
      <a:lvl5pPr algn="ctr" rtl="0" eaLnBrk="0" fontAlgn="base" hangingPunct="0">
        <a:spcBef>
          <a:spcPct val="0"/>
        </a:spcBef>
        <a:spcAft>
          <a:spcPct val="0"/>
        </a:spcAft>
        <a:defRPr sz="4100" b="1">
          <a:solidFill>
            <a:schemeClr val="tx1"/>
          </a:solidFill>
          <a:latin typeface="Arial" panose="020B0604020202020204"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Lucida Sans" panose="020B0602030504020204" pitchFamily="34" charset="0"/>
        <a:buChar char=""/>
        <a:defRPr sz="2800" kern="1200">
          <a:solidFill>
            <a:schemeClr val="tx1"/>
          </a:solidFill>
          <a:latin typeface="Times New Roman" panose="02020603050405020304" pitchFamily="18" charset="0"/>
          <a:ea typeface="+mn-ea"/>
          <a:cs typeface="+mn-cs"/>
        </a:defRPr>
      </a:lvl1pPr>
      <a:lvl2pPr marL="868363" indent="-282575" algn="l" rtl="0" eaLnBrk="0" fontAlgn="base" hangingPunct="0">
        <a:spcBef>
          <a:spcPct val="20000"/>
        </a:spcBef>
        <a:spcAft>
          <a:spcPct val="0"/>
        </a:spcAft>
        <a:buClr>
          <a:schemeClr val="tx1"/>
        </a:buClr>
        <a:buSzPct val="80000"/>
        <a:buFont typeface="Lucida Sans" panose="020B0602030504020204" pitchFamily="34" charset="0"/>
        <a:buChar char=""/>
        <a:defRPr sz="2400" kern="1200">
          <a:solidFill>
            <a:schemeClr val="tx1"/>
          </a:solidFill>
          <a:latin typeface="Times New Roman" panose="02020603050405020304" pitchFamily="18" charset="0"/>
          <a:ea typeface="+mn-ea"/>
          <a:cs typeface="+mn-cs"/>
        </a:defRPr>
      </a:lvl2pPr>
      <a:lvl3pPr marL="1133475" indent="-228600" algn="l" rtl="0" eaLnBrk="0" fontAlgn="base" hangingPunct="0">
        <a:spcBef>
          <a:spcPct val="20000"/>
        </a:spcBef>
        <a:spcAft>
          <a:spcPct val="0"/>
        </a:spcAft>
        <a:buClr>
          <a:schemeClr val="tx1"/>
        </a:buClr>
        <a:buSzPct val="95000"/>
        <a:buFont typeface="Book Antiqua" panose="02040602050305030304" pitchFamily="18" charset="0"/>
        <a:buChar char=""/>
        <a:defRPr sz="2200" kern="1200">
          <a:solidFill>
            <a:schemeClr val="tx1"/>
          </a:solidFill>
          <a:latin typeface="Times New Roman" panose="02020603050405020304" pitchFamily="18"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anose="05020102010507070707" pitchFamily="18" charset="2"/>
        <a:buChar char=""/>
        <a:defRPr sz="2000" kern="1200">
          <a:solidFill>
            <a:schemeClr val="tx1"/>
          </a:solidFill>
          <a:latin typeface="Times New Roman" panose="02020603050405020304" pitchFamily="18" charset="0"/>
          <a:ea typeface="+mn-ea"/>
          <a:cs typeface="+mn-cs"/>
        </a:defRPr>
      </a:lvl4pPr>
      <a:lvl5pPr marL="1544638" indent="-182563" algn="l" rtl="0" eaLnBrk="0" fontAlgn="base" hangingPunct="0">
        <a:spcBef>
          <a:spcPct val="20000"/>
        </a:spcBef>
        <a:spcAft>
          <a:spcPct val="0"/>
        </a:spcAft>
        <a:buClr>
          <a:schemeClr val="tx1"/>
        </a:buClr>
        <a:buFont typeface="Lucida Sans" panose="020B0602030504020204" pitchFamily="34" charset="0"/>
        <a:buChar char=""/>
        <a:defRPr sz="2000" kern="1200">
          <a:solidFill>
            <a:schemeClr val="tx1"/>
          </a:solidFill>
          <a:latin typeface="Times New Roman" panose="02020603050405020304" pitchFamily="18"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sp3d prstMaterial="softEdge">
              <a:bevelT w="38100" h="38100"/>
            </a:sp3d>
          </a:bodyPr>
          <a:lstStyle/>
          <a:p>
            <a:pPr>
              <a:defRPr/>
            </a:pPr>
            <a:r>
              <a:rPr lang="en-US" sz="2200" dirty="0">
                <a:effectLst/>
                <a:latin typeface="+mj-lt"/>
              </a:rPr>
              <a:t>ECN2102 macroeconomics (3 Credits/5 ECTS) </a:t>
            </a:r>
            <a:br>
              <a:rPr lang="en-US" dirty="0">
                <a:latin typeface="+mj-lt"/>
              </a:rPr>
            </a:br>
            <a:r>
              <a:rPr lang="en-US" cap="small" dirty="0">
                <a:latin typeface="+mj-lt"/>
              </a:rPr>
              <a:t>Training (Chapter 4)</a:t>
            </a:r>
            <a:endParaRPr lang="en-US" sz="3900" cap="small" dirty="0">
              <a:latin typeface="+mj-lt"/>
            </a:endParaRPr>
          </a:p>
        </p:txBody>
      </p:sp>
      <p:sp>
        <p:nvSpPr>
          <p:cNvPr id="2051" name="Rectangle 3"/>
          <p:cNvSpPr>
            <a:spLocks noGrp="1" noChangeArrowheads="1"/>
          </p:cNvSpPr>
          <p:nvPr>
            <p:ph type="subTitle" idx="1"/>
          </p:nvPr>
        </p:nvSpPr>
        <p:spPr>
          <a:xfrm>
            <a:off x="1357313" y="4000500"/>
            <a:ext cx="6400800" cy="1752600"/>
          </a:xfrm>
        </p:spPr>
        <p:txBody>
          <a:bodyPr/>
          <a:lstStyle/>
          <a:p>
            <a:pPr eaLnBrk="1" hangingPunct="1"/>
            <a:r>
              <a:rPr lang="en-US" altLang="en-US" dirty="0"/>
              <a:t>Week 3 (Session 7)</a:t>
            </a:r>
          </a:p>
          <a:p>
            <a:pPr eaLnBrk="1" hangingPunct="1"/>
            <a:endParaRPr lang="en-US" altLang="en-US" dirty="0"/>
          </a:p>
          <a:p>
            <a:pPr eaLnBrk="1" hangingPunct="1"/>
            <a:r>
              <a:rPr lang="en-US" altLang="en-US" dirty="0"/>
              <a:t>Instructor: Eldar Madumarov</a:t>
            </a:r>
          </a:p>
        </p:txBody>
      </p:sp>
      <p:sp>
        <p:nvSpPr>
          <p:cNvPr id="2052" name="TextBox 3"/>
          <p:cNvSpPr txBox="1">
            <a:spLocks noChangeArrowheads="1"/>
          </p:cNvSpPr>
          <p:nvPr/>
        </p:nvSpPr>
        <p:spPr bwMode="auto">
          <a:xfrm>
            <a:off x="5000625" y="6072188"/>
            <a:ext cx="3786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September 5, 2025</a:t>
            </a:r>
          </a:p>
        </p:txBody>
      </p:sp>
    </p:spTree>
  </p:cSld>
  <p:clrMapOvr>
    <a:masterClrMapping/>
  </p:clrMapOvr>
  <p:transition>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21507"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8. Explain why real GDP might be an unreliable indicator of the standard of living?</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AAA605C-528A-4332-985C-D435D2210F90}" type="slidenum">
              <a:rPr kumimoji="0" lang="en-US" altLang="en-US" sz="1200">
                <a:solidFill>
                  <a:srgbClr val="000000"/>
                </a:solidFill>
              </a:rPr>
              <a:pPr eaLnBrk="1" hangingPunct="1"/>
              <a:t>10</a:t>
            </a:fld>
            <a:endParaRPr kumimoji="0" lang="en-US" altLang="en-US" sz="1200">
              <a:solidFill>
                <a:srgbClr val="000000"/>
              </a:solidFill>
            </a:endParaRPr>
          </a:p>
        </p:txBody>
      </p:sp>
    </p:spTree>
  </p:cSld>
  <p:clrMapOvr>
    <a:masterClrMapping/>
  </p:clrMapOvr>
  <p:transition>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22531"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A4088D1-D2EB-41B2-8718-3E1B2F1CAF87}" type="slidenum">
              <a:rPr kumimoji="0" lang="en-US" altLang="en-US" sz="1200">
                <a:solidFill>
                  <a:srgbClr val="000000"/>
                </a:solidFill>
              </a:rPr>
              <a:pPr eaLnBrk="1" hangingPunct="1"/>
              <a:t>11</a:t>
            </a:fld>
            <a:endParaRPr kumimoji="0" lang="en-US" altLang="en-US" sz="1200">
              <a:solidFill>
                <a:srgbClr val="000000"/>
              </a:solidFill>
            </a:endParaRPr>
          </a:p>
        </p:txBody>
      </p:sp>
      <p:pic>
        <p:nvPicPr>
          <p:cNvPr id="22535"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00225" y="1182688"/>
            <a:ext cx="5486400" cy="5246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1) In the above figure, flow </a:t>
            </a:r>
            <a:r>
              <a:rPr lang="en-US" altLang="en-US" sz="2400" i="1"/>
              <a:t>B </a:t>
            </a:r>
            <a:r>
              <a:rPr lang="en-US" altLang="en-US" sz="2400"/>
              <a:t>represents </a:t>
            </a:r>
            <a:r>
              <a:rPr lang="en-US" altLang="en-US" sz="2400" i="1"/>
              <a:t>________.</a:t>
            </a:r>
          </a:p>
          <a:p>
            <a:pPr>
              <a:buFont typeface="Lucida Sans" panose="020B0602030504020204" pitchFamily="34" charset="0"/>
              <a:buNone/>
            </a:pPr>
            <a:r>
              <a:rPr lang="en-US" altLang="en-US" sz="2400"/>
              <a:t>A) household purchases of goods and services</a:t>
            </a:r>
          </a:p>
          <a:p>
            <a:pPr>
              <a:buFont typeface="Lucida Sans" panose="020B0602030504020204" pitchFamily="34" charset="0"/>
              <a:buNone/>
            </a:pPr>
            <a:r>
              <a:rPr lang="en-US" altLang="en-US" sz="2400"/>
              <a:t>B) household borrowing</a:t>
            </a:r>
          </a:p>
          <a:p>
            <a:pPr>
              <a:buFont typeface="Lucida Sans" panose="020B0602030504020204" pitchFamily="34" charset="0"/>
              <a:buNone/>
            </a:pPr>
            <a:r>
              <a:rPr lang="en-US" altLang="en-US" sz="2400"/>
              <a:t>C) firms’ payments for labor services</a:t>
            </a:r>
          </a:p>
          <a:p>
            <a:pPr>
              <a:buFont typeface="Lucida Sans" panose="020B0602030504020204" pitchFamily="34" charset="0"/>
              <a:buNone/>
            </a:pPr>
            <a:r>
              <a:rPr lang="en-US" altLang="en-US" sz="2400"/>
              <a:t>D) household income</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08E7B2A-2293-4EFA-8575-BFFBB6A49465}" type="slidenum">
              <a:rPr kumimoji="0" lang="en-US" altLang="en-US" sz="1200">
                <a:solidFill>
                  <a:srgbClr val="000000"/>
                </a:solidFill>
              </a:rPr>
              <a:pPr eaLnBrk="1" hangingPunct="1"/>
              <a:t>12</a:t>
            </a:fld>
            <a:endParaRPr kumimoji="0" lang="en-US" altLang="en-US" sz="1200">
              <a:solidFill>
                <a:srgbClr val="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2) In the above figure, flow </a:t>
            </a:r>
            <a:r>
              <a:rPr lang="en-US" altLang="en-US" sz="2400" i="1"/>
              <a:t>B </a:t>
            </a:r>
            <a:r>
              <a:rPr lang="en-US" altLang="en-US" sz="2400"/>
              <a:t>represents households’</a:t>
            </a:r>
            <a:r>
              <a:rPr lang="en-US" altLang="en-US" sz="2400" i="1"/>
              <a:t> ________.</a:t>
            </a:r>
          </a:p>
          <a:p>
            <a:pPr>
              <a:buFont typeface="Lucida Sans" panose="020B0602030504020204" pitchFamily="34" charset="0"/>
              <a:buNone/>
            </a:pPr>
            <a:r>
              <a:rPr lang="en-US" altLang="en-US" sz="2400"/>
              <a:t>A) income </a:t>
            </a:r>
          </a:p>
          <a:p>
            <a:pPr>
              <a:buFont typeface="Lucida Sans" panose="020B0602030504020204" pitchFamily="34" charset="0"/>
              <a:buNone/>
            </a:pPr>
            <a:r>
              <a:rPr lang="en-US" altLang="en-US" sz="2400"/>
              <a:t>B) saving</a:t>
            </a:r>
          </a:p>
          <a:p>
            <a:pPr>
              <a:buFont typeface="Lucida Sans" panose="020B0602030504020204" pitchFamily="34" charset="0"/>
              <a:buNone/>
            </a:pPr>
            <a:r>
              <a:rPr lang="en-US" altLang="en-US" sz="2400"/>
              <a:t>C) consumption expenditures </a:t>
            </a:r>
          </a:p>
          <a:p>
            <a:pPr>
              <a:buFont typeface="Lucida Sans" panose="020B0602030504020204" pitchFamily="34" charset="0"/>
              <a:buNone/>
            </a:pPr>
            <a:r>
              <a:rPr lang="en-US" altLang="en-US" sz="2400"/>
              <a:t>D) investment</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8FFA955-E080-4022-A011-BD6BC4F388CC}" type="slidenum">
              <a:rPr kumimoji="0" lang="en-US" altLang="en-US" sz="1200">
                <a:solidFill>
                  <a:srgbClr val="000000"/>
                </a:solidFill>
              </a:rPr>
              <a:pPr eaLnBrk="1" hangingPunct="1"/>
              <a:t>13</a:t>
            </a:fld>
            <a:endParaRPr kumimoji="0" lang="en-US" altLang="en-US" sz="1200">
              <a:solidFill>
                <a:srgbClr val="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3) In the above figure, household income is shown by flow</a:t>
            </a:r>
          </a:p>
          <a:p>
            <a:pPr>
              <a:buFont typeface="Lucida Sans" panose="020B0602030504020204" pitchFamily="34" charset="0"/>
              <a:buNone/>
            </a:pPr>
            <a:r>
              <a:rPr lang="pt-BR" altLang="en-US" sz="2400"/>
              <a:t>A) </a:t>
            </a:r>
            <a:r>
              <a:rPr lang="pt-BR" altLang="en-US" sz="2400" i="1"/>
              <a:t>A. </a:t>
            </a:r>
          </a:p>
          <a:p>
            <a:pPr>
              <a:buFont typeface="Lucida Sans" panose="020B0602030504020204" pitchFamily="34" charset="0"/>
              <a:buNone/>
            </a:pPr>
            <a:r>
              <a:rPr lang="pt-BR" altLang="en-US" sz="2400" i="1"/>
              <a:t>B) B. </a:t>
            </a:r>
          </a:p>
          <a:p>
            <a:pPr>
              <a:buFont typeface="Lucida Sans" panose="020B0602030504020204" pitchFamily="34" charset="0"/>
              <a:buNone/>
            </a:pPr>
            <a:r>
              <a:rPr lang="pt-BR" altLang="en-US" sz="2400" i="1"/>
              <a:t>C) C. </a:t>
            </a:r>
          </a:p>
          <a:p>
            <a:pPr>
              <a:buFont typeface="Lucida Sans" panose="020B0602030504020204" pitchFamily="34" charset="0"/>
              <a:buNone/>
            </a:pPr>
            <a:r>
              <a:rPr lang="pt-BR" altLang="en-US" sz="2400" i="1"/>
              <a:t>D) F.</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35D28D7E-D242-42E5-92DC-0557A3819DE6}" type="slidenum">
              <a:rPr kumimoji="0" lang="en-US" altLang="en-US" sz="1200">
                <a:solidFill>
                  <a:srgbClr val="000000"/>
                </a:solidFill>
              </a:rPr>
              <a:pPr eaLnBrk="1" hangingPunct="1"/>
              <a:t>14</a:t>
            </a:fld>
            <a:endParaRPr kumimoji="0" lang="en-US" altLang="en-US" sz="1200">
              <a:solidFill>
                <a:srgbClr val="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4) In the above figure, consumption expenditure is shown by flow</a:t>
            </a:r>
          </a:p>
          <a:p>
            <a:pPr>
              <a:buFont typeface="Lucida Sans" panose="020B0602030504020204" pitchFamily="34" charset="0"/>
              <a:buNone/>
            </a:pPr>
            <a:r>
              <a:rPr lang="pt-BR" altLang="en-US" sz="2400"/>
              <a:t>A) </a:t>
            </a:r>
            <a:r>
              <a:rPr lang="pt-BR" altLang="en-US" sz="2400" i="1"/>
              <a:t>A. </a:t>
            </a:r>
          </a:p>
          <a:p>
            <a:pPr>
              <a:buFont typeface="Lucida Sans" panose="020B0602030504020204" pitchFamily="34" charset="0"/>
              <a:buNone/>
            </a:pPr>
            <a:r>
              <a:rPr lang="pt-BR" altLang="en-US" sz="2400" i="1"/>
              <a:t>B) B. </a:t>
            </a:r>
          </a:p>
          <a:p>
            <a:pPr>
              <a:buFont typeface="Lucida Sans" panose="020B0602030504020204" pitchFamily="34" charset="0"/>
              <a:buNone/>
            </a:pPr>
            <a:r>
              <a:rPr lang="pt-BR" altLang="en-US" sz="2400" i="1"/>
              <a:t>C) C. </a:t>
            </a:r>
          </a:p>
          <a:p>
            <a:pPr>
              <a:buFont typeface="Lucida Sans" panose="020B0602030504020204" pitchFamily="34" charset="0"/>
              <a:buNone/>
            </a:pPr>
            <a:r>
              <a:rPr lang="pt-BR" altLang="en-US" sz="2400" i="1"/>
              <a:t>D) F.</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8BC7EC5-A125-441A-8635-E5BAC768437B}" type="slidenum">
              <a:rPr kumimoji="0" lang="en-US" altLang="en-US" sz="1200">
                <a:solidFill>
                  <a:srgbClr val="000000"/>
                </a:solidFill>
              </a:rPr>
              <a:pPr eaLnBrk="1" hangingPunct="1"/>
              <a:t>15</a:t>
            </a:fld>
            <a:endParaRPr kumimoji="0" lang="en-US" altLang="en-US" sz="1200">
              <a:solidFill>
                <a:srgbClr val="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5) Two methods of measuring GDP are</a:t>
            </a:r>
          </a:p>
          <a:p>
            <a:pPr>
              <a:buFont typeface="Lucida Sans" panose="020B0602030504020204" pitchFamily="34" charset="0"/>
              <a:buNone/>
            </a:pPr>
            <a:r>
              <a:rPr lang="en-US" altLang="en-US" sz="2400"/>
              <a:t>A) the saving approach and the investment approach.</a:t>
            </a:r>
          </a:p>
          <a:p>
            <a:pPr>
              <a:buFont typeface="Lucida Sans" panose="020B0602030504020204" pitchFamily="34" charset="0"/>
              <a:buNone/>
            </a:pPr>
            <a:r>
              <a:rPr lang="en-US" altLang="en-US" sz="2400"/>
              <a:t>B) the income approach and the receipts approach.</a:t>
            </a:r>
          </a:p>
          <a:p>
            <a:pPr>
              <a:buFont typeface="Lucida Sans" panose="020B0602030504020204" pitchFamily="34" charset="0"/>
              <a:buNone/>
            </a:pPr>
            <a:r>
              <a:rPr lang="en-US" altLang="en-US" sz="2400"/>
              <a:t>C) the income approach and the expenditure approach.</a:t>
            </a:r>
          </a:p>
          <a:p>
            <a:pPr>
              <a:buFont typeface="Lucida Sans" panose="020B0602030504020204" pitchFamily="34" charset="0"/>
              <a:buNone/>
            </a:pPr>
            <a:r>
              <a:rPr lang="en-US" altLang="en-US" sz="2400"/>
              <a:t>D) the goods approach and the services approach.</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66BE3E9-F75A-4A89-A5C4-89AD5D0050CE}" type="slidenum">
              <a:rPr kumimoji="0" lang="en-US" altLang="en-US" sz="1200">
                <a:solidFill>
                  <a:srgbClr val="000000"/>
                </a:solidFill>
              </a:rPr>
              <a:pPr eaLnBrk="1" hangingPunct="1"/>
              <a:t>16</a:t>
            </a:fld>
            <a:endParaRPr kumimoji="0" lang="en-US" altLang="en-US" sz="1200">
              <a:solidFill>
                <a:srgbClr val="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6) In the equation, GDP = </a:t>
            </a:r>
            <a:r>
              <a:rPr lang="en-US" altLang="en-US" sz="2400" i="1"/>
              <a:t>C + I + G + X - M, G </a:t>
            </a:r>
            <a:r>
              <a:rPr lang="en-US" altLang="en-US" sz="2400"/>
              <a:t>refers to</a:t>
            </a:r>
          </a:p>
          <a:p>
            <a:pPr>
              <a:buFont typeface="Lucida Sans" panose="020B0602030504020204" pitchFamily="34" charset="0"/>
              <a:buNone/>
            </a:pPr>
            <a:r>
              <a:rPr lang="en-US" altLang="en-US" sz="2400"/>
              <a:t>A) local, state, and federal government spending for all purposes.</a:t>
            </a:r>
          </a:p>
          <a:p>
            <a:pPr>
              <a:buFont typeface="Lucida Sans" panose="020B0602030504020204" pitchFamily="34" charset="0"/>
              <a:buNone/>
            </a:pPr>
            <a:r>
              <a:rPr lang="en-US" altLang="en-US" sz="2400"/>
              <a:t>B) local, state, and federal government expenditure on goods and services, but does not include</a:t>
            </a:r>
          </a:p>
          <a:p>
            <a:pPr>
              <a:buFont typeface="Lucida Sans" panose="020B0602030504020204" pitchFamily="34" charset="0"/>
              <a:buNone/>
            </a:pPr>
            <a:r>
              <a:rPr lang="en-US" altLang="en-US" sz="2400"/>
              <a:t>transfer payments.</a:t>
            </a:r>
          </a:p>
          <a:p>
            <a:pPr>
              <a:buFont typeface="Lucida Sans" panose="020B0602030504020204" pitchFamily="34" charset="0"/>
              <a:buNone/>
            </a:pPr>
            <a:r>
              <a:rPr lang="en-US" altLang="en-US" sz="2400"/>
              <a:t>C) the taxes and expenditures of all government units.</a:t>
            </a:r>
          </a:p>
          <a:p>
            <a:pPr>
              <a:buFont typeface="Lucida Sans" panose="020B0602030504020204" pitchFamily="34" charset="0"/>
              <a:buNone/>
            </a:pPr>
            <a:r>
              <a:rPr lang="en-US" altLang="en-US" sz="2400"/>
              <a:t>D) federal government expenditures plus all transfer payments.</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54A348F2-FAB5-4080-A83D-2BD0159558F2}" type="slidenum">
              <a:rPr kumimoji="0" lang="en-US" altLang="en-US" sz="1200">
                <a:solidFill>
                  <a:srgbClr val="000000"/>
                </a:solidFill>
              </a:rPr>
              <a:pPr eaLnBrk="1" hangingPunct="1"/>
              <a:t>17</a:t>
            </a:fld>
            <a:endParaRPr kumimoji="0" lang="en-US" altLang="en-US" sz="1200">
              <a:solidFill>
                <a:srgbClr val="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7) Normally in the United States the relationship between nominal and real GDP for a given year is</a:t>
            </a:r>
          </a:p>
          <a:p>
            <a:pPr>
              <a:buFont typeface="Lucida Sans" panose="020B0602030504020204" pitchFamily="34" charset="0"/>
              <a:buNone/>
            </a:pPr>
            <a:r>
              <a:rPr lang="en-US" altLang="en-US" sz="2400"/>
              <a:t>A) real GDP is greater than nominal GDP because of price increases.</a:t>
            </a:r>
          </a:p>
          <a:p>
            <a:pPr>
              <a:buFont typeface="Lucida Sans" panose="020B0602030504020204" pitchFamily="34" charset="0"/>
              <a:buNone/>
            </a:pPr>
            <a:r>
              <a:rPr lang="en-US" altLang="en-US" sz="2400"/>
              <a:t>B) nominal GDP is greater than real GDP because of price decreases.</a:t>
            </a:r>
          </a:p>
          <a:p>
            <a:pPr>
              <a:buFont typeface="Lucida Sans" panose="020B0602030504020204" pitchFamily="34" charset="0"/>
              <a:buNone/>
            </a:pPr>
            <a:r>
              <a:rPr lang="en-US" altLang="en-US" sz="2400"/>
              <a:t>C) nominal GDP equals real GDP.</a:t>
            </a:r>
          </a:p>
          <a:p>
            <a:pPr>
              <a:buFont typeface="Lucida Sans" panose="020B0602030504020204" pitchFamily="34" charset="0"/>
              <a:buNone/>
            </a:pPr>
            <a:r>
              <a:rPr lang="en-US" altLang="en-US" sz="2400"/>
              <a:t>D) nominal GDP is greater than real GDP because of price increases.</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27B2D5C-9B5C-43CC-81BE-DC979ADD34B7}" type="slidenum">
              <a:rPr kumimoji="0" lang="en-US" altLang="en-US" sz="1200">
                <a:solidFill>
                  <a:srgbClr val="000000"/>
                </a:solidFill>
              </a:rPr>
              <a:pPr eaLnBrk="1" hangingPunct="1"/>
              <a:t>18</a:t>
            </a:fld>
            <a:endParaRPr kumimoji="0" lang="en-US" altLang="en-US" sz="1200">
              <a:solidFill>
                <a:srgbClr val="000000"/>
              </a:solidFill>
            </a:endParaRPr>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4" end="4"/>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8) Assume a small nation has the following statistics: its consumption expenditure is $15 million, investment is $2 million, government purchases of goods and services is $1 million, exports of goods and services to foreigners is $1 million, and imports of goods and services from foreigners is $1.5 million. Calculate this nation’s GDP.</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018BC2D-A575-4790-9282-E8C0A0939F1E}" type="slidenum">
              <a:rPr kumimoji="0" lang="en-US" altLang="en-US" sz="1200">
                <a:solidFill>
                  <a:srgbClr val="000000"/>
                </a:solidFill>
              </a:rPr>
              <a:pPr eaLnBrk="1" hangingPunct="1"/>
              <a:t>19</a:t>
            </a:fld>
            <a:endParaRPr kumimoji="0" lang="en-US" altLang="en-US" sz="1200">
              <a:solidFill>
                <a:srgbClr val="000000"/>
              </a:solidFill>
            </a:endParaRPr>
          </a:p>
        </p:txBody>
      </p:sp>
    </p:spTree>
  </p:cSld>
  <p:clrMapOvr>
    <a:masterClrMapping/>
  </p:clrMapOvr>
  <p:transition>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Outline</a:t>
            </a:r>
          </a:p>
        </p:txBody>
      </p:sp>
      <p:sp>
        <p:nvSpPr>
          <p:cNvPr id="3075" name="Content Placeholder 2"/>
          <p:cNvSpPr>
            <a:spLocks noGrp="1"/>
          </p:cNvSpPr>
          <p:nvPr>
            <p:ph idx="1"/>
          </p:nvPr>
        </p:nvSpPr>
        <p:spPr/>
        <p:txBody>
          <a:bodyPr/>
          <a:lstStyle/>
          <a:p>
            <a:pPr marL="650875" indent="-514350">
              <a:buFont typeface="Wingdings" panose="05000000000000000000" pitchFamily="2" charset="2"/>
              <a:buChar char="§"/>
            </a:pPr>
            <a:r>
              <a:rPr lang="en-US" altLang="en-US" sz="2600" dirty="0"/>
              <a:t>Review Questions</a:t>
            </a:r>
          </a:p>
          <a:p>
            <a:pPr marL="650875" indent="-514350">
              <a:buFont typeface="Wingdings" panose="05000000000000000000" pitchFamily="2" charset="2"/>
              <a:buChar char="§"/>
            </a:pPr>
            <a:r>
              <a:rPr lang="en-US" altLang="en-US" sz="2600" dirty="0"/>
              <a:t>Training (Chapter 4)</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317A61FC-613F-4847-BD51-CECCE4772890}" type="slidenum">
              <a:rPr kumimoji="0" lang="en-US" altLang="en-US" sz="1200">
                <a:solidFill>
                  <a:srgbClr val="000000"/>
                </a:solidFill>
              </a:rPr>
              <a:pPr eaLnBrk="1" hangingPunct="1"/>
              <a:t>2</a:t>
            </a:fld>
            <a:endParaRPr kumimoji="0" lang="en-US" altLang="en-US" sz="1200">
              <a:solidFill>
                <a:srgbClr val="000000"/>
              </a:solidFill>
            </a:endParaRPr>
          </a:p>
        </p:txBody>
      </p:sp>
    </p:spTree>
  </p:cSld>
  <p:clrMapOvr>
    <a:masterClrMapping/>
  </p:clrMapOvr>
  <p:transition>
    <p:fade thruBlk="1"/>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Answer: </a:t>
            </a:r>
          </a:p>
          <a:p>
            <a:pPr>
              <a:buFont typeface="Lucida Sans" panose="020B0602030504020204" pitchFamily="34" charset="0"/>
              <a:buNone/>
            </a:pPr>
            <a:r>
              <a:rPr lang="en-US" altLang="en-US" sz="2400"/>
              <a:t>8) The nation’s GDP equals the sum of consumption expenditure, investment, government purchases of goods and services, and net exports of goods and services, where net exports of goods and services equals of goods and services exports minus imports of goods and services. So, GDP = $15 million + $2 million + $1 million + $1 million - $1.5 million = $17.5 million.</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114E7BED-3A36-4FEE-BC37-E6BC55F9F27F}" type="slidenum">
              <a:rPr kumimoji="0" lang="en-US" altLang="en-US" sz="1200">
                <a:solidFill>
                  <a:srgbClr val="000000"/>
                </a:solidFill>
              </a:rPr>
              <a:pPr eaLnBrk="1" hangingPunct="1"/>
              <a:t>20</a:t>
            </a:fld>
            <a:endParaRPr kumimoji="0" lang="en-US" altLang="en-US" sz="1200">
              <a:solidFill>
                <a:srgbClr val="000000"/>
              </a:solidFill>
            </a:endParaRPr>
          </a:p>
        </p:txBody>
      </p:sp>
    </p:spTree>
  </p:cSld>
  <p:clrMapOvr>
    <a:masterClrMapping/>
  </p:clrMapOvr>
  <p:transition>
    <p:fade thruBlk="1"/>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9) On January 1, 2010, United Delivery had trucks valued at $1.3 million. During 2010, United Delivery purchased new trucks valued at $500,000. If the value of the trucks on December 31, 2010 was $1.5 million, what is the amount of its net investment and its depreciation during 2010?</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A991F31B-B0F2-483F-846B-4B21AED10448}" type="slidenum">
              <a:rPr kumimoji="0" lang="en-US" altLang="en-US" sz="1200">
                <a:solidFill>
                  <a:srgbClr val="000000"/>
                </a:solidFill>
              </a:rPr>
              <a:pPr eaLnBrk="1" hangingPunct="1"/>
              <a:t>21</a:t>
            </a:fld>
            <a:endParaRPr kumimoji="0" lang="en-US" altLang="en-US" sz="1200">
              <a:solidFill>
                <a:srgbClr val="000000"/>
              </a:solidFill>
            </a:endParaRPr>
          </a:p>
        </p:txBody>
      </p:sp>
    </p:spTree>
  </p:cSld>
  <p:clrMapOvr>
    <a:masterClrMapping/>
  </p:clrMapOvr>
  <p:transition>
    <p:fade thruBlk="1"/>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5123" name="Content Placeholder 2"/>
          <p:cNvSpPr>
            <a:spLocks noGrp="1"/>
          </p:cNvSpPr>
          <p:nvPr>
            <p:ph idx="1"/>
          </p:nvPr>
        </p:nvSpPr>
        <p:spPr/>
        <p:txBody>
          <a:bodyPr/>
          <a:lstStyle/>
          <a:p>
            <a:pPr>
              <a:buFont typeface="Lucida Sans" panose="020B0602030504020204" pitchFamily="34" charset="0"/>
              <a:buNone/>
            </a:pPr>
            <a:r>
              <a:rPr lang="en-US" altLang="en-US" sz="2400"/>
              <a:t>Answer:</a:t>
            </a:r>
          </a:p>
          <a:p>
            <a:pPr>
              <a:buFont typeface="Lucida Sans" panose="020B0602030504020204" pitchFamily="34" charset="0"/>
              <a:buNone/>
            </a:pPr>
            <a:r>
              <a:rPr lang="en-US" altLang="en-US" sz="2400"/>
              <a:t>9) Net investment is the change in the capital stock from one period to the next. For United Delivery, net investment equals $1.5 million - $1.3 million = $200,000. Net investment also equals gross investment minus depreciation, so depreciation equals gross investment minus net investment. Gross investment, the total amount spent on new capital equipment, was $500,000. Net investment was calculated to be $200,000. Therefore depreciation equals $500,000 - $200,000 = $300,000.</a:t>
            </a:r>
          </a:p>
          <a:p>
            <a:pPr>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11F04A4-34E1-4FD0-8193-99132EBAE009}" type="slidenum">
              <a:rPr kumimoji="0" lang="en-US" altLang="en-US" sz="1200">
                <a:solidFill>
                  <a:srgbClr val="000000"/>
                </a:solidFill>
              </a:rPr>
              <a:pPr eaLnBrk="1" hangingPunct="1"/>
              <a:t>22</a:t>
            </a:fld>
            <a:endParaRPr kumimoji="0" lang="en-US" altLang="en-US" sz="1200">
              <a:solidFill>
                <a:srgbClr val="000000"/>
              </a:solidFill>
            </a:endParaRPr>
          </a:p>
        </p:txBody>
      </p:sp>
    </p:spTree>
  </p:cSld>
  <p:clrMapOvr>
    <a:masterClrMapping/>
  </p:clrMapOvr>
  <p:transition>
    <p:fade thruBlk="1"/>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34819" name="Content Placeholder 2"/>
          <p:cNvSpPr>
            <a:spLocks noGrp="1"/>
          </p:cNvSpPr>
          <p:nvPr>
            <p:ph idx="1"/>
          </p:nvPr>
        </p:nvSpPr>
        <p:spPr/>
        <p:txBody>
          <a:bodyPr/>
          <a:lstStyle/>
          <a:p>
            <a:pPr marL="650875" indent="-514350">
              <a:buFont typeface="Lucida Sans" panose="020B0602030504020204" pitchFamily="34" charset="0"/>
              <a:buNone/>
            </a:pPr>
            <a:r>
              <a:rPr lang="en-US" altLang="en-US" sz="2400"/>
              <a:t>10) Using a graph, draw and label the phases and turning points of the business cycle.</a:t>
            </a:r>
          </a:p>
          <a:p>
            <a:pPr marL="650875" indent="-514350">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93944011-FD54-4859-9058-D04E1E71AD3C}" type="slidenum">
              <a:rPr kumimoji="0" lang="en-US" altLang="en-US" sz="1200">
                <a:solidFill>
                  <a:srgbClr val="000000"/>
                </a:solidFill>
              </a:rPr>
              <a:pPr eaLnBrk="1" hangingPunct="1"/>
              <a:t>23</a:t>
            </a:fld>
            <a:endParaRPr kumimoji="0" lang="en-US" altLang="en-US" sz="1200">
              <a:solidFill>
                <a:srgbClr val="000000"/>
              </a:solidFill>
            </a:endParaRPr>
          </a:p>
        </p:txBody>
      </p:sp>
    </p:spTree>
  </p:cSld>
  <p:clrMapOvr>
    <a:masterClrMapping/>
  </p:clrMapOvr>
  <p:transition>
    <p:fade thruBlk="1"/>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(Chapter 4)</a:t>
            </a:r>
          </a:p>
        </p:txBody>
      </p:sp>
      <p:sp>
        <p:nvSpPr>
          <p:cNvPr id="35843"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31A7FCDB-BA58-4EA8-8693-F6BD4394E646}" type="slidenum">
              <a:rPr kumimoji="0" lang="en-US" altLang="en-US" sz="1200">
                <a:solidFill>
                  <a:srgbClr val="000000"/>
                </a:solidFill>
              </a:rPr>
              <a:pPr eaLnBrk="1" hangingPunct="1"/>
              <a:t>24</a:t>
            </a:fld>
            <a:endParaRPr kumimoji="0" lang="en-US" altLang="en-US" sz="1200">
              <a:solidFill>
                <a:srgbClr val="000000"/>
              </a:solidFill>
            </a:endParaRPr>
          </a:p>
        </p:txBody>
      </p:sp>
      <p:pic>
        <p:nvPicPr>
          <p:cNvPr id="3584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85938" y="1177925"/>
            <a:ext cx="5486400" cy="5251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14339"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1. Define GDP and distinguish between a final good and an intermediate good. Provide examples.</a:t>
            </a:r>
          </a:p>
          <a:p>
            <a:pPr marL="650875" indent="-514350">
              <a:buFont typeface="Lucida Sans" panose="020B0602030504020204" pitchFamily="34" charset="0"/>
              <a:buNone/>
            </a:pPr>
            <a:endParaRPr lang="en-US" altLang="en-US" sz="2600"/>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9A7B8236-81F9-4A9E-99B4-A45D94BDE2FD}" type="slidenum">
              <a:rPr kumimoji="0" lang="en-US" altLang="en-US" sz="1200">
                <a:solidFill>
                  <a:srgbClr val="000000"/>
                </a:solidFill>
              </a:rPr>
              <a:pPr eaLnBrk="1" hangingPunct="1"/>
              <a:t>3</a:t>
            </a:fld>
            <a:endParaRPr kumimoji="0" lang="en-US" altLang="en-US" sz="1200">
              <a:solidFill>
                <a:srgbClr val="000000"/>
              </a:solidFill>
            </a:endParaRPr>
          </a:p>
        </p:txBody>
      </p:sp>
    </p:spTree>
  </p:cSld>
  <p:clrMapOvr>
    <a:masterClrMapping/>
  </p:clrMapOvr>
  <p:transition>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15363"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2. Why does GDP equal aggregate income and also equal aggregate expenditure?</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693AAD90-2EA6-476F-8BF1-C1CA8718DCBF}" type="slidenum">
              <a:rPr kumimoji="0" lang="en-US" altLang="en-US" sz="1200">
                <a:solidFill>
                  <a:srgbClr val="000000"/>
                </a:solidFill>
              </a:rPr>
              <a:pPr eaLnBrk="1" hangingPunct="1"/>
              <a:t>4</a:t>
            </a:fld>
            <a:endParaRPr kumimoji="0" lang="en-US" altLang="en-US" sz="1200">
              <a:solidFill>
                <a:srgbClr val="000000"/>
              </a:solidFill>
            </a:endParaRPr>
          </a:p>
        </p:txBody>
      </p:sp>
    </p:spTree>
  </p:cSld>
  <p:clrMapOvr>
    <a:masterClrMapping/>
  </p:clrMapOvr>
  <p:transition>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16387"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3. What’s the distinction between gross and net?</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079D097-1011-4C25-A4D5-46821A8AA296}" type="slidenum">
              <a:rPr kumimoji="0" lang="en-US" altLang="en-US" sz="1200">
                <a:solidFill>
                  <a:srgbClr val="000000"/>
                </a:solidFill>
              </a:rPr>
              <a:pPr eaLnBrk="1" hangingPunct="1"/>
              <a:t>5</a:t>
            </a:fld>
            <a:endParaRPr kumimoji="0" lang="en-US" altLang="en-US" sz="1200">
              <a:solidFill>
                <a:srgbClr val="000000"/>
              </a:solidFill>
            </a:endParaRPr>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17411"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4. Distinguish between real GDP and potential GDP and describe how each grows over time.</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6CC6DC14-D781-4D73-ABF8-558B98A2F06E}" type="slidenum">
              <a:rPr kumimoji="0" lang="en-US" altLang="en-US" sz="1200">
                <a:solidFill>
                  <a:srgbClr val="000000"/>
                </a:solidFill>
              </a:rPr>
              <a:pPr eaLnBrk="1" hangingPunct="1"/>
              <a:t>6</a:t>
            </a:fld>
            <a:endParaRPr kumimoji="0" lang="en-US" altLang="en-US" sz="1200">
              <a:solidFill>
                <a:srgbClr val="000000"/>
              </a:solidFill>
            </a:endParaRPr>
          </a:p>
        </p:txBody>
      </p:sp>
    </p:spTree>
  </p:cSld>
  <p:clrMapOvr>
    <a:masterClrMapping/>
  </p:clrMapOvr>
  <p:transition>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18435"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5. How does the growth rate of real GDP contribute to an improved standard of living?</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7BBF9AF-B8CD-4DD6-9B62-E427F0E41C0A}" type="slidenum">
              <a:rPr kumimoji="0" lang="en-US" altLang="en-US" sz="1200">
                <a:solidFill>
                  <a:srgbClr val="000000"/>
                </a:solidFill>
              </a:rPr>
              <a:pPr eaLnBrk="1" hangingPunct="1"/>
              <a:t>7</a:t>
            </a:fld>
            <a:endParaRPr kumimoji="0" lang="en-US" altLang="en-US" sz="1200">
              <a:solidFill>
                <a:srgbClr val="000000"/>
              </a:solidFill>
            </a:endParaRPr>
          </a:p>
        </p:txBody>
      </p:sp>
    </p:spTree>
  </p:cSld>
  <p:clrMapOvr>
    <a:masterClrMapping/>
  </p:clrMapOvr>
  <p:transition>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19459"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6. What is a business cycle and what are its phases and turning points?</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E7C5550-9F51-45B9-9DA2-94381A6D2CD3}" type="slidenum">
              <a:rPr kumimoji="0" lang="en-US" altLang="en-US" sz="1200">
                <a:solidFill>
                  <a:srgbClr val="000000"/>
                </a:solidFill>
              </a:rPr>
              <a:pPr eaLnBrk="1" hangingPunct="1"/>
              <a:t>8</a:t>
            </a:fld>
            <a:endParaRPr kumimoji="0" lang="en-US" altLang="en-US" sz="1200">
              <a:solidFill>
                <a:srgbClr val="000000"/>
              </a:solidFill>
            </a:endParaRPr>
          </a:p>
        </p:txBody>
      </p:sp>
    </p:spTree>
  </p:cSld>
  <p:clrMapOvr>
    <a:masterClrMapping/>
  </p:clrMapOvr>
  <p:transition>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Review Questions</a:t>
            </a:r>
          </a:p>
        </p:txBody>
      </p:sp>
      <p:sp>
        <p:nvSpPr>
          <p:cNvPr id="20483" name="Content Placeholder 2"/>
          <p:cNvSpPr>
            <a:spLocks noGrp="1"/>
          </p:cNvSpPr>
          <p:nvPr>
            <p:ph idx="1"/>
          </p:nvPr>
        </p:nvSpPr>
        <p:spPr/>
        <p:txBody>
          <a:bodyPr/>
          <a:lstStyle/>
          <a:p>
            <a:pPr marL="650875" indent="-514350">
              <a:buFont typeface="Lucida Sans" panose="020B0602030504020204" pitchFamily="34" charset="0"/>
              <a:buNone/>
            </a:pPr>
            <a:r>
              <a:rPr lang="en-US" altLang="en-US" sz="2600"/>
              <a:t>7. What is PPP and how does it help us to make valid international comparisons of real GDP?</a:t>
            </a:r>
          </a:p>
        </p:txBody>
      </p:sp>
      <p:sp>
        <p:nvSpPr>
          <p:cNvPr id="4" name="Date Placeholder 3"/>
          <p:cNvSpPr>
            <a:spLocks noGrp="1"/>
          </p:cNvSpPr>
          <p:nvPr>
            <p:ph type="dt" sz="quarter" idx="10"/>
          </p:nvPr>
        </p:nvSpPr>
        <p:spPr/>
        <p:txBody>
          <a:bodyPr/>
          <a:lstStyle/>
          <a:p>
            <a:pPr>
              <a:defRPr/>
            </a:pPr>
            <a:r>
              <a:rPr lang="en-US"/>
              <a:t>9/5/2025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867DB739-95F7-4BB4-A7AE-CDCE587A1B5B}" type="slidenum">
              <a:rPr kumimoji="0" lang="en-US" altLang="en-US" sz="1200">
                <a:solidFill>
                  <a:srgbClr val="000000"/>
                </a:solidFill>
              </a:rPr>
              <a:pPr eaLnBrk="1" hangingPunct="1"/>
              <a:t>9</a:t>
            </a:fld>
            <a:endParaRPr kumimoji="0" lang="en-US" altLang="en-US" sz="1200">
              <a:solidFill>
                <a:srgbClr val="000000"/>
              </a:solidFill>
            </a:endParaRPr>
          </a:p>
        </p:txBody>
      </p:sp>
    </p:spTree>
  </p:cSld>
  <p:clrMapOvr>
    <a:masterClrMapping/>
  </p:clrMapOvr>
  <p:transition>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6212</TotalTime>
  <Words>1242</Words>
  <Application>Microsoft Office PowerPoint</Application>
  <PresentationFormat>On-screen Show (4:3)</PresentationFormat>
  <Paragraphs>246</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Book Antiqua</vt:lpstr>
      <vt:lpstr>Wingdings 3</vt:lpstr>
      <vt:lpstr>Lucida Sans</vt:lpstr>
      <vt:lpstr>Wingdings 2</vt:lpstr>
      <vt:lpstr>Arial</vt:lpstr>
      <vt:lpstr>Wingdings</vt:lpstr>
      <vt:lpstr>Times New Roman</vt:lpstr>
      <vt:lpstr>Apex</vt:lpstr>
      <vt:lpstr>ECN2102 macroeconomics (3 Credits/5 ECTS)  Training (Chapter 4)</vt:lpstr>
      <vt:lpstr>Outline</vt:lpstr>
      <vt:lpstr>Review Questions</vt:lpstr>
      <vt:lpstr>Review Questions</vt:lpstr>
      <vt:lpstr>Review Questions</vt:lpstr>
      <vt:lpstr>Review Questions</vt:lpstr>
      <vt:lpstr>Review Questions</vt:lpstr>
      <vt:lpstr>Review Questions</vt:lpstr>
      <vt:lpstr>Review Questions</vt:lpstr>
      <vt:lpstr>Review Questions</vt:lpstr>
      <vt:lpstr>Training (Chapter 4)</vt:lpstr>
      <vt:lpstr>Training (Chapter 4)</vt:lpstr>
      <vt:lpstr>Training (Chapter 4)</vt:lpstr>
      <vt:lpstr>Training (Chapter 4)</vt:lpstr>
      <vt:lpstr>Training (Chapter 4)</vt:lpstr>
      <vt:lpstr>Training (Chapter 4)</vt:lpstr>
      <vt:lpstr>Training (Chapter 4)</vt:lpstr>
      <vt:lpstr>Training (Chapter 4)</vt:lpstr>
      <vt:lpstr>Training (Chapter 4)</vt:lpstr>
      <vt:lpstr>Training (Chapter 4)</vt:lpstr>
      <vt:lpstr>Training (Chapter 4)</vt:lpstr>
      <vt:lpstr>Training (Chapter 4)</vt:lpstr>
      <vt:lpstr>Training (Chapter 4)</vt:lpstr>
      <vt:lpstr>Training (Chapter 4)</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Two-Variable  Regression Analysis</dc:title>
  <dc:creator>Madumarov Eldar</dc:creator>
  <cp:lastModifiedBy>Reviewer </cp:lastModifiedBy>
  <cp:revision>440</cp:revision>
  <dcterms:created xsi:type="dcterms:W3CDTF">1998-07-20T20:52:32Z</dcterms:created>
  <dcterms:modified xsi:type="dcterms:W3CDTF">2025-09-02T14:42:39Z</dcterms:modified>
</cp:coreProperties>
</file>