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1" r:id="rId2"/>
  </p:sldMasterIdLst>
  <p:notesMasterIdLst>
    <p:notesMasterId r:id="rId59"/>
  </p:notesMasterIdLst>
  <p:handoutMasterIdLst>
    <p:handoutMasterId r:id="rId60"/>
  </p:handoutMasterIdLst>
  <p:sldIdLst>
    <p:sldId id="284" r:id="rId3"/>
    <p:sldId id="288" r:id="rId4"/>
    <p:sldId id="320" r:id="rId5"/>
    <p:sldId id="301" r:id="rId6"/>
    <p:sldId id="302" r:id="rId7"/>
    <p:sldId id="290" r:id="rId8"/>
    <p:sldId id="291" r:id="rId9"/>
    <p:sldId id="295" r:id="rId10"/>
    <p:sldId id="364" r:id="rId11"/>
    <p:sldId id="397" r:id="rId12"/>
    <p:sldId id="365" r:id="rId13"/>
    <p:sldId id="296" r:id="rId14"/>
    <p:sldId id="339" r:id="rId15"/>
    <p:sldId id="304" r:id="rId16"/>
    <p:sldId id="324" r:id="rId17"/>
    <p:sldId id="310" r:id="rId18"/>
    <p:sldId id="311" r:id="rId19"/>
    <p:sldId id="366" r:id="rId20"/>
    <p:sldId id="325" r:id="rId21"/>
    <p:sldId id="312" r:id="rId22"/>
    <p:sldId id="367" r:id="rId23"/>
    <p:sldId id="368" r:id="rId24"/>
    <p:sldId id="369" r:id="rId25"/>
    <p:sldId id="370" r:id="rId26"/>
    <p:sldId id="384" r:id="rId27"/>
    <p:sldId id="386" r:id="rId28"/>
    <p:sldId id="388" r:id="rId29"/>
    <p:sldId id="385" r:id="rId30"/>
    <p:sldId id="387" r:id="rId31"/>
    <p:sldId id="389" r:id="rId32"/>
    <p:sldId id="398" r:id="rId33"/>
    <p:sldId id="300" r:id="rId34"/>
    <p:sldId id="394" r:id="rId35"/>
    <p:sldId id="390" r:id="rId36"/>
    <p:sldId id="391" r:id="rId37"/>
    <p:sldId id="392" r:id="rId38"/>
    <p:sldId id="322" r:id="rId39"/>
    <p:sldId id="393" r:id="rId40"/>
    <p:sldId id="347" r:id="rId41"/>
    <p:sldId id="321" r:id="rId42"/>
    <p:sldId id="399" r:id="rId43"/>
    <p:sldId id="348" r:id="rId44"/>
    <p:sldId id="349" r:id="rId45"/>
    <p:sldId id="396" r:id="rId46"/>
    <p:sldId id="350" r:id="rId47"/>
    <p:sldId id="395" r:id="rId48"/>
    <p:sldId id="351" r:id="rId49"/>
    <p:sldId id="359" r:id="rId50"/>
    <p:sldId id="352" r:id="rId51"/>
    <p:sldId id="353" r:id="rId52"/>
    <p:sldId id="354" r:id="rId53"/>
    <p:sldId id="358" r:id="rId54"/>
    <p:sldId id="360" r:id="rId55"/>
    <p:sldId id="361" r:id="rId56"/>
    <p:sldId id="363" r:id="rId57"/>
    <p:sldId id="362" r:id="rId58"/>
  </p:sldIdLst>
  <p:sldSz cx="9144000" cy="6858000" type="screen4x3"/>
  <p:notesSz cx="6797675" cy="9925050"/>
  <p:custShowLst>
    <p:custShow name="lecture2" id="0">
      <p:sldLst/>
    </p:custShow>
  </p:custShowLst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1pPr>
    <a:lvl2pPr marL="4572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2pPr>
    <a:lvl3pPr marL="9144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3pPr>
    <a:lvl4pPr marL="1371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4pPr>
    <a:lvl5pPr marL="18288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1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ен стил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03" autoAdjust="0"/>
    <p:restoredTop sz="94658" autoAdjust="0"/>
  </p:normalViewPr>
  <p:slideViewPr>
    <p:cSldViewPr>
      <p:cViewPr varScale="1">
        <p:scale>
          <a:sx n="116" d="100"/>
          <a:sy n="116" d="100"/>
        </p:scale>
        <p:origin x="852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12681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7" d="100"/>
          <a:sy n="47" d="100"/>
        </p:scale>
        <p:origin x="-2970" y="-108"/>
      </p:cViewPr>
      <p:guideLst>
        <p:guide orient="horz" pos="2931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theme" Target="theme/them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61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tableStyles" Target="tableStyle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212" tIns="44106" rIns="88212" bIns="44106" numCol="1" anchor="t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Arial" charset="0"/>
              <a:buNone/>
              <a:defRPr sz="1200">
                <a:latin typeface="Arial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212" tIns="44106" rIns="88212" bIns="44106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Arial" charset="0"/>
              <a:buNone/>
              <a:defRPr sz="1200">
                <a:latin typeface="Arial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fld id="{CE794EA0-B202-4A3A-A5F4-2EDB6EB93B6D}" type="datetimeFigureOut">
              <a:rPr lang="en-US"/>
              <a:pPr>
                <a:defRPr/>
              </a:pPr>
              <a:t>08-Dec-23</a:t>
            </a:fld>
            <a:endParaRPr lang="en-US"/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212" tIns="44106" rIns="88212" bIns="44106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Arial" charset="0"/>
              <a:buNone/>
              <a:defRPr sz="1200">
                <a:latin typeface="Arial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212" tIns="44106" rIns="88212" bIns="44106" numCol="1" anchor="b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Arial" panose="020B0604020202020204" pitchFamily="34" charset="0"/>
              <a:buNone/>
              <a:defRPr sz="1200"/>
            </a:lvl1pPr>
          </a:lstStyle>
          <a:p>
            <a:fld id="{AF872A7B-5D83-40D7-82F7-1E1983B7C34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076765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AutoShape 1"/>
          <p:cNvSpPr>
            <a:spLocks noChangeArrowheads="1"/>
          </p:cNvSpPr>
          <p:nvPr/>
        </p:nvSpPr>
        <p:spPr bwMode="auto">
          <a:xfrm>
            <a:off x="0" y="0"/>
            <a:ext cx="6797675" cy="992505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</p:spPr>
        <p:txBody>
          <a:bodyPr wrap="none" lIns="88212" tIns="44106" rIns="88212" bIns="44106" anchor="ctr"/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 altLang="en-US"/>
          </a:p>
        </p:txBody>
      </p:sp>
      <p:sp>
        <p:nvSpPr>
          <p:cNvPr id="47107" name="AutoShape 2"/>
          <p:cNvSpPr>
            <a:spLocks noChangeArrowheads="1"/>
          </p:cNvSpPr>
          <p:nvPr/>
        </p:nvSpPr>
        <p:spPr bwMode="auto">
          <a:xfrm>
            <a:off x="0" y="0"/>
            <a:ext cx="6797675" cy="992505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</p:spPr>
        <p:txBody>
          <a:bodyPr wrap="none" lIns="88212" tIns="44106" rIns="88212" bIns="44106" anchor="ctr"/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 altLang="en-US"/>
          </a:p>
        </p:txBody>
      </p:sp>
      <p:sp>
        <p:nvSpPr>
          <p:cNvPr id="47108" name="AutoShape 3"/>
          <p:cNvSpPr>
            <a:spLocks noChangeArrowheads="1"/>
          </p:cNvSpPr>
          <p:nvPr/>
        </p:nvSpPr>
        <p:spPr bwMode="auto">
          <a:xfrm>
            <a:off x="0" y="0"/>
            <a:ext cx="6797675" cy="992505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</p:spPr>
        <p:txBody>
          <a:bodyPr wrap="none" lIns="88212" tIns="44106" rIns="88212" bIns="44106" anchor="ctr"/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 altLang="en-US"/>
          </a:p>
        </p:txBody>
      </p:sp>
      <p:sp>
        <p:nvSpPr>
          <p:cNvPr id="47109" name="AutoShape 4"/>
          <p:cNvSpPr>
            <a:spLocks noChangeArrowheads="1"/>
          </p:cNvSpPr>
          <p:nvPr/>
        </p:nvSpPr>
        <p:spPr bwMode="auto">
          <a:xfrm>
            <a:off x="0" y="0"/>
            <a:ext cx="6797675" cy="992505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</p:spPr>
        <p:txBody>
          <a:bodyPr wrap="none" lIns="88212" tIns="44106" rIns="88212" bIns="44106" anchor="ctr"/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 altLang="en-US"/>
          </a:p>
        </p:txBody>
      </p:sp>
      <p:sp>
        <p:nvSpPr>
          <p:cNvPr id="47110" name="AutoShape 5"/>
          <p:cNvSpPr>
            <a:spLocks noChangeArrowheads="1"/>
          </p:cNvSpPr>
          <p:nvPr/>
        </p:nvSpPr>
        <p:spPr bwMode="auto">
          <a:xfrm>
            <a:off x="0" y="0"/>
            <a:ext cx="6797675" cy="992505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</p:spPr>
        <p:txBody>
          <a:bodyPr wrap="none" lIns="88212" tIns="44106" rIns="88212" bIns="44106" anchor="ctr"/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 alt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38463" cy="487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89254" tIns="44801" rIns="89254" bIns="44801" numCol="1" anchor="t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31872" algn="l"/>
                <a:tab pos="865276" algn="l"/>
                <a:tab pos="1298679" algn="l"/>
                <a:tab pos="1732083" algn="l"/>
                <a:tab pos="2165486" algn="l"/>
                <a:tab pos="2598890" algn="l"/>
                <a:tab pos="3032293" algn="l"/>
                <a:tab pos="3465697" algn="l"/>
                <a:tab pos="3899100" algn="l"/>
                <a:tab pos="4332504" algn="l"/>
                <a:tab pos="4765907" algn="l"/>
                <a:tab pos="5199311" algn="l"/>
                <a:tab pos="5632714" algn="l"/>
                <a:tab pos="6066118" algn="l"/>
                <a:tab pos="6499522" algn="l"/>
                <a:tab pos="6932926" algn="l"/>
                <a:tab pos="7366329" algn="l"/>
                <a:tab pos="7799733" algn="l"/>
                <a:tab pos="8233136" algn="l"/>
                <a:tab pos="8666540" algn="l"/>
              </a:tabLst>
              <a:defRPr sz="1300">
                <a:solidFill>
                  <a:srgbClr val="000000"/>
                </a:solidFill>
                <a:latin typeface="Arial" charset="0"/>
                <a:ea typeface="MS Gothic" charset="-128"/>
                <a:cs typeface="Arial Unicode MS" pitchFamily="32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/>
          </p:nvPr>
        </p:nvSpPr>
        <p:spPr bwMode="auto">
          <a:xfrm>
            <a:off x="3849688" y="0"/>
            <a:ext cx="2938462" cy="487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89254" tIns="44801" rIns="89254" bIns="44801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31872" algn="l"/>
                <a:tab pos="865276" algn="l"/>
                <a:tab pos="1298679" algn="l"/>
                <a:tab pos="1732083" algn="l"/>
                <a:tab pos="2165486" algn="l"/>
                <a:tab pos="2598890" algn="l"/>
                <a:tab pos="3032293" algn="l"/>
                <a:tab pos="3465697" algn="l"/>
                <a:tab pos="3899100" algn="l"/>
                <a:tab pos="4332504" algn="l"/>
                <a:tab pos="4765907" algn="l"/>
                <a:tab pos="5199311" algn="l"/>
                <a:tab pos="5632714" algn="l"/>
                <a:tab pos="6066118" algn="l"/>
                <a:tab pos="6499522" algn="l"/>
                <a:tab pos="6932926" algn="l"/>
                <a:tab pos="7366329" algn="l"/>
                <a:tab pos="7799733" algn="l"/>
                <a:tab pos="8233136" algn="l"/>
                <a:tab pos="8666540" algn="l"/>
              </a:tabLst>
              <a:defRPr sz="1300">
                <a:solidFill>
                  <a:srgbClr val="000000"/>
                </a:solidFill>
                <a:latin typeface="Arial" charset="0"/>
                <a:ea typeface="MS Gothic" charset="-128"/>
                <a:cs typeface="Arial Unicode MS" pitchFamily="32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4281" name="Rectangle 8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2338" y="742950"/>
            <a:ext cx="4951412" cy="37147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7" name="Rectangle 9"/>
          <p:cNvSpPr>
            <a:spLocks noGrp="1" noChangeArrowheads="1"/>
          </p:cNvSpPr>
          <p:nvPr>
            <p:ph type="body"/>
          </p:nvPr>
        </p:nvSpPr>
        <p:spPr bwMode="auto">
          <a:xfrm>
            <a:off x="679450" y="4711700"/>
            <a:ext cx="5430838" cy="4460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89254" tIns="44801" rIns="89254" bIns="44801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ftr"/>
          </p:nvPr>
        </p:nvSpPr>
        <p:spPr bwMode="auto">
          <a:xfrm>
            <a:off x="0" y="9424988"/>
            <a:ext cx="2938463" cy="4857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89254" tIns="44801" rIns="89254" bIns="44801" numCol="1" anchor="b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31872" algn="l"/>
                <a:tab pos="865276" algn="l"/>
                <a:tab pos="1298679" algn="l"/>
                <a:tab pos="1732083" algn="l"/>
                <a:tab pos="2165486" algn="l"/>
                <a:tab pos="2598890" algn="l"/>
                <a:tab pos="3032293" algn="l"/>
                <a:tab pos="3465697" algn="l"/>
                <a:tab pos="3899100" algn="l"/>
                <a:tab pos="4332504" algn="l"/>
                <a:tab pos="4765907" algn="l"/>
                <a:tab pos="5199311" algn="l"/>
                <a:tab pos="5632714" algn="l"/>
                <a:tab pos="6066118" algn="l"/>
                <a:tab pos="6499522" algn="l"/>
                <a:tab pos="6932926" algn="l"/>
                <a:tab pos="7366329" algn="l"/>
                <a:tab pos="7799733" algn="l"/>
                <a:tab pos="8233136" algn="l"/>
                <a:tab pos="8666540" algn="l"/>
              </a:tabLst>
              <a:defRPr sz="1300">
                <a:solidFill>
                  <a:srgbClr val="000000"/>
                </a:solidFill>
                <a:latin typeface="Arial" charset="0"/>
                <a:ea typeface="MS Gothic" charset="-128"/>
                <a:cs typeface="Arial Unicode MS" pitchFamily="32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sldNum"/>
          </p:nvPr>
        </p:nvSpPr>
        <p:spPr bwMode="auto">
          <a:xfrm>
            <a:off x="3849688" y="9424988"/>
            <a:ext cx="2938462" cy="4857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89254" tIns="44801" rIns="89254" bIns="44801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>
                <a:tab pos="0" algn="l"/>
                <a:tab pos="431800" algn="l"/>
                <a:tab pos="865188" algn="l"/>
                <a:tab pos="1298575" algn="l"/>
                <a:tab pos="1731963" algn="l"/>
                <a:tab pos="2165350" algn="l"/>
                <a:tab pos="2598738" algn="l"/>
                <a:tab pos="3032125" algn="l"/>
                <a:tab pos="3465513" algn="l"/>
                <a:tab pos="3898900" algn="l"/>
                <a:tab pos="4332288" algn="l"/>
                <a:tab pos="4765675" algn="l"/>
                <a:tab pos="5199063" algn="l"/>
                <a:tab pos="5632450" algn="l"/>
                <a:tab pos="6065838" algn="l"/>
                <a:tab pos="6499225" algn="l"/>
                <a:tab pos="6932613" algn="l"/>
                <a:tab pos="7366000" algn="l"/>
                <a:tab pos="7799388" algn="l"/>
                <a:tab pos="8232775" algn="l"/>
                <a:tab pos="8666163" algn="l"/>
              </a:tabLst>
              <a:defRPr sz="13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fld id="{895175B7-6A53-4367-8368-C0B85C666B2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8257380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1800" algn="l"/>
                <a:tab pos="865188" algn="l"/>
                <a:tab pos="1298575" algn="l"/>
                <a:tab pos="1731963" algn="l"/>
                <a:tab pos="2165350" algn="l"/>
                <a:tab pos="2598738" algn="l"/>
                <a:tab pos="3032125" algn="l"/>
                <a:tab pos="3465513" algn="l"/>
                <a:tab pos="3898900" algn="l"/>
                <a:tab pos="4332288" algn="l"/>
                <a:tab pos="4765675" algn="l"/>
                <a:tab pos="5199063" algn="l"/>
                <a:tab pos="5632450" algn="l"/>
                <a:tab pos="6065838" algn="l"/>
                <a:tab pos="6499225" algn="l"/>
                <a:tab pos="6932613" algn="l"/>
                <a:tab pos="7366000" algn="l"/>
                <a:tab pos="7799388" algn="l"/>
                <a:tab pos="8232775" algn="l"/>
                <a:tab pos="86661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15963" indent="-2746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1800" algn="l"/>
                <a:tab pos="865188" algn="l"/>
                <a:tab pos="1298575" algn="l"/>
                <a:tab pos="1731963" algn="l"/>
                <a:tab pos="2165350" algn="l"/>
                <a:tab pos="2598738" algn="l"/>
                <a:tab pos="3032125" algn="l"/>
                <a:tab pos="3465513" algn="l"/>
                <a:tab pos="3898900" algn="l"/>
                <a:tab pos="4332288" algn="l"/>
                <a:tab pos="4765675" algn="l"/>
                <a:tab pos="5199063" algn="l"/>
                <a:tab pos="5632450" algn="l"/>
                <a:tab pos="6065838" algn="l"/>
                <a:tab pos="6499225" algn="l"/>
                <a:tab pos="6932613" algn="l"/>
                <a:tab pos="7366000" algn="l"/>
                <a:tab pos="7799388" algn="l"/>
                <a:tab pos="8232775" algn="l"/>
                <a:tab pos="86661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01725" indent="-21907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1800" algn="l"/>
                <a:tab pos="865188" algn="l"/>
                <a:tab pos="1298575" algn="l"/>
                <a:tab pos="1731963" algn="l"/>
                <a:tab pos="2165350" algn="l"/>
                <a:tab pos="2598738" algn="l"/>
                <a:tab pos="3032125" algn="l"/>
                <a:tab pos="3465513" algn="l"/>
                <a:tab pos="3898900" algn="l"/>
                <a:tab pos="4332288" algn="l"/>
                <a:tab pos="4765675" algn="l"/>
                <a:tab pos="5199063" algn="l"/>
                <a:tab pos="5632450" algn="l"/>
                <a:tab pos="6065838" algn="l"/>
                <a:tab pos="6499225" algn="l"/>
                <a:tab pos="6932613" algn="l"/>
                <a:tab pos="7366000" algn="l"/>
                <a:tab pos="7799388" algn="l"/>
                <a:tab pos="8232775" algn="l"/>
                <a:tab pos="86661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543050" indent="-21907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1800" algn="l"/>
                <a:tab pos="865188" algn="l"/>
                <a:tab pos="1298575" algn="l"/>
                <a:tab pos="1731963" algn="l"/>
                <a:tab pos="2165350" algn="l"/>
                <a:tab pos="2598738" algn="l"/>
                <a:tab pos="3032125" algn="l"/>
                <a:tab pos="3465513" algn="l"/>
                <a:tab pos="3898900" algn="l"/>
                <a:tab pos="4332288" algn="l"/>
                <a:tab pos="4765675" algn="l"/>
                <a:tab pos="5199063" algn="l"/>
                <a:tab pos="5632450" algn="l"/>
                <a:tab pos="6065838" algn="l"/>
                <a:tab pos="6499225" algn="l"/>
                <a:tab pos="6932613" algn="l"/>
                <a:tab pos="7366000" algn="l"/>
                <a:tab pos="7799388" algn="l"/>
                <a:tab pos="8232775" algn="l"/>
                <a:tab pos="86661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1984375" indent="-21907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1800" algn="l"/>
                <a:tab pos="865188" algn="l"/>
                <a:tab pos="1298575" algn="l"/>
                <a:tab pos="1731963" algn="l"/>
                <a:tab pos="2165350" algn="l"/>
                <a:tab pos="2598738" algn="l"/>
                <a:tab pos="3032125" algn="l"/>
                <a:tab pos="3465513" algn="l"/>
                <a:tab pos="3898900" algn="l"/>
                <a:tab pos="4332288" algn="l"/>
                <a:tab pos="4765675" algn="l"/>
                <a:tab pos="5199063" algn="l"/>
                <a:tab pos="5632450" algn="l"/>
                <a:tab pos="6065838" algn="l"/>
                <a:tab pos="6499225" algn="l"/>
                <a:tab pos="6932613" algn="l"/>
                <a:tab pos="7366000" algn="l"/>
                <a:tab pos="7799388" algn="l"/>
                <a:tab pos="8232775" algn="l"/>
                <a:tab pos="86661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441575" indent="-219075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1800" algn="l"/>
                <a:tab pos="865188" algn="l"/>
                <a:tab pos="1298575" algn="l"/>
                <a:tab pos="1731963" algn="l"/>
                <a:tab pos="2165350" algn="l"/>
                <a:tab pos="2598738" algn="l"/>
                <a:tab pos="3032125" algn="l"/>
                <a:tab pos="3465513" algn="l"/>
                <a:tab pos="3898900" algn="l"/>
                <a:tab pos="4332288" algn="l"/>
                <a:tab pos="4765675" algn="l"/>
                <a:tab pos="5199063" algn="l"/>
                <a:tab pos="5632450" algn="l"/>
                <a:tab pos="6065838" algn="l"/>
                <a:tab pos="6499225" algn="l"/>
                <a:tab pos="6932613" algn="l"/>
                <a:tab pos="7366000" algn="l"/>
                <a:tab pos="7799388" algn="l"/>
                <a:tab pos="8232775" algn="l"/>
                <a:tab pos="86661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898775" indent="-219075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1800" algn="l"/>
                <a:tab pos="865188" algn="l"/>
                <a:tab pos="1298575" algn="l"/>
                <a:tab pos="1731963" algn="l"/>
                <a:tab pos="2165350" algn="l"/>
                <a:tab pos="2598738" algn="l"/>
                <a:tab pos="3032125" algn="l"/>
                <a:tab pos="3465513" algn="l"/>
                <a:tab pos="3898900" algn="l"/>
                <a:tab pos="4332288" algn="l"/>
                <a:tab pos="4765675" algn="l"/>
                <a:tab pos="5199063" algn="l"/>
                <a:tab pos="5632450" algn="l"/>
                <a:tab pos="6065838" algn="l"/>
                <a:tab pos="6499225" algn="l"/>
                <a:tab pos="6932613" algn="l"/>
                <a:tab pos="7366000" algn="l"/>
                <a:tab pos="7799388" algn="l"/>
                <a:tab pos="8232775" algn="l"/>
                <a:tab pos="86661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355975" indent="-219075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1800" algn="l"/>
                <a:tab pos="865188" algn="l"/>
                <a:tab pos="1298575" algn="l"/>
                <a:tab pos="1731963" algn="l"/>
                <a:tab pos="2165350" algn="l"/>
                <a:tab pos="2598738" algn="l"/>
                <a:tab pos="3032125" algn="l"/>
                <a:tab pos="3465513" algn="l"/>
                <a:tab pos="3898900" algn="l"/>
                <a:tab pos="4332288" algn="l"/>
                <a:tab pos="4765675" algn="l"/>
                <a:tab pos="5199063" algn="l"/>
                <a:tab pos="5632450" algn="l"/>
                <a:tab pos="6065838" algn="l"/>
                <a:tab pos="6499225" algn="l"/>
                <a:tab pos="6932613" algn="l"/>
                <a:tab pos="7366000" algn="l"/>
                <a:tab pos="7799388" algn="l"/>
                <a:tab pos="8232775" algn="l"/>
                <a:tab pos="86661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13175" indent="-219075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1800" algn="l"/>
                <a:tab pos="865188" algn="l"/>
                <a:tab pos="1298575" algn="l"/>
                <a:tab pos="1731963" algn="l"/>
                <a:tab pos="2165350" algn="l"/>
                <a:tab pos="2598738" algn="l"/>
                <a:tab pos="3032125" algn="l"/>
                <a:tab pos="3465513" algn="l"/>
                <a:tab pos="3898900" algn="l"/>
                <a:tab pos="4332288" algn="l"/>
                <a:tab pos="4765675" algn="l"/>
                <a:tab pos="5199063" algn="l"/>
                <a:tab pos="5632450" algn="l"/>
                <a:tab pos="6065838" algn="l"/>
                <a:tab pos="6499225" algn="l"/>
                <a:tab pos="6932613" algn="l"/>
                <a:tab pos="7366000" algn="l"/>
                <a:tab pos="7799388" algn="l"/>
                <a:tab pos="8232775" algn="l"/>
                <a:tab pos="86661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fld id="{B622AC50-2EA1-4C6E-ABC5-F697171F8841}" type="slidenum">
              <a:rPr lang="en-GB" altLang="en-US" sz="1300">
                <a:latin typeface="Arial" panose="020B0604020202020204" pitchFamily="34" charset="0"/>
              </a:rPr>
              <a:pPr>
                <a:spcBef>
                  <a:spcPct val="0"/>
                </a:spcBef>
                <a:buFont typeface="Arial" panose="020B0604020202020204" pitchFamily="34" charset="0"/>
                <a:buNone/>
              </a:pPr>
              <a:t>1</a:t>
            </a:fld>
            <a:endParaRPr lang="en-GB" altLang="en-US" sz="1300">
              <a:latin typeface="Arial" panose="020B0604020202020204" pitchFamily="34" charset="0"/>
            </a:endParaRPr>
          </a:p>
        </p:txBody>
      </p:sp>
      <p:sp>
        <p:nvSpPr>
          <p:cNvPr id="55299" name="Text Box 1"/>
          <p:cNvSpPr txBox="1">
            <a:spLocks noChangeArrowheads="1"/>
          </p:cNvSpPr>
          <p:nvPr/>
        </p:nvSpPr>
        <p:spPr bwMode="auto">
          <a:xfrm>
            <a:off x="931863" y="742950"/>
            <a:ext cx="4941887" cy="37242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8212" tIns="44106" rIns="88212" bIns="44106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7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55300" name="Rectangle 2"/>
          <p:cNvSpPr>
            <a:spLocks noGrp="1" noChangeArrowheads="1"/>
          </p:cNvSpPr>
          <p:nvPr>
            <p:ph type="body"/>
          </p:nvPr>
        </p:nvSpPr>
        <p:spPr>
          <a:xfrm>
            <a:off x="679450" y="4713288"/>
            <a:ext cx="5437188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1959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ACA13F-0FDB-4271-9F8C-E5C936C1045D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690938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6D33E8-A347-4845-A13E-65DAB4B5CDB7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831376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4638" y="274638"/>
            <a:ext cx="2054225" cy="5843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5038" cy="58435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011696-AB89-41DA-B08B-4193F404FDAC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6257208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1663" cy="11350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8696D0-14C2-4AD7-8817-2EAB8FF5DC44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3156214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46FAE8-8C3E-417B-BB6E-213DC782D7D7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0986915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155E83-53EE-4CF6-BDE1-21838727BCEA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7064004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6430EA-70EE-483A-ADE7-FDC46271FE5E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6395059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3838" cy="4518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600200"/>
            <a:ext cx="4035425" cy="4518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311C78-EADD-41F0-8005-1B058ABD9B59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9299659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DC436F-677B-4AD4-9421-58C76FA09DD5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1607606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C20BB8-2907-4B38-BF51-BF2D5C653BB2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7498817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C74A11-769D-4592-9297-FA2485FDA320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714818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0ACBD9-5CB0-4C93-8CF4-8650E50F6083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2071984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BB11D7-D6D0-4897-83A9-C3DAEB25D710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7796036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23D929-3EA5-4542-A25A-C39EB40F30AE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721179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7990D9-FC74-4759-BF7E-57EC9686DE72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13041400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4638" y="274638"/>
            <a:ext cx="2054225" cy="5843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5038" cy="58435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0E93BF-5F48-4F1B-9195-EF65916267D7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68743393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1663" cy="11350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596EB7-1D00-40CD-9BAB-6FB0802B1FE7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362085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B34E15-035C-451D-87A3-CE9F8A5936AC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276040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3838" cy="4518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600200"/>
            <a:ext cx="4035425" cy="4518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8AF7F4-E2AB-4AEF-B8DA-45EB72BF2CBA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882827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A4AC76-4301-4593-9DEB-64903DA3C996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087588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413FC7-EAE6-4FCD-BFD8-AC97A973E41A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922519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A900DD-7FC5-4840-B241-D0AF7F70CA7B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687432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3479D8-E65A-488C-AD69-27F265932D5E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893787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9061FE-6B04-426C-9749-F61050692BBB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872831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1663" cy="113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1663" cy="451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outline text format</a:t>
            </a:r>
          </a:p>
          <a:p>
            <a:pPr lvl="1"/>
            <a:r>
              <a:rPr lang="en-GB" altLang="en-US"/>
              <a:t>Second Outline Level</a:t>
            </a:r>
          </a:p>
          <a:p>
            <a:pPr lvl="2"/>
            <a:r>
              <a:rPr lang="en-GB" altLang="en-US"/>
              <a:t>Third Outline Level</a:t>
            </a:r>
          </a:p>
          <a:p>
            <a:pPr lvl="3"/>
            <a:r>
              <a:rPr lang="en-GB" altLang="en-US"/>
              <a:t>Fourth Outline Level</a:t>
            </a:r>
          </a:p>
          <a:p>
            <a:pPr lvl="4"/>
            <a:r>
              <a:rPr lang="en-GB" altLang="en-US"/>
              <a:t>Fifth Outline Level</a:t>
            </a:r>
          </a:p>
          <a:p>
            <a:pPr lvl="4"/>
            <a:r>
              <a:rPr lang="en-GB" altLang="en-US"/>
              <a:t>Sixth Outline Level</a:t>
            </a:r>
          </a:p>
          <a:p>
            <a:pPr lvl="4"/>
            <a:r>
              <a:rPr lang="en-GB" altLang="en-US"/>
              <a:t>Seventh Outline Level</a:t>
            </a:r>
          </a:p>
          <a:p>
            <a:pPr lvl="4"/>
            <a:r>
              <a:rPr lang="en-GB" altLang="en-US"/>
              <a:t>Eighth Outline Level</a:t>
            </a:r>
          </a:p>
          <a:p>
            <a:pPr lvl="4"/>
            <a:r>
              <a:rPr lang="en-GB" altLang="en-US"/>
              <a:t>Ninth Outline Level</a:t>
            </a:r>
          </a:p>
        </p:txBody>
      </p:sp>
      <p:sp>
        <p:nvSpPr>
          <p:cNvPr id="1028" name="Text Box 3"/>
          <p:cNvSpPr txBox="1">
            <a:spLocks noChangeArrowheads="1"/>
          </p:cNvSpPr>
          <p:nvPr/>
        </p:nvSpPr>
        <p:spPr bwMode="auto">
          <a:xfrm>
            <a:off x="7416800" y="6400800"/>
            <a:ext cx="1476375" cy="276225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9pPr>
          </a:lstStyle>
          <a:p>
            <a:pPr eaLnBrk="1" hangingPunct="1">
              <a:buClr>
                <a:srgbClr val="333399"/>
              </a:buClr>
              <a:buSzPct val="100000"/>
              <a:buFont typeface="Book Antiqua" pitchFamily="18" charset="0"/>
              <a:buNone/>
              <a:defRPr/>
            </a:pPr>
            <a:r>
              <a:rPr lang="en-GB" sz="1200" i="1">
                <a:solidFill>
                  <a:srgbClr val="333399"/>
                </a:solidFill>
                <a:latin typeface="Book Antiqua" pitchFamily="18" charset="0"/>
              </a:rPr>
              <a:t>© Pech 2009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375025" y="6381750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fld id="{DA9FE605-BDCA-4274-B472-000DB22636C6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hdr="0" dt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333399"/>
        </a:buClr>
        <a:buSzPct val="100000"/>
        <a:buFont typeface="Tahoma" panose="020B0604030504040204" pitchFamily="34" charset="0"/>
        <a:defRPr sz="4400">
          <a:solidFill>
            <a:srgbClr val="333399"/>
          </a:solidFill>
          <a:latin typeface="+mj-lt"/>
          <a:ea typeface="+mj-ea"/>
          <a:cs typeface="MS Gothic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333399"/>
        </a:buClr>
        <a:buSzPct val="100000"/>
        <a:buFont typeface="Tahoma" panose="020B0604030504040204" pitchFamily="34" charset="0"/>
        <a:defRPr sz="4400">
          <a:solidFill>
            <a:srgbClr val="333399"/>
          </a:solidFill>
          <a:latin typeface="Tahoma" pitchFamily="32" charset="0"/>
          <a:ea typeface="MS Gothic" charset="-128"/>
          <a:cs typeface="MS Gothic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333399"/>
        </a:buClr>
        <a:buSzPct val="100000"/>
        <a:buFont typeface="Tahoma" panose="020B0604030504040204" pitchFamily="34" charset="0"/>
        <a:defRPr sz="4400">
          <a:solidFill>
            <a:srgbClr val="333399"/>
          </a:solidFill>
          <a:latin typeface="Tahoma" pitchFamily="32" charset="0"/>
          <a:ea typeface="MS Gothic" charset="-128"/>
          <a:cs typeface="MS Gothic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333399"/>
        </a:buClr>
        <a:buSzPct val="100000"/>
        <a:buFont typeface="Tahoma" panose="020B0604030504040204" pitchFamily="34" charset="0"/>
        <a:defRPr sz="4400">
          <a:solidFill>
            <a:srgbClr val="333399"/>
          </a:solidFill>
          <a:latin typeface="Tahoma" pitchFamily="32" charset="0"/>
          <a:ea typeface="MS Gothic" charset="-128"/>
          <a:cs typeface="MS Gothic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333399"/>
        </a:buClr>
        <a:buSzPct val="100000"/>
        <a:buFont typeface="Tahoma" panose="020B0604030504040204" pitchFamily="34" charset="0"/>
        <a:defRPr sz="4400">
          <a:solidFill>
            <a:srgbClr val="333399"/>
          </a:solidFill>
          <a:latin typeface="Tahoma" pitchFamily="32" charset="0"/>
          <a:ea typeface="MS Gothic" charset="-128"/>
          <a:cs typeface="MS Gothic"/>
        </a:defRPr>
      </a:lvl5pPr>
      <a:lvl6pPr marL="457200" algn="ctr" defTabSz="449263" rtl="0" fontAlgn="base">
        <a:spcBef>
          <a:spcPct val="0"/>
        </a:spcBef>
        <a:spcAft>
          <a:spcPct val="0"/>
        </a:spcAft>
        <a:buClr>
          <a:srgbClr val="333399"/>
        </a:buClr>
        <a:buSzPct val="100000"/>
        <a:buFont typeface="Tahoma" pitchFamily="32" charset="0"/>
        <a:defRPr sz="4400">
          <a:solidFill>
            <a:srgbClr val="333399"/>
          </a:solidFill>
          <a:latin typeface="Tahoma" pitchFamily="32" charset="0"/>
          <a:ea typeface="MS Gothic" charset="-128"/>
        </a:defRPr>
      </a:lvl6pPr>
      <a:lvl7pPr marL="914400" algn="ctr" defTabSz="449263" rtl="0" fontAlgn="base">
        <a:spcBef>
          <a:spcPct val="0"/>
        </a:spcBef>
        <a:spcAft>
          <a:spcPct val="0"/>
        </a:spcAft>
        <a:buClr>
          <a:srgbClr val="333399"/>
        </a:buClr>
        <a:buSzPct val="100000"/>
        <a:buFont typeface="Tahoma" pitchFamily="32" charset="0"/>
        <a:defRPr sz="4400">
          <a:solidFill>
            <a:srgbClr val="333399"/>
          </a:solidFill>
          <a:latin typeface="Tahoma" pitchFamily="32" charset="0"/>
          <a:ea typeface="MS Gothic" charset="-128"/>
        </a:defRPr>
      </a:lvl7pPr>
      <a:lvl8pPr marL="1371600" algn="ctr" defTabSz="449263" rtl="0" fontAlgn="base">
        <a:spcBef>
          <a:spcPct val="0"/>
        </a:spcBef>
        <a:spcAft>
          <a:spcPct val="0"/>
        </a:spcAft>
        <a:buClr>
          <a:srgbClr val="333399"/>
        </a:buClr>
        <a:buSzPct val="100000"/>
        <a:buFont typeface="Tahoma" pitchFamily="32" charset="0"/>
        <a:defRPr sz="4400">
          <a:solidFill>
            <a:srgbClr val="333399"/>
          </a:solidFill>
          <a:latin typeface="Tahoma" pitchFamily="32" charset="0"/>
          <a:ea typeface="MS Gothic" charset="-128"/>
        </a:defRPr>
      </a:lvl8pPr>
      <a:lvl9pPr marL="1828800" algn="ctr" defTabSz="449263" rtl="0" fontAlgn="base">
        <a:spcBef>
          <a:spcPct val="0"/>
        </a:spcBef>
        <a:spcAft>
          <a:spcPct val="0"/>
        </a:spcAft>
        <a:buClr>
          <a:srgbClr val="333399"/>
        </a:buClr>
        <a:buSzPct val="100000"/>
        <a:buFont typeface="Tahoma" pitchFamily="32" charset="0"/>
        <a:defRPr sz="4400">
          <a:solidFill>
            <a:srgbClr val="333399"/>
          </a:solidFill>
          <a:latin typeface="Tahoma" pitchFamily="32" charset="0"/>
          <a:ea typeface="MS Gothic" charset="-128"/>
        </a:defRPr>
      </a:lvl9pPr>
    </p:titleStyle>
    <p:bodyStyle>
      <a:lvl1pPr marL="334963" indent="-334963" algn="l" defTabSz="449263" rtl="0" eaLnBrk="0" fontAlgn="base" hangingPunct="0">
        <a:spcBef>
          <a:spcPts val="800"/>
        </a:spcBef>
        <a:spcAft>
          <a:spcPct val="0"/>
        </a:spcAft>
        <a:buClr>
          <a:srgbClr val="333399"/>
        </a:buClr>
        <a:buSzPct val="100000"/>
        <a:buFont typeface="Tahoma" panose="020B0604030504040204" pitchFamily="34" charset="0"/>
        <a:buChar char="•"/>
        <a:defRPr sz="3200">
          <a:solidFill>
            <a:srgbClr val="333399"/>
          </a:solidFill>
          <a:latin typeface="+mn-lt"/>
          <a:ea typeface="+mn-ea"/>
          <a:cs typeface="MS Gothic"/>
        </a:defRPr>
      </a:lvl1pPr>
      <a:lvl2pPr marL="735013" indent="-277813" algn="l" defTabSz="449263" rtl="0" eaLnBrk="0" fontAlgn="base" hangingPunct="0">
        <a:spcBef>
          <a:spcPts val="700"/>
        </a:spcBef>
        <a:spcAft>
          <a:spcPct val="0"/>
        </a:spcAft>
        <a:buClr>
          <a:srgbClr val="333399"/>
        </a:buClr>
        <a:buSzPct val="100000"/>
        <a:buFont typeface="Arial" panose="020B0604020202020204" pitchFamily="34" charset="0"/>
        <a:buChar char="►"/>
        <a:defRPr sz="2800">
          <a:solidFill>
            <a:srgbClr val="333399"/>
          </a:solidFill>
          <a:latin typeface="+mn-lt"/>
          <a:ea typeface="+mn-ea"/>
          <a:cs typeface="MS Gothic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333399"/>
        </a:buClr>
        <a:buSzPct val="100000"/>
        <a:buFont typeface="Tahoma" panose="020B0604030504040204" pitchFamily="34" charset="0"/>
        <a:buChar char="•"/>
        <a:defRPr sz="2400">
          <a:solidFill>
            <a:srgbClr val="333399"/>
          </a:solidFill>
          <a:latin typeface="+mn-lt"/>
          <a:ea typeface="+mn-ea"/>
          <a:cs typeface="MS Gothic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333399"/>
        </a:buClr>
        <a:buSzPct val="100000"/>
        <a:buFont typeface="Tahoma" panose="020B0604030504040204" pitchFamily="34" charset="0"/>
        <a:buChar char="–"/>
        <a:defRPr sz="2000">
          <a:solidFill>
            <a:srgbClr val="333399"/>
          </a:solidFill>
          <a:latin typeface="+mn-lt"/>
          <a:ea typeface="+mn-ea"/>
          <a:cs typeface="MS Gothic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333399"/>
        </a:buClr>
        <a:buSzPct val="100000"/>
        <a:buFont typeface="Tahoma" panose="020B0604030504040204" pitchFamily="34" charset="0"/>
        <a:buChar char="»"/>
        <a:defRPr sz="2000">
          <a:solidFill>
            <a:srgbClr val="333399"/>
          </a:solidFill>
          <a:latin typeface="+mn-lt"/>
          <a:ea typeface="+mn-ea"/>
          <a:cs typeface="MS Gothic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333399"/>
        </a:buClr>
        <a:buSzPct val="100000"/>
        <a:buFont typeface="Tahoma" pitchFamily="32" charset="0"/>
        <a:buChar char="»"/>
        <a:defRPr sz="2000">
          <a:solidFill>
            <a:srgbClr val="333399"/>
          </a:solidFill>
          <a:latin typeface="+mn-lt"/>
          <a:ea typeface="+mn-ea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333399"/>
        </a:buClr>
        <a:buSzPct val="100000"/>
        <a:buFont typeface="Tahoma" pitchFamily="32" charset="0"/>
        <a:buChar char="»"/>
        <a:defRPr sz="2000">
          <a:solidFill>
            <a:srgbClr val="333399"/>
          </a:solidFill>
          <a:latin typeface="+mn-lt"/>
          <a:ea typeface="+mn-ea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333399"/>
        </a:buClr>
        <a:buSzPct val="100000"/>
        <a:buFont typeface="Tahoma" pitchFamily="32" charset="0"/>
        <a:buChar char="»"/>
        <a:defRPr sz="2000">
          <a:solidFill>
            <a:srgbClr val="333399"/>
          </a:solidFill>
          <a:latin typeface="+mn-lt"/>
          <a:ea typeface="+mn-ea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333399"/>
        </a:buClr>
        <a:buSzPct val="100000"/>
        <a:buFont typeface="Tahoma" pitchFamily="32" charset="0"/>
        <a:buChar char="»"/>
        <a:defRPr sz="2000">
          <a:solidFill>
            <a:srgbClr val="333399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1663" cy="113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1663" cy="451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outline text format</a:t>
            </a:r>
          </a:p>
          <a:p>
            <a:pPr lvl="1"/>
            <a:r>
              <a:rPr lang="en-GB" altLang="en-US"/>
              <a:t>Second Outline Level</a:t>
            </a:r>
          </a:p>
          <a:p>
            <a:pPr lvl="2"/>
            <a:r>
              <a:rPr lang="en-GB" altLang="en-US"/>
              <a:t>Third Outline Level</a:t>
            </a:r>
          </a:p>
          <a:p>
            <a:pPr lvl="3"/>
            <a:r>
              <a:rPr lang="en-GB" altLang="en-US"/>
              <a:t>Fourth Outline Level</a:t>
            </a:r>
          </a:p>
          <a:p>
            <a:pPr lvl="4"/>
            <a:r>
              <a:rPr lang="en-GB" altLang="en-US"/>
              <a:t>Fifth Outline Level</a:t>
            </a:r>
          </a:p>
          <a:p>
            <a:pPr lvl="4"/>
            <a:r>
              <a:rPr lang="en-GB" altLang="en-US"/>
              <a:t>Sixth Outline Level</a:t>
            </a:r>
          </a:p>
          <a:p>
            <a:pPr lvl="4"/>
            <a:r>
              <a:rPr lang="en-GB" altLang="en-US"/>
              <a:t>Seventh Outline Level</a:t>
            </a:r>
          </a:p>
          <a:p>
            <a:pPr lvl="4"/>
            <a:r>
              <a:rPr lang="en-GB" altLang="en-US"/>
              <a:t>Eighth Outline Level</a:t>
            </a:r>
          </a:p>
          <a:p>
            <a:pPr lvl="4"/>
            <a:r>
              <a:rPr lang="en-GB" altLang="en-US"/>
              <a:t>Ninth Outline Level</a:t>
            </a:r>
          </a:p>
        </p:txBody>
      </p:sp>
      <p:sp>
        <p:nvSpPr>
          <p:cNvPr id="1028" name="Text Box 3"/>
          <p:cNvSpPr txBox="1">
            <a:spLocks noChangeArrowheads="1"/>
          </p:cNvSpPr>
          <p:nvPr/>
        </p:nvSpPr>
        <p:spPr bwMode="auto">
          <a:xfrm>
            <a:off x="7416800" y="6400800"/>
            <a:ext cx="1476375" cy="276225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9pPr>
          </a:lstStyle>
          <a:p>
            <a:pPr eaLnBrk="1" hangingPunct="1">
              <a:buClr>
                <a:srgbClr val="333399"/>
              </a:buClr>
              <a:buSzPct val="100000"/>
              <a:buFont typeface="Book Antiqua" pitchFamily="18" charset="0"/>
              <a:buNone/>
              <a:defRPr/>
            </a:pPr>
            <a:r>
              <a:rPr lang="en-GB" sz="1200" i="1">
                <a:solidFill>
                  <a:srgbClr val="333399"/>
                </a:solidFill>
                <a:latin typeface="Book Antiqua" pitchFamily="18" charset="0"/>
              </a:rPr>
              <a:t>© Pech 2009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375025" y="6381750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fld id="{731ADA3E-451F-4DED-9823-2B903243BCE2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hdr="0" dt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333399"/>
        </a:buClr>
        <a:buSzPct val="100000"/>
        <a:buFont typeface="Tahoma" panose="020B0604030504040204" pitchFamily="34" charset="0"/>
        <a:defRPr sz="4400">
          <a:solidFill>
            <a:srgbClr val="333399"/>
          </a:solidFill>
          <a:latin typeface="+mj-lt"/>
          <a:ea typeface="+mj-ea"/>
          <a:cs typeface="MS Gothic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333399"/>
        </a:buClr>
        <a:buSzPct val="100000"/>
        <a:buFont typeface="Tahoma" panose="020B0604030504040204" pitchFamily="34" charset="0"/>
        <a:defRPr sz="4400">
          <a:solidFill>
            <a:srgbClr val="333399"/>
          </a:solidFill>
          <a:latin typeface="Tahoma" pitchFamily="32" charset="0"/>
          <a:ea typeface="MS Gothic" charset="-128"/>
          <a:cs typeface="MS Gothic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333399"/>
        </a:buClr>
        <a:buSzPct val="100000"/>
        <a:buFont typeface="Tahoma" panose="020B0604030504040204" pitchFamily="34" charset="0"/>
        <a:defRPr sz="4400">
          <a:solidFill>
            <a:srgbClr val="333399"/>
          </a:solidFill>
          <a:latin typeface="Tahoma" pitchFamily="32" charset="0"/>
          <a:ea typeface="MS Gothic" charset="-128"/>
          <a:cs typeface="MS Gothic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333399"/>
        </a:buClr>
        <a:buSzPct val="100000"/>
        <a:buFont typeface="Tahoma" panose="020B0604030504040204" pitchFamily="34" charset="0"/>
        <a:defRPr sz="4400">
          <a:solidFill>
            <a:srgbClr val="333399"/>
          </a:solidFill>
          <a:latin typeface="Tahoma" pitchFamily="32" charset="0"/>
          <a:ea typeface="MS Gothic" charset="-128"/>
          <a:cs typeface="MS Gothic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333399"/>
        </a:buClr>
        <a:buSzPct val="100000"/>
        <a:buFont typeface="Tahoma" panose="020B0604030504040204" pitchFamily="34" charset="0"/>
        <a:defRPr sz="4400">
          <a:solidFill>
            <a:srgbClr val="333399"/>
          </a:solidFill>
          <a:latin typeface="Tahoma" pitchFamily="32" charset="0"/>
          <a:ea typeface="MS Gothic" charset="-128"/>
          <a:cs typeface="MS Gothic"/>
        </a:defRPr>
      </a:lvl5pPr>
      <a:lvl6pPr marL="457200" algn="ctr" defTabSz="449263" rtl="0" fontAlgn="base">
        <a:spcBef>
          <a:spcPct val="0"/>
        </a:spcBef>
        <a:spcAft>
          <a:spcPct val="0"/>
        </a:spcAft>
        <a:buClr>
          <a:srgbClr val="333399"/>
        </a:buClr>
        <a:buSzPct val="100000"/>
        <a:buFont typeface="Tahoma" pitchFamily="32" charset="0"/>
        <a:defRPr sz="4400">
          <a:solidFill>
            <a:srgbClr val="333399"/>
          </a:solidFill>
          <a:latin typeface="Tahoma" pitchFamily="32" charset="0"/>
          <a:ea typeface="MS Gothic" charset="-128"/>
        </a:defRPr>
      </a:lvl6pPr>
      <a:lvl7pPr marL="914400" algn="ctr" defTabSz="449263" rtl="0" fontAlgn="base">
        <a:spcBef>
          <a:spcPct val="0"/>
        </a:spcBef>
        <a:spcAft>
          <a:spcPct val="0"/>
        </a:spcAft>
        <a:buClr>
          <a:srgbClr val="333399"/>
        </a:buClr>
        <a:buSzPct val="100000"/>
        <a:buFont typeface="Tahoma" pitchFamily="32" charset="0"/>
        <a:defRPr sz="4400">
          <a:solidFill>
            <a:srgbClr val="333399"/>
          </a:solidFill>
          <a:latin typeface="Tahoma" pitchFamily="32" charset="0"/>
          <a:ea typeface="MS Gothic" charset="-128"/>
        </a:defRPr>
      </a:lvl7pPr>
      <a:lvl8pPr marL="1371600" algn="ctr" defTabSz="449263" rtl="0" fontAlgn="base">
        <a:spcBef>
          <a:spcPct val="0"/>
        </a:spcBef>
        <a:spcAft>
          <a:spcPct val="0"/>
        </a:spcAft>
        <a:buClr>
          <a:srgbClr val="333399"/>
        </a:buClr>
        <a:buSzPct val="100000"/>
        <a:buFont typeface="Tahoma" pitchFamily="32" charset="0"/>
        <a:defRPr sz="4400">
          <a:solidFill>
            <a:srgbClr val="333399"/>
          </a:solidFill>
          <a:latin typeface="Tahoma" pitchFamily="32" charset="0"/>
          <a:ea typeface="MS Gothic" charset="-128"/>
        </a:defRPr>
      </a:lvl8pPr>
      <a:lvl9pPr marL="1828800" algn="ctr" defTabSz="449263" rtl="0" fontAlgn="base">
        <a:spcBef>
          <a:spcPct val="0"/>
        </a:spcBef>
        <a:spcAft>
          <a:spcPct val="0"/>
        </a:spcAft>
        <a:buClr>
          <a:srgbClr val="333399"/>
        </a:buClr>
        <a:buSzPct val="100000"/>
        <a:buFont typeface="Tahoma" pitchFamily="32" charset="0"/>
        <a:defRPr sz="4400">
          <a:solidFill>
            <a:srgbClr val="333399"/>
          </a:solidFill>
          <a:latin typeface="Tahoma" pitchFamily="32" charset="0"/>
          <a:ea typeface="MS Gothic" charset="-128"/>
        </a:defRPr>
      </a:lvl9pPr>
    </p:titleStyle>
    <p:bodyStyle>
      <a:lvl1pPr marL="334963" indent="-334963" algn="l" defTabSz="449263" rtl="0" eaLnBrk="0" fontAlgn="base" hangingPunct="0">
        <a:spcBef>
          <a:spcPts val="800"/>
        </a:spcBef>
        <a:spcAft>
          <a:spcPct val="0"/>
        </a:spcAft>
        <a:buClr>
          <a:srgbClr val="333399"/>
        </a:buClr>
        <a:buSzPct val="100000"/>
        <a:buFont typeface="Tahoma" panose="020B0604030504040204" pitchFamily="34" charset="0"/>
        <a:buChar char="•"/>
        <a:defRPr sz="3200">
          <a:solidFill>
            <a:srgbClr val="333399"/>
          </a:solidFill>
          <a:latin typeface="+mn-lt"/>
          <a:ea typeface="+mn-ea"/>
          <a:cs typeface="MS Gothic"/>
        </a:defRPr>
      </a:lvl1pPr>
      <a:lvl2pPr marL="735013" indent="-277813" algn="l" defTabSz="449263" rtl="0" eaLnBrk="0" fontAlgn="base" hangingPunct="0">
        <a:spcBef>
          <a:spcPts val="700"/>
        </a:spcBef>
        <a:spcAft>
          <a:spcPct val="0"/>
        </a:spcAft>
        <a:buClr>
          <a:srgbClr val="333399"/>
        </a:buClr>
        <a:buSzPct val="100000"/>
        <a:buFont typeface="Arial" panose="020B0604020202020204" pitchFamily="34" charset="0"/>
        <a:buChar char="►"/>
        <a:defRPr sz="2800">
          <a:solidFill>
            <a:srgbClr val="333399"/>
          </a:solidFill>
          <a:latin typeface="+mn-lt"/>
          <a:ea typeface="+mn-ea"/>
          <a:cs typeface="MS Gothic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333399"/>
        </a:buClr>
        <a:buSzPct val="100000"/>
        <a:buFont typeface="Tahoma" panose="020B0604030504040204" pitchFamily="34" charset="0"/>
        <a:buChar char="•"/>
        <a:defRPr sz="2400">
          <a:solidFill>
            <a:srgbClr val="333399"/>
          </a:solidFill>
          <a:latin typeface="+mn-lt"/>
          <a:ea typeface="+mn-ea"/>
          <a:cs typeface="MS Gothic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333399"/>
        </a:buClr>
        <a:buSzPct val="100000"/>
        <a:buFont typeface="Tahoma" panose="020B0604030504040204" pitchFamily="34" charset="0"/>
        <a:buChar char="–"/>
        <a:defRPr sz="2000">
          <a:solidFill>
            <a:srgbClr val="333399"/>
          </a:solidFill>
          <a:latin typeface="+mn-lt"/>
          <a:ea typeface="+mn-ea"/>
          <a:cs typeface="MS Gothic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333399"/>
        </a:buClr>
        <a:buSzPct val="100000"/>
        <a:buFont typeface="Tahoma" panose="020B0604030504040204" pitchFamily="34" charset="0"/>
        <a:buChar char="»"/>
        <a:defRPr sz="2000">
          <a:solidFill>
            <a:srgbClr val="333399"/>
          </a:solidFill>
          <a:latin typeface="+mn-lt"/>
          <a:ea typeface="+mn-ea"/>
          <a:cs typeface="MS Gothic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333399"/>
        </a:buClr>
        <a:buSzPct val="100000"/>
        <a:buFont typeface="Tahoma" pitchFamily="32" charset="0"/>
        <a:buChar char="»"/>
        <a:defRPr sz="2000">
          <a:solidFill>
            <a:srgbClr val="333399"/>
          </a:solidFill>
          <a:latin typeface="+mn-lt"/>
          <a:ea typeface="+mn-ea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333399"/>
        </a:buClr>
        <a:buSzPct val="100000"/>
        <a:buFont typeface="Tahoma" pitchFamily="32" charset="0"/>
        <a:buChar char="»"/>
        <a:defRPr sz="2000">
          <a:solidFill>
            <a:srgbClr val="333399"/>
          </a:solidFill>
          <a:latin typeface="+mn-lt"/>
          <a:ea typeface="+mn-ea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333399"/>
        </a:buClr>
        <a:buSzPct val="100000"/>
        <a:buFont typeface="Tahoma" pitchFamily="32" charset="0"/>
        <a:buChar char="»"/>
        <a:defRPr sz="2000">
          <a:solidFill>
            <a:srgbClr val="333399"/>
          </a:solidFill>
          <a:latin typeface="+mn-lt"/>
          <a:ea typeface="+mn-ea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333399"/>
        </a:buClr>
        <a:buSzPct val="100000"/>
        <a:buFont typeface="Tahoma" pitchFamily="32" charset="0"/>
        <a:buChar char="»"/>
        <a:defRPr sz="2000">
          <a:solidFill>
            <a:srgbClr val="333399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ChangeArrowheads="1"/>
          </p:cNvSpPr>
          <p:nvPr/>
        </p:nvSpPr>
        <p:spPr bwMode="auto">
          <a:xfrm>
            <a:off x="5219700" y="260350"/>
            <a:ext cx="3600450" cy="5473700"/>
          </a:xfrm>
          <a:prstGeom prst="rect">
            <a:avLst/>
          </a:prstGeom>
          <a:solidFill>
            <a:srgbClr val="333399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5292725" y="1817688"/>
            <a:ext cx="3455988" cy="218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 anchor="ctr"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 algn="r" eaLnBrk="1" hangingPunct="1">
              <a:spcBef>
                <a:spcPts val="1500"/>
              </a:spcBef>
              <a:buClrTx/>
              <a:buSzTx/>
              <a:buFont typeface="Times New Roman" panose="02020603050405020304" pitchFamily="18" charset="0"/>
              <a:buNone/>
            </a:pPr>
            <a:r>
              <a:rPr lang="en-GB" altLang="en-US" sz="4000" dirty="0">
                <a:solidFill>
                  <a:srgbClr val="FFFFFF"/>
                </a:solidFill>
              </a:rPr>
              <a:t>Lecture 7</a:t>
            </a:r>
          </a:p>
          <a:p>
            <a:pPr algn="r" eaLnBrk="1" hangingPunct="1">
              <a:spcBef>
                <a:spcPts val="1500"/>
              </a:spcBef>
              <a:buClrTx/>
              <a:buSzTx/>
              <a:buFont typeface="Times New Roman" panose="02020603050405020304" pitchFamily="18" charset="0"/>
              <a:buNone/>
            </a:pPr>
            <a:r>
              <a:rPr lang="en-GB" altLang="en-US" sz="4000" dirty="0">
                <a:solidFill>
                  <a:srgbClr val="FFFFFF"/>
                </a:solidFill>
              </a:rPr>
              <a:t/>
            </a:r>
            <a:br>
              <a:rPr lang="en-GB" altLang="en-US" sz="4000" dirty="0">
                <a:solidFill>
                  <a:srgbClr val="FFFFFF"/>
                </a:solidFill>
              </a:rPr>
            </a:br>
            <a:r>
              <a:rPr lang="en-US" altLang="en-US" sz="4000" dirty="0">
                <a:solidFill>
                  <a:srgbClr val="FFFFFF"/>
                </a:solidFill>
              </a:rPr>
              <a:t>Corporate Finance under Asymmetric Information </a:t>
            </a:r>
            <a:endParaRPr lang="bg-BG" altLang="en-US" sz="4000" dirty="0">
              <a:solidFill>
                <a:schemeClr val="bg1"/>
              </a:solidFill>
            </a:endParaRPr>
          </a:p>
          <a:p>
            <a:pPr algn="r">
              <a:spcBef>
                <a:spcPct val="0"/>
              </a:spcBef>
              <a:buClr>
                <a:srgbClr val="FFFFFF"/>
              </a:buClr>
              <a:buSzTx/>
              <a:buFont typeface="Tahoma" panose="020B0604030504040204" pitchFamily="34" charset="0"/>
              <a:buNone/>
            </a:pPr>
            <a:endParaRPr lang="en-GB" altLang="en-US" sz="4000" dirty="0">
              <a:solidFill>
                <a:srgbClr val="FFFFFF"/>
              </a:solidFill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79388" y="260350"/>
            <a:ext cx="4968875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>
            <a:spAutoFit/>
          </a:bodyPr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GB" altLang="en-US" sz="4000">
                <a:latin typeface="Arial" panose="020B0604020202020204" pitchFamily="34" charset="0"/>
              </a:rPr>
              <a:t>ECN5</a:t>
            </a:r>
            <a:r>
              <a:rPr lang="en-US" altLang="en-US" sz="4000">
                <a:latin typeface="Arial" panose="020B0604020202020204" pitchFamily="34" charset="0"/>
              </a:rPr>
              <a:t>355</a:t>
            </a:r>
            <a:r>
              <a:rPr lang="en-GB" altLang="en-US" sz="4000">
                <a:latin typeface="Arial" panose="020B060402020202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GB" altLang="en-US" sz="4000">
                <a:latin typeface="Arial" panose="020B0604020202020204" pitchFamily="34" charset="0"/>
              </a:rPr>
              <a:t>Theory of Corporate </a:t>
            </a:r>
            <a:r>
              <a:rPr lang="en-US" altLang="en-US" sz="4000">
                <a:latin typeface="Arial" panose="020B0604020202020204" pitchFamily="34" charset="0"/>
              </a:rPr>
              <a:t>Finance</a:t>
            </a:r>
            <a:endParaRPr lang="bg-BG" altLang="en-US" sz="4000">
              <a:latin typeface="Arial" panose="020B0604020202020204" pitchFamily="34" charset="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838200" y="5562600"/>
            <a:ext cx="3548063" cy="98425"/>
          </a:xfrm>
          <a:prstGeom prst="rect">
            <a:avLst/>
          </a:prstGeom>
          <a:solidFill>
            <a:srgbClr val="333399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078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CCA569F-4CB1-4E11-A26E-704CCBB9F1E2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="" xmlns:a16="http://schemas.microsoft.com/office/drawing/2014/main" id="{B9A57682-6F58-A203-600B-CDD2BC1DD24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/>
              <a:t>Tirole</a:t>
            </a:r>
            <a:r>
              <a:rPr lang="en-GB" dirty="0"/>
              <a:t>, </a:t>
            </a:r>
            <a:r>
              <a:rPr lang="en-GB" dirty="0" err="1"/>
              <a:t>chpt</a:t>
            </a:r>
            <a:r>
              <a:rPr lang="en-GB" dirty="0"/>
              <a:t>. 6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="" xmlns:a16="http://schemas.microsoft.com/office/drawing/2014/main" id="{05CB3F91-792D-93AA-75A3-9847306B17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F6A86A41-703C-861E-388C-E5EEE60B1F4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ACBD9-5CB0-4C93-8CF4-8650E50F6083}" type="slidenum">
              <a:rPr lang="ru-RU" altLang="en-US" smtClean="0"/>
              <a:pPr/>
              <a:t>10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6293665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err="1"/>
              <a:t>Tirole</a:t>
            </a:r>
            <a:r>
              <a:rPr lang="en-GB" altLang="en-US" dirty="0"/>
              <a:t> </a:t>
            </a:r>
            <a:r>
              <a:rPr lang="en-GB" altLang="en-US" dirty="0" err="1"/>
              <a:t>chpt</a:t>
            </a:r>
            <a:r>
              <a:rPr lang="en-GB" altLang="en-US" dirty="0"/>
              <a:t>. 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/>
              <a:t>Good and bad projects have the same return but different probabilities of success</a:t>
            </a:r>
          </a:p>
          <a:p>
            <a:r>
              <a:rPr lang="en-GB" altLang="en-US" dirty="0"/>
              <a:t>In this case it is more difficult to construct a separating equilibrium (see section on “deepening investment”)</a:t>
            </a:r>
          </a:p>
          <a:p>
            <a:endParaRPr lang="en-GB" altLang="en-US" dirty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C4C14F9-BEDA-4593-ACF4-3A5EB7FCE3CC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dirty="0"/>
              <a:t>Slightly more general model</a:t>
            </a:r>
            <a:endParaRPr lang="ru-RU" altLang="en-US" sz="4000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Good borrower has probability of success of </a:t>
            </a:r>
            <a:r>
              <a:rPr lang="en-US" altLang="en-US" i="1" dirty="0"/>
              <a:t>p</a:t>
            </a:r>
            <a:r>
              <a:rPr lang="en-US" altLang="en-US" dirty="0"/>
              <a:t>, bad one of </a:t>
            </a:r>
            <a:r>
              <a:rPr lang="en-US" altLang="en-US" i="1" dirty="0"/>
              <a:t>q</a:t>
            </a:r>
            <a:r>
              <a:rPr lang="en-US" altLang="en-US" dirty="0"/>
              <a:t>.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For good type, expected return exceeds investment, i.e. </a:t>
            </a:r>
            <a:r>
              <a:rPr lang="en-US" altLang="en-US" i="1" dirty="0" err="1"/>
              <a:t>pR</a:t>
            </a:r>
            <a:r>
              <a:rPr lang="en-US" altLang="en-US" i="1" dirty="0"/>
              <a:t> &gt; I</a:t>
            </a:r>
            <a:r>
              <a:rPr lang="en-US" altLang="en-US" dirty="0"/>
              <a:t>.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Two cases (further combined below):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Both types are credit worthy</a:t>
            </a:r>
            <a:br>
              <a:rPr lang="en-US" altLang="en-US" dirty="0"/>
            </a:br>
            <a:r>
              <a:rPr lang="en-US" altLang="en-US" i="1" dirty="0" err="1"/>
              <a:t>pR</a:t>
            </a:r>
            <a:r>
              <a:rPr lang="en-US" altLang="en-US" i="1" dirty="0"/>
              <a:t> &gt; </a:t>
            </a:r>
            <a:r>
              <a:rPr lang="en-US" altLang="en-US" i="1" dirty="0" err="1"/>
              <a:t>qR</a:t>
            </a:r>
            <a:r>
              <a:rPr lang="en-US" altLang="en-US" i="1" dirty="0"/>
              <a:t> &gt; I</a:t>
            </a:r>
            <a:r>
              <a:rPr lang="en-US" altLang="en-US" dirty="0"/>
              <a:t>,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Only good type is credit worthy</a:t>
            </a:r>
            <a:br>
              <a:rPr lang="en-US" altLang="en-US" dirty="0"/>
            </a:br>
            <a:r>
              <a:rPr lang="en-US" altLang="en-US" i="1" dirty="0" err="1"/>
              <a:t>pR</a:t>
            </a:r>
            <a:r>
              <a:rPr lang="en-US" altLang="en-US" i="1" dirty="0"/>
              <a:t> &gt; I &gt; </a:t>
            </a:r>
            <a:r>
              <a:rPr lang="en-US" altLang="en-US" i="1" dirty="0" err="1"/>
              <a:t>qR</a:t>
            </a:r>
            <a:r>
              <a:rPr lang="en-US" altLang="en-US" dirty="0" err="1"/>
              <a:t>.</a:t>
            </a:r>
            <a:endParaRPr lang="ru-RU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Full/symmetric information</a:t>
            </a:r>
            <a:endParaRPr lang="ru-RU" altLang="en-US" sz="400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sz="2800" dirty="0"/>
              <a:t>With full information, good and bad borrowers can be treated differently</a:t>
            </a:r>
          </a:p>
          <a:p>
            <a:r>
              <a:rPr lang="en-US" altLang="en-US" sz="2800" i="1" dirty="0" err="1"/>
              <a:t>R</a:t>
            </a:r>
            <a:r>
              <a:rPr lang="en-US" altLang="en-US" sz="2800" i="1" baseline="-25000" dirty="0" err="1"/>
              <a:t>b</a:t>
            </a:r>
            <a:r>
              <a:rPr lang="en-US" altLang="en-US" sz="2800" i="1" baseline="30000" dirty="0" err="1"/>
              <a:t>Good</a:t>
            </a:r>
            <a:r>
              <a:rPr lang="en-US" altLang="en-US" sz="2800" dirty="0"/>
              <a:t> return of the good borrower’s return in case of success – investors break even if</a:t>
            </a:r>
            <a:br>
              <a:rPr lang="en-US" altLang="en-US" sz="2800" dirty="0"/>
            </a:br>
            <a:r>
              <a:rPr lang="en-US" altLang="en-US" sz="2800" i="1" dirty="0"/>
              <a:t>p(R – </a:t>
            </a:r>
            <a:r>
              <a:rPr lang="en-US" altLang="en-US" sz="2800" i="1" dirty="0" err="1"/>
              <a:t>R</a:t>
            </a:r>
            <a:r>
              <a:rPr lang="en-US" altLang="en-US" sz="2800" i="1" baseline="-25000" dirty="0" err="1"/>
              <a:t>I</a:t>
            </a:r>
            <a:r>
              <a:rPr lang="en-US" altLang="en-US" sz="2800" i="1" baseline="30000" dirty="0" err="1"/>
              <a:t>Good</a:t>
            </a:r>
            <a:r>
              <a:rPr lang="en-US" altLang="en-US" sz="2800" i="1" dirty="0"/>
              <a:t>) = I</a:t>
            </a:r>
          </a:p>
          <a:p>
            <a:r>
              <a:rPr lang="en-US" altLang="en-US" sz="2800" dirty="0"/>
              <a:t>And with </a:t>
            </a:r>
            <a:r>
              <a:rPr lang="en-US" altLang="en-US" sz="2800" i="1" dirty="0" err="1"/>
              <a:t>R</a:t>
            </a:r>
            <a:r>
              <a:rPr lang="en-US" altLang="en-US" sz="2800" i="1" baseline="-25000" dirty="0" err="1"/>
              <a:t>b</a:t>
            </a:r>
            <a:r>
              <a:rPr lang="en-US" altLang="en-US" sz="2800" i="1" baseline="30000" dirty="0" err="1"/>
              <a:t>Bad</a:t>
            </a:r>
            <a:r>
              <a:rPr lang="en-US" altLang="en-US" sz="2800" dirty="0"/>
              <a:t> for the bad borrower</a:t>
            </a:r>
            <a:br>
              <a:rPr lang="en-US" altLang="en-US" sz="2800" dirty="0"/>
            </a:br>
            <a:r>
              <a:rPr lang="en-US" altLang="en-US" sz="2800" dirty="0"/>
              <a:t> </a:t>
            </a:r>
            <a:r>
              <a:rPr lang="en-US" altLang="en-US" sz="2800" i="1" dirty="0"/>
              <a:t>q (R – </a:t>
            </a:r>
            <a:r>
              <a:rPr lang="en-US" altLang="en-US" sz="2800" i="1" dirty="0" err="1"/>
              <a:t>R</a:t>
            </a:r>
            <a:r>
              <a:rPr lang="en-US" altLang="en-US" sz="2800" i="1" baseline="-25000" dirty="0" err="1"/>
              <a:t>I</a:t>
            </a:r>
            <a:r>
              <a:rPr lang="en-US" altLang="en-US" sz="2800" i="1" baseline="30000" dirty="0" err="1"/>
              <a:t>Bad</a:t>
            </a:r>
            <a:r>
              <a:rPr lang="en-US" altLang="en-US" sz="2800" i="1" dirty="0"/>
              <a:t>) = I</a:t>
            </a:r>
            <a:r>
              <a:rPr lang="en-US" altLang="en-US" sz="2800" dirty="0"/>
              <a:t>.</a:t>
            </a:r>
          </a:p>
          <a:p>
            <a:r>
              <a:rPr lang="en-US" altLang="en-US" sz="2800" dirty="0"/>
              <a:t>So if the bad borrower is credit  worthy she will be served (at a higher implicit “interest” rate) under symmetric information at </a:t>
            </a:r>
            <a:r>
              <a:rPr lang="en-US" altLang="en-US" sz="2800" i="1" dirty="0" err="1"/>
              <a:t>R</a:t>
            </a:r>
            <a:r>
              <a:rPr lang="en-US" altLang="en-US" sz="2800" i="1" baseline="-25000" dirty="0" err="1"/>
              <a:t>I</a:t>
            </a:r>
            <a:r>
              <a:rPr lang="en-US" altLang="en-US" sz="2800" i="1" baseline="30000" dirty="0" err="1"/>
              <a:t>Bad</a:t>
            </a:r>
            <a:r>
              <a:rPr lang="en-US" altLang="en-US" sz="2800" i="1" dirty="0"/>
              <a:t> </a:t>
            </a:r>
            <a:r>
              <a:rPr lang="en-US" altLang="en-US" sz="2800" i="1" dirty="0">
                <a:sym typeface="Symbol" panose="05050102010706020507" pitchFamily="18" charset="2"/>
              </a:rPr>
              <a:t> 0</a:t>
            </a:r>
            <a:endParaRPr lang="ru-RU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Return on a Pooled Contract</a:t>
            </a:r>
            <a:endParaRPr lang="ru-RU" alt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Say there is a share </a:t>
            </a:r>
            <a:r>
              <a:rPr lang="en-US" altLang="en-US">
                <a:latin typeface="Symbol" panose="05050102010706020507" pitchFamily="18" charset="2"/>
              </a:rPr>
              <a:t>a</a:t>
            </a:r>
            <a:r>
              <a:rPr lang="en-US" altLang="en-US"/>
              <a:t> of a good types in the market.</a:t>
            </a:r>
          </a:p>
          <a:p>
            <a:r>
              <a:rPr lang="en-US" altLang="en-US"/>
              <a:t>Suppose that in equilibrium both types apply for funding </a:t>
            </a:r>
          </a:p>
          <a:p>
            <a:pPr lvl="1"/>
            <a:r>
              <a:rPr lang="en-US" altLang="en-US"/>
              <a:t>this is the case of a “pooled contract”</a:t>
            </a:r>
          </a:p>
          <a:p>
            <a:pPr lvl="1"/>
            <a:r>
              <a:rPr lang="en-US" altLang="en-US"/>
              <a:t>next check whether such an equilibrium can be constructed</a:t>
            </a:r>
          </a:p>
          <a:p>
            <a:endParaRPr lang="en-US" altLang="en-US"/>
          </a:p>
          <a:p>
            <a:endParaRPr lang="ru-RU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Return on a pooled contract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Average return on a “pooled” contract is</a:t>
            </a:r>
            <a:br>
              <a:rPr lang="en-US" altLang="en-US"/>
            </a:br>
            <a:r>
              <a:rPr lang="en-US" altLang="en-US" i="1"/>
              <a:t>m = </a:t>
            </a:r>
            <a:r>
              <a:rPr lang="en-US" altLang="en-US" i="1">
                <a:latin typeface="Symbol" panose="05050102010706020507" pitchFamily="18" charset="2"/>
              </a:rPr>
              <a:t>a</a:t>
            </a:r>
            <a:r>
              <a:rPr lang="en-US" altLang="en-US" i="1"/>
              <a:t> p + (1 – </a:t>
            </a:r>
            <a:r>
              <a:rPr lang="en-US" altLang="en-US" i="1">
                <a:latin typeface="Symbol" panose="05050102010706020507" pitchFamily="18" charset="2"/>
              </a:rPr>
              <a:t>a</a:t>
            </a:r>
            <a:r>
              <a:rPr lang="en-US" altLang="en-US" i="1"/>
              <a:t>) q</a:t>
            </a:r>
            <a:r>
              <a:rPr lang="en-US" altLang="en-US"/>
              <a:t> </a:t>
            </a:r>
          </a:p>
          <a:p>
            <a:r>
              <a:rPr lang="en-US" altLang="en-US"/>
              <a:t>“investor’s prior probability of success”</a:t>
            </a:r>
          </a:p>
          <a:p>
            <a:r>
              <a:rPr lang="en-US" altLang="en-US"/>
              <a:t>Break even condition for investors with pooled contract:</a:t>
            </a:r>
            <a:br>
              <a:rPr lang="en-US" altLang="en-US"/>
            </a:br>
            <a:r>
              <a:rPr lang="en-US" altLang="en-US" i="1"/>
              <a:t>mR</a:t>
            </a:r>
            <a:r>
              <a:rPr lang="en-US" altLang="en-US" i="1" baseline="-25000"/>
              <a:t>I</a:t>
            </a:r>
            <a:r>
              <a:rPr lang="en-US" altLang="en-US" i="1"/>
              <a:t> = I</a:t>
            </a:r>
            <a:endParaRPr lang="en-GB" altLang="en-US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7AB105B-A980-4157-86FB-A5B82C20EAEE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Case 1: No Lending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dirty="0"/>
              <a:t>For </a:t>
            </a:r>
            <a:r>
              <a:rPr lang="en-US" altLang="en-US" i="1" dirty="0"/>
              <a:t>m R &lt; I</a:t>
            </a:r>
            <a:r>
              <a:rPr lang="en-US" altLang="en-US" dirty="0"/>
              <a:t>: </a:t>
            </a:r>
          </a:p>
          <a:p>
            <a:r>
              <a:rPr lang="en-US" altLang="en-US" dirty="0">
                <a:sym typeface="Symbol" panose="05050102010706020507" pitchFamily="18" charset="2"/>
              </a:rPr>
              <a:t>Arises if the bad borrower is not credit worthy and her share in the population is high.</a:t>
            </a:r>
          </a:p>
          <a:p>
            <a:r>
              <a:rPr lang="en-US" altLang="en-US" dirty="0">
                <a:sym typeface="Symbol" panose="05050102010706020507" pitchFamily="18" charset="2"/>
              </a:rPr>
              <a:t>Cannot arise if both borrowers are credit worthy</a:t>
            </a: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F3B7302-662C-4800-8C5C-37BD3822267B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4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Case 2: Cross-Subsidization</a:t>
            </a:r>
            <a:endParaRPr lang="ru-RU" altLang="en-US" dirty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For </a:t>
            </a:r>
            <a:r>
              <a:rPr lang="en-US" altLang="en-US" i="1"/>
              <a:t>m R </a:t>
            </a:r>
            <a:r>
              <a:rPr lang="en-US" altLang="en-US" i="1">
                <a:sym typeface="Symbol" panose="05050102010706020507" pitchFamily="18" charset="2"/>
              </a:rPr>
              <a:t> I</a:t>
            </a:r>
            <a:r>
              <a:rPr lang="en-US" altLang="en-US">
                <a:sym typeface="Symbol" panose="05050102010706020507" pitchFamily="18" charset="2"/>
              </a:rPr>
              <a:t>: </a:t>
            </a:r>
          </a:p>
          <a:p>
            <a:r>
              <a:rPr lang="en-US" altLang="en-US">
                <a:sym typeface="Symbol" panose="05050102010706020507" pitchFamily="18" charset="2"/>
              </a:rPr>
              <a:t>Lending with cross-subsidization</a:t>
            </a:r>
          </a:p>
          <a:p>
            <a:r>
              <a:rPr lang="en-US" altLang="en-US">
                <a:sym typeface="Symbol" panose="05050102010706020507" pitchFamily="18" charset="2"/>
              </a:rPr>
              <a:t>By break-even condition </a:t>
            </a:r>
            <a:r>
              <a:rPr lang="en-US" altLang="en-US" i="1">
                <a:sym typeface="Symbol" panose="05050102010706020507" pitchFamily="18" charset="2"/>
              </a:rPr>
              <a:t>m R</a:t>
            </a:r>
            <a:r>
              <a:rPr lang="en-US" altLang="en-US" i="1" baseline="-25000">
                <a:sym typeface="Symbol" panose="05050102010706020507" pitchFamily="18" charset="2"/>
              </a:rPr>
              <a:t>I</a:t>
            </a:r>
            <a:r>
              <a:rPr lang="en-US" altLang="en-US" i="1">
                <a:sym typeface="Symbol" panose="05050102010706020507" pitchFamily="18" charset="2"/>
              </a:rPr>
              <a:t> = I</a:t>
            </a:r>
            <a:r>
              <a:rPr lang="en-US" altLang="en-US">
                <a:sym typeface="Symbol" panose="05050102010706020507" pitchFamily="18" charset="2"/>
              </a:rPr>
              <a:t>, lenders make profit on good borrowers and lose money on bad borrowers</a:t>
            </a:r>
          </a:p>
          <a:p>
            <a:pPr lvl="1"/>
            <a:r>
              <a:rPr lang="en-US" altLang="en-US" i="1">
                <a:sym typeface="Symbol" panose="05050102010706020507" pitchFamily="18" charset="2"/>
              </a:rPr>
              <a:t>p R</a:t>
            </a:r>
            <a:r>
              <a:rPr lang="en-US" altLang="en-US" i="1" baseline="-25000">
                <a:sym typeface="Symbol" panose="05050102010706020507" pitchFamily="18" charset="2"/>
              </a:rPr>
              <a:t>I</a:t>
            </a:r>
            <a:r>
              <a:rPr lang="en-US" altLang="en-US" i="1">
                <a:sym typeface="Symbol" panose="05050102010706020507" pitchFamily="18" charset="2"/>
              </a:rPr>
              <a:t> &gt; I</a:t>
            </a:r>
            <a:r>
              <a:rPr lang="en-US" altLang="en-US">
                <a:sym typeface="Symbol" panose="05050102010706020507" pitchFamily="18" charset="2"/>
              </a:rPr>
              <a:t> and </a:t>
            </a:r>
            <a:r>
              <a:rPr lang="en-US" altLang="en-US" i="1">
                <a:sym typeface="Symbol" panose="05050102010706020507" pitchFamily="18" charset="2"/>
              </a:rPr>
              <a:t>q R</a:t>
            </a:r>
            <a:r>
              <a:rPr lang="en-US" altLang="en-US" i="1" baseline="-25000">
                <a:sym typeface="Symbol" panose="05050102010706020507" pitchFamily="18" charset="2"/>
              </a:rPr>
              <a:t>I</a:t>
            </a:r>
            <a:r>
              <a:rPr lang="en-US" altLang="en-US" i="1">
                <a:sym typeface="Symbol" panose="05050102010706020507" pitchFamily="18" charset="2"/>
              </a:rPr>
              <a:t> &lt; I</a:t>
            </a:r>
            <a:r>
              <a:rPr lang="en-US" altLang="en-US">
                <a:sym typeface="Symbol" panose="05050102010706020507" pitchFamily="18" charset="2"/>
              </a:rPr>
              <a:t>.</a:t>
            </a:r>
          </a:p>
          <a:p>
            <a:pPr lvl="1"/>
            <a:endParaRPr lang="en-US" altLang="en-US">
              <a:sym typeface="Symbol" panose="05050102010706020507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Concept Check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/>
              <a:t>In our introductory example A:</a:t>
            </a:r>
          </a:p>
          <a:p>
            <a:r>
              <a:rPr lang="en-GB" altLang="en-US" dirty="0"/>
              <a:t>p R</a:t>
            </a:r>
            <a:r>
              <a:rPr lang="en-GB" altLang="en-US" baseline="-25000" dirty="0"/>
              <a:t>I</a:t>
            </a:r>
            <a:r>
              <a:rPr lang="en-GB" altLang="en-US" dirty="0"/>
              <a:t> &gt; I </a:t>
            </a:r>
            <a:r>
              <a:rPr lang="en-GB" altLang="en-US" dirty="0">
                <a:sym typeface="Wingdings" panose="05000000000000000000" pitchFamily="2" charset="2"/>
              </a:rPr>
              <a:t> 120 &gt; 100</a:t>
            </a:r>
          </a:p>
          <a:p>
            <a:r>
              <a:rPr lang="en-GB" altLang="en-US" dirty="0">
                <a:sym typeface="Wingdings" panose="05000000000000000000" pitchFamily="2" charset="2"/>
              </a:rPr>
              <a:t>q R</a:t>
            </a:r>
            <a:r>
              <a:rPr lang="en-GB" altLang="en-US" baseline="-25000" dirty="0">
                <a:sym typeface="Wingdings" panose="05000000000000000000" pitchFamily="2" charset="2"/>
              </a:rPr>
              <a:t>I</a:t>
            </a:r>
            <a:r>
              <a:rPr lang="en-GB" altLang="en-US" dirty="0">
                <a:sym typeface="Wingdings" panose="05000000000000000000" pitchFamily="2" charset="2"/>
              </a:rPr>
              <a:t> &lt; I  2/3 * 120 &lt; 100</a:t>
            </a:r>
          </a:p>
          <a:p>
            <a:r>
              <a:rPr lang="en-GB" altLang="en-US" dirty="0">
                <a:sym typeface="Wingdings" panose="05000000000000000000" pitchFamily="2" charset="2"/>
              </a:rPr>
              <a:t>So both projects secure a loan but the good project cross-subsidizes the bad project.</a:t>
            </a:r>
            <a:endParaRPr lang="en-GB" altLang="en-US" dirty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2A87CF7-D4CE-41CF-B3B9-5EE62C961543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Overinvestment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/>
              <a:t>Here, all trades are realized </a:t>
            </a:r>
          </a:p>
          <a:p>
            <a:r>
              <a:rPr lang="en-GB" altLang="en-US"/>
              <a:t>But: Assume the bad borrower is not credit worthy but her share in the population sufficiently small for </a:t>
            </a:r>
            <a:r>
              <a:rPr lang="en-US" altLang="en-US" i="1"/>
              <a:t>m R</a:t>
            </a:r>
            <a:r>
              <a:rPr lang="en-US" altLang="en-US" i="1" baseline="-25000"/>
              <a:t>I</a:t>
            </a:r>
            <a:r>
              <a:rPr lang="en-US" altLang="en-US" i="1"/>
              <a:t> </a:t>
            </a:r>
            <a:r>
              <a:rPr lang="en-US" altLang="en-US" i="1">
                <a:sym typeface="Symbol" panose="05050102010706020507" pitchFamily="18" charset="2"/>
              </a:rPr>
              <a:t> I</a:t>
            </a:r>
            <a:r>
              <a:rPr lang="en-US" altLang="en-US">
                <a:sym typeface="Symbol" panose="05050102010706020507" pitchFamily="18" charset="2"/>
              </a:rPr>
              <a:t>.</a:t>
            </a:r>
          </a:p>
          <a:p>
            <a:r>
              <a:rPr lang="en-US" altLang="en-US">
                <a:sym typeface="Symbol" panose="05050102010706020507" pitchFamily="18" charset="2"/>
              </a:rPr>
              <a:t>Overinvestment: Even inefficient projects by the bad borrower will be realized</a:t>
            </a:r>
            <a:endParaRPr lang="en-GB" altLang="en-US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EE36478-5F1D-45E6-9201-244A7B0A2DD4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Adverse selection problem</a:t>
            </a:r>
            <a:br>
              <a:rPr lang="en-US" altLang="en-US" sz="4000"/>
            </a:br>
            <a:endParaRPr lang="ru-RU" altLang="en-US" sz="400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Lemon problem</a:t>
            </a:r>
          </a:p>
          <a:p>
            <a:pPr lvl="1"/>
            <a:r>
              <a:rPr lang="en-US" altLang="en-US"/>
              <a:t>The seller (“agent”) is better informed than the buyer (“principal”) </a:t>
            </a:r>
          </a:p>
          <a:p>
            <a:r>
              <a:rPr lang="en-US" altLang="en-US"/>
              <a:t>Unrealized gains from trade </a:t>
            </a:r>
          </a:p>
          <a:p>
            <a:pPr lvl="1"/>
            <a:endParaRPr lang="ru-RU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4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altLang="en-US" dirty="0"/>
              <a:t>Pooling and Separating Equilibria</a:t>
            </a:r>
            <a:endParaRPr lang="ru-RU" altLang="en-US" dirty="0"/>
          </a:p>
        </p:txBody>
      </p:sp>
      <p:sp>
        <p:nvSpPr>
          <p:cNvPr id="2457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ru-RU" alt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Informal Analysis Example 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Recall: I = 100</a:t>
            </a:r>
          </a:p>
          <a:p>
            <a:pPr lvl="1"/>
            <a:r>
              <a:rPr lang="en-US" altLang="en-US" dirty="0" err="1"/>
              <a:t>R</a:t>
            </a:r>
            <a:r>
              <a:rPr lang="en-US" altLang="en-US" baseline="30000" dirty="0" err="1"/>
              <a:t>good</a:t>
            </a:r>
            <a:r>
              <a:rPr lang="en-US" altLang="en-US" dirty="0"/>
              <a:t> = 100, p = 1</a:t>
            </a:r>
          </a:p>
          <a:p>
            <a:pPr lvl="1"/>
            <a:r>
              <a:rPr lang="en-US" altLang="en-US" dirty="0" err="1"/>
              <a:t>R</a:t>
            </a:r>
            <a:r>
              <a:rPr lang="en-US" altLang="en-US" baseline="30000" dirty="0" err="1"/>
              <a:t>bad</a:t>
            </a:r>
            <a:r>
              <a:rPr lang="en-US" altLang="en-US" dirty="0"/>
              <a:t> = 150, q = 2/3</a:t>
            </a:r>
          </a:p>
          <a:p>
            <a:r>
              <a:rPr lang="en-US" altLang="en-US" dirty="0"/>
              <a:t>Assume that the share of good firms in the population is </a:t>
            </a:r>
            <a:r>
              <a:rPr lang="en-US" altLang="en-US" dirty="0">
                <a:latin typeface="Symbol" panose="05050102010706020507" pitchFamily="18" charset="2"/>
              </a:rPr>
              <a:t>a</a:t>
            </a:r>
            <a:r>
              <a:rPr lang="en-US" altLang="en-US" dirty="0"/>
              <a:t>. </a:t>
            </a:r>
          </a:p>
          <a:p>
            <a:r>
              <a:rPr lang="en-US" altLang="en-US" dirty="0"/>
              <a:t>A good or bad borrower can apply</a:t>
            </a:r>
          </a:p>
          <a:p>
            <a:r>
              <a:rPr lang="en-US" altLang="en-US" dirty="0"/>
              <a:t>Construct a (separating) equilibrium where only bad borrowers apply</a:t>
            </a:r>
          </a:p>
          <a:p>
            <a:endParaRPr lang="en-US" altLang="en-US" dirty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DDAF0E5-790F-4007-888B-D19E42AF8810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Informal Analysis Example 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Break-even condition for lender:</a:t>
            </a:r>
          </a:p>
          <a:p>
            <a:pPr lvl="1"/>
            <a:r>
              <a:rPr lang="en-US" altLang="en-US" dirty="0">
                <a:latin typeface="Symbol" panose="05050102010706020507" pitchFamily="18" charset="2"/>
              </a:rPr>
              <a:t>a</a:t>
            </a:r>
            <a:r>
              <a:rPr lang="en-US" altLang="en-US" dirty="0"/>
              <a:t> R</a:t>
            </a:r>
            <a:r>
              <a:rPr lang="en-US" altLang="en-US" baseline="-25000" dirty="0"/>
              <a:t>I</a:t>
            </a:r>
            <a:r>
              <a:rPr lang="en-US" altLang="en-US" dirty="0"/>
              <a:t> + 2/3 (1 – </a:t>
            </a:r>
            <a:r>
              <a:rPr lang="en-US" altLang="en-US" dirty="0">
                <a:latin typeface="Symbol" panose="05050102010706020507" pitchFamily="18" charset="2"/>
              </a:rPr>
              <a:t>a</a:t>
            </a:r>
            <a:r>
              <a:rPr lang="en-US" altLang="en-US" dirty="0"/>
              <a:t>) R</a:t>
            </a:r>
            <a:r>
              <a:rPr lang="en-US" altLang="en-US" baseline="-25000" dirty="0"/>
              <a:t>I</a:t>
            </a:r>
            <a:r>
              <a:rPr lang="en-US" altLang="en-US" dirty="0"/>
              <a:t> = 100</a:t>
            </a:r>
          </a:p>
          <a:p>
            <a:pPr lvl="1"/>
            <a:r>
              <a:rPr lang="en-US" altLang="en-US" dirty="0"/>
              <a:t>so for </a:t>
            </a:r>
            <a:r>
              <a:rPr lang="en-US" altLang="en-US" dirty="0">
                <a:latin typeface="Symbol" panose="05050102010706020507" pitchFamily="18" charset="2"/>
              </a:rPr>
              <a:t>a</a:t>
            </a:r>
            <a:r>
              <a:rPr lang="en-US" altLang="en-US" dirty="0"/>
              <a:t> &lt;1, R</a:t>
            </a:r>
            <a:r>
              <a:rPr lang="en-US" altLang="en-US" baseline="-25000" dirty="0"/>
              <a:t>I</a:t>
            </a:r>
            <a:r>
              <a:rPr lang="en-US" altLang="en-US" dirty="0"/>
              <a:t> &gt; 100 and only bad borrowers will apply, </a:t>
            </a:r>
          </a:p>
          <a:p>
            <a:r>
              <a:rPr lang="en-US" altLang="en-US" dirty="0"/>
              <a:t>We have to set the belief (or subjective probability) of getting an application from a good firm at </a:t>
            </a:r>
            <a:r>
              <a:rPr lang="en-US" altLang="en-US" dirty="0">
                <a:latin typeface="Symbol" panose="05050102010706020507" pitchFamily="18" charset="2"/>
              </a:rPr>
              <a:t>a</a:t>
            </a:r>
            <a:r>
              <a:rPr lang="en-US" altLang="en-US" dirty="0"/>
              <a:t>’ = 0!</a:t>
            </a: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A456A72-04ED-4A7A-923F-E532E89FE57E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Informal Analysis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One can also construct examples with two self-fulfilling equilibria: </a:t>
            </a:r>
          </a:p>
          <a:p>
            <a:pPr lvl="1"/>
            <a:r>
              <a:rPr lang="en-US" altLang="en-US"/>
              <a:t>a separating equilibrium where lenders expect that only bad types apply and this is what happens</a:t>
            </a:r>
          </a:p>
          <a:p>
            <a:pPr lvl="1"/>
            <a:r>
              <a:rPr lang="en-US" altLang="en-US"/>
              <a:t>a pooling equilibrium where lenders expect that both types apply and this is what happens (see problem set)</a:t>
            </a:r>
          </a:p>
          <a:p>
            <a:endParaRPr lang="en-US" altLang="en-US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E697CC7-F376-4D37-B691-D4415C391EF1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Separating Equilibrium</a:t>
            </a:r>
            <a:endParaRPr lang="ru-RU" alt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Investment I with p R </a:t>
            </a:r>
            <a:r>
              <a:rPr lang="en-US" altLang="en-US">
                <a:sym typeface="Symbol" panose="05050102010706020507" pitchFamily="18" charset="2"/>
              </a:rPr>
              <a:t> I and </a:t>
            </a:r>
            <a:r>
              <a:rPr lang="en-US" altLang="en-US"/>
              <a:t>q R </a:t>
            </a:r>
            <a:r>
              <a:rPr lang="en-US" altLang="en-US">
                <a:sym typeface="Symbol" panose="05050102010706020507" pitchFamily="18" charset="2"/>
              </a:rPr>
              <a:t> I</a:t>
            </a:r>
            <a:endParaRPr lang="en-US" altLang="en-US"/>
          </a:p>
          <a:p>
            <a:r>
              <a:rPr lang="en-US" altLang="en-US"/>
              <a:t>It has to be externally funded </a:t>
            </a:r>
          </a:p>
          <a:p>
            <a:r>
              <a:rPr lang="en-US" altLang="en-US"/>
              <a:t>As before, there are two types of firms, but now the good one has lower risk and lower return, i.e. p &gt; q and R</a:t>
            </a:r>
            <a:r>
              <a:rPr lang="en-US" altLang="en-US" baseline="30000"/>
              <a:t>good</a:t>
            </a:r>
            <a:r>
              <a:rPr lang="en-US" altLang="en-US"/>
              <a:t> &lt; R</a:t>
            </a:r>
            <a:r>
              <a:rPr lang="en-US" altLang="en-US" baseline="30000"/>
              <a:t>bad</a:t>
            </a:r>
            <a:r>
              <a:rPr lang="en-US" altLang="en-US"/>
              <a:t>.</a:t>
            </a:r>
          </a:p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GB" dirty="0"/>
              <a:t>Break even condition for pooled equilibrium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altLang="en-US" dirty="0"/>
              <a:t>As before, there are </a:t>
            </a:r>
            <a:r>
              <a:rPr lang="en-US" altLang="en-US" dirty="0">
                <a:latin typeface="Symbol" panose="05050102010706020507" pitchFamily="18" charset="2"/>
              </a:rPr>
              <a:t>a</a:t>
            </a:r>
            <a:r>
              <a:rPr lang="en-US" altLang="en-US" dirty="0"/>
              <a:t> good firms and </a:t>
            </a:r>
            <a:br>
              <a:rPr lang="en-US" altLang="en-US" dirty="0"/>
            </a:br>
            <a:r>
              <a:rPr lang="en-US" altLang="en-US" dirty="0"/>
              <a:t>(1 –</a:t>
            </a:r>
            <a:r>
              <a:rPr lang="en-US" altLang="en-US" dirty="0">
                <a:latin typeface="Symbol" panose="05050102010706020507" pitchFamily="18" charset="2"/>
              </a:rPr>
              <a:t>a</a:t>
            </a:r>
            <a:r>
              <a:rPr lang="en-US" altLang="en-US" dirty="0"/>
              <a:t>) bad firms, so if both apply for loans according to their shares in the economy (i.e. </a:t>
            </a:r>
            <a:r>
              <a:rPr lang="en-US" altLang="en-US" dirty="0">
                <a:latin typeface="Symbol" panose="05050102010706020507" pitchFamily="18" charset="2"/>
              </a:rPr>
              <a:t>a</a:t>
            </a:r>
            <a:r>
              <a:rPr lang="en-US" altLang="en-US" dirty="0"/>
              <a:t> and (1 – </a:t>
            </a:r>
            <a:r>
              <a:rPr lang="en-US" altLang="en-US" dirty="0">
                <a:latin typeface="Symbol" panose="05050102010706020507" pitchFamily="18" charset="2"/>
              </a:rPr>
              <a:t>a</a:t>
            </a:r>
            <a:r>
              <a:rPr lang="en-US" altLang="en-US" dirty="0"/>
              <a:t>), the break even condition for the (pooled) contract is: </a:t>
            </a:r>
          </a:p>
          <a:p>
            <a:pPr>
              <a:defRPr/>
            </a:pPr>
            <a:r>
              <a:rPr lang="en-US" altLang="en-US" i="1" dirty="0">
                <a:latin typeface="Symbol" pitchFamily="18" charset="2"/>
              </a:rPr>
              <a:t>[</a:t>
            </a:r>
            <a:r>
              <a:rPr lang="en-US" altLang="en-US" i="1" dirty="0" err="1">
                <a:latin typeface="Symbol" pitchFamily="18" charset="2"/>
              </a:rPr>
              <a:t>a</a:t>
            </a:r>
            <a:r>
              <a:rPr lang="en-US" altLang="en-US" i="1" dirty="0" err="1"/>
              <a:t>p</a:t>
            </a:r>
            <a:r>
              <a:rPr lang="en-US" altLang="en-US" i="1" dirty="0"/>
              <a:t>+(1–</a:t>
            </a:r>
            <a:r>
              <a:rPr lang="en-US" altLang="en-US" i="1" dirty="0">
                <a:latin typeface="Symbol" pitchFamily="18" charset="2"/>
              </a:rPr>
              <a:t>a</a:t>
            </a:r>
            <a:r>
              <a:rPr lang="en-US" altLang="en-US" i="1" dirty="0"/>
              <a:t>)q]R</a:t>
            </a:r>
            <a:r>
              <a:rPr lang="en-US" altLang="en-US" i="1" baseline="-25000" dirty="0"/>
              <a:t>I</a:t>
            </a:r>
            <a:r>
              <a:rPr lang="en-US" altLang="en-US" i="1" dirty="0"/>
              <a:t>=I or m </a:t>
            </a:r>
            <a:r>
              <a:rPr lang="en-US" altLang="en-US" i="1" dirty="0" err="1"/>
              <a:t>R</a:t>
            </a:r>
            <a:r>
              <a:rPr lang="en-US" altLang="en-US" i="1" baseline="-25000" dirty="0" err="1"/>
              <a:t>b</a:t>
            </a:r>
            <a:r>
              <a:rPr lang="en-US" altLang="en-US" i="1" dirty="0"/>
              <a:t>=I !</a:t>
            </a:r>
          </a:p>
          <a:p>
            <a:pPr>
              <a:defRPr/>
            </a:pPr>
            <a:endParaRPr lang="en-GB" dirty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B1F9BED-1272-4D6B-8DF7-EECEC73C87F0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GB" dirty="0"/>
              <a:t>Equilibrium conditions in a pooling equilibrium: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n-US" altLang="en-US" dirty="0"/>
              <a:t>Check whether this is an equilibrium, i.e. whether both firms want to apply for a loan!</a:t>
            </a:r>
          </a:p>
          <a:p>
            <a:pPr lvl="1">
              <a:defRPr/>
            </a:pPr>
            <a:r>
              <a:rPr lang="en-US" altLang="en-US" dirty="0" err="1" smtClean="0"/>
              <a:t>R</a:t>
            </a:r>
            <a:r>
              <a:rPr lang="en-US" altLang="en-US" baseline="30000" dirty="0" err="1" smtClean="0"/>
              <a:t>good</a:t>
            </a:r>
            <a:r>
              <a:rPr lang="en-US" altLang="en-US" dirty="0" smtClean="0"/>
              <a:t> </a:t>
            </a:r>
            <a:r>
              <a:rPr lang="en-US" altLang="en-US" dirty="0"/>
              <a:t>– R</a:t>
            </a:r>
            <a:r>
              <a:rPr lang="en-US" altLang="en-US" baseline="-25000" dirty="0"/>
              <a:t>I</a:t>
            </a:r>
            <a:r>
              <a:rPr lang="en-US" altLang="en-US" dirty="0"/>
              <a:t> ≥ </a:t>
            </a:r>
            <a:r>
              <a:rPr lang="en-US" altLang="en-US" dirty="0" smtClean="0"/>
              <a:t>0</a:t>
            </a:r>
          </a:p>
          <a:p>
            <a:pPr lvl="1">
              <a:defRPr/>
            </a:pPr>
            <a:r>
              <a:rPr lang="en-US" altLang="en-US" dirty="0" err="1" smtClean="0"/>
              <a:t>R</a:t>
            </a:r>
            <a:r>
              <a:rPr lang="en-US" altLang="en-US" baseline="30000" dirty="0" err="1" smtClean="0"/>
              <a:t>bad</a:t>
            </a:r>
            <a:r>
              <a:rPr lang="en-US" altLang="en-US" dirty="0" smtClean="0"/>
              <a:t> </a:t>
            </a:r>
            <a:r>
              <a:rPr lang="en-US" altLang="en-US" dirty="0"/>
              <a:t>– R</a:t>
            </a:r>
            <a:r>
              <a:rPr lang="en-US" altLang="en-US" baseline="-25000" dirty="0"/>
              <a:t>I</a:t>
            </a:r>
            <a:r>
              <a:rPr lang="en-US" altLang="en-US" dirty="0"/>
              <a:t> ≥ 0</a:t>
            </a:r>
            <a:endParaRPr lang="en-GB" altLang="en-US" dirty="0"/>
          </a:p>
          <a:p>
            <a:pPr>
              <a:defRPr/>
            </a:pPr>
            <a:r>
              <a:rPr lang="en-US" dirty="0"/>
              <a:t>If both are willing to apply, our belief that different firms will apply according to their share in the economy is confirmed in equilibrium</a:t>
            </a:r>
          </a:p>
          <a:p>
            <a:pPr marL="0" indent="0">
              <a:buFont typeface="Tahoma" panose="020B0604030504040204" pitchFamily="34" charset="0"/>
              <a:buNone/>
              <a:defRPr/>
            </a:pPr>
            <a:endParaRPr lang="en-GB" dirty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CE3674C-AB67-419F-9BD1-01306CFD9946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Note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Because R</a:t>
            </a:r>
            <a:r>
              <a:rPr lang="en-US" altLang="en-US" baseline="30000"/>
              <a:t>bad</a:t>
            </a:r>
            <a:r>
              <a:rPr lang="en-US" altLang="en-US"/>
              <a:t> </a:t>
            </a:r>
            <a:r>
              <a:rPr lang="en-US" altLang="en-US">
                <a:sym typeface="Symbol" panose="05050102010706020507" pitchFamily="18" charset="2"/>
              </a:rPr>
              <a:t> R</a:t>
            </a:r>
            <a:r>
              <a:rPr lang="en-US" altLang="en-US" baseline="30000">
                <a:sym typeface="Symbol" panose="05050102010706020507" pitchFamily="18" charset="2"/>
              </a:rPr>
              <a:t>good</a:t>
            </a:r>
            <a:r>
              <a:rPr lang="en-US" altLang="en-US">
                <a:sym typeface="Symbol" panose="05050102010706020507" pitchFamily="18" charset="2"/>
              </a:rPr>
              <a:t>, if the good firm satisfies the condition, the bad firm also does!</a:t>
            </a:r>
            <a:endParaRPr lang="en-US" altLang="en-US"/>
          </a:p>
          <a:p>
            <a:endParaRPr lang="en-GB" altLang="en-US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56CF492-45C0-4922-9D9B-5497862B7305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Break-even condition for separating equilibrium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/>
              <a:t>In a separating equilibrium, only the bad firm wants to apply for a loan because </a:t>
            </a:r>
            <a:r>
              <a:rPr lang="en-GB" altLang="en-US" i="1" dirty="0"/>
              <a:t>in that equilibrium</a:t>
            </a:r>
            <a:r>
              <a:rPr lang="en-GB" altLang="en-US" dirty="0"/>
              <a:t> only the bad firm can afford to pay the interest on the loan</a:t>
            </a:r>
          </a:p>
          <a:p>
            <a:r>
              <a:rPr lang="en-GB" altLang="en-US" dirty="0"/>
              <a:t>Assume that only bad firms apply, so our belief of getting a loan application from a good firm is </a:t>
            </a:r>
            <a:r>
              <a:rPr lang="en-GB" altLang="en-US" dirty="0">
                <a:latin typeface="Symbol" panose="05050102010706020507" pitchFamily="18" charset="2"/>
              </a:rPr>
              <a:t>a</a:t>
            </a:r>
            <a:r>
              <a:rPr lang="en-GB" altLang="en-US" dirty="0"/>
              <a:t>’ = 0!</a:t>
            </a:r>
          </a:p>
          <a:p>
            <a:r>
              <a:rPr lang="en-GB" altLang="en-US" dirty="0"/>
              <a:t>So (</a:t>
            </a:r>
            <a:r>
              <a:rPr lang="en-US" altLang="en-US" i="1" dirty="0" err="1">
                <a:latin typeface="Symbol" panose="05050102010706020507" pitchFamily="18" charset="2"/>
              </a:rPr>
              <a:t>a</a:t>
            </a:r>
            <a:r>
              <a:rPr lang="en-US" altLang="en-US" i="1" dirty="0" err="1"/>
              <a:t>’p</a:t>
            </a:r>
            <a:r>
              <a:rPr lang="en-US" altLang="en-US" i="1" dirty="0"/>
              <a:t>+(1–</a:t>
            </a:r>
            <a:r>
              <a:rPr lang="en-US" altLang="en-US" i="1" dirty="0">
                <a:latin typeface="Symbol" panose="05050102010706020507" pitchFamily="18" charset="2"/>
              </a:rPr>
              <a:t>a</a:t>
            </a:r>
            <a:r>
              <a:rPr lang="en-US" altLang="en-US" i="1" dirty="0"/>
              <a:t>’)q)R</a:t>
            </a:r>
            <a:r>
              <a:rPr lang="en-US" altLang="en-US" i="1" baseline="-25000" dirty="0"/>
              <a:t>I</a:t>
            </a:r>
            <a:r>
              <a:rPr lang="en-US" altLang="en-US" i="1" dirty="0"/>
              <a:t>=I or </a:t>
            </a:r>
            <a:r>
              <a:rPr lang="en-US" altLang="en-US" i="1"/>
              <a:t>q R’</a:t>
            </a:r>
            <a:r>
              <a:rPr lang="en-US" altLang="en-US" i="1" baseline="-25000"/>
              <a:t>I</a:t>
            </a:r>
            <a:r>
              <a:rPr lang="en-US" altLang="en-US" i="1" dirty="0"/>
              <a:t>=I!</a:t>
            </a:r>
            <a:endParaRPr lang="en-GB" altLang="en-US" dirty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7447E4B-507A-4601-83B7-7F97F7AE8328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GB" dirty="0"/>
              <a:t>Equilibrium conditions in a separating equilibrium: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For the good firm: </a:t>
            </a:r>
          </a:p>
          <a:p>
            <a:pPr lvl="1">
              <a:buFont typeface="Arial" charset="0"/>
              <a:buChar char="►"/>
              <a:defRPr/>
            </a:pPr>
            <a:r>
              <a:rPr lang="en-US" i="1" dirty="0" err="1"/>
              <a:t>R</a:t>
            </a:r>
            <a:r>
              <a:rPr lang="en-US" i="1" baseline="30000" dirty="0" err="1"/>
              <a:t>good</a:t>
            </a:r>
            <a:r>
              <a:rPr lang="en-US" i="1" dirty="0"/>
              <a:t> – </a:t>
            </a:r>
            <a:r>
              <a:rPr lang="en-US" altLang="en-US" i="1" dirty="0"/>
              <a:t>I/q&lt; 0</a:t>
            </a:r>
          </a:p>
          <a:p>
            <a:pPr>
              <a:defRPr/>
            </a:pPr>
            <a:r>
              <a:rPr lang="en-US" dirty="0"/>
              <a:t>For the bad firm</a:t>
            </a:r>
          </a:p>
          <a:p>
            <a:pPr lvl="1">
              <a:buFont typeface="Arial" charset="0"/>
              <a:buChar char="►"/>
              <a:defRPr/>
            </a:pPr>
            <a:r>
              <a:rPr lang="en-US" i="1" dirty="0" err="1"/>
              <a:t>R</a:t>
            </a:r>
            <a:r>
              <a:rPr lang="en-US" i="1" baseline="30000" dirty="0" err="1"/>
              <a:t>bad</a:t>
            </a:r>
            <a:r>
              <a:rPr lang="en-US" i="1" dirty="0"/>
              <a:t> – </a:t>
            </a:r>
            <a:r>
              <a:rPr lang="en-US" altLang="en-US" i="1" dirty="0"/>
              <a:t>I/q &gt; 0</a:t>
            </a:r>
          </a:p>
          <a:p>
            <a:pPr marL="514350" indent="-457200">
              <a:defRPr/>
            </a:pPr>
            <a:r>
              <a:rPr lang="en-US" dirty="0"/>
              <a:t>So only bad firms apply for a loan, confirming our belief </a:t>
            </a:r>
            <a:r>
              <a:rPr lang="en-US" dirty="0">
                <a:latin typeface="Symbol" panose="05050102010706020507" pitchFamily="18" charset="2"/>
              </a:rPr>
              <a:t>a</a:t>
            </a:r>
            <a:r>
              <a:rPr lang="en-US" dirty="0"/>
              <a:t>’ = 0.</a:t>
            </a:r>
          </a:p>
          <a:p>
            <a:pPr marL="0" indent="0">
              <a:buFont typeface="Tahoma" panose="020B0604030504040204" pitchFamily="34" charset="0"/>
              <a:buNone/>
              <a:defRPr/>
            </a:pPr>
            <a:endParaRPr lang="en-GB" dirty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A1C9968-7A15-4EB2-B38E-137B94DDEB69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29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GB" dirty="0"/>
              <a:t>In financial markets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Gains from trade in claims:</a:t>
            </a:r>
            <a:endParaRPr lang="en-GB" altLang="en-US" dirty="0"/>
          </a:p>
          <a:p>
            <a:r>
              <a:rPr lang="en-GB" altLang="en-US" dirty="0"/>
              <a:t>Liquidity poor agents trade with agents with excess liquidity </a:t>
            </a:r>
          </a:p>
          <a:p>
            <a:pPr lvl="1"/>
            <a:r>
              <a:rPr lang="en-GB" altLang="en-US" dirty="0"/>
              <a:t>for example, to increase loanable funds, a bank “securitizes” loans</a:t>
            </a:r>
          </a:p>
          <a:p>
            <a:pPr lvl="1"/>
            <a:r>
              <a:rPr lang="en-GB" altLang="en-US" dirty="0"/>
              <a:t>that is, by combining them, it turns individual loans into (safe) standardized asset class</a:t>
            </a:r>
          </a:p>
          <a:p>
            <a:r>
              <a:rPr lang="en-GB" altLang="en-US" dirty="0"/>
              <a:t>But are the loans which the banks sells actually lemons?</a:t>
            </a:r>
          </a:p>
          <a:p>
            <a:endParaRPr lang="en-GB" altLang="en-US" dirty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558A5EC-868D-4F4E-BCCC-2D43999A3023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GB" dirty="0"/>
              <a:t>Separating and pooling equilibria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altLang="en-US" dirty="0"/>
              <a:t>If I/(</a:t>
            </a:r>
            <a:r>
              <a:rPr lang="en-US" altLang="en-US" i="1" dirty="0" err="1">
                <a:latin typeface="Symbol" pitchFamily="18" charset="2"/>
              </a:rPr>
              <a:t>a</a:t>
            </a:r>
            <a:r>
              <a:rPr lang="en-US" altLang="en-US" i="1" dirty="0" err="1"/>
              <a:t>p</a:t>
            </a:r>
            <a:r>
              <a:rPr lang="en-US" altLang="en-US" i="1" dirty="0"/>
              <a:t>+(1–</a:t>
            </a:r>
            <a:r>
              <a:rPr lang="en-US" altLang="en-US" i="1" dirty="0">
                <a:latin typeface="Symbol" pitchFamily="18" charset="2"/>
              </a:rPr>
              <a:t>a</a:t>
            </a:r>
            <a:r>
              <a:rPr lang="en-US" altLang="en-US" i="1" dirty="0"/>
              <a:t>)q</a:t>
            </a:r>
            <a:r>
              <a:rPr lang="en-US" altLang="en-US" dirty="0"/>
              <a:t>)</a:t>
            </a:r>
            <a:r>
              <a:rPr lang="en-US" altLang="en-US" i="1" dirty="0"/>
              <a:t>&lt; </a:t>
            </a:r>
            <a:r>
              <a:rPr lang="en-US" altLang="en-US" i="1" dirty="0" err="1"/>
              <a:t>R</a:t>
            </a:r>
            <a:r>
              <a:rPr lang="en-US" altLang="en-US" i="1" baseline="30000" dirty="0" err="1"/>
              <a:t>good</a:t>
            </a:r>
            <a:r>
              <a:rPr lang="en-US" altLang="en-US" i="1" dirty="0"/>
              <a:t> and I/q &gt; </a:t>
            </a:r>
            <a:r>
              <a:rPr lang="en-US" altLang="en-US" i="1" dirty="0" err="1"/>
              <a:t>R</a:t>
            </a:r>
            <a:r>
              <a:rPr lang="en-US" altLang="en-US" baseline="30000" dirty="0" err="1"/>
              <a:t>good</a:t>
            </a:r>
            <a:r>
              <a:rPr lang="en-US" altLang="en-US" i="1" dirty="0"/>
              <a:t>, </a:t>
            </a:r>
            <a:r>
              <a:rPr lang="en-US" altLang="en-US" dirty="0"/>
              <a:t>we can support a separating </a:t>
            </a:r>
            <a:r>
              <a:rPr lang="en-US" altLang="en-US" b="1" dirty="0"/>
              <a:t>and</a:t>
            </a:r>
            <a:r>
              <a:rPr lang="en-US" altLang="en-US" dirty="0"/>
              <a:t> a pooling equilibrium.</a:t>
            </a:r>
            <a:r>
              <a:rPr lang="en-US" altLang="en-US" i="1" dirty="0"/>
              <a:t>  </a:t>
            </a:r>
          </a:p>
          <a:p>
            <a:pPr lvl="1">
              <a:buFont typeface="Arial" charset="0"/>
              <a:buChar char="►"/>
              <a:defRPr/>
            </a:pPr>
            <a:r>
              <a:rPr lang="en-US" altLang="en-US" dirty="0"/>
              <a:t>I.e., </a:t>
            </a:r>
            <a:r>
              <a:rPr lang="en-US" altLang="en-US" i="1" dirty="0" err="1">
                <a:latin typeface="Symbol" pitchFamily="18" charset="2"/>
              </a:rPr>
              <a:t>a</a:t>
            </a:r>
            <a:r>
              <a:rPr lang="en-US" altLang="en-US" i="1" dirty="0" err="1"/>
              <a:t>p</a:t>
            </a:r>
            <a:r>
              <a:rPr lang="en-US" altLang="en-US" i="1" dirty="0"/>
              <a:t>+(1–</a:t>
            </a:r>
            <a:r>
              <a:rPr lang="en-US" altLang="en-US" i="1" dirty="0">
                <a:latin typeface="Symbol" pitchFamily="18" charset="2"/>
              </a:rPr>
              <a:t>a</a:t>
            </a:r>
            <a:r>
              <a:rPr lang="en-US" altLang="en-US" i="1" dirty="0"/>
              <a:t>)q</a:t>
            </a:r>
            <a:r>
              <a:rPr lang="en-US" altLang="en-US" dirty="0"/>
              <a:t> </a:t>
            </a:r>
            <a:r>
              <a:rPr lang="en-US" altLang="en-US" i="1" dirty="0"/>
              <a:t>&gt; I/</a:t>
            </a:r>
            <a:r>
              <a:rPr lang="en-US" altLang="en-US" i="1" dirty="0" err="1"/>
              <a:t>R</a:t>
            </a:r>
            <a:r>
              <a:rPr lang="en-US" altLang="en-US" i="1" baseline="30000" dirty="0" err="1"/>
              <a:t>good</a:t>
            </a:r>
            <a:r>
              <a:rPr lang="en-US" altLang="en-US" i="1" dirty="0"/>
              <a:t> &gt; q</a:t>
            </a:r>
          </a:p>
          <a:p>
            <a:pPr>
              <a:defRPr/>
            </a:pPr>
            <a:r>
              <a:rPr lang="en-US" altLang="en-US" dirty="0"/>
              <a:t>We can </a:t>
            </a:r>
            <a:r>
              <a:rPr lang="en-US" altLang="en-US" b="1" dirty="0"/>
              <a:t>only</a:t>
            </a:r>
            <a:r>
              <a:rPr lang="en-US" altLang="en-US" dirty="0"/>
              <a:t> construct a separating equilibrium if </a:t>
            </a:r>
            <a:br>
              <a:rPr lang="en-US" altLang="en-US" dirty="0"/>
            </a:br>
            <a:r>
              <a:rPr lang="en-US" altLang="en-US" i="1" dirty="0"/>
              <a:t>I/</a:t>
            </a:r>
            <a:r>
              <a:rPr lang="en-US" altLang="en-US" dirty="0"/>
              <a:t>(</a:t>
            </a:r>
            <a:r>
              <a:rPr lang="en-US" altLang="en-US" i="1" dirty="0">
                <a:latin typeface="Symbol" pitchFamily="18" charset="2"/>
              </a:rPr>
              <a:t>a</a:t>
            </a:r>
            <a:r>
              <a:rPr lang="en-US" altLang="en-US" i="1" dirty="0"/>
              <a:t>p+(1–</a:t>
            </a:r>
            <a:r>
              <a:rPr lang="en-US" altLang="en-US" i="1" dirty="0">
                <a:latin typeface="Symbol" pitchFamily="18" charset="2"/>
              </a:rPr>
              <a:t>a</a:t>
            </a:r>
            <a:r>
              <a:rPr lang="en-US" altLang="en-US" i="1" dirty="0"/>
              <a:t>)q</a:t>
            </a:r>
            <a:r>
              <a:rPr lang="en-US" altLang="en-US" dirty="0"/>
              <a:t>)</a:t>
            </a:r>
            <a:r>
              <a:rPr lang="en-US" altLang="en-US" i="1" dirty="0"/>
              <a:t>&gt; </a:t>
            </a:r>
            <a:r>
              <a:rPr lang="en-US" altLang="en-US" i="1" dirty="0" err="1"/>
              <a:t>R</a:t>
            </a:r>
            <a:r>
              <a:rPr lang="en-US" altLang="en-US" i="1" baseline="30000" dirty="0" err="1"/>
              <a:t>good</a:t>
            </a:r>
            <a:r>
              <a:rPr lang="en-US" altLang="en-US" i="1" dirty="0"/>
              <a:t> and I/q &gt; </a:t>
            </a:r>
            <a:r>
              <a:rPr lang="en-US" altLang="en-US" i="1" dirty="0" err="1"/>
              <a:t>R</a:t>
            </a:r>
            <a:r>
              <a:rPr lang="en-US" altLang="en-US" baseline="30000" dirty="0" err="1"/>
              <a:t>good</a:t>
            </a:r>
            <a:r>
              <a:rPr lang="en-US" altLang="en-US" baseline="30000" dirty="0"/>
              <a:t> </a:t>
            </a:r>
            <a:r>
              <a:rPr lang="en-US" dirty="0"/>
              <a:t>recall that by assumption, </a:t>
            </a:r>
            <a:r>
              <a:rPr lang="en-US" i="1" dirty="0" smtClean="0"/>
              <a:t>I/q </a:t>
            </a:r>
            <a:r>
              <a:rPr lang="en-US" i="1" dirty="0"/>
              <a:t>&lt; </a:t>
            </a:r>
            <a:r>
              <a:rPr lang="en-US" i="1" dirty="0" err="1" smtClean="0"/>
              <a:t>R</a:t>
            </a:r>
            <a:r>
              <a:rPr lang="en-US" i="1" baseline="30000" dirty="0" err="1" smtClean="0"/>
              <a:t>bad</a:t>
            </a:r>
            <a:r>
              <a:rPr lang="en-US" dirty="0"/>
              <a:t>!</a:t>
            </a:r>
            <a:endParaRPr lang="en-GB" dirty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5AC4F7F-D64C-41F8-A174-52010822F5A8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30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4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altLang="en-US" dirty="0"/>
              <a:t>Stock Price Reaction</a:t>
            </a:r>
            <a:endParaRPr lang="ru-RU" altLang="en-US" dirty="0"/>
          </a:p>
        </p:txBody>
      </p:sp>
      <p:sp>
        <p:nvSpPr>
          <p:cNvPr id="2457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56435586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Empirical observation 1</a:t>
            </a:r>
            <a:endParaRPr lang="ru-RU" alt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Companies often see a fall in the share price when announcing an equity issue.</a:t>
            </a:r>
          </a:p>
          <a:p>
            <a:pPr lvl="1"/>
            <a:r>
              <a:rPr lang="en-US" altLang="en-US"/>
              <a:t>Investors obviously do not take it as a signal of profitable investment projects.</a:t>
            </a:r>
          </a:p>
          <a:p>
            <a:pPr lvl="1"/>
            <a:r>
              <a:rPr lang="en-US" altLang="en-US"/>
              <a:t>But as revelation that assets are overvalued and owners want to depart from those assets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pic>
        <p:nvPicPr>
          <p:cNvPr id="45059" name="Content Placeholder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09739" y="1052513"/>
            <a:ext cx="5347097" cy="4010025"/>
          </a:xfrm>
        </p:spPr>
      </p:pic>
      <p:sp>
        <p:nvSpPr>
          <p:cNvPr id="4506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557213" indent="-214313">
              <a:spcBef>
                <a:spcPts val="525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1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857250" indent="-171450">
              <a:spcBef>
                <a:spcPts val="45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1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200150" indent="-171450">
              <a:spcBef>
                <a:spcPts val="375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15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1543050" indent="-171450">
              <a:spcBef>
                <a:spcPts val="375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15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1885950" indent="-171450" defTabSz="336947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15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228850" indent="-171450" defTabSz="336947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15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2571750" indent="-171450" defTabSz="336947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15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2914650" indent="-171450" defTabSz="336947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15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E5163A3-1077-41E0-90ED-0792E77FD03C}" type="slidenum">
              <a:rPr lang="ru-RU" altLang="en-US" sz="105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33</a:t>
            </a:fld>
            <a:endParaRPr lang="ru-RU" altLang="en-US" sz="105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45061" name="TextBox 5"/>
          <p:cNvSpPr txBox="1">
            <a:spLocks noChangeArrowheads="1"/>
          </p:cNvSpPr>
          <p:nvPr/>
        </p:nvSpPr>
        <p:spPr bwMode="auto">
          <a:xfrm>
            <a:off x="3006329" y="5481637"/>
            <a:ext cx="2319866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350">
                <a:solidFill>
                  <a:schemeClr val="tx1"/>
                </a:solidFill>
                <a:latin typeface="Arial" panose="020B0604020202020204" pitchFamily="34" charset="0"/>
              </a:rPr>
              <a:t>from Berg/De Marzo, p. 828</a:t>
            </a:r>
          </a:p>
        </p:txBody>
      </p:sp>
    </p:spTree>
    <p:extLst>
      <p:ext uri="{BB962C8B-B14F-4D97-AF65-F5344CB8AC3E}">
        <p14:creationId xmlns:p14="http://schemas.microsoft.com/office/powerpoint/2010/main" val="137733756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Stock price reaction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altLang="en-US" dirty="0"/>
              <a:t>Assume the market has anticipated the investment opportunity but the market is unaware of whether it faces a good or bad company. </a:t>
            </a:r>
            <a:endParaRPr lang="en-GB" altLang="en-US" dirty="0" smtClean="0"/>
          </a:p>
          <a:p>
            <a:pPr lvl="1"/>
            <a:r>
              <a:rPr lang="en-GB" altLang="en-US" dirty="0"/>
              <a:t>the market understands that only the bad company is going to </a:t>
            </a:r>
            <a:r>
              <a:rPr lang="en-GB" altLang="en-US" dirty="0" smtClean="0"/>
              <a:t>invest (and adjust </a:t>
            </a:r>
            <a:r>
              <a:rPr lang="en-GB" altLang="en-US" dirty="0" err="1" smtClean="0"/>
              <a:t>R</a:t>
            </a:r>
            <a:r>
              <a:rPr lang="en-GB" altLang="en-US" baseline="30000" dirty="0" err="1" smtClean="0"/>
              <a:t>bad</a:t>
            </a:r>
            <a:r>
              <a:rPr lang="en-GB" altLang="en-US" dirty="0" smtClean="0"/>
              <a:t>)</a:t>
            </a:r>
            <a:endParaRPr lang="en-GB" altLang="en-US" dirty="0"/>
          </a:p>
          <a:p>
            <a:r>
              <a:rPr lang="en-GB" altLang="en-US" dirty="0"/>
              <a:t>So the value of the company is</a:t>
            </a:r>
          </a:p>
          <a:p>
            <a:r>
              <a:rPr lang="en-GB" altLang="en-US" dirty="0"/>
              <a:t>V</a:t>
            </a:r>
            <a:r>
              <a:rPr lang="en-GB" altLang="en-US" baseline="30000" dirty="0"/>
              <a:t>0</a:t>
            </a:r>
            <a:r>
              <a:rPr lang="en-GB" altLang="en-US" dirty="0"/>
              <a:t> = </a:t>
            </a:r>
            <a:r>
              <a:rPr lang="en-GB" altLang="en-US" dirty="0">
                <a:latin typeface="Symbol" panose="05050102010706020507" pitchFamily="18" charset="2"/>
              </a:rPr>
              <a:t>a</a:t>
            </a:r>
            <a:r>
              <a:rPr lang="en-GB" altLang="en-US" dirty="0"/>
              <a:t> p </a:t>
            </a:r>
            <a:r>
              <a:rPr lang="en-GB" altLang="en-US" dirty="0" err="1"/>
              <a:t>R</a:t>
            </a:r>
            <a:r>
              <a:rPr lang="en-GB" altLang="en-US" baseline="30000" dirty="0" err="1"/>
              <a:t>good</a:t>
            </a:r>
            <a:r>
              <a:rPr lang="en-GB" altLang="en-US" dirty="0"/>
              <a:t> + (1 – </a:t>
            </a:r>
            <a:r>
              <a:rPr lang="en-GB" altLang="en-US" dirty="0">
                <a:latin typeface="Symbol" panose="05050102010706020507" pitchFamily="18" charset="2"/>
              </a:rPr>
              <a:t>a</a:t>
            </a:r>
            <a:r>
              <a:rPr lang="en-GB" altLang="en-US" dirty="0"/>
              <a:t>) </a:t>
            </a:r>
            <a:r>
              <a:rPr lang="en-GB" altLang="en-US" dirty="0" smtClean="0"/>
              <a:t>[q </a:t>
            </a:r>
            <a:r>
              <a:rPr lang="en-GB" altLang="en-US" dirty="0" err="1"/>
              <a:t>R</a:t>
            </a:r>
            <a:r>
              <a:rPr lang="en-GB" altLang="en-US" baseline="30000" dirty="0" err="1"/>
              <a:t>bad</a:t>
            </a:r>
            <a:r>
              <a:rPr lang="en-GB" altLang="en-US" dirty="0"/>
              <a:t> </a:t>
            </a:r>
            <a:r>
              <a:rPr lang="en-GB" altLang="en-US" dirty="0" smtClean="0"/>
              <a:t>– I] </a:t>
            </a:r>
            <a:endParaRPr lang="en-GB" altLang="en-US" dirty="0"/>
          </a:p>
          <a:p>
            <a:r>
              <a:rPr lang="en-GB" altLang="en-US" dirty="0"/>
              <a:t>and assume that p </a:t>
            </a:r>
            <a:r>
              <a:rPr lang="en-GB" altLang="en-US" dirty="0" err="1"/>
              <a:t>R</a:t>
            </a:r>
            <a:r>
              <a:rPr lang="en-GB" altLang="en-US" baseline="30000" dirty="0" err="1"/>
              <a:t>good</a:t>
            </a:r>
            <a:r>
              <a:rPr lang="en-GB" altLang="en-US" dirty="0"/>
              <a:t> &gt; q </a:t>
            </a:r>
            <a:r>
              <a:rPr lang="en-GB" altLang="en-US" dirty="0" err="1" smtClean="0"/>
              <a:t>R</a:t>
            </a:r>
            <a:r>
              <a:rPr lang="en-GB" altLang="en-US" baseline="30000" dirty="0" err="1" smtClean="0"/>
              <a:t>bad</a:t>
            </a:r>
            <a:r>
              <a:rPr lang="en-GB" altLang="en-US" dirty="0"/>
              <a:t> </a:t>
            </a:r>
            <a:r>
              <a:rPr lang="en-GB" altLang="en-US" dirty="0" smtClean="0"/>
              <a:t>– I </a:t>
            </a: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B6A0DD6-9036-46B7-8ADB-724C76CD3150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34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Stock price reaction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/>
              <a:t>Moreover, assume that the equilibrium is separating!</a:t>
            </a:r>
          </a:p>
          <a:p>
            <a:r>
              <a:rPr lang="en-GB" altLang="en-US" dirty="0"/>
              <a:t>So once the firm asks for a loan, the market will assess:</a:t>
            </a:r>
          </a:p>
          <a:p>
            <a:r>
              <a:rPr lang="en-GB" altLang="en-US" i="1" dirty="0"/>
              <a:t>V</a:t>
            </a:r>
            <a:r>
              <a:rPr lang="en-GB" altLang="en-US" i="1" baseline="30000" dirty="0"/>
              <a:t>1</a:t>
            </a:r>
            <a:r>
              <a:rPr lang="en-GB" altLang="en-US" i="1" dirty="0"/>
              <a:t> = q </a:t>
            </a:r>
            <a:r>
              <a:rPr lang="en-GB" altLang="en-US" i="1" dirty="0" err="1"/>
              <a:t>R</a:t>
            </a:r>
            <a:r>
              <a:rPr lang="en-GB" altLang="en-US" i="1" baseline="30000" dirty="0" err="1"/>
              <a:t>bad</a:t>
            </a:r>
            <a:r>
              <a:rPr lang="en-GB" altLang="en-US" i="1" dirty="0"/>
              <a:t> </a:t>
            </a:r>
            <a:r>
              <a:rPr lang="en-GB" altLang="en-US" i="1" dirty="0" smtClean="0"/>
              <a:t>– I </a:t>
            </a:r>
            <a:r>
              <a:rPr lang="en-GB" altLang="en-US" i="1" dirty="0"/>
              <a:t/>
            </a:r>
            <a:br>
              <a:rPr lang="en-GB" altLang="en-US" i="1" dirty="0"/>
            </a:br>
            <a:r>
              <a:rPr lang="en-GB" altLang="en-US" i="1" dirty="0"/>
              <a:t>			&lt; </a:t>
            </a:r>
            <a:r>
              <a:rPr lang="en-GB" altLang="en-US" i="1" dirty="0">
                <a:latin typeface="Symbol" panose="05050102010706020507" pitchFamily="18" charset="2"/>
              </a:rPr>
              <a:t>a</a:t>
            </a:r>
            <a:r>
              <a:rPr lang="en-GB" altLang="en-US" i="1" dirty="0"/>
              <a:t> p </a:t>
            </a:r>
            <a:r>
              <a:rPr lang="en-GB" altLang="en-US" i="1" dirty="0" err="1"/>
              <a:t>R</a:t>
            </a:r>
            <a:r>
              <a:rPr lang="en-GB" altLang="en-US" i="1" baseline="30000" dirty="0" err="1"/>
              <a:t>good</a:t>
            </a:r>
            <a:r>
              <a:rPr lang="en-GB" altLang="en-US" i="1" dirty="0"/>
              <a:t> + (1 – </a:t>
            </a:r>
            <a:r>
              <a:rPr lang="en-GB" altLang="en-US" i="1" dirty="0">
                <a:latin typeface="Symbol" panose="05050102010706020507" pitchFamily="18" charset="2"/>
              </a:rPr>
              <a:t>a</a:t>
            </a:r>
            <a:r>
              <a:rPr lang="en-GB" altLang="en-US" i="1" dirty="0"/>
              <a:t>) </a:t>
            </a:r>
            <a:r>
              <a:rPr lang="en-GB" altLang="en-US" i="1" dirty="0" smtClean="0"/>
              <a:t>[q </a:t>
            </a:r>
            <a:r>
              <a:rPr lang="en-GB" altLang="en-US" i="1" dirty="0" err="1"/>
              <a:t>R</a:t>
            </a:r>
            <a:r>
              <a:rPr lang="en-GB" altLang="en-US" i="1" baseline="30000" dirty="0" err="1"/>
              <a:t>bad</a:t>
            </a:r>
            <a:r>
              <a:rPr lang="en-GB" altLang="en-US" i="1" dirty="0"/>
              <a:t> </a:t>
            </a:r>
            <a:r>
              <a:rPr lang="en-GB" altLang="en-US" i="1" dirty="0" smtClean="0"/>
              <a:t>– I]</a:t>
            </a:r>
          </a:p>
          <a:p>
            <a:pPr marL="0" indent="0">
              <a:buNone/>
            </a:pPr>
            <a:endParaRPr lang="en-GB" altLang="en-US" i="1" dirty="0"/>
          </a:p>
          <a:p>
            <a:endParaRPr lang="en-GB" altLang="en-US" dirty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E4E9981-C32E-457E-B50E-69BC5722C3C1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35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Stock price reaction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/>
              <a:t>Our interpretation: the “loan” is a mature equity offering.</a:t>
            </a:r>
          </a:p>
          <a:p>
            <a:r>
              <a:rPr lang="en-GB" altLang="en-US" dirty="0"/>
              <a:t>the firm accessing the stock market in a separating equilibrium must be the bad firm</a:t>
            </a:r>
          </a:p>
          <a:p>
            <a:r>
              <a:rPr lang="en-GB" altLang="en-US" dirty="0"/>
              <a:t>So an announced equity offering in a separating equilibrium will result in a decrease in the stock price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C5824C7-20AC-4D19-A63C-27431BCE4B1F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36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Empirical Observation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/>
              <a:t>Equity issues often come after increase in stock-price </a:t>
            </a:r>
          </a:p>
          <a:p>
            <a:pPr lvl="1"/>
            <a:r>
              <a:rPr lang="en-GB" altLang="en-US" dirty="0"/>
              <a:t>more money would seem to be always better than less but a stock price increase does not necessarily mean that the stock now is overvalued (as in observation 1)</a:t>
            </a:r>
          </a:p>
          <a:p>
            <a:pPr lvl="1"/>
            <a:r>
              <a:rPr lang="en-GB" altLang="en-US" dirty="0"/>
              <a:t>so there appears to be something that mitigates the lemon effect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557213" indent="-214313">
              <a:spcBef>
                <a:spcPts val="525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1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857250" indent="-171450">
              <a:spcBef>
                <a:spcPts val="45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1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200150" indent="-171450">
              <a:spcBef>
                <a:spcPts val="375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15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1543050" indent="-171450">
              <a:spcBef>
                <a:spcPts val="375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15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1885950" indent="-171450" defTabSz="336947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15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228850" indent="-171450" defTabSz="336947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15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2571750" indent="-171450" defTabSz="336947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15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2914650" indent="-171450" defTabSz="336947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15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35ED655-08D8-4393-98D7-A2BB9942766F}" type="slidenum">
              <a:rPr lang="ru-RU" altLang="en-US" sz="105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37</a:t>
            </a:fld>
            <a:endParaRPr lang="ru-RU" altLang="en-US" sz="105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GB" dirty="0"/>
              <a:t>More equity offerings in a boom?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defRPr/>
            </a:pPr>
            <a:r>
              <a:rPr lang="en-GB" dirty="0"/>
              <a:t>Recall that if </a:t>
            </a:r>
            <a:r>
              <a:rPr lang="en-US" altLang="en-US" i="1" dirty="0"/>
              <a:t>I/(</a:t>
            </a:r>
            <a:r>
              <a:rPr lang="en-US" altLang="en-US" i="1" dirty="0" err="1">
                <a:latin typeface="Symbol" pitchFamily="18" charset="2"/>
              </a:rPr>
              <a:t>a</a:t>
            </a:r>
            <a:r>
              <a:rPr lang="en-US" altLang="en-US" i="1" dirty="0" err="1"/>
              <a:t>p</a:t>
            </a:r>
            <a:r>
              <a:rPr lang="en-US" altLang="en-US" i="1" dirty="0"/>
              <a:t>+(1–</a:t>
            </a:r>
            <a:r>
              <a:rPr lang="en-US" altLang="en-US" i="1" dirty="0">
                <a:latin typeface="Symbol" pitchFamily="18" charset="2"/>
              </a:rPr>
              <a:t>a</a:t>
            </a:r>
            <a:r>
              <a:rPr lang="en-US" altLang="en-US" i="1" dirty="0"/>
              <a:t>)q</a:t>
            </a:r>
            <a:r>
              <a:rPr lang="en-US" altLang="en-US" dirty="0"/>
              <a:t>)</a:t>
            </a:r>
            <a:r>
              <a:rPr lang="en-US" altLang="en-US" i="1" dirty="0"/>
              <a:t>&gt; </a:t>
            </a:r>
            <a:r>
              <a:rPr lang="en-US" altLang="en-US" i="1" dirty="0" err="1"/>
              <a:t>R</a:t>
            </a:r>
            <a:r>
              <a:rPr lang="en-US" altLang="en-US" i="1" baseline="30000" dirty="0" err="1"/>
              <a:t>good</a:t>
            </a:r>
            <a:r>
              <a:rPr lang="en-US" altLang="en-US" i="1" dirty="0"/>
              <a:t> and </a:t>
            </a:r>
            <a:br>
              <a:rPr lang="en-US" altLang="en-US" i="1" dirty="0"/>
            </a:br>
            <a:r>
              <a:rPr lang="en-US" altLang="en-US" i="1" dirty="0"/>
              <a:t>I/q &gt; </a:t>
            </a:r>
            <a:r>
              <a:rPr lang="en-US" altLang="en-US" i="1" dirty="0" err="1"/>
              <a:t>R</a:t>
            </a:r>
            <a:r>
              <a:rPr lang="en-US" altLang="en-US" baseline="30000" dirty="0" err="1"/>
              <a:t>good</a:t>
            </a:r>
            <a:r>
              <a:rPr lang="en-US" altLang="en-US" baseline="30000" dirty="0"/>
              <a:t> </a:t>
            </a:r>
            <a:r>
              <a:rPr lang="en-US" altLang="en-US" dirty="0"/>
              <a:t>we can only construct a separating equilibrium!</a:t>
            </a:r>
          </a:p>
          <a:p>
            <a:pPr>
              <a:defRPr/>
            </a:pPr>
            <a:r>
              <a:rPr lang="en-US" altLang="en-US" dirty="0"/>
              <a:t>So in a boom, it is likely that </a:t>
            </a:r>
            <a:r>
              <a:rPr lang="en-US" altLang="en-US" dirty="0" err="1"/>
              <a:t>R</a:t>
            </a:r>
            <a:r>
              <a:rPr lang="en-US" altLang="en-US" baseline="30000" dirty="0" err="1"/>
              <a:t>good</a:t>
            </a:r>
            <a:r>
              <a:rPr lang="en-US" altLang="en-US" dirty="0"/>
              <a:t> goes up!</a:t>
            </a:r>
          </a:p>
          <a:p>
            <a:pPr>
              <a:defRPr/>
            </a:pPr>
            <a:r>
              <a:rPr lang="en-GB" dirty="0"/>
              <a:t>So more likely to have a pooling equilibrium also!</a:t>
            </a:r>
          </a:p>
          <a:p>
            <a:pPr lvl="1">
              <a:buFont typeface="Arial" charset="0"/>
              <a:buChar char="►"/>
              <a:defRPr/>
            </a:pPr>
            <a:r>
              <a:rPr lang="en-GB" dirty="0"/>
              <a:t>As there is no adverse selection effect in a pooling equilibrium, we should see more equity offerings in a boom.</a:t>
            </a:r>
          </a:p>
          <a:p>
            <a:pPr>
              <a:defRPr/>
            </a:pPr>
            <a:endParaRPr lang="en-GB" dirty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55B364B-4299-4585-BDCF-218A7BCE34A4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38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altLang="en-US"/>
              <a:t>Pecking Order Hypothesis</a:t>
            </a:r>
          </a:p>
        </p:txBody>
      </p:sp>
      <p:sp>
        <p:nvSpPr>
          <p:cNvPr id="39939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AB4BE2A-AE5C-480F-B927-A2BDB9AE2C81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39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dirty="0"/>
              <a:t>Excursion: Asymmetric information btw investors</a:t>
            </a:r>
            <a:endParaRPr lang="ru-RU" altLang="en-US" sz="4000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 dirty="0"/>
              <a:t>Winner’s curse: If different investors’ estimates are distributed around the true value those who overestimate are the ones that will end up with the asset and pay a price which is too high.</a:t>
            </a:r>
          </a:p>
          <a:p>
            <a:r>
              <a:rPr lang="en-US" altLang="en-US" sz="2800" dirty="0"/>
              <a:t>For example, share offerings</a:t>
            </a:r>
          </a:p>
          <a:p>
            <a:r>
              <a:rPr lang="en-US" altLang="en-US" sz="2800" dirty="0"/>
              <a:t>Rock (1986): if investors know that they are likely to pay too much, offer price needs to be lower than in long run equilibrium (or offer will be undersubscribed)</a:t>
            </a:r>
            <a:endParaRPr lang="ru-RU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Empirical Observation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If </a:t>
            </a:r>
            <a:r>
              <a:rPr lang="en-US" altLang="en-US" dirty="0"/>
              <a:t>equity offerings have negative reputation effects, less “information intensive” means  of finance are preferred</a:t>
            </a:r>
          </a:p>
          <a:p>
            <a:pPr lvl="1"/>
            <a:r>
              <a:rPr lang="en-US" altLang="en-US" dirty="0"/>
              <a:t>i.e. internal finance or debt rather than equity.</a:t>
            </a:r>
          </a:p>
          <a:p>
            <a:pPr lvl="1"/>
            <a:r>
              <a:rPr lang="en-US" altLang="en-US" dirty="0"/>
              <a:t>“pecking order hypothesis”</a:t>
            </a:r>
          </a:p>
          <a:p>
            <a:pPr lvl="1"/>
            <a:r>
              <a:rPr lang="en-US" altLang="en-US" dirty="0"/>
              <a:t>there are exceptions (e.g. small high-growth firms) but generally the rules seems to apply</a:t>
            </a:r>
            <a:endParaRPr lang="ru-RU" altLang="en-US" dirty="0"/>
          </a:p>
          <a:p>
            <a:endParaRPr lang="en-GB" altLang="en-US" dirty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557213" indent="-214313">
              <a:spcBef>
                <a:spcPts val="525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1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857250" indent="-171450">
              <a:spcBef>
                <a:spcPts val="45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1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200150" indent="-171450">
              <a:spcBef>
                <a:spcPts val="375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15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1543050" indent="-171450">
              <a:spcBef>
                <a:spcPts val="375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15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1885950" indent="-171450" defTabSz="336947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15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228850" indent="-171450" defTabSz="336947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15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2571750" indent="-171450" defTabSz="336947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15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2914650" indent="-171450" defTabSz="336947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15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D574689-E952-4233-ABF6-A815B4AFCAD8}" type="slidenum">
              <a:rPr lang="ru-RU" altLang="en-US" sz="105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40</a:t>
            </a:fld>
            <a:endParaRPr lang="ru-RU" altLang="en-US" sz="105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Pecking order hypothesis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Assume that the market does not know the type of company it faces, so it must be good with probability </a:t>
            </a:r>
            <a:r>
              <a:rPr lang="en-GB" dirty="0" smtClean="0">
                <a:latin typeface="Symbol" panose="05050102010706020507" pitchFamily="18" charset="2"/>
              </a:rPr>
              <a:t>a</a:t>
            </a:r>
            <a:r>
              <a:rPr lang="en-GB" dirty="0" smtClean="0"/>
              <a:t> and bad with probability 1 – </a:t>
            </a:r>
            <a:r>
              <a:rPr lang="en-GB" dirty="0" smtClean="0">
                <a:latin typeface="Symbol" panose="05050102010706020507" pitchFamily="18" charset="2"/>
              </a:rPr>
              <a:t>a</a:t>
            </a:r>
          </a:p>
          <a:p>
            <a:r>
              <a:rPr lang="en-GB" dirty="0" smtClean="0"/>
              <a:t>So the probability of success is </a:t>
            </a:r>
            <a:br>
              <a:rPr lang="en-GB" dirty="0" smtClean="0"/>
            </a:br>
            <a:r>
              <a:rPr lang="en-GB" dirty="0" smtClean="0"/>
              <a:t>m = </a:t>
            </a:r>
            <a:r>
              <a:rPr lang="en-GB" dirty="0" smtClean="0">
                <a:latin typeface="Symbol" panose="05050102010706020507" pitchFamily="18" charset="2"/>
              </a:rPr>
              <a:t>a</a:t>
            </a:r>
            <a:r>
              <a:rPr lang="en-GB" dirty="0" smtClean="0"/>
              <a:t> p + (1 – </a:t>
            </a:r>
            <a:r>
              <a:rPr lang="en-GB" dirty="0" smtClean="0">
                <a:latin typeface="Symbol" panose="05050102010706020507" pitchFamily="18" charset="2"/>
              </a:rPr>
              <a:t>a</a:t>
            </a:r>
            <a:r>
              <a:rPr lang="en-GB" dirty="0" smtClean="0"/>
              <a:t>) q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ACBD9-5CB0-4C93-8CF4-8650E50F6083}" type="slidenum">
              <a:rPr lang="ru-RU" altLang="en-US" smtClean="0"/>
              <a:pPr/>
              <a:t>41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302825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Pecking Order Hypothesis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/>
              <a:t>Assume profit in the case of failure is </a:t>
            </a:r>
            <a:r>
              <a:rPr lang="en-GB" altLang="en-US" i="1"/>
              <a:t>R</a:t>
            </a:r>
            <a:r>
              <a:rPr lang="en-GB" altLang="en-US" i="1" baseline="30000"/>
              <a:t>F</a:t>
            </a:r>
            <a:r>
              <a:rPr lang="en-GB" altLang="en-US" i="1"/>
              <a:t>&gt;0</a:t>
            </a:r>
          </a:p>
          <a:p>
            <a:pPr lvl="1"/>
            <a:r>
              <a:rPr lang="en-GB" altLang="en-US">
                <a:sym typeface="Wingdings" panose="05000000000000000000" pitchFamily="2" charset="2"/>
              </a:rPr>
              <a:t>could be promised as secure debt</a:t>
            </a:r>
          </a:p>
          <a:p>
            <a:pPr lvl="1"/>
            <a:r>
              <a:rPr lang="en-GB" altLang="en-US">
                <a:sym typeface="Wingdings" panose="05000000000000000000" pitchFamily="2" charset="2"/>
              </a:rPr>
              <a:t>Prior probability of success is m=</a:t>
            </a:r>
            <a:r>
              <a:rPr lang="en-GB" altLang="en-US">
                <a:latin typeface="Symbol" panose="05050102010706020507" pitchFamily="18" charset="2"/>
                <a:sym typeface="Wingdings" panose="05000000000000000000" pitchFamily="2" charset="2"/>
              </a:rPr>
              <a:t>a</a:t>
            </a:r>
            <a:r>
              <a:rPr lang="en-GB" altLang="en-US">
                <a:sym typeface="Wingdings" panose="05000000000000000000" pitchFamily="2" charset="2"/>
              </a:rPr>
              <a:t>p+(1–</a:t>
            </a:r>
            <a:r>
              <a:rPr lang="en-GB" altLang="en-US">
                <a:latin typeface="Symbol" panose="05050102010706020507" pitchFamily="18" charset="2"/>
                <a:sym typeface="Wingdings" panose="05000000000000000000" pitchFamily="2" charset="2"/>
              </a:rPr>
              <a:t>a</a:t>
            </a:r>
            <a:r>
              <a:rPr lang="en-GB" altLang="en-US">
                <a:sym typeface="Wingdings" panose="05000000000000000000" pitchFamily="2" charset="2"/>
              </a:rPr>
              <a:t>) q</a:t>
            </a:r>
          </a:p>
          <a:p>
            <a:r>
              <a:rPr lang="en-GB" altLang="en-US">
                <a:sym typeface="Wingdings" panose="05000000000000000000" pitchFamily="2" charset="2"/>
              </a:rPr>
              <a:t>Assume </a:t>
            </a:r>
            <a:r>
              <a:rPr lang="en-GB" altLang="en-US" i="1">
                <a:sym typeface="Wingdings" panose="05000000000000000000" pitchFamily="2" charset="2"/>
              </a:rPr>
              <a:t>m R</a:t>
            </a:r>
            <a:r>
              <a:rPr lang="en-GB" altLang="en-US" i="1" baseline="30000">
                <a:sym typeface="Wingdings" panose="05000000000000000000" pitchFamily="2" charset="2"/>
              </a:rPr>
              <a:t>S</a:t>
            </a:r>
            <a:r>
              <a:rPr lang="en-GB" altLang="en-US" i="1">
                <a:sym typeface="Wingdings" panose="05000000000000000000" pitchFamily="2" charset="2"/>
              </a:rPr>
              <a:t> + (1 – m) R</a:t>
            </a:r>
            <a:r>
              <a:rPr lang="en-GB" altLang="en-US" i="1" baseline="30000">
                <a:sym typeface="Wingdings" panose="05000000000000000000" pitchFamily="2" charset="2"/>
              </a:rPr>
              <a:t>F</a:t>
            </a:r>
            <a:r>
              <a:rPr lang="en-GB" altLang="en-US" i="1">
                <a:sym typeface="Wingdings" panose="05000000000000000000" pitchFamily="2" charset="2"/>
              </a:rPr>
              <a:t> &gt; I</a:t>
            </a:r>
          </a:p>
          <a:p>
            <a:r>
              <a:rPr lang="en-GB" altLang="en-US">
                <a:sym typeface="Wingdings" panose="05000000000000000000" pitchFamily="2" charset="2"/>
              </a:rPr>
              <a:t>Let </a:t>
            </a:r>
            <a:r>
              <a:rPr lang="en-GB" altLang="en-US" i="1"/>
              <a:t>R</a:t>
            </a:r>
            <a:r>
              <a:rPr lang="en-GB" altLang="en-US" i="1" baseline="30000"/>
              <a:t>F</a:t>
            </a:r>
            <a:r>
              <a:rPr lang="en-GB" altLang="en-US" i="1" baseline="-25000"/>
              <a:t>B</a:t>
            </a:r>
            <a:r>
              <a:rPr lang="en-GB" altLang="en-US"/>
              <a:t> and </a:t>
            </a:r>
            <a:r>
              <a:rPr lang="en-GB" altLang="en-US" i="1"/>
              <a:t>R</a:t>
            </a:r>
            <a:r>
              <a:rPr lang="en-GB" altLang="en-US" i="1" baseline="30000"/>
              <a:t>S</a:t>
            </a:r>
            <a:r>
              <a:rPr lang="en-GB" altLang="en-US" i="1" baseline="-25000"/>
              <a:t>B</a:t>
            </a:r>
            <a:r>
              <a:rPr lang="en-GB" altLang="en-US">
                <a:sym typeface="Wingdings" panose="05000000000000000000" pitchFamily="2" charset="2"/>
              </a:rPr>
              <a:t> be the borrowers share</a:t>
            </a:r>
          </a:p>
          <a:p>
            <a:r>
              <a:rPr lang="en-GB" altLang="en-US">
                <a:sym typeface="Wingdings" panose="05000000000000000000" pitchFamily="2" charset="2"/>
              </a:rPr>
              <a:t>Breakeven condition for investors</a:t>
            </a:r>
            <a:endParaRPr lang="en-GB" altLang="en-US"/>
          </a:p>
          <a:p>
            <a:endParaRPr lang="en-GB" altLang="en-US">
              <a:sym typeface="Wingdings" panose="05000000000000000000" pitchFamily="2" charset="2"/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1A69FEA-F63F-43D6-834F-1537E4AFED67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42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9399" y="5531987"/>
            <a:ext cx="6224851" cy="79506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Pecking Order Hypothesis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altLang="en-US" dirty="0"/>
              <a:t>One can show that the good borrower’s utility is</a:t>
            </a:r>
          </a:p>
          <a:p>
            <a:endParaRPr lang="en-GB" altLang="en-US" dirty="0"/>
          </a:p>
          <a:p>
            <a:endParaRPr lang="en-GB" altLang="en-US" dirty="0"/>
          </a:p>
          <a:p>
            <a:endParaRPr lang="en-GB" altLang="en-US" dirty="0"/>
          </a:p>
          <a:p>
            <a:endParaRPr lang="en-GB" altLang="en-US" dirty="0"/>
          </a:p>
          <a:p>
            <a:r>
              <a:rPr lang="en-GB" altLang="en-US" dirty="0"/>
              <a:t>Note that the second line is a discount for there being bad projects around (with probability 1 – </a:t>
            </a:r>
            <a:r>
              <a:rPr lang="en-GB" altLang="en-US" dirty="0">
                <a:latin typeface="Symbol" panose="05050102010706020507" pitchFamily="18" charset="2"/>
              </a:rPr>
              <a:t>a</a:t>
            </a:r>
            <a:r>
              <a:rPr lang="en-GB" altLang="en-US" dirty="0"/>
              <a:t>)</a:t>
            </a: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8AC4397-EFC9-410B-8516-AF561A30A585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43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1691680" y="3068960"/>
            <a:ext cx="0" cy="288032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2462576"/>
            <a:ext cx="3505950" cy="7504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5616" y="3087203"/>
            <a:ext cx="7083451" cy="1206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Implication for debt policies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/>
              <a:t>note that this discount increases in </a:t>
            </a:r>
            <a:r>
              <a:rPr lang="en-GB" altLang="en-US" i="1" dirty="0" err="1"/>
              <a:t>R</a:t>
            </a:r>
            <a:r>
              <a:rPr lang="en-GB" altLang="en-US" i="1" baseline="30000" dirty="0" err="1"/>
              <a:t>F</a:t>
            </a:r>
            <a:r>
              <a:rPr lang="en-GB" altLang="en-US" i="1" baseline="-25000" dirty="0" err="1"/>
              <a:t>b</a:t>
            </a:r>
            <a:r>
              <a:rPr lang="en-GB" altLang="en-US" dirty="0"/>
              <a:t> and decreases in </a:t>
            </a:r>
            <a:r>
              <a:rPr lang="en-GB" altLang="en-US" i="1" dirty="0" err="1"/>
              <a:t>R</a:t>
            </a:r>
            <a:r>
              <a:rPr lang="en-GB" altLang="en-US" i="1" baseline="30000" dirty="0" err="1"/>
              <a:t>S</a:t>
            </a:r>
            <a:r>
              <a:rPr lang="en-GB" altLang="en-US" i="1" baseline="-25000" dirty="0" err="1"/>
              <a:t>b</a:t>
            </a:r>
            <a:r>
              <a:rPr lang="en-GB" altLang="en-US" dirty="0"/>
              <a:t>.</a:t>
            </a:r>
          </a:p>
          <a:p>
            <a:r>
              <a:rPr lang="en-GB" dirty="0"/>
              <a:t>So the good borrower can increase her utility by reducing her reward in the case of failure. </a:t>
            </a:r>
          </a:p>
          <a:p>
            <a:r>
              <a:rPr lang="en-GB" dirty="0"/>
              <a:t>How is this done? By underwriting a “safe” debt title.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ACBD9-5CB0-4C93-8CF4-8650E50F6083}" type="slidenum">
              <a:rPr lang="ru-RU" altLang="en-US" smtClean="0"/>
              <a:pPr/>
              <a:t>44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222185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Pecking Order Hypothesis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n-GB" altLang="en-US" dirty="0"/>
              <a:t>So the good borrower wants to set</a:t>
            </a:r>
            <a:r>
              <a:rPr lang="en-GB" altLang="en-US" i="1" dirty="0"/>
              <a:t> </a:t>
            </a:r>
            <a:r>
              <a:rPr lang="en-GB" altLang="en-US" i="1" dirty="0" err="1"/>
              <a:t>R</a:t>
            </a:r>
            <a:r>
              <a:rPr lang="en-GB" altLang="en-US" i="1" baseline="30000" dirty="0" err="1"/>
              <a:t>F</a:t>
            </a:r>
            <a:r>
              <a:rPr lang="en-GB" altLang="en-US" i="1" baseline="-25000" dirty="0" err="1"/>
              <a:t>b</a:t>
            </a:r>
            <a:r>
              <a:rPr lang="en-GB" altLang="en-US" dirty="0"/>
              <a:t> =0</a:t>
            </a:r>
          </a:p>
          <a:p>
            <a:pPr lvl="1">
              <a:buFont typeface="Arial" charset="0"/>
              <a:buChar char="►"/>
              <a:defRPr/>
            </a:pPr>
            <a:r>
              <a:rPr lang="en-GB" altLang="en-US" dirty="0"/>
              <a:t>Recall that</a:t>
            </a:r>
            <a:r>
              <a:rPr lang="en-GB" altLang="en-US" i="1" dirty="0"/>
              <a:t> </a:t>
            </a:r>
            <a:r>
              <a:rPr lang="en-GB" altLang="en-US" i="1" dirty="0" err="1"/>
              <a:t>R</a:t>
            </a:r>
            <a:r>
              <a:rPr lang="en-GB" altLang="en-US" i="1" baseline="30000" dirty="0" err="1"/>
              <a:t>F</a:t>
            </a:r>
            <a:r>
              <a:rPr lang="en-GB" altLang="en-US" i="1" baseline="-25000" dirty="0" err="1"/>
              <a:t>b</a:t>
            </a:r>
            <a:r>
              <a:rPr lang="en-GB" altLang="en-US" dirty="0"/>
              <a:t> is the reward for failure</a:t>
            </a:r>
          </a:p>
          <a:p>
            <a:pPr>
              <a:defRPr/>
            </a:pPr>
            <a:r>
              <a:rPr lang="en-GB" altLang="en-US" dirty="0" smtClean="0"/>
              <a:t>Moreover, the borrower </a:t>
            </a:r>
            <a:r>
              <a:rPr lang="en-GB" altLang="en-US" dirty="0"/>
              <a:t>wants to issue debt </a:t>
            </a:r>
            <a:r>
              <a:rPr lang="en-GB" altLang="en-US" i="1" dirty="0"/>
              <a:t>D</a:t>
            </a:r>
            <a:r>
              <a:rPr lang="en-GB" altLang="en-US" dirty="0"/>
              <a:t> and assure creditors that they get </a:t>
            </a:r>
            <a:r>
              <a:rPr lang="en-GB" altLang="en-US" i="1" dirty="0"/>
              <a:t>D =R</a:t>
            </a:r>
            <a:r>
              <a:rPr lang="en-GB" altLang="en-US" i="1" baseline="30000" dirty="0"/>
              <a:t>F</a:t>
            </a:r>
            <a:r>
              <a:rPr lang="en-GB" altLang="en-US" i="1" dirty="0"/>
              <a:t>&gt;0</a:t>
            </a:r>
            <a:r>
              <a:rPr lang="en-GB" altLang="en-US" dirty="0"/>
              <a:t>. </a:t>
            </a:r>
          </a:p>
          <a:p>
            <a:pPr lvl="1">
              <a:buFont typeface="Arial" charset="0"/>
              <a:buChar char="►"/>
              <a:defRPr/>
            </a:pPr>
            <a:r>
              <a:rPr lang="en-GB" altLang="en-US" dirty="0"/>
              <a:t>Equity is issued to cover the remaining investment need with break even cond.</a:t>
            </a:r>
          </a:p>
          <a:p>
            <a:pPr>
              <a:defRPr/>
            </a:pPr>
            <a:endParaRPr lang="en-GB" altLang="en-US" dirty="0"/>
          </a:p>
          <a:p>
            <a:pPr lvl="1">
              <a:buFont typeface="Arial" charset="0"/>
              <a:buChar char="►"/>
              <a:defRPr/>
            </a:pPr>
            <a:r>
              <a:rPr lang="en-GB" altLang="en-US" dirty="0"/>
              <a:t>or </a:t>
            </a:r>
            <a:r>
              <a:rPr lang="en-GB" altLang="en-US" i="1" dirty="0"/>
              <a:t>m R</a:t>
            </a:r>
            <a:r>
              <a:rPr lang="en-GB" altLang="en-US" i="1" baseline="-25000" dirty="0"/>
              <a:t>I</a:t>
            </a:r>
            <a:r>
              <a:rPr lang="en-GB" altLang="en-US" i="1" dirty="0"/>
              <a:t> = I – D</a:t>
            </a:r>
            <a:endParaRPr lang="en-GB" altLang="en-US" dirty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F115F54-E438-444A-A1EB-3C2149837D70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45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4096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450857"/>
              </p:ext>
            </p:extLst>
          </p:nvPr>
        </p:nvGraphicFramePr>
        <p:xfrm>
          <a:off x="2339975" y="4862041"/>
          <a:ext cx="27178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" name="Equation" r:id="rId3" imgW="1282700" imgH="241300" progId="Equation.DSMT4">
                  <p:embed/>
                </p:oleObj>
              </mc:Choice>
              <mc:Fallback>
                <p:oleObj name="Equation" r:id="rId3" imgW="1282700" imgH="2413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975" y="4862041"/>
                        <a:ext cx="27178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E270FB2-387E-9A7D-002F-4234F5DFF4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Pecking Order Hypothesis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7BEA79C-E8D8-09D2-95F8-D4872556E6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Note that in a pooling equilibrium, the good borrower wants to minimize her cost and the bad borrower (who must imitate the good borrower) will follow.</a:t>
            </a:r>
          </a:p>
          <a:p>
            <a:r>
              <a:rPr lang="en-GB" dirty="0"/>
              <a:t>In a “continuum of possible incomes” model, the good borrower separates from a bad borrower by offering a “standard debt contract”, see </a:t>
            </a:r>
            <a:r>
              <a:rPr lang="en-GB" dirty="0" err="1"/>
              <a:t>Tirole</a:t>
            </a:r>
            <a:r>
              <a:rPr lang="en-GB" dirty="0"/>
              <a:t>, section 6.6 and the bad borrower not investing.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68D97379-A66D-E677-8AFE-673B86180D5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ACBD9-5CB0-4C93-8CF4-8650E50F6083}" type="slidenum">
              <a:rPr lang="ru-RU" altLang="en-US" smtClean="0"/>
              <a:pPr/>
              <a:t>46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572678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GB" dirty="0"/>
              <a:t>Conclusion on pecking order hypothesis</a:t>
            </a:r>
          </a:p>
        </p:txBody>
      </p:sp>
      <p:sp>
        <p:nvSpPr>
          <p:cNvPr id="512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/>
              <a:t>Debt claims are low information-intensive </a:t>
            </a:r>
          </a:p>
          <a:p>
            <a:r>
              <a:rPr lang="en-GB" altLang="en-US" dirty="0"/>
              <a:t>By issuing a safe debt claim, the good borrower can reduce the adverse-selection discount</a:t>
            </a:r>
          </a:p>
          <a:p>
            <a:r>
              <a:rPr lang="en-GB" altLang="en-US" dirty="0"/>
              <a:t>Because the debt claim is always paid back – by the good and the bad borrower – the investor needs to charge less to break even. </a:t>
            </a:r>
            <a:endParaRPr lang="en-US" altLang="en-US" dirty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2676A73-405C-4767-8965-D387E8185A40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47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GB" dirty="0"/>
              <a:t>Is It Always the Debt Claim That is Chosen by the Good Borrower?</a:t>
            </a:r>
          </a:p>
        </p:txBody>
      </p:sp>
      <p:sp>
        <p:nvSpPr>
          <p:cNvPr id="45059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755D3EA-DC77-4966-8337-5095BCC23E81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48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Insurance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/>
              <a:t>If insurance can be purchased, the good type buys (cheap) partial insurance and the bad type buys (expensive) full insurance.</a:t>
            </a:r>
          </a:p>
          <a:p>
            <a:pPr lvl="1"/>
            <a:r>
              <a:rPr lang="en-GB" altLang="en-US"/>
              <a:t>Separating equilibrium in the insurance market </a:t>
            </a:r>
          </a:p>
          <a:p>
            <a:pPr lvl="1"/>
            <a:r>
              <a:rPr lang="en-GB" altLang="en-US"/>
              <a:t>Always ask yourself: Can the good type do something which is so costly to the bad type that he would not want to mimic </a:t>
            </a:r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A837F12-9C16-4EC9-BA8A-F72E08448C7F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49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/>
              <a:t>Asymmetric Information in Credit Markets</a:t>
            </a:r>
            <a:endParaRPr lang="ru-RU" altLang="en-US"/>
          </a:p>
        </p:txBody>
      </p:sp>
      <p:sp>
        <p:nvSpPr>
          <p:cNvPr id="1024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ru-RU" altLang="en-US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GB" dirty="0"/>
              <a:t>Different kinds of information asymmetry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n-GB" dirty="0"/>
              <a:t>If the good borrower has less risky distribution, she may not have advantage with debt contract </a:t>
            </a:r>
          </a:p>
          <a:p>
            <a:pPr lvl="1">
              <a:buFont typeface="Arial" charset="0"/>
              <a:buChar char="►"/>
              <a:defRPr/>
            </a:pPr>
            <a:r>
              <a:rPr lang="en-GB" dirty="0"/>
              <a:t>assume good type always receive middle income</a:t>
            </a:r>
          </a:p>
          <a:p>
            <a:pPr lvl="1">
              <a:buFont typeface="Arial" charset="0"/>
              <a:buChar char="►"/>
              <a:defRPr/>
            </a:pPr>
            <a:r>
              <a:rPr lang="en-GB" dirty="0"/>
              <a:t>bad type switches between high and low</a:t>
            </a:r>
          </a:p>
          <a:p>
            <a:pPr lvl="1">
              <a:buFont typeface="Arial" charset="0"/>
              <a:buChar char="►"/>
              <a:defRPr/>
            </a:pPr>
            <a:r>
              <a:rPr lang="en-GB" dirty="0"/>
              <a:t>good type can afford to issue a claim which gives investors more when income is too high or too low (whatever it is: it is not a debt contract)</a:t>
            </a:r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385FE28-5D74-4791-B8D2-C06E22747F27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50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Rent Extraction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dirty="0"/>
              <a:t>If investors have market power they may try to extract rent from borrower</a:t>
            </a:r>
          </a:p>
          <a:p>
            <a:pPr>
              <a:defRPr/>
            </a:pPr>
            <a:r>
              <a:rPr lang="en-US" dirty="0"/>
              <a:t>Recall  Incentive Pay scheme: Fixed payment makes sure that manager gets her outside utility</a:t>
            </a:r>
          </a:p>
          <a:p>
            <a:pPr lvl="1">
              <a:buFont typeface="Arial" charset="0"/>
              <a:buChar char="►"/>
              <a:defRPr/>
            </a:pPr>
            <a:r>
              <a:rPr lang="en-US" dirty="0"/>
              <a:t>Generally, a fixed payment (positive or negative) for the borrower is effective in rent extraction  </a:t>
            </a:r>
          </a:p>
          <a:p>
            <a:pPr>
              <a:defRPr/>
            </a:pPr>
            <a:r>
              <a:rPr lang="en-US" dirty="0"/>
              <a:t>In our case the payment of the borrower needs to be fixed rather than the payment to the investor in the different events</a:t>
            </a: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E7F2422-1FA0-41F3-A65F-471A05B7DCAE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51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altLang="en-US"/>
              <a:t>Dissipative Signals</a:t>
            </a:r>
          </a:p>
        </p:txBody>
      </p:sp>
      <p:sp>
        <p:nvSpPr>
          <p:cNvPr id="49155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altLang="en-US"/>
              <a:t>to reduce asymmetric information</a:t>
            </a:r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C26CE03-16FE-4585-9C3C-34D2F5D1DD1D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52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Certification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n-GB" dirty="0"/>
              <a:t>Certifying agents:</a:t>
            </a:r>
          </a:p>
          <a:p>
            <a:pPr lvl="1">
              <a:buFont typeface="Arial" charset="0"/>
              <a:buChar char="►"/>
              <a:defRPr/>
            </a:pPr>
            <a:r>
              <a:rPr lang="en-GB" dirty="0"/>
              <a:t>Underwriters</a:t>
            </a:r>
          </a:p>
          <a:p>
            <a:pPr lvl="1">
              <a:buFont typeface="Arial" charset="0"/>
              <a:buChar char="►"/>
              <a:defRPr/>
            </a:pPr>
            <a:r>
              <a:rPr lang="en-GB" dirty="0"/>
              <a:t>Rating agencies</a:t>
            </a:r>
          </a:p>
          <a:p>
            <a:pPr lvl="1">
              <a:buFont typeface="Arial" charset="0"/>
              <a:buChar char="►"/>
              <a:defRPr/>
            </a:pPr>
            <a:r>
              <a:rPr lang="en-GB" dirty="0"/>
              <a:t>auditors</a:t>
            </a:r>
          </a:p>
          <a:p>
            <a:pPr lvl="1">
              <a:buFont typeface="Arial" charset="0"/>
              <a:buChar char="►"/>
              <a:defRPr/>
            </a:pPr>
            <a:r>
              <a:rPr lang="en-GB" dirty="0"/>
              <a:t>venture capitalists</a:t>
            </a:r>
          </a:p>
          <a:p>
            <a:pPr>
              <a:defRPr/>
            </a:pPr>
            <a:r>
              <a:rPr lang="en-GB" dirty="0"/>
              <a:t>Problem is now one step removed: Certifying agent needs to have proper incentives to monitor and reveal information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8A10B1D-EE1E-45C9-9FE4-D8A3F2BC32F8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53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Costly Collateral Pledging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GB" dirty="0"/>
              <a:t>A good borrower can distinguish herself from a bad borrower by pledging costly collateral</a:t>
            </a:r>
          </a:p>
          <a:p>
            <a:pPr lvl="1">
              <a:buFont typeface="Arial" charset="0"/>
              <a:buChar char="►"/>
              <a:defRPr/>
            </a:pPr>
            <a:r>
              <a:rPr lang="en-GB" dirty="0"/>
              <a:t>Costly: potentially less value to the investor than to the borrower</a:t>
            </a:r>
          </a:p>
          <a:p>
            <a:pPr>
              <a:defRPr/>
            </a:pPr>
            <a:r>
              <a:rPr lang="en-GB" dirty="0"/>
              <a:t>Why? Good borrower loses the collateral less often than bad borrower</a:t>
            </a:r>
          </a:p>
          <a:p>
            <a:pPr>
              <a:defRPr/>
            </a:pPr>
            <a:r>
              <a:rPr lang="en-GB" dirty="0"/>
              <a:t>So bad borrower does not want to mimic good borrower </a:t>
            </a:r>
            <a:r>
              <a:rPr lang="en-GB" dirty="0">
                <a:sym typeface="Wingdings" panose="05000000000000000000" pitchFamily="2" charset="2"/>
              </a:rPr>
              <a:t> separating equilibrium</a:t>
            </a:r>
          </a:p>
          <a:p>
            <a:pPr lvl="1">
              <a:buFont typeface="Arial" charset="0"/>
              <a:buChar char="►"/>
              <a:defRPr/>
            </a:pPr>
            <a:r>
              <a:rPr lang="en-GB" dirty="0">
                <a:sym typeface="Wingdings" panose="05000000000000000000" pitchFamily="2" charset="2"/>
              </a:rPr>
              <a:t>if the collateral would relax the investor’s participation constraint by the same measure, this effect gets watered down </a:t>
            </a:r>
            <a:endParaRPr lang="en-GB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C2DFD58-3C10-4F5B-9062-D5A30D0C775D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54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Costly Collateral Pledging</a:t>
            </a:r>
          </a:p>
        </p:txBody>
      </p:sp>
      <p:sp>
        <p:nvSpPr>
          <p:cNvPr id="522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/>
              <a:t>Note that the prediction here is that good borrowers pledge costly collateral</a:t>
            </a:r>
          </a:p>
          <a:p>
            <a:r>
              <a:rPr lang="en-GB" altLang="en-US" dirty="0"/>
              <a:t>With moral hazard, weak borrowers (with little cash) make up for this by pledging collateral.</a:t>
            </a: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375D478-6F8D-40A7-92DD-A236DA0A2B5D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55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Short Term Maturities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/>
              <a:t>A good investor can signal confidence about her prospects by borrowing short term</a:t>
            </a:r>
          </a:p>
          <a:p>
            <a:r>
              <a:rPr lang="en-GB" altLang="en-US"/>
              <a:t>Although that may come at a cost (when there is a refinancing need at an intermediate stage) this cost is greater for the bad borrower</a:t>
            </a:r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81D7B74-1837-4C45-8076-DDC5E9B5B63A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56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Asymmetric Information in Credit Markets</a:t>
            </a:r>
            <a:endParaRPr lang="ru-RU" altLang="en-US" sz="400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Here: No wealth A, no private benefit B. </a:t>
            </a:r>
          </a:p>
          <a:p>
            <a:r>
              <a:rPr lang="en-US" altLang="en-US" dirty="0"/>
              <a:t>Bank versus entrepreneur/borrower</a:t>
            </a:r>
          </a:p>
          <a:p>
            <a:r>
              <a:rPr lang="en-US" altLang="en-US" dirty="0"/>
              <a:t>There are investors with risky (“bad”) and safe (“good”) projects, each requiring 100 and earning 150.</a:t>
            </a:r>
          </a:p>
          <a:p>
            <a:pPr lvl="1"/>
            <a:r>
              <a:rPr lang="en-US" altLang="en-US" dirty="0"/>
              <a:t>Safe projects have a success rate of 1.</a:t>
            </a:r>
          </a:p>
          <a:p>
            <a:pPr lvl="1"/>
            <a:r>
              <a:rPr lang="en-US" altLang="en-US" dirty="0"/>
              <a:t>Risky projects have a default rate of 1/3.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Informal analysis</a:t>
            </a:r>
            <a:endParaRPr lang="ru-RU" alt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Here, “good” and “bad” type are credit worthy because expected return is at least as great as initial investment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Suppose the bank sets interest rate at 0%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It breaks even with good borrower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But it will receive applications from both types. So it does not break even because it loses on the bad projects.</a:t>
            </a:r>
          </a:p>
          <a:p>
            <a:pPr>
              <a:lnSpc>
                <a:spcPct val="90000"/>
              </a:lnSpc>
            </a:pPr>
            <a:r>
              <a:rPr lang="en-GB" altLang="en-US" sz="2800" dirty="0"/>
              <a:t>At which rate does the bank break even?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/>
              <a:t>Depends on the share of good and bad borrowers.</a:t>
            </a:r>
            <a:endParaRPr lang="ru-RU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Details of Example A</a:t>
            </a:r>
            <a:endParaRPr lang="ru-RU" altLang="en-US" sz="400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en-US" altLang="en-US" dirty="0"/>
              <a:t>Assume 50% good and 50% bad types.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Ex ante probability of success of a project:</a:t>
            </a:r>
          </a:p>
          <a:p>
            <a:pPr lvl="1">
              <a:lnSpc>
                <a:spcPct val="80000"/>
              </a:lnSpc>
            </a:pPr>
            <a:r>
              <a:rPr lang="en-US" altLang="en-US" i="1" dirty="0"/>
              <a:t>m = 1/2 * 2/3+ 1/2 * 1 = 5/6</a:t>
            </a:r>
          </a:p>
          <a:p>
            <a:pPr>
              <a:lnSpc>
                <a:spcPct val="80000"/>
              </a:lnSpc>
            </a:pPr>
            <a:endParaRPr lang="en-US" altLang="en-US" dirty="0"/>
          </a:p>
          <a:p>
            <a:pPr>
              <a:lnSpc>
                <a:spcPct val="80000"/>
              </a:lnSpc>
            </a:pPr>
            <a:r>
              <a:rPr lang="en-US" altLang="en-US" dirty="0"/>
              <a:t>So the bank needs to earn </a:t>
            </a:r>
            <a:r>
              <a:rPr lang="en-US" altLang="en-US" i="1" dirty="0"/>
              <a:t>m R</a:t>
            </a:r>
            <a:r>
              <a:rPr lang="en-US" altLang="en-US" i="1" baseline="-25000" dirty="0"/>
              <a:t>I</a:t>
            </a:r>
            <a:r>
              <a:rPr lang="en-US" altLang="en-US" i="1" dirty="0"/>
              <a:t> = 100</a:t>
            </a:r>
            <a:endParaRPr lang="en-US" altLang="en-US" dirty="0"/>
          </a:p>
          <a:p>
            <a:pPr>
              <a:lnSpc>
                <a:spcPct val="80000"/>
              </a:lnSpc>
            </a:pPr>
            <a:r>
              <a:rPr lang="en-US" altLang="en-US" dirty="0"/>
              <a:t>or </a:t>
            </a:r>
            <a:r>
              <a:rPr lang="en-US" altLang="en-US" i="1" dirty="0"/>
              <a:t>R</a:t>
            </a:r>
            <a:r>
              <a:rPr lang="en-US" altLang="en-US" i="1" baseline="-25000" dirty="0"/>
              <a:t>I</a:t>
            </a:r>
            <a:r>
              <a:rPr lang="en-US" altLang="en-US" i="1" dirty="0"/>
              <a:t> = 120</a:t>
            </a:r>
            <a:r>
              <a:rPr lang="en-US" altLang="en-US" dirty="0"/>
              <a:t> to break even</a:t>
            </a:r>
          </a:p>
          <a:p>
            <a:pPr>
              <a:lnSpc>
                <a:spcPct val="80000"/>
              </a:lnSpc>
            </a:pPr>
            <a:endParaRPr lang="en-US" altLang="en-US" dirty="0"/>
          </a:p>
          <a:p>
            <a:pPr>
              <a:lnSpc>
                <a:spcPct val="80000"/>
              </a:lnSpc>
            </a:pPr>
            <a:r>
              <a:rPr lang="en-US" altLang="en-US" dirty="0"/>
              <a:t>As </a:t>
            </a:r>
            <a:r>
              <a:rPr lang="en-US" altLang="en-US" i="1" dirty="0"/>
              <a:t>R &gt; R</a:t>
            </a:r>
            <a:r>
              <a:rPr lang="en-US" altLang="en-US" i="1" baseline="-25000" dirty="0"/>
              <a:t>I</a:t>
            </a:r>
            <a:r>
              <a:rPr lang="en-US" altLang="en-US" dirty="0"/>
              <a:t> (150 &gt; 120!) 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good and bad projects are profitable!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“</a:t>
            </a:r>
            <a:r>
              <a:rPr lang="en-US" altLang="en-US" b="1" dirty="0"/>
              <a:t>pooling equilibrium</a:t>
            </a:r>
            <a:r>
              <a:rPr lang="en-US" altLang="en-US" dirty="0"/>
              <a:t>”</a:t>
            </a:r>
          </a:p>
          <a:p>
            <a:pPr>
              <a:lnSpc>
                <a:spcPct val="80000"/>
              </a:lnSpc>
            </a:pPr>
            <a:endParaRPr lang="en-US" altLang="en-US" sz="2800" dirty="0"/>
          </a:p>
          <a:p>
            <a:pPr>
              <a:lnSpc>
                <a:spcPct val="80000"/>
              </a:lnSpc>
            </a:pPr>
            <a:endParaRPr lang="en-US" altLang="en-US" sz="2800" dirty="0"/>
          </a:p>
          <a:p>
            <a:pPr>
              <a:lnSpc>
                <a:spcPct val="80000"/>
              </a:lnSpc>
              <a:buFont typeface="Tahoma" panose="020B0604030504040204" pitchFamily="34" charset="0"/>
              <a:buNone/>
            </a:pPr>
            <a:endParaRPr lang="ru-RU" altLang="en-US" sz="2800" dirty="0"/>
          </a:p>
          <a:p>
            <a:pPr>
              <a:lnSpc>
                <a:spcPct val="80000"/>
              </a:lnSpc>
            </a:pPr>
            <a:endParaRPr lang="ru-RU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GB" altLang="en-US" dirty="0"/>
              <a:t>Concept Check: Example Variant 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altLang="en-US" dirty="0"/>
              <a:t>What if safe projects only have a return of 100 instead of 150?</a:t>
            </a:r>
          </a:p>
          <a:p>
            <a:pPr lvl="1"/>
            <a:r>
              <a:rPr lang="en-GB" altLang="en-US" dirty="0"/>
              <a:t>as long as both types apply, we still have m = 5/6 and the bank has to charge R</a:t>
            </a:r>
            <a:r>
              <a:rPr lang="en-GB" altLang="en-US" baseline="-25000" dirty="0"/>
              <a:t>I</a:t>
            </a:r>
            <a:r>
              <a:rPr lang="en-GB" altLang="en-US" dirty="0"/>
              <a:t> = 120.</a:t>
            </a:r>
          </a:p>
          <a:p>
            <a:pPr lvl="1"/>
            <a:r>
              <a:rPr lang="en-GB" altLang="en-US" dirty="0"/>
              <a:t>but now only bad borrowers can afford to return R</a:t>
            </a:r>
            <a:r>
              <a:rPr lang="en-GB" altLang="en-US" baseline="-25000" dirty="0"/>
              <a:t>I</a:t>
            </a:r>
            <a:r>
              <a:rPr lang="en-GB" altLang="en-US" dirty="0"/>
              <a:t> = 120 to the bank when successful.</a:t>
            </a:r>
          </a:p>
          <a:p>
            <a:pPr lvl="1"/>
            <a:r>
              <a:rPr lang="en-GB" altLang="en-US" dirty="0"/>
              <a:t>so this contradicts a </a:t>
            </a:r>
            <a:r>
              <a:rPr lang="en-GB" altLang="en-US" b="1" dirty="0"/>
              <a:t>pooling equilibrium </a:t>
            </a:r>
            <a:r>
              <a:rPr lang="en-GB" altLang="en-US" dirty="0"/>
              <a:t>and instead we have a </a:t>
            </a:r>
            <a:r>
              <a:rPr lang="en-GB" altLang="en-US" b="1" dirty="0"/>
              <a:t>separating equilibrium</a:t>
            </a:r>
            <a:r>
              <a:rPr lang="en-GB" altLang="en-US" dirty="0"/>
              <a:t> with a default rate of 1/3. </a:t>
            </a:r>
          </a:p>
          <a:p>
            <a:pPr lvl="1"/>
            <a:r>
              <a:rPr lang="en-GB" altLang="en-US" dirty="0"/>
              <a:t>Bank needs to charge R’</a:t>
            </a:r>
            <a:r>
              <a:rPr lang="en-GB" altLang="en-US" baseline="-25000" dirty="0"/>
              <a:t>I</a:t>
            </a:r>
            <a:r>
              <a:rPr lang="en-GB" altLang="en-US" dirty="0"/>
              <a:t> = 150.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10CBA99-24E2-428B-ABDB-407B52F56754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ahoma"/>
        <a:ea typeface="MS Gothic"/>
        <a:cs typeface=""/>
      </a:majorFont>
      <a:minorFont>
        <a:latin typeface="Tahoma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ahoma"/>
        <a:ea typeface="MS Gothic"/>
        <a:cs typeface=""/>
      </a:majorFont>
      <a:minorFont>
        <a:latin typeface="Tahoma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8851</TotalTime>
  <Words>2434</Words>
  <Application>Microsoft Office PowerPoint</Application>
  <PresentationFormat>On-screen Show (4:3)</PresentationFormat>
  <Paragraphs>287</Paragraphs>
  <Slides>56</Slides>
  <Notes>1</Notes>
  <HiddenSlides>0</HiddenSlides>
  <MMClips>0</MMClips>
  <ScaleCrop>false</ScaleCrop>
  <HeadingPairs>
    <vt:vector size="10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56</vt:i4>
      </vt:variant>
      <vt:variant>
        <vt:lpstr>Custom Shows</vt:lpstr>
      </vt:variant>
      <vt:variant>
        <vt:i4>1</vt:i4>
      </vt:variant>
    </vt:vector>
  </HeadingPairs>
  <TitlesOfParts>
    <vt:vector size="68" baseType="lpstr">
      <vt:lpstr>Arial Unicode MS</vt:lpstr>
      <vt:lpstr>MS Gothic</vt:lpstr>
      <vt:lpstr>Arial</vt:lpstr>
      <vt:lpstr>Book Antiqua</vt:lpstr>
      <vt:lpstr>Symbol</vt:lpstr>
      <vt:lpstr>Tahoma</vt:lpstr>
      <vt:lpstr>Times New Roman</vt:lpstr>
      <vt:lpstr>Wingdings</vt:lpstr>
      <vt:lpstr>Office Theme</vt:lpstr>
      <vt:lpstr>1_Office Theme</vt:lpstr>
      <vt:lpstr>Equation</vt:lpstr>
      <vt:lpstr>PowerPoint Presentation</vt:lpstr>
      <vt:lpstr>Adverse selection problem </vt:lpstr>
      <vt:lpstr>In financial markets</vt:lpstr>
      <vt:lpstr>Excursion: Asymmetric information btw investors</vt:lpstr>
      <vt:lpstr>Asymmetric Information in Credit Markets</vt:lpstr>
      <vt:lpstr>Asymmetric Information in Credit Markets</vt:lpstr>
      <vt:lpstr>Informal analysis</vt:lpstr>
      <vt:lpstr>Details of Example A</vt:lpstr>
      <vt:lpstr>Concept Check: Example Variant B</vt:lpstr>
      <vt:lpstr>Tirole, chpt. 6</vt:lpstr>
      <vt:lpstr>Tirole chpt. 6</vt:lpstr>
      <vt:lpstr>Slightly more general model</vt:lpstr>
      <vt:lpstr>Full/symmetric information</vt:lpstr>
      <vt:lpstr>Return on a Pooled Contract</vt:lpstr>
      <vt:lpstr>Return on a pooled contract</vt:lpstr>
      <vt:lpstr>Case 1: No Lending</vt:lpstr>
      <vt:lpstr>Case 2: Cross-Subsidization</vt:lpstr>
      <vt:lpstr>Concept Check</vt:lpstr>
      <vt:lpstr>Overinvestment</vt:lpstr>
      <vt:lpstr>Pooling and Separating Equilibria</vt:lpstr>
      <vt:lpstr>Informal Analysis Example B</vt:lpstr>
      <vt:lpstr>Informal Analysis Example B</vt:lpstr>
      <vt:lpstr>Informal Analysis</vt:lpstr>
      <vt:lpstr>Separating Equilibrium</vt:lpstr>
      <vt:lpstr>Break even condition for pooled equilibrium</vt:lpstr>
      <vt:lpstr>Equilibrium conditions in a pooling equilibrium:</vt:lpstr>
      <vt:lpstr>Note</vt:lpstr>
      <vt:lpstr>Break-even condition for separating equilibrium</vt:lpstr>
      <vt:lpstr>Equilibrium conditions in a separating equilibrium:</vt:lpstr>
      <vt:lpstr>Separating and pooling equilibria</vt:lpstr>
      <vt:lpstr>Stock Price Reaction</vt:lpstr>
      <vt:lpstr>Empirical observation 1</vt:lpstr>
      <vt:lpstr>PowerPoint Presentation</vt:lpstr>
      <vt:lpstr>Stock price reaction</vt:lpstr>
      <vt:lpstr>Stock price reaction</vt:lpstr>
      <vt:lpstr>Stock price reaction</vt:lpstr>
      <vt:lpstr>Empirical Observation 2</vt:lpstr>
      <vt:lpstr>More equity offerings in a boom?</vt:lpstr>
      <vt:lpstr>Pecking Order Hypothesis</vt:lpstr>
      <vt:lpstr>Empirical Observation 3</vt:lpstr>
      <vt:lpstr>Pecking order hypothesis</vt:lpstr>
      <vt:lpstr>Pecking Order Hypothesis</vt:lpstr>
      <vt:lpstr>Pecking Order Hypothesis</vt:lpstr>
      <vt:lpstr>Implication for debt policies</vt:lpstr>
      <vt:lpstr>Pecking Order Hypothesis</vt:lpstr>
      <vt:lpstr>Pecking Order Hypothesis</vt:lpstr>
      <vt:lpstr>Conclusion on pecking order hypothesis</vt:lpstr>
      <vt:lpstr>Is It Always the Debt Claim That is Chosen by the Good Borrower?</vt:lpstr>
      <vt:lpstr>Insurance</vt:lpstr>
      <vt:lpstr>Different kinds of information asymmetry</vt:lpstr>
      <vt:lpstr>Rent Extraction</vt:lpstr>
      <vt:lpstr>Dissipative Signals</vt:lpstr>
      <vt:lpstr>Certification</vt:lpstr>
      <vt:lpstr>Costly Collateral Pledging</vt:lpstr>
      <vt:lpstr>Costly Collateral Pledging</vt:lpstr>
      <vt:lpstr>Short Term Maturities</vt:lpstr>
      <vt:lpstr>lecture2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Management and Organisational Behaviour</dc:title>
  <dc:creator>wendy bloisi</dc:creator>
  <cp:lastModifiedBy>Gerald Pech</cp:lastModifiedBy>
  <cp:revision>2104</cp:revision>
  <cp:lastPrinted>2023-12-08T10:23:04Z</cp:lastPrinted>
  <dcterms:modified xsi:type="dcterms:W3CDTF">2023-12-08T11:19:47Z</dcterms:modified>
</cp:coreProperties>
</file>