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4" r:id="rId6"/>
    <p:sldId id="265" r:id="rId7"/>
    <p:sldId id="262" r:id="rId8"/>
    <p:sldId id="267" r:id="rId9"/>
    <p:sldId id="260" r:id="rId10"/>
    <p:sldId id="261"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p:scale>
          <a:sx n="66" d="100"/>
          <a:sy n="66" d="100"/>
        </p:scale>
        <p:origin x="55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FDCE2F-A655-F85E-6D04-848E26A4BB8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38EFF9C-0BAC-4BD5-4AAB-DC6C519CB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0E37EFC-BE5C-95FE-8ED3-F04649DC7E96}"/>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5" name="Нижний колонтитул 4">
            <a:extLst>
              <a:ext uri="{FF2B5EF4-FFF2-40B4-BE49-F238E27FC236}">
                <a16:creationId xmlns:a16="http://schemas.microsoft.com/office/drawing/2014/main" id="{90710D13-4802-8975-06A3-C2C1304CDF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AF4CC0-FFE6-9F88-2A04-8AEACB0A3B5C}"/>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161988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2B9A1-F1C1-B722-9EAF-36DC401955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2BE544E-B7FD-6854-022E-C912FE96827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5DF570D-6FA7-F90E-B94D-71A55D88DA48}"/>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5" name="Нижний колонтитул 4">
            <a:extLst>
              <a:ext uri="{FF2B5EF4-FFF2-40B4-BE49-F238E27FC236}">
                <a16:creationId xmlns:a16="http://schemas.microsoft.com/office/drawing/2014/main" id="{4FC80FB7-2D00-8923-8667-7E6200BDD0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41F220-C3C1-2927-1CB8-D0CCC5FCAEC1}"/>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415719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9C59560-8329-BD04-B45B-E8CE60EC82C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EE74941-2E1F-E445-6270-0B14BEB1621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6656269-97ED-2DF5-AAA0-8EBECEAF4F6F}"/>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5" name="Нижний колонтитул 4">
            <a:extLst>
              <a:ext uri="{FF2B5EF4-FFF2-40B4-BE49-F238E27FC236}">
                <a16:creationId xmlns:a16="http://schemas.microsoft.com/office/drawing/2014/main" id="{4B5FD53E-AB19-7E04-E9CE-CAEBA99177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6A578C-BCE7-818C-7587-C16022B21E95}"/>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48035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52348-493D-EADE-5E35-7A8367F715F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FF3708F-D003-6AE2-68FE-9B415DB1069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013854-618D-790E-C3E4-ED4606FFFB26}"/>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5" name="Нижний колонтитул 4">
            <a:extLst>
              <a:ext uri="{FF2B5EF4-FFF2-40B4-BE49-F238E27FC236}">
                <a16:creationId xmlns:a16="http://schemas.microsoft.com/office/drawing/2014/main" id="{50813456-B4E1-11F3-1E2D-D6D51D1EF4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9C954F-307B-72BD-56AD-C8C3CD1A8BB2}"/>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401818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ED9AD3-7FF9-6A3E-FBAE-B0EC1BBC742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B2184B7-7F03-6180-DC72-8956FD04BF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AC01AE-D76C-F4BE-6B3F-841B2962F5B4}"/>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5" name="Нижний колонтитул 4">
            <a:extLst>
              <a:ext uri="{FF2B5EF4-FFF2-40B4-BE49-F238E27FC236}">
                <a16:creationId xmlns:a16="http://schemas.microsoft.com/office/drawing/2014/main" id="{5D72F3DE-5205-AFE2-AB03-87EE5779070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BCE014-8BA0-63A5-1357-C6C6ECC9FE9A}"/>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78790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246D6-65C5-5168-37BF-46CEC29181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B759A3B-4933-A3EE-E4EB-2300565C623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9AA0D61-68AE-3F6A-B48F-2E4A406D8D9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1067233-711A-A1AE-8DB7-DE0413A9F178}"/>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6" name="Нижний колонтитул 5">
            <a:extLst>
              <a:ext uri="{FF2B5EF4-FFF2-40B4-BE49-F238E27FC236}">
                <a16:creationId xmlns:a16="http://schemas.microsoft.com/office/drawing/2014/main" id="{2F324A65-9F2D-361F-5538-0D0C76519D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50BF665-E076-5736-956D-12F5C79B6A89}"/>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24115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00D9AD-4039-D027-D887-F089A9ED069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D9708A3-C8E2-4FE1-0DD5-AD6D2B5A6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9542AF8-5018-3B47-97C4-CD391A727F6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D8FFB6C-B1B6-4CAA-981B-3EE3BAB2F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87D1562-8DC0-491B-9BD2-55B5C481B3A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3B56DA-96D2-3E9D-5EEF-F64C031B62C8}"/>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8" name="Нижний колонтитул 7">
            <a:extLst>
              <a:ext uri="{FF2B5EF4-FFF2-40B4-BE49-F238E27FC236}">
                <a16:creationId xmlns:a16="http://schemas.microsoft.com/office/drawing/2014/main" id="{18CB729D-0038-64D6-B388-883B940C0FA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B8FFAE5-5D05-AC80-5667-B103EFB24BCF}"/>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48660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AB8415-EABB-8063-A23C-ED1AB20B9E2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5523EB0-6574-5F13-7B81-AE3A7E156A6F}"/>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4" name="Нижний колонтитул 3">
            <a:extLst>
              <a:ext uri="{FF2B5EF4-FFF2-40B4-BE49-F238E27FC236}">
                <a16:creationId xmlns:a16="http://schemas.microsoft.com/office/drawing/2014/main" id="{7176F942-19AF-6FE5-DF6F-42D4A665C67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C31A884-C6AC-8794-D19B-81C58D37BA18}"/>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97469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518A054-3EB0-3A87-AFB0-59EB6BC6DC8E}"/>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3" name="Нижний колонтитул 2">
            <a:extLst>
              <a:ext uri="{FF2B5EF4-FFF2-40B4-BE49-F238E27FC236}">
                <a16:creationId xmlns:a16="http://schemas.microsoft.com/office/drawing/2014/main" id="{27E397DF-6359-D04C-7F32-B7684B11AC3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B649C51-ABEC-5F3F-701B-BF649FAC72A1}"/>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358173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08D4E4-2A41-2ED7-0A26-2DF6F082C8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3096DF4-B670-9F51-2D3A-5237F460B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57FBC45-4497-842D-C475-B70C06903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8AB2744-B546-401B-C8CF-0BF10C32B974}"/>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6" name="Нижний колонтитул 5">
            <a:extLst>
              <a:ext uri="{FF2B5EF4-FFF2-40B4-BE49-F238E27FC236}">
                <a16:creationId xmlns:a16="http://schemas.microsoft.com/office/drawing/2014/main" id="{7C1CF358-DCB1-C021-7BD2-92144179D7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2D59BE0-E51B-730C-595A-34AA20E5540D}"/>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111734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604F1-6CEB-17E4-2E85-8635B602344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8377503-1E31-9D86-0759-9441049A4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E6DAC27-476B-0D8E-37A8-3602BEF62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437513C-58BB-FCB1-E405-C2E73D65051A}"/>
              </a:ext>
            </a:extLst>
          </p:cNvPr>
          <p:cNvSpPr>
            <a:spLocks noGrp="1"/>
          </p:cNvSpPr>
          <p:nvPr>
            <p:ph type="dt" sz="half" idx="10"/>
          </p:nvPr>
        </p:nvSpPr>
        <p:spPr/>
        <p:txBody>
          <a:bodyPr/>
          <a:lstStyle/>
          <a:p>
            <a:fld id="{0427BB8E-A4D1-4E22-B217-6C4298BC0E35}" type="datetimeFigureOut">
              <a:rPr lang="ru-RU" smtClean="0"/>
              <a:t>15.03.2023</a:t>
            </a:fld>
            <a:endParaRPr lang="ru-RU"/>
          </a:p>
        </p:txBody>
      </p:sp>
      <p:sp>
        <p:nvSpPr>
          <p:cNvPr id="6" name="Нижний колонтитул 5">
            <a:extLst>
              <a:ext uri="{FF2B5EF4-FFF2-40B4-BE49-F238E27FC236}">
                <a16:creationId xmlns:a16="http://schemas.microsoft.com/office/drawing/2014/main" id="{60014A9B-622C-5266-56B7-8DDBEC4A91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A0E0C23-0280-3AC0-E2F1-99F93A9174F4}"/>
              </a:ext>
            </a:extLst>
          </p:cNvPr>
          <p:cNvSpPr>
            <a:spLocks noGrp="1"/>
          </p:cNvSpPr>
          <p:nvPr>
            <p:ph type="sldNum" sz="quarter" idx="12"/>
          </p:nvPr>
        </p:nvSpPr>
        <p:spPr/>
        <p:txBody>
          <a:bodyPr/>
          <a:lstStyle/>
          <a:p>
            <a:fld id="{C018F2FF-DDC8-4FAF-A556-4607F3E390E3}" type="slidenum">
              <a:rPr lang="ru-RU" smtClean="0"/>
              <a:t>‹#›</a:t>
            </a:fld>
            <a:endParaRPr lang="ru-RU"/>
          </a:p>
        </p:txBody>
      </p:sp>
    </p:spTree>
    <p:extLst>
      <p:ext uri="{BB962C8B-B14F-4D97-AF65-F5344CB8AC3E}">
        <p14:creationId xmlns:p14="http://schemas.microsoft.com/office/powerpoint/2010/main" val="47729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A0355-AE36-25B7-B5CA-A07B474F0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669E0CE-C7CD-747E-EA12-01B23F7250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F6E46F-7D51-44D0-62CE-787714518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7BB8E-A4D1-4E22-B217-6C4298BC0E35}" type="datetimeFigureOut">
              <a:rPr lang="ru-RU" smtClean="0"/>
              <a:t>15.03.2023</a:t>
            </a:fld>
            <a:endParaRPr lang="ru-RU"/>
          </a:p>
        </p:txBody>
      </p:sp>
      <p:sp>
        <p:nvSpPr>
          <p:cNvPr id="5" name="Нижний колонтитул 4">
            <a:extLst>
              <a:ext uri="{FF2B5EF4-FFF2-40B4-BE49-F238E27FC236}">
                <a16:creationId xmlns:a16="http://schemas.microsoft.com/office/drawing/2014/main" id="{BEA0616C-8498-3CBD-E5E1-954715321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04F6944-FDFA-B4BD-C3CC-B95BD76A4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8F2FF-DDC8-4FAF-A556-4607F3E390E3}" type="slidenum">
              <a:rPr lang="ru-RU" smtClean="0"/>
              <a:t>‹#›</a:t>
            </a:fld>
            <a:endParaRPr lang="ru-RU"/>
          </a:p>
        </p:txBody>
      </p:sp>
    </p:spTree>
    <p:extLst>
      <p:ext uri="{BB962C8B-B14F-4D97-AF65-F5344CB8AC3E}">
        <p14:creationId xmlns:p14="http://schemas.microsoft.com/office/powerpoint/2010/main" val="87643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url?sa=i&amp;url=https%3A%2F%2Fegemen.kz%2Farticle%2F165779-orbulaq%25C2%25A0-shayqasy%25C2%25A0-%25E2%2580%2593-ult-birligininh-ulgisi&amp;psig=AOvVaw1lI89tL0cdPjk0MFOAiE3k&amp;ust=1678908449903000&amp;source=images&amp;cd=vfe&amp;ved=0CBIQjhxqFwoTCOj1r8CT3P0CFQAAAAAdAAAAABAE"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9D7F9-FED7-4800-D078-D9378E90F745}"/>
              </a:ext>
            </a:extLst>
          </p:cNvPr>
          <p:cNvSpPr>
            <a:spLocks noGrp="1"/>
          </p:cNvSpPr>
          <p:nvPr>
            <p:ph type="ctrTitle"/>
          </p:nvPr>
        </p:nvSpPr>
        <p:spPr>
          <a:xfrm>
            <a:off x="1524000" y="1356527"/>
            <a:ext cx="9144000" cy="3515527"/>
          </a:xfrm>
        </p:spPr>
        <p:txBody>
          <a:bodyPr>
            <a:normAutofit/>
          </a:bodyPr>
          <a:lstStyle/>
          <a:p>
            <a:r>
              <a:rPr lang="en-US" dirty="0"/>
              <a:t>XVII-XVIII</a:t>
            </a:r>
            <a:r>
              <a:rPr lang="kk-KZ" dirty="0"/>
              <a:t> ғ. Қазақ тарихындағы қазақ хандығы.</a:t>
            </a:r>
            <a:endParaRPr lang="ru-RU" dirty="0"/>
          </a:p>
        </p:txBody>
      </p:sp>
      <p:sp>
        <p:nvSpPr>
          <p:cNvPr id="3" name="Подзаголовок 2">
            <a:extLst>
              <a:ext uri="{FF2B5EF4-FFF2-40B4-BE49-F238E27FC236}">
                <a16:creationId xmlns:a16="http://schemas.microsoft.com/office/drawing/2014/main" id="{6619B9EC-B300-F147-8AD9-206E927A1DEC}"/>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145286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1" y="-1"/>
            <a:ext cx="12192001" cy="685800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1" y="-1348760"/>
            <a:ext cx="10515600" cy="1325563"/>
          </a:xfrm>
        </p:spPr>
        <p:txBody>
          <a:bodyPr/>
          <a:lstStyle/>
          <a:p>
            <a:endParaRPr lang="ru-RU" dirty="0"/>
          </a:p>
        </p:txBody>
      </p:sp>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38685" y="148064"/>
            <a:ext cx="7700547" cy="3417025"/>
          </a:xfrm>
        </p:spPr>
        <p:txBody>
          <a:bodyPr>
            <a:noAutofit/>
          </a:bodyPr>
          <a:lstStyle/>
          <a:p>
            <a:r>
              <a:rPr lang="kk-KZ" dirty="0">
                <a:solidFill>
                  <a:schemeClr val="accent2">
                    <a:lumMod val="20000"/>
                    <a:lumOff val="80000"/>
                  </a:schemeClr>
                </a:solidFill>
                <a:latin typeface="Bahnschrift" panose="020B0502040204020203" pitchFamily="34" charset="0"/>
              </a:rPr>
              <a:t>Аңырақай шайқасы:</a:t>
            </a:r>
          </a:p>
          <a:p>
            <a:r>
              <a:rPr lang="ru-RU" sz="1600" dirty="0" err="1">
                <a:solidFill>
                  <a:schemeClr val="accent2">
                    <a:lumMod val="20000"/>
                    <a:lumOff val="80000"/>
                  </a:schemeClr>
                </a:solidFill>
                <a:latin typeface="Bahnschrift" panose="020B0502040204020203" pitchFamily="34" charset="0"/>
              </a:rPr>
              <a:t>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халқының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жоңғар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басқыншылығына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қарсы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соғысы</a:t>
            </a:r>
            <a:r>
              <a:rPr lang="ru-RU" sz="1600" dirty="0">
                <a:solidFill>
                  <a:schemeClr val="accent2">
                    <a:lumMod val="20000"/>
                    <a:lumOff val="80000"/>
                  </a:schemeClr>
                </a:solidFill>
                <a:latin typeface="Bahnschrift" panose="020B0502040204020203" pitchFamily="34" charset="0"/>
              </a:rPr>
              <a:t> (1723-1730ж) </a:t>
            </a:r>
            <a:r>
              <a:rPr lang="ru-RU" sz="1600" dirty="0" err="1">
                <a:solidFill>
                  <a:schemeClr val="accent2">
                    <a:lumMod val="20000"/>
                    <a:lumOff val="80000"/>
                  </a:schemeClr>
                </a:solidFill>
                <a:latin typeface="Bahnschrift" panose="020B0502040204020203" pitchFamily="34" charset="0"/>
              </a:rPr>
              <a:t>жеңіспен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аяқталған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кезде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Аңырақай</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шайқасы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маңызды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рөл</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атқарды.Бұған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халық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ауыз</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әдебиеті</a:t>
            </a:r>
            <a:r>
              <a:rPr lang="ru-RU" sz="1600" dirty="0">
                <a:solidFill>
                  <a:schemeClr val="accent2">
                    <a:lumMod val="20000"/>
                    <a:lumOff val="80000"/>
                  </a:schemeClr>
                </a:solidFill>
                <a:latin typeface="Bahnschrift" panose="020B0502040204020203" pitchFamily="34" charset="0"/>
              </a:rPr>
              <a:t>, ХХ ғ. 20-30 </a:t>
            </a:r>
            <a:r>
              <a:rPr lang="ru-RU" sz="1600" dirty="0" err="1">
                <a:solidFill>
                  <a:schemeClr val="accent2">
                    <a:lumMod val="20000"/>
                    <a:lumOff val="80000"/>
                  </a:schemeClr>
                </a:solidFill>
                <a:latin typeface="Bahnschrift" panose="020B0502040204020203" pitchFamily="34" charset="0"/>
              </a:rPr>
              <a:t>жж</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атақты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зерттеушісі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М.Тынышбаевтің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еңбектері</a:t>
            </a:r>
            <a:r>
              <a:rPr lang="ru-RU" sz="1600" dirty="0">
                <a:solidFill>
                  <a:schemeClr val="accent2">
                    <a:lumMod val="20000"/>
                    <a:lumOff val="80000"/>
                  </a:schemeClr>
                </a:solidFill>
                <a:latin typeface="Bahnschrift" panose="020B0502040204020203" pitchFamily="34" charset="0"/>
              </a:rPr>
              <a:t> мен </a:t>
            </a:r>
            <a:r>
              <a:rPr lang="ru-RU" sz="1600" dirty="0" err="1">
                <a:solidFill>
                  <a:schemeClr val="accent2">
                    <a:lumMod val="20000"/>
                    <a:lumOff val="80000"/>
                  </a:schemeClr>
                </a:solidFill>
                <a:latin typeface="Bahnschrift" panose="020B0502040204020203" pitchFamily="34" charset="0"/>
              </a:rPr>
              <a:t>басқа</a:t>
            </a:r>
            <a:r>
              <a:rPr lang="ru-RU" sz="1600" dirty="0">
                <a:solidFill>
                  <a:schemeClr val="accent2">
                    <a:lumMod val="20000"/>
                    <a:lumOff val="80000"/>
                  </a:schemeClr>
                </a:solidFill>
                <a:latin typeface="Bahnschrift" panose="020B0502040204020203" pitchFamily="34" charset="0"/>
              </a:rPr>
              <a:t> да </a:t>
            </a:r>
            <a:r>
              <a:rPr lang="ru-RU" sz="1600" dirty="0" err="1">
                <a:solidFill>
                  <a:schemeClr val="accent2">
                    <a:lumMod val="20000"/>
                    <a:lumOff val="80000"/>
                  </a:schemeClr>
                </a:solidFill>
                <a:latin typeface="Bahnschrift" panose="020B0502040204020203" pitchFamily="34" charset="0"/>
              </a:rPr>
              <a:t>дереккөздер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дәлел</a:t>
            </a:r>
            <a:r>
              <a:rPr lang="ru-RU" sz="1600" dirty="0">
                <a:solidFill>
                  <a:schemeClr val="accent2">
                    <a:lumMod val="20000"/>
                    <a:lumOff val="80000"/>
                  </a:schemeClr>
                </a:solidFill>
                <a:latin typeface="Bahnschrift" panose="020B0502040204020203" pitchFamily="34" charset="0"/>
              </a:rPr>
              <a:t>.</a:t>
            </a:r>
          </a:p>
          <a:p>
            <a:r>
              <a:rPr lang="ru-RU" sz="1600" dirty="0" err="1">
                <a:solidFill>
                  <a:schemeClr val="accent2">
                    <a:lumMod val="20000"/>
                    <a:lumOff val="80000"/>
                  </a:schemeClr>
                </a:solidFill>
                <a:latin typeface="Bahnschrift" panose="020B0502040204020203" pitchFamily="34" charset="0"/>
              </a:rPr>
              <a:t>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жасақтарының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жоңғарлардан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артықшылығы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болды.Қазақ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жасақтарының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оңтүстіктен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шайқас</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өтетін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орынға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баратын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жолында,ұрыс</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даласына</a:t>
            </a:r>
            <a:r>
              <a:rPr lang="ru-RU" sz="1600" dirty="0">
                <a:solidFill>
                  <a:schemeClr val="accent2">
                    <a:lumMod val="20000"/>
                    <a:lumOff val="80000"/>
                  </a:schemeClr>
                </a:solidFill>
                <a:latin typeface="Bahnschrift" panose="020B0502040204020203" pitchFamily="34" charset="0"/>
              </a:rPr>
              <a:t> аз </a:t>
            </a:r>
            <a:r>
              <a:rPr lang="ru-RU" sz="1600" dirty="0" err="1">
                <a:solidFill>
                  <a:schemeClr val="accent2">
                    <a:lumMod val="20000"/>
                    <a:lumOff val="80000"/>
                  </a:schemeClr>
                </a:solidFill>
                <a:latin typeface="Bahnschrift" panose="020B0502040204020203" pitchFamily="34" charset="0"/>
              </a:rPr>
              <a:t>ғана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жетпейтін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жердегі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Іле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өзенінің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алабында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тоғайлы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орман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орналасты.Бұл</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араның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жер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оты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жақсы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әрі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ерте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шығатын,суы</a:t>
            </a:r>
            <a:r>
              <a:rPr lang="ru-RU" sz="1600" dirty="0">
                <a:solidFill>
                  <a:schemeClr val="accent2">
                    <a:lumMod val="20000"/>
                    <a:lumOff val="80000"/>
                  </a:schemeClr>
                </a:solidFill>
                <a:latin typeface="Bahnschrift" panose="020B0502040204020203" pitchFamily="34" charset="0"/>
              </a:rPr>
              <a:t> да </a:t>
            </a:r>
            <a:r>
              <a:rPr lang="ru-RU" sz="1600" dirty="0" err="1">
                <a:solidFill>
                  <a:schemeClr val="accent2">
                    <a:lumMod val="20000"/>
                    <a:lumOff val="80000"/>
                  </a:schemeClr>
                </a:solidFill>
                <a:latin typeface="Bahnschrift" panose="020B0502040204020203" pitchFamily="34" charset="0"/>
              </a:rPr>
              <a:t>жеткіліеті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еді.Тоғайлы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орман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түрлі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рулардың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салт</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атты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жасақатрын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мейлінше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жасарын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шоғырландыруға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мүмкіндік</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берді.Тап</a:t>
            </a:r>
            <a:r>
              <a:rPr lang="ru-RU" sz="1600" dirty="0">
                <a:solidFill>
                  <a:schemeClr val="accent2">
                    <a:lumMod val="20000"/>
                    <a:lumOff val="80000"/>
                  </a:schemeClr>
                </a:solidFill>
                <a:latin typeface="Bahnschrift" panose="020B0502040204020203" pitchFamily="34" charset="0"/>
              </a:rPr>
              <a:t> осы </a:t>
            </a:r>
            <a:r>
              <a:rPr lang="ru-RU" sz="1600" dirty="0" err="1">
                <a:solidFill>
                  <a:schemeClr val="accent2">
                    <a:lumMod val="20000"/>
                    <a:lumOff val="80000"/>
                  </a:schemeClr>
                </a:solidFill>
                <a:latin typeface="Bahnschrift" panose="020B0502040204020203" pitchFamily="34" charset="0"/>
              </a:rPr>
              <a:t>себептен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шайқас</a:t>
            </a:r>
            <a:r>
              <a:rPr lang="ru-RU" sz="1600" dirty="0">
                <a:solidFill>
                  <a:schemeClr val="accent2">
                    <a:lumMod val="20000"/>
                    <a:lumOff val="80000"/>
                  </a:schemeClr>
                </a:solidFill>
                <a:latin typeface="Bahnschrift" panose="020B0502040204020203" pitchFamily="34" charset="0"/>
              </a:rPr>
              <a:t> Хан-</a:t>
            </a:r>
            <a:r>
              <a:rPr lang="ru-RU" sz="1600" dirty="0" err="1">
                <a:solidFill>
                  <a:schemeClr val="accent2">
                    <a:lumMod val="20000"/>
                    <a:lumOff val="80000"/>
                  </a:schemeClr>
                </a:solidFill>
                <a:latin typeface="Bahnschrift" panose="020B0502040204020203" pitchFamily="34" charset="0"/>
              </a:rPr>
              <a:t>Тауының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етегінде-ұрыс</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даласының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солстүстік</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жағында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басталды.Қазақ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әскеріне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халық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жиынында</a:t>
            </a:r>
            <a:r>
              <a:rPr lang="ru-RU" sz="1600" dirty="0">
                <a:solidFill>
                  <a:schemeClr val="accent2">
                    <a:lumMod val="20000"/>
                    <a:lumOff val="80000"/>
                  </a:schemeClr>
                </a:solidFill>
                <a:latin typeface="Bahnschrift" panose="020B0502040204020203" pitchFamily="34" charset="0"/>
              </a:rPr>
              <a:t> бас </a:t>
            </a:r>
            <a:r>
              <a:rPr lang="ru-RU" sz="1600" dirty="0" err="1">
                <a:solidFill>
                  <a:schemeClr val="accent2">
                    <a:lumMod val="20000"/>
                    <a:lumOff val="80000"/>
                  </a:schemeClr>
                </a:solidFill>
                <a:latin typeface="Bahnschrift" panose="020B0502040204020203" pitchFamily="34" charset="0"/>
              </a:rPr>
              <a:t>әскербасы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болып</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сайланған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Әбілхайыр</a:t>
            </a:r>
            <a:r>
              <a:rPr lang="ru-RU" sz="1600" dirty="0">
                <a:solidFill>
                  <a:schemeClr val="accent2">
                    <a:lumMod val="20000"/>
                    <a:lumOff val="80000"/>
                  </a:schemeClr>
                </a:solidFill>
                <a:latin typeface="Bahnschrift" panose="020B0502040204020203" pitchFamily="34" charset="0"/>
              </a:rPr>
              <a:t> хан </a:t>
            </a:r>
            <a:r>
              <a:rPr lang="ru-RU" sz="1600" dirty="0" err="1">
                <a:solidFill>
                  <a:schemeClr val="accent2">
                    <a:lumMod val="20000"/>
                    <a:lumOff val="80000"/>
                  </a:schemeClr>
                </a:solidFill>
                <a:latin typeface="Bahnschrift" panose="020B0502040204020203" pitchFamily="34" charset="0"/>
              </a:rPr>
              <a:t>қолбасшылық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жасады.Шайқасқа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Қаратау</a:t>
            </a:r>
            <a:r>
              <a:rPr lang="ru-RU" sz="1600" dirty="0">
                <a:solidFill>
                  <a:schemeClr val="accent2">
                    <a:lumMod val="20000"/>
                    <a:lumOff val="80000"/>
                  </a:schemeClr>
                </a:solidFill>
                <a:latin typeface="Bahnschrift" panose="020B0502040204020203" pitchFamily="34" charset="0"/>
              </a:rPr>
              <a:t> мен </a:t>
            </a:r>
            <a:r>
              <a:rPr lang="ru-RU" sz="1600" dirty="0" err="1">
                <a:solidFill>
                  <a:schemeClr val="accent2">
                    <a:lumMod val="20000"/>
                    <a:lumOff val="80000"/>
                  </a:schemeClr>
                </a:solidFill>
                <a:latin typeface="Bahnschrift" panose="020B0502040204020203" pitchFamily="34" charset="0"/>
              </a:rPr>
              <a:t>Мугоджар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тауының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баурайындағы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және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Ұлытау</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бөктеріндегі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Бұланты-Білеуті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маңында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соғысқан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сарбаздар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қатысты.Жасақтың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қатарында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Төле</a:t>
            </a:r>
            <a:r>
              <a:rPr lang="ru-RU" sz="1600" dirty="0">
                <a:solidFill>
                  <a:schemeClr val="accent2">
                    <a:lumMod val="20000"/>
                    <a:lumOff val="80000"/>
                  </a:schemeClr>
                </a:solidFill>
                <a:latin typeface="Bahnschrift" panose="020B0502040204020203" pitchFamily="34" charset="0"/>
              </a:rPr>
              <a:t> би мен </a:t>
            </a:r>
            <a:r>
              <a:rPr lang="ru-RU" sz="1600" dirty="0" err="1">
                <a:solidFill>
                  <a:schemeClr val="accent2">
                    <a:lumMod val="20000"/>
                    <a:lumOff val="80000"/>
                  </a:schemeClr>
                </a:solidFill>
                <a:latin typeface="Bahnschrift" panose="020B0502040204020203" pitchFamily="34" charset="0"/>
              </a:rPr>
              <a:t>Қойгелді</a:t>
            </a:r>
            <a:r>
              <a:rPr lang="ru-RU" sz="1600" dirty="0">
                <a:solidFill>
                  <a:schemeClr val="accent2">
                    <a:lumMod val="20000"/>
                    <a:lumOff val="80000"/>
                  </a:schemeClr>
                </a:solidFill>
                <a:latin typeface="Bahnschrift" panose="020B0502040204020203" pitchFamily="34" charset="0"/>
              </a:rPr>
              <a:t> батыр </a:t>
            </a:r>
            <a:r>
              <a:rPr lang="ru-RU" sz="1600" dirty="0" err="1">
                <a:solidFill>
                  <a:schemeClr val="accent2">
                    <a:lumMod val="20000"/>
                    <a:lumOff val="80000"/>
                  </a:schemeClr>
                </a:solidFill>
                <a:latin typeface="Bahnschrift" panose="020B0502040204020203" pitchFamily="34" charset="0"/>
              </a:rPr>
              <a:t>болды</a:t>
            </a:r>
            <a:r>
              <a:rPr lang="ru-RU" sz="1600" dirty="0">
                <a:solidFill>
                  <a:schemeClr val="accent2">
                    <a:lumMod val="20000"/>
                    <a:lumOff val="80000"/>
                  </a:schemeClr>
                </a:solidFill>
                <a:latin typeface="Bahnschrift" panose="020B0502040204020203" pitchFamily="34" charset="0"/>
              </a:rPr>
              <a:t>.</a:t>
            </a:r>
          </a:p>
          <a:p>
            <a:r>
              <a:rPr lang="ru-RU" sz="1600" dirty="0" err="1">
                <a:solidFill>
                  <a:schemeClr val="accent2">
                    <a:lumMod val="20000"/>
                    <a:lumOff val="80000"/>
                  </a:schemeClr>
                </a:solidFill>
                <a:latin typeface="Bahnschrift" panose="020B0502040204020203" pitchFamily="34" charset="0"/>
              </a:rPr>
              <a:t>Әскери</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тактиканың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сәттілік</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әкелетін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тгтқиылдан</a:t>
            </a:r>
            <a:r>
              <a:rPr lang="ru-RU" sz="1600" dirty="0">
                <a:solidFill>
                  <a:schemeClr val="accent2">
                    <a:lumMod val="20000"/>
                    <a:lumOff val="80000"/>
                  </a:schemeClr>
                </a:solidFill>
                <a:latin typeface="Bahnschrift" panose="020B0502040204020203" pitchFamily="34" charset="0"/>
              </a:rPr>
              <a:t> бас салу </a:t>
            </a:r>
            <a:r>
              <a:rPr lang="ru-RU" sz="1600" dirty="0" err="1">
                <a:solidFill>
                  <a:schemeClr val="accent2">
                    <a:lumMod val="20000"/>
                    <a:lumOff val="80000"/>
                  </a:schemeClr>
                </a:solidFill>
                <a:latin typeface="Bahnschrift" panose="020B0502040204020203" pitchFamily="34" charset="0"/>
              </a:rPr>
              <a:t>элементіне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үлкен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мән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берілді.Жекелеген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жүздік</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және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мыңдық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жасақтардың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қимылы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бір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стратегиялық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мақсатқа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біріктірілді.Әрбір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ірі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әскери</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бөлімшенің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өз</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туы,яғни</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әскери</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рәмізі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болды.Аңырақай</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шайқасының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маңыздылығы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сол</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халқын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зор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қайғыға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батырған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жоңғарлар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толық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талқандалды.Қазақ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жауынгерлері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бір</a:t>
            </a:r>
            <a:r>
              <a:rPr lang="ru-RU" sz="1600" dirty="0">
                <a:solidFill>
                  <a:schemeClr val="accent2">
                    <a:lumMod val="20000"/>
                    <a:lumOff val="80000"/>
                  </a:schemeClr>
                </a:solidFill>
                <a:latin typeface="Bahnschrift" panose="020B0502040204020203" pitchFamily="34" charset="0"/>
              </a:rPr>
              <a:t> ай </a:t>
            </a:r>
            <a:r>
              <a:rPr lang="ru-RU" sz="1600" dirty="0" err="1">
                <a:solidFill>
                  <a:schemeClr val="accent2">
                    <a:lumMod val="20000"/>
                    <a:lumOff val="80000"/>
                  </a:schemeClr>
                </a:solidFill>
                <a:latin typeface="Bahnschrift" panose="020B0502040204020203" pitchFamily="34" charset="0"/>
              </a:rPr>
              <a:t>бойына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ұсақ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шапқыншылықтармен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жауды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титықтатты.Аңырақай</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шайқасы-қазақ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жасақтарының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шығыс</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және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солтүстік</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бағыттардағы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шабуылының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бір</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бөлігі.Жасаштардың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бірі</a:t>
            </a:r>
            <a:r>
              <a:rPr lang="ru-RU" sz="1600" dirty="0">
                <a:solidFill>
                  <a:schemeClr val="accent2">
                    <a:lumMod val="20000"/>
                    <a:lumOff val="80000"/>
                  </a:schemeClr>
                </a:solidFill>
                <a:latin typeface="Bahnschrift" panose="020B0502040204020203" pitchFamily="34" charset="0"/>
              </a:rPr>
              <a:t>-Сарысу мен </a:t>
            </a:r>
            <a:r>
              <a:rPr lang="ru-RU" sz="1600" dirty="0" err="1">
                <a:solidFill>
                  <a:schemeClr val="accent2">
                    <a:lumMod val="20000"/>
                    <a:lumOff val="80000"/>
                  </a:schemeClr>
                </a:solidFill>
                <a:latin typeface="Bahnschrift" panose="020B0502040204020203" pitchFamily="34" charset="0"/>
              </a:rPr>
              <a:t>Ұлытау</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арқылы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солстүстікке,екіншісі</a:t>
            </a:r>
            <a:r>
              <a:rPr lang="ru-RU" sz="1600" dirty="0">
                <a:solidFill>
                  <a:schemeClr val="accent2">
                    <a:lumMod val="20000"/>
                    <a:lumOff val="80000"/>
                  </a:schemeClr>
                </a:solidFill>
                <a:latin typeface="Bahnschrift" panose="020B0502040204020203" pitchFamily="34" charset="0"/>
              </a:rPr>
              <a:t>-Талас пен Шу </a:t>
            </a:r>
            <a:r>
              <a:rPr lang="ru-RU" sz="1600" dirty="0" err="1">
                <a:solidFill>
                  <a:schemeClr val="accent2">
                    <a:lumMod val="20000"/>
                    <a:lumOff val="80000"/>
                  </a:schemeClr>
                </a:solidFill>
                <a:latin typeface="Bahnschrift" panose="020B0502040204020203" pitchFamily="34" charset="0"/>
              </a:rPr>
              <a:t>өзендірінің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алаптарымен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шығысқа</a:t>
            </a:r>
            <a:r>
              <a:rPr lang="ru-RU" sz="1600" dirty="0">
                <a:solidFill>
                  <a:schemeClr val="accent2">
                    <a:lumMod val="20000"/>
                    <a:lumOff val="80000"/>
                  </a:schemeClr>
                </a:solidFill>
                <a:latin typeface="Bahnschrift" panose="020B0502040204020203" pitchFamily="34" charset="0"/>
              </a:rPr>
              <a:t> бет </a:t>
            </a:r>
            <a:r>
              <a:rPr lang="ru-RU" sz="1600" dirty="0" err="1">
                <a:solidFill>
                  <a:schemeClr val="accent2">
                    <a:lumMod val="20000"/>
                    <a:lumOff val="80000"/>
                  </a:schemeClr>
                </a:solidFill>
                <a:latin typeface="Bahnschrift" panose="020B0502040204020203" pitchFamily="34" charset="0"/>
              </a:rPr>
              <a:t>алды</a:t>
            </a:r>
            <a:r>
              <a:rPr lang="ru-RU" sz="1600" dirty="0">
                <a:solidFill>
                  <a:schemeClr val="accent2">
                    <a:lumMod val="20000"/>
                    <a:lumOff val="80000"/>
                  </a:schemeClr>
                </a:solidFill>
                <a:latin typeface="Bahnschrift" panose="020B0502040204020203" pitchFamily="34" charset="0"/>
              </a:rPr>
              <a:t>.</a:t>
            </a:r>
          </a:p>
        </p:txBody>
      </p:sp>
      <p:pic>
        <p:nvPicPr>
          <p:cNvPr id="5122" name="Picture 2" descr="Аңырақай шайқасы - Тарих -">
            <a:extLst>
              <a:ext uri="{FF2B5EF4-FFF2-40B4-BE49-F238E27FC236}">
                <a16:creationId xmlns:a16="http://schemas.microsoft.com/office/drawing/2014/main" id="{FFBC1BBD-1C47-E34A-A1BD-96BAABB46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720" y="3734445"/>
            <a:ext cx="4309648" cy="297549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Жаужүрек мың бала&quot; фильмінің ағылшын тілді постері мен ағылшын тіліндегі  субтитрі бар трейлері жарық көрді. Twitchfilm.com.. | ВКонтакте">
            <a:extLst>
              <a:ext uri="{FF2B5EF4-FFF2-40B4-BE49-F238E27FC236}">
                <a16:creationId xmlns:a16="http://schemas.microsoft.com/office/drawing/2014/main" id="{7539992F-842E-A039-C832-839FB4789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8044" y="146159"/>
            <a:ext cx="2624999" cy="341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6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66096-7E6A-614E-14C0-77FC8168CCE0}"/>
              </a:ext>
            </a:extLst>
          </p:cNvPr>
          <p:cNvSpPr>
            <a:spLocks noGrp="1"/>
          </p:cNvSpPr>
          <p:nvPr>
            <p:ph type="title"/>
          </p:nvPr>
        </p:nvSpPr>
        <p:spPr>
          <a:xfrm>
            <a:off x="0" y="0"/>
            <a:ext cx="10515600" cy="1325563"/>
          </a:xfrm>
        </p:spPr>
        <p:txBody>
          <a:bodyPr/>
          <a:lstStyle/>
          <a:p>
            <a:r>
              <a:rPr lang="kk-KZ" dirty="0"/>
              <a:t>Қолданылған сілтемелер</a:t>
            </a:r>
            <a:r>
              <a:rPr lang="en-US" dirty="0"/>
              <a:t>/</a:t>
            </a:r>
            <a:r>
              <a:rPr lang="kk-KZ" dirty="0"/>
              <a:t>дерек көздері:</a:t>
            </a:r>
            <a:endParaRPr lang="ru-RU" dirty="0"/>
          </a:p>
        </p:txBody>
      </p:sp>
      <p:sp>
        <p:nvSpPr>
          <p:cNvPr id="3" name="Объект 2">
            <a:extLst>
              <a:ext uri="{FF2B5EF4-FFF2-40B4-BE49-F238E27FC236}">
                <a16:creationId xmlns:a16="http://schemas.microsoft.com/office/drawing/2014/main" id="{79577DD5-18AF-CA3D-6E84-B28BD213BFA7}"/>
              </a:ext>
            </a:extLst>
          </p:cNvPr>
          <p:cNvSpPr>
            <a:spLocks noGrp="1"/>
          </p:cNvSpPr>
          <p:nvPr>
            <p:ph idx="1"/>
          </p:nvPr>
        </p:nvSpPr>
        <p:spPr>
          <a:xfrm>
            <a:off x="140970" y="1517015"/>
            <a:ext cx="10515600" cy="4351338"/>
          </a:xfrm>
        </p:spPr>
        <p:txBody>
          <a:bodyPr>
            <a:normAutofit lnSpcReduction="10000"/>
          </a:bodyPr>
          <a:lstStyle/>
          <a:p>
            <a:r>
              <a:rPr lang="ru-RU" i="0" dirty="0" err="1">
                <a:solidFill>
                  <a:srgbClr val="2B2B2B"/>
                </a:solidFill>
                <a:effectLst/>
                <a:latin typeface="CommissionerRegular"/>
              </a:rPr>
              <a:t>Қазақстан</a:t>
            </a:r>
            <a:r>
              <a:rPr lang="ru-RU" i="0" dirty="0">
                <a:solidFill>
                  <a:srgbClr val="2B2B2B"/>
                </a:solidFill>
                <a:effectLst/>
                <a:latin typeface="CommissionerRegular"/>
              </a:rPr>
              <a:t> </a:t>
            </a:r>
            <a:r>
              <a:rPr lang="ru-RU" i="0" dirty="0" err="1">
                <a:solidFill>
                  <a:srgbClr val="2B2B2B"/>
                </a:solidFill>
                <a:effectLst/>
                <a:latin typeface="CommissionerRegular"/>
              </a:rPr>
              <a:t>ұлттық</a:t>
            </a:r>
            <a:r>
              <a:rPr lang="ru-RU" i="0" dirty="0">
                <a:solidFill>
                  <a:srgbClr val="2B2B2B"/>
                </a:solidFill>
                <a:effectLst/>
                <a:latin typeface="CommissionerRegular"/>
              </a:rPr>
              <a:t> </a:t>
            </a:r>
            <a:r>
              <a:rPr lang="ru-RU" i="0" dirty="0" err="1">
                <a:solidFill>
                  <a:srgbClr val="2B2B2B"/>
                </a:solidFill>
                <a:effectLst/>
                <a:latin typeface="CommissionerRegular"/>
              </a:rPr>
              <a:t>энциклопедиясы</a:t>
            </a:r>
            <a:r>
              <a:rPr lang="ru-RU" i="0" dirty="0">
                <a:solidFill>
                  <a:srgbClr val="2B2B2B"/>
                </a:solidFill>
                <a:effectLst/>
                <a:latin typeface="CommissionerRegular"/>
              </a:rPr>
              <a:t>, 3 том, </a:t>
            </a:r>
            <a:r>
              <a:rPr lang="ru-RU" i="0" dirty="0" err="1">
                <a:solidFill>
                  <a:srgbClr val="2B2B2B"/>
                </a:solidFill>
                <a:effectLst/>
                <a:latin typeface="CommissionerRegular"/>
              </a:rPr>
              <a:t>Тарихи</a:t>
            </a:r>
            <a:r>
              <a:rPr lang="ru-RU" i="0" dirty="0">
                <a:solidFill>
                  <a:srgbClr val="2B2B2B"/>
                </a:solidFill>
                <a:effectLst/>
                <a:latin typeface="CommissionerRegular"/>
              </a:rPr>
              <a:t> </a:t>
            </a:r>
            <a:r>
              <a:rPr lang="ru-RU" i="0" dirty="0" err="1">
                <a:solidFill>
                  <a:srgbClr val="2B2B2B"/>
                </a:solidFill>
                <a:effectLst/>
                <a:latin typeface="CommissionerRegular"/>
              </a:rPr>
              <a:t>тұлғалар</a:t>
            </a:r>
            <a:r>
              <a:rPr lang="ru-RU" i="0" dirty="0">
                <a:solidFill>
                  <a:srgbClr val="2B2B2B"/>
                </a:solidFill>
                <a:effectLst/>
                <a:latin typeface="CommissionerRegular"/>
              </a:rPr>
              <a:t>» </a:t>
            </a:r>
            <a:r>
              <a:rPr lang="ru-RU" i="0" dirty="0" err="1">
                <a:solidFill>
                  <a:srgbClr val="2B2B2B"/>
                </a:solidFill>
                <a:effectLst/>
                <a:latin typeface="CommissionerRegular"/>
              </a:rPr>
              <a:t>кітабы</a:t>
            </a:r>
            <a:r>
              <a:rPr lang="ru-RU" i="0" dirty="0">
                <a:solidFill>
                  <a:srgbClr val="2B2B2B"/>
                </a:solidFill>
                <a:effectLst/>
                <a:latin typeface="CommissionerRegular"/>
              </a:rPr>
              <a:t>.</a:t>
            </a:r>
          </a:p>
          <a:p>
            <a:endParaRPr lang="ru-RU" b="0" i="0" dirty="0">
              <a:solidFill>
                <a:srgbClr val="333333"/>
              </a:solidFill>
              <a:effectLst/>
              <a:latin typeface="Helvetica Neue"/>
            </a:endParaRPr>
          </a:p>
          <a:p>
            <a:r>
              <a:rPr lang="ru-RU" b="0" i="0" dirty="0" err="1">
                <a:solidFill>
                  <a:srgbClr val="333333"/>
                </a:solidFill>
                <a:effectLst/>
                <a:latin typeface="Helvetica Neue"/>
              </a:rPr>
              <a:t>Б</a:t>
            </a:r>
            <a:r>
              <a:rPr lang="ru-RU" sz="2400" b="0" i="0" dirty="0" err="1">
                <a:solidFill>
                  <a:srgbClr val="333333"/>
                </a:solidFill>
                <a:effectLst/>
                <a:latin typeface="Helvetica Neue"/>
              </a:rPr>
              <a:t>.Кәрібаев</a:t>
            </a:r>
            <a:r>
              <a:rPr lang="ru-RU" sz="2400" b="0" i="0" dirty="0">
                <a:solidFill>
                  <a:srgbClr val="333333"/>
                </a:solidFill>
                <a:effectLst/>
                <a:latin typeface="Helvetica Neue"/>
              </a:rPr>
              <a:t>,</a:t>
            </a:r>
            <a:r>
              <a:rPr lang="en-US" sz="2400" b="0" i="0" dirty="0">
                <a:solidFill>
                  <a:srgbClr val="333333"/>
                </a:solidFill>
                <a:effectLst/>
                <a:latin typeface="Helvetica Neue"/>
              </a:rPr>
              <a:t>(2020,11 </a:t>
            </a:r>
            <a:r>
              <a:rPr lang="kk-KZ" sz="2400" b="0" i="0" dirty="0">
                <a:solidFill>
                  <a:srgbClr val="333333"/>
                </a:solidFill>
                <a:effectLst/>
                <a:latin typeface="Helvetica Neue"/>
              </a:rPr>
              <a:t>наурыз</a:t>
            </a:r>
            <a:r>
              <a:rPr lang="ru-RU" sz="2400" b="0" i="0" dirty="0">
                <a:solidFill>
                  <a:srgbClr val="333333"/>
                </a:solidFill>
                <a:effectLst/>
                <a:latin typeface="Helvetica Neue"/>
              </a:rPr>
              <a:t>). </a:t>
            </a:r>
            <a:r>
              <a:rPr lang="en-US" sz="2400" b="0" i="0" dirty="0">
                <a:solidFill>
                  <a:srgbClr val="333333"/>
                </a:solidFill>
                <a:effectLst/>
                <a:latin typeface="Helvetica Neue"/>
              </a:rPr>
              <a:t>“</a:t>
            </a:r>
            <a:r>
              <a:rPr lang="ru-RU" sz="2400" b="0" i="0" dirty="0" err="1">
                <a:solidFill>
                  <a:srgbClr val="333333"/>
                </a:solidFill>
                <a:effectLst/>
                <a:latin typeface="Helvetica Neue"/>
              </a:rPr>
              <a:t>Тарихи</a:t>
            </a:r>
            <a:r>
              <a:rPr lang="ru-RU" sz="2400" b="0" i="0" dirty="0">
                <a:solidFill>
                  <a:srgbClr val="333333"/>
                </a:solidFill>
                <a:effectLst/>
                <a:latin typeface="Helvetica Neue"/>
              </a:rPr>
              <a:t> </a:t>
            </a:r>
            <a:r>
              <a:rPr lang="ru-RU" sz="2400" b="0" i="0" dirty="0" err="1">
                <a:solidFill>
                  <a:srgbClr val="333333"/>
                </a:solidFill>
                <a:effectLst/>
                <a:latin typeface="Helvetica Neue"/>
              </a:rPr>
              <a:t>шолы</a:t>
            </a:r>
            <a:r>
              <a:rPr lang="kk-KZ" sz="2400" b="0" i="0" dirty="0">
                <a:solidFill>
                  <a:srgbClr val="333333"/>
                </a:solidFill>
                <a:effectLst/>
                <a:latin typeface="Helvetica Neue"/>
              </a:rPr>
              <a:t>ғу</a:t>
            </a:r>
            <a:r>
              <a:rPr lang="en-US" sz="2400" dirty="0">
                <a:solidFill>
                  <a:srgbClr val="333333"/>
                </a:solidFill>
                <a:latin typeface="Helvetica Neue"/>
              </a:rPr>
              <a:t>”</a:t>
            </a:r>
            <a:endParaRPr lang="kk-KZ" sz="2400" dirty="0">
              <a:solidFill>
                <a:srgbClr val="333333"/>
              </a:solidFill>
              <a:latin typeface="Helvetica Neue"/>
            </a:endParaRPr>
          </a:p>
          <a:p>
            <a:pPr marL="0" indent="0">
              <a:buNone/>
            </a:pPr>
            <a:r>
              <a:rPr lang="kk-KZ" sz="2400" dirty="0">
                <a:solidFill>
                  <a:srgbClr val="333333"/>
                </a:solidFill>
                <a:latin typeface="Helvetica Neue"/>
              </a:rPr>
              <a:t>   </a:t>
            </a:r>
            <a:r>
              <a:rPr lang="en-US" sz="2400" dirty="0">
                <a:solidFill>
                  <a:srgbClr val="333333"/>
                </a:solidFill>
                <a:latin typeface="Helvetica Neue"/>
              </a:rPr>
              <a:t>https://egemen.kz/article/223816-zhanhgir-khan</a:t>
            </a:r>
          </a:p>
          <a:p>
            <a:endParaRPr lang="kk-KZ" sz="2400" b="1" dirty="0">
              <a:solidFill>
                <a:srgbClr val="333333"/>
              </a:solidFill>
              <a:latin typeface="Helvetica Neue"/>
            </a:endParaRPr>
          </a:p>
          <a:p>
            <a:r>
              <a:rPr lang="kk-KZ" sz="2400" dirty="0">
                <a:solidFill>
                  <a:srgbClr val="333333"/>
                </a:solidFill>
                <a:latin typeface="Helvetica Neue"/>
              </a:rPr>
              <a:t>Т.Омарбеков,</a:t>
            </a:r>
            <a:r>
              <a:rPr lang="en-US" sz="2400" dirty="0">
                <a:solidFill>
                  <a:srgbClr val="333333"/>
                </a:solidFill>
                <a:latin typeface="Helvetica Neue"/>
              </a:rPr>
              <a:t>(2015) “</a:t>
            </a:r>
            <a:r>
              <a:rPr lang="kk-KZ" sz="2400" dirty="0">
                <a:solidFill>
                  <a:srgbClr val="333333"/>
                </a:solidFill>
                <a:latin typeface="Helvetica Neue"/>
              </a:rPr>
              <a:t>Ұлы даланың дара тұлғалары</a:t>
            </a:r>
            <a:r>
              <a:rPr lang="en-US" sz="2400" dirty="0">
                <a:solidFill>
                  <a:srgbClr val="333333"/>
                </a:solidFill>
                <a:latin typeface="Helvetica Neue"/>
              </a:rPr>
              <a:t>”</a:t>
            </a:r>
            <a:r>
              <a:rPr lang="kk-KZ" sz="2400" dirty="0">
                <a:solidFill>
                  <a:srgbClr val="333333"/>
                </a:solidFill>
                <a:latin typeface="Helvetica Neue"/>
              </a:rPr>
              <a:t> 69-85 б.</a:t>
            </a:r>
          </a:p>
          <a:p>
            <a:endParaRPr lang="kk-KZ" sz="2400" dirty="0">
              <a:solidFill>
                <a:srgbClr val="333333"/>
              </a:solidFill>
              <a:latin typeface="Helvetica Neue"/>
            </a:endParaRPr>
          </a:p>
          <a:p>
            <a:r>
              <a:rPr lang="kk-KZ" sz="2400" dirty="0">
                <a:solidFill>
                  <a:srgbClr val="333333"/>
                </a:solidFill>
                <a:latin typeface="Helvetica Neue"/>
              </a:rPr>
              <a:t>К.М Байпақов </a:t>
            </a:r>
            <a:r>
              <a:rPr lang="en-US" sz="2400" dirty="0">
                <a:solidFill>
                  <a:srgbClr val="333333"/>
                </a:solidFill>
                <a:latin typeface="Helvetica Neue"/>
              </a:rPr>
              <a:t>&amp; </a:t>
            </a:r>
            <a:r>
              <a:rPr lang="kk-KZ" sz="2400" dirty="0">
                <a:solidFill>
                  <a:srgbClr val="333333"/>
                </a:solidFill>
                <a:latin typeface="Helvetica Neue"/>
              </a:rPr>
              <a:t>А.Ж.Барақбаев,(2013) </a:t>
            </a:r>
            <a:r>
              <a:rPr lang="en-US" sz="2400" dirty="0">
                <a:solidFill>
                  <a:srgbClr val="333333"/>
                </a:solidFill>
                <a:latin typeface="Helvetica Neue"/>
              </a:rPr>
              <a:t>“</a:t>
            </a:r>
            <a:r>
              <a:rPr lang="kk-KZ" sz="2400" dirty="0">
                <a:solidFill>
                  <a:srgbClr val="333333"/>
                </a:solidFill>
                <a:latin typeface="Helvetica Neue"/>
              </a:rPr>
              <a:t>Көшпенділердің ұлы шайқастары</a:t>
            </a:r>
            <a:r>
              <a:rPr lang="en-US" sz="2400" dirty="0">
                <a:solidFill>
                  <a:srgbClr val="333333"/>
                </a:solidFill>
                <a:latin typeface="Helvetica Neue"/>
              </a:rPr>
              <a:t>”</a:t>
            </a:r>
            <a:r>
              <a:rPr lang="kk-KZ" sz="2400" dirty="0">
                <a:solidFill>
                  <a:srgbClr val="333333"/>
                </a:solidFill>
                <a:latin typeface="Helvetica Neue"/>
              </a:rPr>
              <a:t> 162-178 б.</a:t>
            </a:r>
            <a:endParaRPr lang="ru-RU" sz="2400" i="0" dirty="0">
              <a:solidFill>
                <a:srgbClr val="2B2B2B"/>
              </a:solidFill>
              <a:effectLst/>
              <a:latin typeface="CommissionerRegular"/>
            </a:endParaRPr>
          </a:p>
        </p:txBody>
      </p:sp>
    </p:spTree>
    <p:extLst>
      <p:ext uri="{BB962C8B-B14F-4D97-AF65-F5344CB8AC3E}">
        <p14:creationId xmlns:p14="http://schemas.microsoft.com/office/powerpoint/2010/main" val="307460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161305" y="18255"/>
            <a:ext cx="12192000"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161305" y="-136566"/>
            <a:ext cx="10515600" cy="1325563"/>
          </a:xfrm>
        </p:spPr>
        <p:txBody>
          <a:bodyPr/>
          <a:lstStyle/>
          <a:p>
            <a:r>
              <a:rPr lang="kk-KZ" dirty="0"/>
              <a:t>Қысқаша жоспар</a:t>
            </a:r>
            <a:r>
              <a:rPr lang="en-US" dirty="0"/>
              <a:t>:</a:t>
            </a:r>
            <a:endParaRPr lang="ru-RU" dirty="0"/>
          </a:p>
        </p:txBody>
      </p:sp>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161305" y="1343818"/>
            <a:ext cx="11666517" cy="5377616"/>
          </a:xfrm>
        </p:spPr>
        <p:txBody>
          <a:bodyPr>
            <a:noAutofit/>
          </a:bodyPr>
          <a:lstStyle/>
          <a:p>
            <a:r>
              <a:rPr lang="kk-KZ" dirty="0">
                <a:solidFill>
                  <a:schemeClr val="accent2">
                    <a:lumMod val="20000"/>
                    <a:lumOff val="80000"/>
                  </a:schemeClr>
                </a:solidFill>
                <a:latin typeface="Bahnschrift" panose="020B0502040204020203" pitchFamily="34" charset="0"/>
              </a:rPr>
              <a:t>Билік еткен хандар</a:t>
            </a:r>
          </a:p>
          <a:p>
            <a:r>
              <a:rPr lang="kk-KZ" dirty="0">
                <a:solidFill>
                  <a:schemeClr val="accent2">
                    <a:lumMod val="20000"/>
                    <a:lumOff val="80000"/>
                  </a:schemeClr>
                </a:solidFill>
                <a:latin typeface="Bahnschrift" panose="020B0502040204020203" pitchFamily="34" charset="0"/>
              </a:rPr>
              <a:t>  Олардың қосқан үлесі</a:t>
            </a:r>
          </a:p>
          <a:p>
            <a:r>
              <a:rPr lang="kk-KZ" dirty="0">
                <a:solidFill>
                  <a:schemeClr val="accent2">
                    <a:lumMod val="20000"/>
                    <a:lumOff val="80000"/>
                  </a:schemeClr>
                </a:solidFill>
                <a:latin typeface="Bahnschrift" panose="020B0502040204020203" pitchFamily="34" charset="0"/>
              </a:rPr>
              <a:t>Мәдениеті</a:t>
            </a:r>
          </a:p>
          <a:p>
            <a:r>
              <a:rPr lang="kk-KZ" dirty="0">
                <a:solidFill>
                  <a:schemeClr val="accent2">
                    <a:lumMod val="20000"/>
                    <a:lumOff val="80000"/>
                  </a:schemeClr>
                </a:solidFill>
                <a:latin typeface="Bahnschrift" panose="020B0502040204020203" pitchFamily="34" charset="0"/>
              </a:rPr>
              <a:t>Халқы</a:t>
            </a:r>
          </a:p>
          <a:p>
            <a:r>
              <a:rPr lang="kk-KZ" dirty="0">
                <a:solidFill>
                  <a:schemeClr val="accent2">
                    <a:lumMod val="20000"/>
                    <a:lumOff val="80000"/>
                  </a:schemeClr>
                </a:solidFill>
                <a:latin typeface="Bahnschrift" panose="020B0502040204020203" pitchFamily="34" charset="0"/>
              </a:rPr>
              <a:t>Әсерін тигізген шайқастар</a:t>
            </a:r>
          </a:p>
        </p:txBody>
      </p:sp>
    </p:spTree>
    <p:extLst>
      <p:ext uri="{BB962C8B-B14F-4D97-AF65-F5344CB8AC3E}">
        <p14:creationId xmlns:p14="http://schemas.microsoft.com/office/powerpoint/2010/main" val="406128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0" y="0"/>
            <a:ext cx="12192000"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393813" y="51999"/>
            <a:ext cx="10515600" cy="1325563"/>
          </a:xfrm>
        </p:spPr>
        <p:txBody>
          <a:bodyPr/>
          <a:lstStyle/>
          <a:p>
            <a:r>
              <a:rPr lang="kk-KZ" dirty="0"/>
              <a:t>Осы аралықта маңызды ізін қалдырған хандар:</a:t>
            </a:r>
            <a:endParaRPr lang="ru-RU" dirty="0"/>
          </a:p>
        </p:txBody>
      </p:sp>
      <p:sp>
        <p:nvSpPr>
          <p:cNvPr id="8" name="Объект 7">
            <a:extLst>
              <a:ext uri="{FF2B5EF4-FFF2-40B4-BE49-F238E27FC236}">
                <a16:creationId xmlns:a16="http://schemas.microsoft.com/office/drawing/2014/main" id="{0883436D-1555-145D-89D8-F143DBCFFD4A}"/>
              </a:ext>
            </a:extLst>
          </p:cNvPr>
          <p:cNvSpPr>
            <a:spLocks noGrp="1"/>
          </p:cNvSpPr>
          <p:nvPr>
            <p:ph idx="1"/>
          </p:nvPr>
        </p:nvSpPr>
        <p:spPr>
          <a:xfrm>
            <a:off x="393813" y="1429561"/>
            <a:ext cx="3495261" cy="4351338"/>
          </a:xfrm>
        </p:spPr>
        <p:txBody>
          <a:bodyPr/>
          <a:lstStyle/>
          <a:p>
            <a:r>
              <a:rPr lang="kk-KZ" dirty="0"/>
              <a:t>Өркендеу дәуірі</a:t>
            </a:r>
            <a:r>
              <a:rPr lang="en-US" dirty="0"/>
              <a:t>:</a:t>
            </a:r>
            <a:endParaRPr lang="kk-KZ" dirty="0"/>
          </a:p>
          <a:p>
            <a:pPr marL="0" indent="0">
              <a:buNone/>
            </a:pPr>
            <a:r>
              <a:rPr lang="kk-KZ" dirty="0"/>
              <a:t>     Ақназар хан</a:t>
            </a:r>
          </a:p>
          <a:p>
            <a:pPr marL="0" indent="0">
              <a:buNone/>
            </a:pPr>
            <a:r>
              <a:rPr lang="kk-KZ" dirty="0"/>
              <a:t>     Шығай хан</a:t>
            </a:r>
          </a:p>
          <a:p>
            <a:pPr marL="0" indent="0">
              <a:buNone/>
            </a:pPr>
            <a:r>
              <a:rPr lang="kk-KZ" dirty="0"/>
              <a:t>     Тәуекел хан</a:t>
            </a:r>
          </a:p>
          <a:p>
            <a:pPr marL="0" indent="0">
              <a:buNone/>
            </a:pPr>
            <a:r>
              <a:rPr lang="kk-KZ" dirty="0"/>
              <a:t>     Есім хан</a:t>
            </a:r>
            <a:endParaRPr lang="ru-RU" dirty="0"/>
          </a:p>
        </p:txBody>
      </p:sp>
      <p:sp>
        <p:nvSpPr>
          <p:cNvPr id="12" name="TextBox 11">
            <a:extLst>
              <a:ext uri="{FF2B5EF4-FFF2-40B4-BE49-F238E27FC236}">
                <a16:creationId xmlns:a16="http://schemas.microsoft.com/office/drawing/2014/main" id="{6EE53564-F41C-5575-40B9-65D421077267}"/>
              </a:ext>
            </a:extLst>
          </p:cNvPr>
          <p:cNvSpPr txBox="1"/>
          <p:nvPr/>
        </p:nvSpPr>
        <p:spPr>
          <a:xfrm>
            <a:off x="6096000" y="1340684"/>
            <a:ext cx="3008243" cy="1200329"/>
          </a:xfrm>
          <a:prstGeom prst="rect">
            <a:avLst/>
          </a:prstGeom>
          <a:noFill/>
        </p:spPr>
        <p:txBody>
          <a:bodyPr wrap="square">
            <a:spAutoFit/>
          </a:bodyPr>
          <a:lstStyle/>
          <a:p>
            <a:pPr marL="342900" indent="-342900">
              <a:buFont typeface="Arial" panose="020B0604020202020204" pitchFamily="34" charset="0"/>
              <a:buChar char="•"/>
            </a:pPr>
            <a:r>
              <a:rPr lang="ru-RU" sz="2400" i="0" dirty="0" err="1">
                <a:solidFill>
                  <a:srgbClr val="202122"/>
                </a:solidFill>
                <a:effectLst/>
              </a:rPr>
              <a:t>Жоңғар</a:t>
            </a:r>
            <a:r>
              <a:rPr lang="ru-RU" sz="2400" i="0" dirty="0">
                <a:solidFill>
                  <a:srgbClr val="202122"/>
                </a:solidFill>
                <a:effectLst/>
              </a:rPr>
              <a:t> </a:t>
            </a:r>
            <a:r>
              <a:rPr lang="ru-RU" sz="2400" i="0" dirty="0" err="1">
                <a:solidFill>
                  <a:srgbClr val="202122"/>
                </a:solidFill>
                <a:effectLst/>
              </a:rPr>
              <a:t>шапқыншылығы-ның</a:t>
            </a:r>
            <a:r>
              <a:rPr lang="ru-RU" sz="2400" i="0" dirty="0">
                <a:solidFill>
                  <a:srgbClr val="202122"/>
                </a:solidFill>
                <a:effectLst/>
              </a:rPr>
              <a:t> </a:t>
            </a:r>
            <a:r>
              <a:rPr lang="ru-RU" sz="2400" i="0" dirty="0" err="1">
                <a:solidFill>
                  <a:srgbClr val="202122"/>
                </a:solidFill>
                <a:effectLst/>
              </a:rPr>
              <a:t>дәуірі</a:t>
            </a:r>
            <a:r>
              <a:rPr lang="en-US" sz="2400" i="0" dirty="0">
                <a:solidFill>
                  <a:srgbClr val="202122"/>
                </a:solidFill>
                <a:effectLst/>
              </a:rPr>
              <a:t>:</a:t>
            </a:r>
            <a:endParaRPr lang="kk-KZ" sz="2400" dirty="0"/>
          </a:p>
        </p:txBody>
      </p:sp>
      <p:sp>
        <p:nvSpPr>
          <p:cNvPr id="14" name="TextBox 13">
            <a:extLst>
              <a:ext uri="{FF2B5EF4-FFF2-40B4-BE49-F238E27FC236}">
                <a16:creationId xmlns:a16="http://schemas.microsoft.com/office/drawing/2014/main" id="{99146106-98F6-EC69-A4E1-4FA52D6E102A}"/>
              </a:ext>
            </a:extLst>
          </p:cNvPr>
          <p:cNvSpPr txBox="1"/>
          <p:nvPr/>
        </p:nvSpPr>
        <p:spPr>
          <a:xfrm>
            <a:off x="6561457" y="2680572"/>
            <a:ext cx="1927363" cy="1292662"/>
          </a:xfrm>
          <a:prstGeom prst="rect">
            <a:avLst/>
          </a:prstGeom>
          <a:noFill/>
        </p:spPr>
        <p:txBody>
          <a:bodyPr wrap="square">
            <a:spAutoFit/>
          </a:bodyPr>
          <a:lstStyle/>
          <a:p>
            <a:pPr marL="0" indent="0">
              <a:buNone/>
            </a:pPr>
            <a:r>
              <a:rPr lang="kk-KZ" sz="2600" dirty="0"/>
              <a:t>Жәңгір хан</a:t>
            </a:r>
            <a:endParaRPr lang="en-US" sz="2600" dirty="0"/>
          </a:p>
          <a:p>
            <a:pPr marL="0" indent="0">
              <a:buNone/>
            </a:pPr>
            <a:r>
              <a:rPr lang="kk-KZ" sz="2600" dirty="0"/>
              <a:t>Тәуке хан</a:t>
            </a:r>
          </a:p>
          <a:p>
            <a:pPr marL="0" indent="0">
              <a:buNone/>
            </a:pPr>
            <a:r>
              <a:rPr lang="kk-KZ" sz="2600" dirty="0"/>
              <a:t>Қайып хан</a:t>
            </a:r>
          </a:p>
        </p:txBody>
      </p:sp>
      <p:cxnSp>
        <p:nvCxnSpPr>
          <p:cNvPr id="16" name="Прямая соединительная линия 15">
            <a:extLst>
              <a:ext uri="{FF2B5EF4-FFF2-40B4-BE49-F238E27FC236}">
                <a16:creationId xmlns:a16="http://schemas.microsoft.com/office/drawing/2014/main" id="{3165BCC4-0925-6D07-4500-7486CD51A2ED}"/>
              </a:ext>
            </a:extLst>
          </p:cNvPr>
          <p:cNvCxnSpPr>
            <a:cxnSpLocks/>
          </p:cNvCxnSpPr>
          <p:nvPr/>
        </p:nvCxnSpPr>
        <p:spPr>
          <a:xfrm>
            <a:off x="806560" y="1940848"/>
            <a:ext cx="2062370" cy="0"/>
          </a:xfrm>
          <a:prstGeom prst="line">
            <a:avLst/>
          </a:prstGeom>
          <a:ln/>
        </p:spPr>
        <p:style>
          <a:lnRef idx="3">
            <a:schemeClr val="dk1"/>
          </a:lnRef>
          <a:fillRef idx="0">
            <a:schemeClr val="dk1"/>
          </a:fillRef>
          <a:effectRef idx="2">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049ED3B2-F6F0-1E6B-42BB-7FF1ED7BA868}"/>
              </a:ext>
            </a:extLst>
          </p:cNvPr>
          <p:cNvCxnSpPr>
            <a:cxnSpLocks/>
          </p:cNvCxnSpPr>
          <p:nvPr/>
        </p:nvCxnSpPr>
        <p:spPr>
          <a:xfrm>
            <a:off x="6561457" y="2610792"/>
            <a:ext cx="2216783"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766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0" y="0"/>
            <a:ext cx="12192000"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0" y="18255"/>
            <a:ext cx="10515600" cy="1325563"/>
          </a:xfrm>
        </p:spPr>
        <p:txBody>
          <a:bodyPr/>
          <a:lstStyle/>
          <a:p>
            <a:r>
              <a:rPr lang="kk-KZ" dirty="0"/>
              <a:t>Ақназар хан 1537(1538)-1580ж:</a:t>
            </a:r>
            <a:endParaRPr lang="ru-RU" dirty="0"/>
          </a:p>
        </p:txBody>
      </p:sp>
      <p:pic>
        <p:nvPicPr>
          <p:cNvPr id="2050" name="Picture 2" descr="Фотогалерея">
            <a:extLst>
              <a:ext uri="{FF2B5EF4-FFF2-40B4-BE49-F238E27FC236}">
                <a16:creationId xmlns:a16="http://schemas.microsoft.com/office/drawing/2014/main" id="{74F617BC-A118-6F9A-E705-4D5DD13C6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40" y="129280"/>
            <a:ext cx="2602230" cy="39033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266745" y="1160938"/>
            <a:ext cx="8399765" cy="3903344"/>
          </a:xfrm>
        </p:spPr>
        <p:txBody>
          <a:bodyPr>
            <a:noAutofit/>
          </a:bodyPr>
          <a:lstStyle/>
          <a:p>
            <a:r>
              <a:rPr lang="kk-KZ" sz="1600" dirty="0">
                <a:solidFill>
                  <a:schemeClr val="accent2">
                    <a:lumMod val="20000"/>
                    <a:lumOff val="80000"/>
                  </a:schemeClr>
                </a:solidFill>
                <a:latin typeface="Bahnschrift" panose="020B0502040204020203" pitchFamily="34" charset="0"/>
              </a:rPr>
              <a:t>1523 жылы Тахир хан ноғайдардан біржолата жеңіліп,қазақ даласынын тастап, оңтүстік шығысқа кеткен соң,Қазақ хандығы үшке бөлініп,сыртқы жаулардан әркім өз білгенше қорғана бастады.Осындайда әкесі  атақты қасым ханның </a:t>
            </a:r>
            <a:r>
              <a:rPr lang="en-US" sz="1600" dirty="0">
                <a:solidFill>
                  <a:schemeClr val="accent2">
                    <a:lumMod val="20000"/>
                    <a:lumOff val="80000"/>
                  </a:schemeClr>
                </a:solidFill>
                <a:latin typeface="Bahnschrift" panose="020B0502040204020203" pitchFamily="34" charset="0"/>
              </a:rPr>
              <a:t>“</a:t>
            </a:r>
            <a:r>
              <a:rPr lang="kk-KZ" sz="1600" dirty="0">
                <a:solidFill>
                  <a:schemeClr val="accent2">
                    <a:lumMod val="20000"/>
                    <a:lumOff val="80000"/>
                  </a:schemeClr>
                </a:solidFill>
                <a:latin typeface="Bahnschrift" panose="020B0502040204020203" pitchFamily="34" charset="0"/>
              </a:rPr>
              <a:t>қасқа жолын ұстанған</a:t>
            </a:r>
            <a:r>
              <a:rPr lang="en-US" sz="1600" dirty="0">
                <a:solidFill>
                  <a:schemeClr val="accent2">
                    <a:lumMod val="20000"/>
                    <a:lumOff val="80000"/>
                  </a:schemeClr>
                </a:solidFill>
                <a:latin typeface="Bahnschrift" panose="020B0502040204020203" pitchFamily="34" charset="0"/>
              </a:rPr>
              <a:t>”</a:t>
            </a:r>
            <a:r>
              <a:rPr lang="kk-KZ" sz="1600" dirty="0">
                <a:solidFill>
                  <a:schemeClr val="accent2">
                    <a:lumMod val="20000"/>
                    <a:lumOff val="80000"/>
                  </a:schemeClr>
                </a:solidFill>
                <a:latin typeface="Bahnschrift" panose="020B0502040204020203" pitchFamily="34" charset="0"/>
              </a:rPr>
              <a:t> Ақназар хан тарих сахнасына шығады.</a:t>
            </a:r>
          </a:p>
          <a:p>
            <a:r>
              <a:rPr lang="kk-KZ" sz="1600" dirty="0">
                <a:solidFill>
                  <a:schemeClr val="accent2">
                    <a:lumMod val="20000"/>
                    <a:lumOff val="80000"/>
                  </a:schemeClr>
                </a:solidFill>
                <a:latin typeface="Bahnschrift" panose="020B0502040204020203" pitchFamily="34" charset="0"/>
              </a:rPr>
              <a:t>Жасөспірім жасқа жеткенде оның туған әпкесі Бұлдыр ханымды әкесі ноғай Ордасының солтүстік қанатын билейтін ноғайлардың бас биі Саид Ахмедтен кейінгі беделді тұлға,атақты Мұса бидің бәйбішесі Ханзададан туған Шейх Мамайға ұзатты.Ақназар хан әпкесімен бірге Ноғай ордасына барады.Осылайша Ақназар хан ноғалар арасында танымал болды.Қазақтар оны Ақназар деп атаса,ноғайлар оны Хақназар деп атайтын.Осылайша 1537 жылы Мамай ноғайлармен мырзалармен бірігіп,Қазақ хандығын шабулдан кейін жеңіп,өздері тәрбиелеген Хақназар ханды таққа отырғызады</a:t>
            </a:r>
          </a:p>
          <a:p>
            <a:r>
              <a:rPr lang="kk-KZ" sz="1600" dirty="0">
                <a:solidFill>
                  <a:schemeClr val="accent2">
                    <a:lumMod val="20000"/>
                    <a:lumOff val="80000"/>
                  </a:schemeClr>
                </a:solidFill>
                <a:latin typeface="Bahnschrift" panose="020B0502040204020203" pitchFamily="34" charset="0"/>
              </a:rPr>
              <a:t>Ноғай мырзалары </a:t>
            </a:r>
            <a:r>
              <a:rPr lang="en-US" sz="1600" dirty="0">
                <a:solidFill>
                  <a:schemeClr val="accent2">
                    <a:lumMod val="20000"/>
                    <a:lumOff val="80000"/>
                  </a:schemeClr>
                </a:solidFill>
                <a:latin typeface="Bahnschrift" panose="020B0502040204020203" pitchFamily="34" charset="0"/>
              </a:rPr>
              <a:t>1540</a:t>
            </a:r>
            <a:r>
              <a:rPr lang="kk-KZ" sz="1600" dirty="0">
                <a:solidFill>
                  <a:schemeClr val="accent2">
                    <a:lumMod val="20000"/>
                    <a:lumOff val="80000"/>
                  </a:schemeClr>
                </a:solidFill>
                <a:latin typeface="Bahnschrift" panose="020B0502040204020203" pitchFamily="34" charset="0"/>
              </a:rPr>
              <a:t>ж бастап қазақтардың ата жаулары өзбектермен құда-жекжаттық қатынастар орнатып,одақтас бола түсті.Сондықтан да Ақназар хан </a:t>
            </a:r>
            <a:r>
              <a:rPr lang="ru-RU" sz="1600" dirty="0">
                <a:solidFill>
                  <a:schemeClr val="accent2">
                    <a:lumMod val="20000"/>
                    <a:lumOff val="80000"/>
                  </a:schemeClr>
                </a:solidFill>
                <a:latin typeface="Bahnschrift" panose="020B0502040204020203" pitchFamily="34" charset="0"/>
              </a:rPr>
              <a:t>1548-1549 </a:t>
            </a:r>
            <a:r>
              <a:rPr lang="ru-RU" sz="1600" dirty="0" err="1">
                <a:solidFill>
                  <a:schemeClr val="accent2">
                    <a:lumMod val="20000"/>
                    <a:lumOff val="80000"/>
                  </a:schemeClr>
                </a:solidFill>
                <a:latin typeface="Bahnschrift" panose="020B0502040204020203" pitchFamily="34" charset="0"/>
              </a:rPr>
              <a:t>жылдары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өзбек</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хандары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өзара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соғысқанда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Дінмұхаммед</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ханды</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қолдап,шайқастарға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қатысып</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отыратын.Алайда</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Ақназар</a:t>
            </a:r>
            <a:r>
              <a:rPr lang="ru-RU" sz="1600" dirty="0">
                <a:solidFill>
                  <a:schemeClr val="accent2">
                    <a:lumMod val="20000"/>
                    <a:lumOff val="80000"/>
                  </a:schemeClr>
                </a:solidFill>
                <a:latin typeface="Bahnschrift" panose="020B0502040204020203" pitchFamily="34" charset="0"/>
              </a:rPr>
              <a:t> хан </a:t>
            </a:r>
            <a:r>
              <a:rPr lang="ru-RU" sz="1600" dirty="0" err="1">
                <a:solidFill>
                  <a:schemeClr val="accent2">
                    <a:lumMod val="20000"/>
                    <a:lumOff val="80000"/>
                  </a:schemeClr>
                </a:solidFill>
                <a:latin typeface="Bahnschrift" panose="020B0502040204020203" pitchFamily="34" charset="0"/>
              </a:rPr>
              <a:t>қазақ</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хандығын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әкесі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Қасым</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ханның</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кезіндегі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құдіретіне</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жеткізуді</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ешқашан</a:t>
            </a:r>
            <a:r>
              <a:rPr lang="ru-RU" sz="1600" dirty="0">
                <a:solidFill>
                  <a:schemeClr val="accent2">
                    <a:lumMod val="20000"/>
                    <a:lumOff val="80000"/>
                  </a:schemeClr>
                </a:solidFill>
                <a:latin typeface="Bahnschrift" panose="020B0502040204020203" pitchFamily="34" charset="0"/>
              </a:rPr>
              <a:t> да </a:t>
            </a:r>
            <a:r>
              <a:rPr lang="ru-RU" sz="1600" dirty="0" err="1">
                <a:solidFill>
                  <a:schemeClr val="accent2">
                    <a:lumMod val="20000"/>
                    <a:lumOff val="80000"/>
                  </a:schemeClr>
                </a:solidFill>
                <a:latin typeface="Bahnschrift" panose="020B0502040204020203" pitchFamily="34" charset="0"/>
              </a:rPr>
              <a:t>естен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шығарған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емес.Сондықтан</a:t>
            </a:r>
            <a:r>
              <a:rPr lang="ru-RU" sz="1600" dirty="0">
                <a:solidFill>
                  <a:schemeClr val="accent2">
                    <a:lumMod val="20000"/>
                    <a:lumOff val="80000"/>
                  </a:schemeClr>
                </a:solidFill>
                <a:latin typeface="Bahnschrift" panose="020B0502040204020203" pitchFamily="34" charset="0"/>
              </a:rPr>
              <a:t> </a:t>
            </a:r>
            <a:r>
              <a:rPr lang="ru-RU" sz="1600" dirty="0" err="1">
                <a:solidFill>
                  <a:schemeClr val="accent2">
                    <a:lumMod val="20000"/>
                    <a:lumOff val="80000"/>
                  </a:schemeClr>
                </a:solidFill>
                <a:latin typeface="Bahnschrift" panose="020B0502040204020203" pitchFamily="34" charset="0"/>
              </a:rPr>
              <a:t>Ақназар</a:t>
            </a:r>
            <a:r>
              <a:rPr lang="ru-RU" sz="1600" dirty="0">
                <a:solidFill>
                  <a:schemeClr val="accent2">
                    <a:lumMod val="20000"/>
                    <a:lumOff val="80000"/>
                  </a:schemeClr>
                </a:solidFill>
                <a:latin typeface="Bahnschrift" panose="020B0502040204020203" pitchFamily="34" charset="0"/>
              </a:rPr>
              <a:t> хан 1557,1568 </a:t>
            </a:r>
            <a:r>
              <a:rPr lang="kk-KZ" sz="1600" dirty="0">
                <a:solidFill>
                  <a:schemeClr val="accent2">
                    <a:lumMod val="20000"/>
                    <a:lumOff val="80000"/>
                  </a:schemeClr>
                </a:solidFill>
                <a:latin typeface="Bahnschrift" panose="020B0502040204020203" pitchFamily="34" charset="0"/>
              </a:rPr>
              <a:t>және </a:t>
            </a:r>
            <a:r>
              <a:rPr lang="en-US" sz="1600" dirty="0">
                <a:solidFill>
                  <a:schemeClr val="accent2">
                    <a:lumMod val="20000"/>
                    <a:lumOff val="80000"/>
                  </a:schemeClr>
                </a:solidFill>
                <a:latin typeface="Bahnschrift" panose="020B0502040204020203" pitchFamily="34" charset="0"/>
              </a:rPr>
              <a:t>1570 </a:t>
            </a:r>
            <a:r>
              <a:rPr lang="kk-KZ" sz="1600" dirty="0">
                <a:solidFill>
                  <a:schemeClr val="accent2">
                    <a:lumMod val="20000"/>
                    <a:lumOff val="80000"/>
                  </a:schemeClr>
                </a:solidFill>
                <a:latin typeface="Bahnschrift" panose="020B0502040204020203" pitchFamily="34" charset="0"/>
              </a:rPr>
              <a:t>жылдары ноғайларға шабул жасап оларды орыстарға қараған Астрахан жеріне шегіндіреді.Яғни билік соңында Ақназар ханның хандығы шығыста Ертістен Ембіге дейін,ал оңтүстікте Сыр бойынан башқұрттар аумағына дейін созылып жатты</a:t>
            </a:r>
          </a:p>
          <a:p>
            <a:r>
              <a:rPr lang="kk-KZ" sz="1600" dirty="0">
                <a:solidFill>
                  <a:schemeClr val="accent2">
                    <a:lumMod val="20000"/>
                    <a:lumOff val="80000"/>
                  </a:schemeClr>
                </a:solidFill>
                <a:latin typeface="Bahnschrift" panose="020B0502040204020203" pitchFamily="34" charset="0"/>
              </a:rPr>
              <a:t>Осылай Ақназар хан </a:t>
            </a:r>
            <a:r>
              <a:rPr lang="en-US" sz="1600" dirty="0">
                <a:solidFill>
                  <a:schemeClr val="accent2">
                    <a:lumMod val="20000"/>
                    <a:lumOff val="80000"/>
                  </a:schemeClr>
                </a:solidFill>
                <a:latin typeface="Bahnschrift" panose="020B0502040204020203" pitchFamily="34" charset="0"/>
              </a:rPr>
              <a:t>1580 </a:t>
            </a:r>
            <a:r>
              <a:rPr lang="kk-KZ" sz="1600" dirty="0">
                <a:solidFill>
                  <a:schemeClr val="accent2">
                    <a:lumMod val="20000"/>
                    <a:lumOff val="80000"/>
                  </a:schemeClr>
                </a:solidFill>
                <a:latin typeface="Bahnschrift" panose="020B0502040204020203" pitchFamily="34" charset="0"/>
              </a:rPr>
              <a:t>жылы тарих сахынасынан кетеді.</a:t>
            </a:r>
          </a:p>
        </p:txBody>
      </p:sp>
    </p:spTree>
    <p:extLst>
      <p:ext uri="{BB962C8B-B14F-4D97-AF65-F5344CB8AC3E}">
        <p14:creationId xmlns:p14="http://schemas.microsoft.com/office/powerpoint/2010/main" val="272744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0" y="0"/>
            <a:ext cx="12192000"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0" y="18255"/>
            <a:ext cx="4000500" cy="1325563"/>
          </a:xfrm>
        </p:spPr>
        <p:txBody>
          <a:bodyPr/>
          <a:lstStyle/>
          <a:p>
            <a:r>
              <a:rPr lang="kk-KZ" dirty="0"/>
              <a:t>Тәуекел хан:</a:t>
            </a:r>
            <a:endParaRPr lang="ru-RU" dirty="0"/>
          </a:p>
        </p:txBody>
      </p:sp>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138445" y="1046638"/>
            <a:ext cx="7931135" cy="2462372"/>
          </a:xfrm>
        </p:spPr>
        <p:txBody>
          <a:bodyPr>
            <a:noAutofit/>
          </a:bodyPr>
          <a:lstStyle/>
          <a:p>
            <a:r>
              <a:rPr lang="ru-RU" sz="1600" b="0" i="0" dirty="0" err="1">
                <a:solidFill>
                  <a:schemeClr val="bg1">
                    <a:lumMod val="95000"/>
                  </a:schemeClr>
                </a:solidFill>
                <a:effectLst/>
                <a:latin typeface="Helvetica Neue"/>
              </a:rPr>
              <a:t>Тәуекел</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ханның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есімі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ортағасырлық</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мұсылман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мәліметтерінде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Таваккул-сұл­­тан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Тауке</a:t>
            </a:r>
            <a:r>
              <a:rPr lang="ru-RU" sz="1600" b="0" i="0" dirty="0">
                <a:solidFill>
                  <a:schemeClr val="bg1">
                    <a:lumMod val="95000"/>
                  </a:schemeClr>
                </a:solidFill>
                <a:effectLst/>
                <a:latin typeface="Helvetica Neue"/>
              </a:rPr>
              <a:t>-хан, </a:t>
            </a:r>
            <a:r>
              <a:rPr lang="ru-RU" sz="1600" b="0" i="0" dirty="0" err="1">
                <a:solidFill>
                  <a:schemeClr val="bg1">
                    <a:lumMod val="95000"/>
                  </a:schemeClr>
                </a:solidFill>
                <a:effectLst/>
                <a:latin typeface="Helvetica Neue"/>
              </a:rPr>
              <a:t>Таваккул</a:t>
            </a:r>
            <a:r>
              <a:rPr lang="ru-RU" sz="1600" b="0" i="0" dirty="0">
                <a:solidFill>
                  <a:schemeClr val="bg1">
                    <a:lumMod val="95000"/>
                  </a:schemeClr>
                </a:solidFill>
                <a:effectLst/>
                <a:latin typeface="Helvetica Neue"/>
              </a:rPr>
              <a:t>-хан, </a:t>
            </a:r>
            <a:r>
              <a:rPr lang="ru-RU" sz="1600" b="0" i="0" dirty="0" err="1">
                <a:solidFill>
                  <a:schemeClr val="bg1">
                    <a:lumMod val="95000"/>
                  </a:schemeClr>
                </a:solidFill>
                <a:effectLst/>
                <a:latin typeface="Helvetica Neue"/>
              </a:rPr>
              <a:t>Төкей</a:t>
            </a:r>
            <a:r>
              <a:rPr lang="ru-RU" sz="1600" b="0" i="0" dirty="0">
                <a:solidFill>
                  <a:schemeClr val="bg1">
                    <a:lumMod val="95000"/>
                  </a:schemeClr>
                </a:solidFill>
                <a:effectLst/>
                <a:latin typeface="Helvetica Neue"/>
              </a:rPr>
              <a:t> хан </a:t>
            </a:r>
            <a:r>
              <a:rPr lang="ru-RU" sz="1600" b="0" i="0" dirty="0" err="1">
                <a:solidFill>
                  <a:schemeClr val="bg1">
                    <a:lumMod val="95000"/>
                  </a:schemeClr>
                </a:solidFill>
                <a:effectLst/>
                <a:latin typeface="Helvetica Neue"/>
              </a:rPr>
              <a:t>деп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кездессе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орыс</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дерек­терінде</a:t>
            </a:r>
            <a:r>
              <a:rPr lang="ru-RU" sz="1600" b="0" i="0" dirty="0">
                <a:solidFill>
                  <a:schemeClr val="bg1">
                    <a:lumMod val="95000"/>
                  </a:schemeClr>
                </a:solidFill>
                <a:effectLst/>
                <a:latin typeface="Helvetica Neue"/>
              </a:rPr>
              <a:t> – </a:t>
            </a:r>
            <a:r>
              <a:rPr lang="ru-RU" sz="1600" b="0" i="0" dirty="0" err="1">
                <a:solidFill>
                  <a:schemeClr val="bg1">
                    <a:lumMod val="95000"/>
                  </a:schemeClr>
                </a:solidFill>
                <a:effectLst/>
                <a:latin typeface="Helvetica Neue"/>
              </a:rPr>
              <a:t>Тевеккел</a:t>
            </a:r>
            <a:r>
              <a:rPr lang="ru-RU" sz="1600" b="0" i="0" dirty="0">
                <a:solidFill>
                  <a:schemeClr val="bg1">
                    <a:lumMod val="95000"/>
                  </a:schemeClr>
                </a:solidFill>
                <a:effectLst/>
                <a:latin typeface="Helvetica Neue"/>
              </a:rPr>
              <a:t>-хан, </a:t>
            </a:r>
            <a:r>
              <a:rPr lang="ru-RU" sz="1600" b="0" i="0" dirty="0" err="1">
                <a:solidFill>
                  <a:schemeClr val="bg1">
                    <a:lumMod val="95000"/>
                  </a:schemeClr>
                </a:solidFill>
                <a:effectLst/>
                <a:latin typeface="Helvetica Neue"/>
              </a:rPr>
              <a:t>Тевкель</a:t>
            </a:r>
            <a:r>
              <a:rPr lang="ru-RU" sz="1600" b="0" i="0" dirty="0">
                <a:solidFill>
                  <a:schemeClr val="bg1">
                    <a:lumMod val="95000"/>
                  </a:schemeClr>
                </a:solidFill>
                <a:effectLst/>
                <a:latin typeface="Helvetica Neue"/>
              </a:rPr>
              <a:t>-царе­вич царь, </a:t>
            </a:r>
            <a:r>
              <a:rPr lang="ru-RU" sz="1600" b="0" i="0" dirty="0" err="1">
                <a:solidFill>
                  <a:schemeClr val="bg1">
                    <a:lumMod val="95000"/>
                  </a:schemeClr>
                </a:solidFill>
                <a:effectLst/>
                <a:latin typeface="Helvetica Neue"/>
              </a:rPr>
              <a:t>Тевкель</a:t>
            </a:r>
            <a:r>
              <a:rPr lang="ru-RU" sz="1600" b="0" i="0" dirty="0">
                <a:solidFill>
                  <a:schemeClr val="bg1">
                    <a:lumMod val="95000"/>
                  </a:schemeClr>
                </a:solidFill>
                <a:effectLst/>
                <a:latin typeface="Helvetica Neue"/>
              </a:rPr>
              <a:t>-царь </a:t>
            </a:r>
            <a:r>
              <a:rPr lang="ru-RU" sz="1600" b="0" i="0" dirty="0" err="1">
                <a:solidFill>
                  <a:schemeClr val="bg1">
                    <a:lumMod val="95000"/>
                  </a:schemeClr>
                </a:solidFill>
                <a:effectLst/>
                <a:latin typeface="Helvetica Neue"/>
              </a:rPr>
              <a:t>деп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жиі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аталады</a:t>
            </a:r>
            <a:r>
              <a:rPr lang="ru-RU" sz="1600" b="0" i="0" dirty="0">
                <a:solidFill>
                  <a:schemeClr val="bg1">
                    <a:lumMod val="95000"/>
                  </a:schemeClr>
                </a:solidFill>
                <a:effectLst/>
                <a:latin typeface="Helvetica Neue"/>
              </a:rPr>
              <a:t>.</a:t>
            </a:r>
            <a:r>
              <a:rPr lang="ru-RU" sz="1100" b="0" i="0" dirty="0">
                <a:solidFill>
                  <a:srgbClr val="333333"/>
                </a:solidFill>
                <a:effectLst/>
                <a:latin typeface="Helvetica Neue"/>
              </a:rPr>
              <a:t> </a:t>
            </a:r>
            <a:r>
              <a:rPr lang="ru-RU" sz="1600" b="0" i="0" dirty="0" err="1">
                <a:solidFill>
                  <a:schemeClr val="bg1">
                    <a:lumMod val="95000"/>
                  </a:schemeClr>
                </a:solidFill>
                <a:effectLst/>
                <a:latin typeface="Helvetica Neue"/>
              </a:rPr>
              <a:t>Тәуекел</a:t>
            </a:r>
            <a:r>
              <a:rPr lang="ru-RU" sz="1600" b="0" i="0" dirty="0">
                <a:solidFill>
                  <a:schemeClr val="bg1">
                    <a:lumMod val="95000"/>
                  </a:schemeClr>
                </a:solidFill>
                <a:effectLst/>
                <a:latin typeface="Helvetica Neue"/>
              </a:rPr>
              <a:t> хан – </a:t>
            </a:r>
            <a:r>
              <a:rPr lang="ru-RU" sz="1600" b="0" i="0" dirty="0" err="1">
                <a:solidFill>
                  <a:schemeClr val="bg1">
                    <a:lumMod val="95000"/>
                  </a:schemeClr>
                </a:solidFill>
                <a:effectLst/>
                <a:latin typeface="Helvetica Neue"/>
              </a:rPr>
              <a:t>Шығай</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ханның</a:t>
            </a:r>
            <a:r>
              <a:rPr lang="ru-RU" sz="1600" b="0" i="0" dirty="0">
                <a:solidFill>
                  <a:schemeClr val="bg1">
                    <a:lumMod val="95000"/>
                  </a:schemeClr>
                </a:solidFill>
                <a:effectLst/>
                <a:latin typeface="Helvetica Neue"/>
              </a:rPr>
              <a:t> он </a:t>
            </a:r>
            <a:r>
              <a:rPr lang="ru-RU" sz="1600" b="0" i="0" dirty="0" err="1">
                <a:solidFill>
                  <a:schemeClr val="bg1">
                    <a:lumMod val="95000"/>
                  </a:schemeClr>
                </a:solidFill>
                <a:effectLst/>
                <a:latin typeface="Helvetica Neue"/>
              </a:rPr>
              <a:t>шақ­ты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ұлының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ішіндегі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үшіншісі</a:t>
            </a:r>
            <a:r>
              <a:rPr lang="ru-RU" sz="1600" b="0" i="0" dirty="0">
                <a:solidFill>
                  <a:schemeClr val="bg1">
                    <a:lumMod val="95000"/>
                  </a:schemeClr>
                </a:solidFill>
                <a:effectLst/>
                <a:latin typeface="Helvetica Neue"/>
              </a:rPr>
              <a:t>.</a:t>
            </a:r>
            <a:r>
              <a:rPr lang="ru-RU" sz="1100" b="0" i="0" dirty="0">
                <a:solidFill>
                  <a:srgbClr val="333333"/>
                </a:solidFill>
                <a:effectLst/>
                <a:latin typeface="Helvetica Neue"/>
              </a:rPr>
              <a:t> </a:t>
            </a:r>
            <a:r>
              <a:rPr lang="ru-RU" sz="1600" b="0" i="0" dirty="0" err="1">
                <a:solidFill>
                  <a:schemeClr val="bg1">
                    <a:lumMod val="95000"/>
                  </a:schemeClr>
                </a:solidFill>
                <a:effectLst/>
                <a:latin typeface="Helvetica Neue"/>
              </a:rPr>
              <a:t>Тәуекел</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ханның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тарихи</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болмысын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шартты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түрде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сұлтандық</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және</a:t>
            </a:r>
            <a:r>
              <a:rPr lang="ru-RU" sz="1600" b="0" i="0" dirty="0">
                <a:solidFill>
                  <a:schemeClr val="bg1">
                    <a:lumMod val="95000"/>
                  </a:schemeClr>
                </a:solidFill>
                <a:effectLst/>
                <a:latin typeface="Helvetica Neue"/>
              </a:rPr>
              <a:t> </a:t>
            </a:r>
            <a:r>
              <a:rPr lang="ru-RU" sz="1600" dirty="0" err="1">
                <a:solidFill>
                  <a:schemeClr val="bg1">
                    <a:lumMod val="95000"/>
                  </a:schemeClr>
                </a:solidFill>
                <a:latin typeface="Helvetica Neue"/>
              </a:rPr>
              <a:t>х</a:t>
            </a:r>
            <a:r>
              <a:rPr lang="ru-RU" sz="1600" b="0" i="0" dirty="0" err="1">
                <a:solidFill>
                  <a:schemeClr val="bg1">
                    <a:lumMod val="95000"/>
                  </a:schemeClr>
                </a:solidFill>
                <a:effectLst/>
                <a:latin typeface="Helvetica Neue"/>
              </a:rPr>
              <a:t>ан­дық</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кезең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деп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екіге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бөлуге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болады</a:t>
            </a:r>
            <a:r>
              <a:rPr lang="ru-RU" sz="1600" b="0" i="0" dirty="0">
                <a:solidFill>
                  <a:schemeClr val="bg1">
                    <a:lumMod val="95000"/>
                  </a:schemeClr>
                </a:solidFill>
                <a:effectLst/>
                <a:latin typeface="Helvetica Neue"/>
              </a:rPr>
              <a:t>.</a:t>
            </a:r>
          </a:p>
          <a:p>
            <a:r>
              <a:rPr lang="ru-RU" sz="1600" b="0" i="0" dirty="0" err="1">
                <a:solidFill>
                  <a:schemeClr val="bg1">
                    <a:lumMod val="95000"/>
                  </a:schemeClr>
                </a:solidFill>
                <a:effectLst/>
                <a:latin typeface="Helvetica Neue"/>
              </a:rPr>
              <a:t>Тәуекел</a:t>
            </a:r>
            <a:r>
              <a:rPr lang="ru-RU" sz="1600" b="0" i="0" dirty="0">
                <a:solidFill>
                  <a:schemeClr val="bg1">
                    <a:lumMod val="95000"/>
                  </a:schemeClr>
                </a:solidFill>
                <a:effectLst/>
                <a:latin typeface="Helvetica Neue"/>
              </a:rPr>
              <a:t> хан </a:t>
            </a:r>
            <a:r>
              <a:rPr lang="ru-RU" sz="1600" b="0" i="0" dirty="0" err="1">
                <a:solidFill>
                  <a:schemeClr val="bg1">
                    <a:lumMod val="95000"/>
                  </a:schemeClr>
                </a:solidFill>
                <a:effectLst/>
                <a:latin typeface="Helvetica Neue"/>
              </a:rPr>
              <a:t>Дешті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Қыпшақта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жүріп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Мауе­­реннахрдағы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жағдайды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жіті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бақы­лап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отырады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Бұхара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билеушісінің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қатты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күшеюіне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байланысты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ол</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бірте-бірте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қарсыласына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айнала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бастайды</a:t>
            </a:r>
            <a:r>
              <a:rPr lang="ru-RU" sz="1600" b="0" i="0" dirty="0">
                <a:solidFill>
                  <a:schemeClr val="bg1">
                    <a:lumMod val="95000"/>
                  </a:schemeClr>
                </a:solidFill>
                <a:effectLst/>
                <a:latin typeface="Helvetica Neue"/>
              </a:rPr>
              <a:t>. 1586 </a:t>
            </a:r>
            <a:r>
              <a:rPr lang="ru-RU" sz="1600" b="0" i="0" dirty="0" err="1">
                <a:solidFill>
                  <a:schemeClr val="bg1">
                    <a:lumMod val="95000"/>
                  </a:schemeClr>
                </a:solidFill>
                <a:effectLst/>
                <a:latin typeface="Helvetica Neue"/>
              </a:rPr>
              <a:t>жылы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ол</a:t>
            </a:r>
            <a:r>
              <a:rPr lang="ru-RU" sz="1600" b="0" i="0" dirty="0">
                <a:solidFill>
                  <a:schemeClr val="bg1">
                    <a:lumMod val="95000"/>
                  </a:schemeClr>
                </a:solidFill>
                <a:effectLst/>
                <a:latin typeface="Helvetica Neue"/>
              </a:rPr>
              <a:t> </a:t>
            </a:r>
            <a:r>
              <a:rPr lang="en-US" sz="1600" b="0" i="0" dirty="0">
                <a:solidFill>
                  <a:schemeClr val="bg1">
                    <a:lumMod val="95000"/>
                  </a:schemeClr>
                </a:solidFill>
                <a:effectLst/>
                <a:latin typeface="Helvetica Neue"/>
              </a:rPr>
              <a:t>II </a:t>
            </a:r>
            <a:r>
              <a:rPr lang="ru-RU" sz="1600" b="0" i="0" dirty="0">
                <a:solidFill>
                  <a:schemeClr val="bg1">
                    <a:lumMod val="95000"/>
                  </a:schemeClr>
                </a:solidFill>
                <a:effectLst/>
                <a:latin typeface="Helvetica Neue"/>
              </a:rPr>
              <a:t>Абдаллах </a:t>
            </a:r>
            <a:r>
              <a:rPr lang="ru-RU" sz="1600" b="0" i="0" dirty="0" err="1">
                <a:solidFill>
                  <a:schemeClr val="bg1">
                    <a:lumMod val="95000"/>
                  </a:schemeClr>
                </a:solidFill>
                <a:effectLst/>
                <a:latin typeface="Helvetica Neue"/>
              </a:rPr>
              <a:t>ханның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оңтүстік</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өңірлерде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жүргенін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пайдаланып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Бұхара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би­леушісінің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солтүстіктегі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шекарасына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жақындайды</a:t>
            </a:r>
            <a:r>
              <a:rPr lang="ru-RU" sz="1600" b="0" i="0" dirty="0">
                <a:solidFill>
                  <a:schemeClr val="bg1">
                    <a:lumMod val="95000"/>
                  </a:schemeClr>
                </a:solidFill>
                <a:effectLst/>
                <a:latin typeface="Helvetica Neue"/>
              </a:rPr>
              <a:t> да, </a:t>
            </a:r>
            <a:r>
              <a:rPr lang="ru-RU" sz="1600" b="0" i="0" dirty="0" err="1">
                <a:solidFill>
                  <a:schemeClr val="bg1">
                    <a:lumMod val="95000"/>
                  </a:schemeClr>
                </a:solidFill>
                <a:effectLst/>
                <a:latin typeface="Helvetica Neue"/>
              </a:rPr>
              <a:t>Түркістанды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Таш­кентті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тіпті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Самарқанды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басып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алуға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ниеті</a:t>
            </a:r>
            <a:r>
              <a:rPr lang="ru-RU" sz="1600" b="0" i="0" dirty="0">
                <a:solidFill>
                  <a:schemeClr val="bg1">
                    <a:lumMod val="95000"/>
                  </a:schemeClr>
                </a:solidFill>
                <a:effectLst/>
                <a:latin typeface="Helvetica Neue"/>
              </a:rPr>
              <a:t> бар </a:t>
            </a:r>
            <a:r>
              <a:rPr lang="ru-RU" sz="1600" b="0" i="0" dirty="0" err="1">
                <a:solidFill>
                  <a:schemeClr val="bg1">
                    <a:lumMod val="95000"/>
                  </a:schemeClr>
                </a:solidFill>
                <a:effectLst/>
                <a:latin typeface="Helvetica Neue"/>
              </a:rPr>
              <a:t>екенін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жасырмайды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Таш­кент­тіктер</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азғантай</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ғана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әскерімен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қа­­зақ­­тарға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қарсы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шығып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Шарапхана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ма­ңында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кездеседі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Ұрыс</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барысында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қазақ</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әскерлері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қарсыласын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тас-тал­қан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етіп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жеңеді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Бұл</a:t>
            </a:r>
            <a:r>
              <a:rPr lang="ru-RU" sz="1600" b="0" i="0" dirty="0">
                <a:solidFill>
                  <a:schemeClr val="bg1">
                    <a:lumMod val="95000"/>
                  </a:schemeClr>
                </a:solidFill>
                <a:effectLst/>
                <a:latin typeface="Helvetica Neue"/>
              </a:rPr>
              <a:t> хабар тез </a:t>
            </a:r>
            <a:r>
              <a:rPr lang="ru-RU" sz="1600" b="0" i="0" dirty="0" err="1">
                <a:solidFill>
                  <a:schemeClr val="bg1">
                    <a:lumMod val="95000"/>
                  </a:schemeClr>
                </a:solidFill>
                <a:effectLst/>
                <a:latin typeface="Helvetica Neue"/>
              </a:rPr>
              <a:t>арада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Самар­қанға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жетеді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Ондағы</a:t>
            </a:r>
            <a:r>
              <a:rPr lang="ru-RU" sz="1600" b="0" i="0" dirty="0">
                <a:solidFill>
                  <a:schemeClr val="bg1">
                    <a:lumMod val="95000"/>
                  </a:schemeClr>
                </a:solidFill>
                <a:effectLst/>
                <a:latin typeface="Helvetica Neue"/>
              </a:rPr>
              <a:t> </a:t>
            </a:r>
            <a:r>
              <a:rPr lang="en-US" sz="1600" b="0" i="0" dirty="0">
                <a:solidFill>
                  <a:schemeClr val="bg1">
                    <a:lumMod val="95000"/>
                  </a:schemeClr>
                </a:solidFill>
                <a:effectLst/>
                <a:latin typeface="Helvetica Neue"/>
              </a:rPr>
              <a:t>II </a:t>
            </a:r>
            <a:r>
              <a:rPr lang="ru-RU" sz="1600" b="0" i="0" dirty="0">
                <a:solidFill>
                  <a:schemeClr val="bg1">
                    <a:lumMod val="95000"/>
                  </a:schemeClr>
                </a:solidFill>
                <a:effectLst/>
                <a:latin typeface="Helvetica Neue"/>
              </a:rPr>
              <a:t>Абдаллах </a:t>
            </a:r>
            <a:r>
              <a:rPr lang="ru-RU" sz="1600" b="0" i="0" dirty="0" err="1">
                <a:solidFill>
                  <a:schemeClr val="bg1">
                    <a:lumMod val="95000"/>
                  </a:schemeClr>
                </a:solidFill>
                <a:effectLst/>
                <a:latin typeface="Helvetica Neue"/>
              </a:rPr>
              <a:t>ханның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бауыры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Ибадулла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сұлтан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бүкіл</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аймақтан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әскер</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жиып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шұғыл</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түрде</a:t>
            </a:r>
            <a:r>
              <a:rPr lang="ru-RU" sz="1600" b="0" i="0" dirty="0">
                <a:solidFill>
                  <a:schemeClr val="bg1">
                    <a:lumMod val="95000"/>
                  </a:schemeClr>
                </a:solidFill>
                <a:effectLst/>
                <a:latin typeface="Helvetica Neue"/>
              </a:rPr>
              <a:t> Ташкент </a:t>
            </a:r>
            <a:r>
              <a:rPr lang="ru-RU" sz="1600" b="0" i="0" dirty="0" err="1">
                <a:solidFill>
                  <a:schemeClr val="bg1">
                    <a:lumMod val="95000"/>
                  </a:schemeClr>
                </a:solidFill>
                <a:effectLst/>
                <a:latin typeface="Helvetica Neue"/>
              </a:rPr>
              <a:t>маңына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келеді</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Тәуекел</a:t>
            </a:r>
            <a:r>
              <a:rPr lang="ru-RU" sz="1600" b="0" i="0" dirty="0">
                <a:solidFill>
                  <a:schemeClr val="bg1">
                    <a:lumMod val="95000"/>
                  </a:schemeClr>
                </a:solidFill>
                <a:effectLst/>
                <a:latin typeface="Helvetica Neue"/>
              </a:rPr>
              <a:t> хан </a:t>
            </a:r>
            <a:r>
              <a:rPr lang="ru-RU" sz="1600" b="0" i="0" dirty="0" err="1">
                <a:solidFill>
                  <a:schemeClr val="bg1">
                    <a:lumMod val="95000"/>
                  </a:schemeClr>
                </a:solidFill>
                <a:effectLst/>
                <a:latin typeface="Helvetica Neue"/>
              </a:rPr>
              <a:t>бұл</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кезде</a:t>
            </a:r>
            <a:r>
              <a:rPr lang="ru-RU" sz="1600" b="0" i="0" dirty="0">
                <a:solidFill>
                  <a:schemeClr val="bg1">
                    <a:lumMod val="95000"/>
                  </a:schemeClr>
                </a:solidFill>
                <a:effectLst/>
                <a:latin typeface="Helvetica Neue"/>
              </a:rPr>
              <a:t> Сайрам </a:t>
            </a:r>
            <a:r>
              <a:rPr lang="ru-RU" sz="1600" b="0" i="0" dirty="0" err="1">
                <a:solidFill>
                  <a:schemeClr val="bg1">
                    <a:lumMod val="95000"/>
                  </a:schemeClr>
                </a:solidFill>
                <a:effectLst/>
                <a:latin typeface="Helvetica Neue"/>
              </a:rPr>
              <a:t>түбінде</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болатын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Қарсыласының</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іс-әрекетінен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хабардар</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болған</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Тәуекел</a:t>
            </a:r>
            <a:r>
              <a:rPr lang="ru-RU" sz="1600" b="0" i="0" dirty="0">
                <a:solidFill>
                  <a:schemeClr val="bg1">
                    <a:lumMod val="95000"/>
                  </a:schemeClr>
                </a:solidFill>
                <a:effectLst/>
                <a:latin typeface="Helvetica Neue"/>
              </a:rPr>
              <a:t> хан </a:t>
            </a:r>
            <a:r>
              <a:rPr lang="ru-RU" sz="1600" b="0" i="0" dirty="0" err="1">
                <a:solidFill>
                  <a:schemeClr val="bg1">
                    <a:lumMod val="95000"/>
                  </a:schemeClr>
                </a:solidFill>
                <a:effectLst/>
                <a:latin typeface="Helvetica Neue"/>
              </a:rPr>
              <a:t>ашық</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ұрысқа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шықпай</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далалы</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ай­маққа</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шегініп</a:t>
            </a:r>
            <a:r>
              <a:rPr lang="ru-RU" sz="1600" b="0" i="0" dirty="0">
                <a:solidFill>
                  <a:schemeClr val="bg1">
                    <a:lumMod val="95000"/>
                  </a:schemeClr>
                </a:solidFill>
                <a:effectLst/>
                <a:latin typeface="Helvetica Neue"/>
              </a:rPr>
              <a:t> </a:t>
            </a:r>
            <a:r>
              <a:rPr lang="ru-RU" sz="1600" b="0" i="0" dirty="0" err="1">
                <a:solidFill>
                  <a:schemeClr val="bg1">
                    <a:lumMod val="95000"/>
                  </a:schemeClr>
                </a:solidFill>
                <a:effectLst/>
                <a:latin typeface="Helvetica Neue"/>
              </a:rPr>
              <a:t>кетеді</a:t>
            </a:r>
            <a:r>
              <a:rPr lang="ru-RU" sz="1100" b="0" i="0" dirty="0">
                <a:solidFill>
                  <a:srgbClr val="333333"/>
                </a:solidFill>
                <a:effectLst/>
                <a:latin typeface="Helvetica Neue"/>
              </a:rPr>
              <a:t>.</a:t>
            </a:r>
          </a:p>
          <a:p>
            <a:r>
              <a:rPr lang="ru-RU" sz="1600" dirty="0" err="1">
                <a:solidFill>
                  <a:schemeClr val="bg1">
                    <a:lumMod val="95000"/>
                  </a:schemeClr>
                </a:solidFill>
                <a:latin typeface="Helvetica Neue"/>
              </a:rPr>
              <a:t>Оның</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басты</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мақсаты</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Абдаллахқа</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қарсы</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шығу.Сыр</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бойындағы</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және</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Мәуереннахрдағы</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қалаларды</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қазақтарға</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қайтаруға</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көздеп</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жүрген</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Тәуекелге</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мұдай</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мүмкіндік</a:t>
            </a:r>
            <a:r>
              <a:rPr lang="ru-RU" sz="1600" dirty="0">
                <a:solidFill>
                  <a:schemeClr val="bg1">
                    <a:lumMod val="95000"/>
                  </a:schemeClr>
                </a:solidFill>
                <a:latin typeface="Helvetica Neue"/>
              </a:rPr>
              <a:t> 1597ж </a:t>
            </a:r>
            <a:r>
              <a:rPr lang="ru-RU" sz="1600" dirty="0" err="1">
                <a:solidFill>
                  <a:schemeClr val="bg1">
                    <a:lumMod val="95000"/>
                  </a:schemeClr>
                </a:solidFill>
                <a:latin typeface="Helvetica Neue"/>
              </a:rPr>
              <a:t>беріледі.Нәтижесінде</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Тәуекел</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жеңіп</a:t>
            </a:r>
            <a:r>
              <a:rPr lang="ru-RU" sz="1600" dirty="0">
                <a:solidFill>
                  <a:schemeClr val="bg1">
                    <a:lumMod val="95000"/>
                  </a:schemeClr>
                </a:solidFill>
                <a:latin typeface="Helvetica Neue"/>
              </a:rPr>
              <a:t> Ташкент </a:t>
            </a:r>
            <a:r>
              <a:rPr lang="ru-RU" sz="1600" dirty="0" err="1">
                <a:solidFill>
                  <a:schemeClr val="bg1">
                    <a:lumMod val="95000"/>
                  </a:schemeClr>
                </a:solidFill>
                <a:latin typeface="Helvetica Neue"/>
              </a:rPr>
              <a:t>басып</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алады</a:t>
            </a:r>
            <a:r>
              <a:rPr lang="ru-RU" sz="1600" dirty="0">
                <a:solidFill>
                  <a:schemeClr val="bg1">
                    <a:lumMod val="95000"/>
                  </a:schemeClr>
                </a:solidFill>
                <a:latin typeface="Helvetica Neue"/>
              </a:rPr>
              <a:t> ал </a:t>
            </a:r>
            <a:r>
              <a:rPr lang="ru-RU" sz="1600" dirty="0" err="1">
                <a:solidFill>
                  <a:schemeClr val="bg1">
                    <a:lumMod val="95000"/>
                  </a:schemeClr>
                </a:solidFill>
                <a:latin typeface="Helvetica Neue"/>
              </a:rPr>
              <a:t>Абдолла</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Самарқанға</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келген</a:t>
            </a:r>
            <a:r>
              <a:rPr lang="ru-RU" sz="1600" dirty="0">
                <a:solidFill>
                  <a:schemeClr val="bg1">
                    <a:lumMod val="95000"/>
                  </a:schemeClr>
                </a:solidFill>
                <a:latin typeface="Helvetica Neue"/>
              </a:rPr>
              <a:t> </a:t>
            </a:r>
            <a:r>
              <a:rPr lang="ru-RU" sz="1600" dirty="0" err="1">
                <a:solidFill>
                  <a:schemeClr val="bg1">
                    <a:lumMod val="95000"/>
                  </a:schemeClr>
                </a:solidFill>
                <a:latin typeface="Helvetica Neue"/>
              </a:rPr>
              <a:t>кезде</a:t>
            </a:r>
            <a:r>
              <a:rPr lang="ru-RU" sz="1600" dirty="0">
                <a:solidFill>
                  <a:schemeClr val="bg1">
                    <a:lumMod val="95000"/>
                  </a:schemeClr>
                </a:solidFill>
                <a:latin typeface="Helvetica Neue"/>
              </a:rPr>
              <a:t> </a:t>
            </a:r>
            <a:r>
              <a:rPr lang="en-US" sz="1600" dirty="0">
                <a:solidFill>
                  <a:schemeClr val="bg1">
                    <a:lumMod val="95000"/>
                  </a:schemeClr>
                </a:solidFill>
                <a:latin typeface="Helvetica Neue"/>
              </a:rPr>
              <a:t>1598</a:t>
            </a:r>
            <a:r>
              <a:rPr lang="kk-KZ" sz="1600" dirty="0">
                <a:solidFill>
                  <a:schemeClr val="bg1">
                    <a:lumMod val="95000"/>
                  </a:schemeClr>
                </a:solidFill>
                <a:latin typeface="Helvetica Neue"/>
              </a:rPr>
              <a:t>ж аурудан қайтыс болады.</a:t>
            </a:r>
          </a:p>
          <a:p>
            <a:r>
              <a:rPr lang="kk-KZ" sz="1600" b="0" i="0" dirty="0">
                <a:solidFill>
                  <a:schemeClr val="bg1">
                    <a:lumMod val="95000"/>
                  </a:schemeClr>
                </a:solidFill>
                <a:effectLst/>
                <a:latin typeface="Helvetica Neue"/>
              </a:rPr>
              <a:t>Аяғында </a:t>
            </a:r>
            <a:r>
              <a:rPr lang="kk-KZ" sz="1600" dirty="0">
                <a:solidFill>
                  <a:schemeClr val="bg1">
                    <a:lumMod val="95000"/>
                  </a:schemeClr>
                </a:solidFill>
                <a:latin typeface="Helvetica Neue"/>
              </a:rPr>
              <a:t>Тәуекел Бұхарадағы шайқаста ауыр жараланып,әскерімен Тәшкентке шегініп көп кешікпей көзді </a:t>
            </a:r>
            <a:r>
              <a:rPr lang="ru-RU" sz="1600" dirty="0">
                <a:solidFill>
                  <a:schemeClr val="bg1">
                    <a:lumMod val="95000"/>
                  </a:schemeClr>
                </a:solidFill>
                <a:latin typeface="Helvetica Neue"/>
              </a:rPr>
              <a:t>1598ж </a:t>
            </a:r>
            <a:r>
              <a:rPr lang="kk-KZ" sz="1600" dirty="0">
                <a:solidFill>
                  <a:schemeClr val="bg1">
                    <a:lumMod val="95000"/>
                  </a:schemeClr>
                </a:solidFill>
                <a:latin typeface="Helvetica Neue"/>
              </a:rPr>
              <a:t>жұмады.</a:t>
            </a:r>
            <a:endParaRPr lang="ru-RU" sz="1600" b="0" i="0" dirty="0">
              <a:solidFill>
                <a:schemeClr val="bg1">
                  <a:lumMod val="95000"/>
                </a:schemeClr>
              </a:solidFill>
              <a:effectLst/>
              <a:latin typeface="Helvetica Neue"/>
            </a:endParaRPr>
          </a:p>
        </p:txBody>
      </p:sp>
      <p:pic>
        <p:nvPicPr>
          <p:cNvPr id="3074" name="Picture 2" descr="ТӘУЕКЕЛ ХАННЫҢ ДӘУІРІ – Telegraph">
            <a:extLst>
              <a:ext uri="{FF2B5EF4-FFF2-40B4-BE49-F238E27FC236}">
                <a16:creationId xmlns:a16="http://schemas.microsoft.com/office/drawing/2014/main" id="{1A81E65B-E05C-D09B-27C8-4AB2E03F2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2" y="1343818"/>
            <a:ext cx="3618521" cy="461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2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0" y="-18255"/>
            <a:ext cx="12192000"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0" y="18255"/>
            <a:ext cx="10515600" cy="1325563"/>
          </a:xfrm>
        </p:spPr>
        <p:txBody>
          <a:bodyPr/>
          <a:lstStyle/>
          <a:p>
            <a:r>
              <a:rPr lang="kk-KZ" dirty="0"/>
              <a:t>Жәңгір хан</a:t>
            </a:r>
            <a:endParaRPr lang="ru-RU" dirty="0"/>
          </a:p>
        </p:txBody>
      </p:sp>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161305" y="1343818"/>
            <a:ext cx="6913865" cy="2713832"/>
          </a:xfrm>
        </p:spPr>
        <p:txBody>
          <a:bodyPr>
            <a:noAutofit/>
          </a:bodyPr>
          <a:lstStyle/>
          <a:p>
            <a:r>
              <a:rPr lang="ru-RU" sz="1600" b="0" i="0" dirty="0" err="1">
                <a:solidFill>
                  <a:schemeClr val="bg1">
                    <a:lumMod val="95000"/>
                  </a:schemeClr>
                </a:solidFill>
                <a:effectLst/>
                <a:latin typeface="CommissionerRegular"/>
              </a:rPr>
              <a:t>Жәңгір</a:t>
            </a:r>
            <a:r>
              <a:rPr lang="ru-RU" sz="1600" b="0" i="0" dirty="0">
                <a:solidFill>
                  <a:schemeClr val="bg1">
                    <a:lumMod val="95000"/>
                  </a:schemeClr>
                </a:solidFill>
                <a:effectLst/>
                <a:latin typeface="CommissionerRegular"/>
              </a:rPr>
              <a:t> хан (1801-1845) - </a:t>
            </a:r>
            <a:r>
              <a:rPr lang="ru-RU" sz="1600" b="0" i="0" dirty="0" err="1">
                <a:solidFill>
                  <a:schemeClr val="bg1">
                    <a:lumMod val="95000"/>
                  </a:schemeClr>
                </a:solidFill>
                <a:effectLst/>
                <a:latin typeface="CommissionerRegular"/>
              </a:rPr>
              <a:t>Бөкей</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Ордасының</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соңғы</a:t>
            </a:r>
            <a:r>
              <a:rPr lang="ru-RU" sz="1600" b="0" i="0" dirty="0">
                <a:solidFill>
                  <a:schemeClr val="bg1">
                    <a:lumMod val="95000"/>
                  </a:schemeClr>
                </a:solidFill>
                <a:effectLst/>
                <a:latin typeface="CommissionerRegular"/>
              </a:rPr>
              <a:t> ханы, </a:t>
            </a:r>
            <a:r>
              <a:rPr lang="ru-RU" sz="1600" b="0" i="0" dirty="0" err="1">
                <a:solidFill>
                  <a:schemeClr val="bg1">
                    <a:lumMod val="95000"/>
                  </a:schemeClr>
                </a:solidFill>
                <a:effectLst/>
                <a:latin typeface="CommissionerRegular"/>
              </a:rPr>
              <a:t>Әбілхайыр</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ханның</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шөбересі</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Нұралы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ханның</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немересі</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Бөкей</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ханның</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ұлы</a:t>
            </a:r>
            <a:r>
              <a:rPr lang="ru-RU" sz="1600" b="0" i="0" dirty="0">
                <a:solidFill>
                  <a:schemeClr val="bg1">
                    <a:lumMod val="95000"/>
                  </a:schemeClr>
                </a:solidFill>
                <a:effectLst/>
                <a:latin typeface="CommissionerRegular"/>
              </a:rPr>
              <a:t>. Генерал-майор, </a:t>
            </a:r>
            <a:r>
              <a:rPr lang="ru-RU" sz="1600" b="0" i="0" dirty="0" err="1">
                <a:solidFill>
                  <a:schemeClr val="bg1">
                    <a:lumMod val="95000"/>
                  </a:schemeClr>
                </a:solidFill>
                <a:effectLst/>
                <a:latin typeface="CommissionerRegular"/>
              </a:rPr>
              <a:t>Шын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аты</a:t>
            </a:r>
            <a:r>
              <a:rPr lang="ru-RU" sz="1600" b="0" i="0" dirty="0">
                <a:solidFill>
                  <a:schemeClr val="bg1">
                    <a:lumMod val="95000"/>
                  </a:schemeClr>
                </a:solidFill>
                <a:effectLst/>
                <a:latin typeface="CommissionerRegular"/>
              </a:rPr>
              <a:t> - </a:t>
            </a:r>
            <a:r>
              <a:rPr lang="ru-RU" sz="1600" b="0" i="0" dirty="0" err="1">
                <a:solidFill>
                  <a:schemeClr val="bg1">
                    <a:lumMod val="95000"/>
                  </a:schemeClr>
                </a:solidFill>
                <a:effectLst/>
                <a:latin typeface="CommissionerRegular"/>
              </a:rPr>
              <a:t>Жиһангер</a:t>
            </a:r>
            <a:r>
              <a:rPr lang="ru-RU" sz="1600" b="0" i="0" dirty="0">
                <a:solidFill>
                  <a:schemeClr val="bg1">
                    <a:lumMod val="95000"/>
                  </a:schemeClr>
                </a:solidFill>
                <a:effectLst/>
                <a:latin typeface="CommissionerRegular"/>
              </a:rPr>
              <a:t>.</a:t>
            </a:r>
            <a:r>
              <a:rPr lang="ru-RU" sz="1100" b="0" i="0" dirty="0">
                <a:solidFill>
                  <a:srgbClr val="2B2B2B"/>
                </a:solidFill>
                <a:effectLst/>
                <a:latin typeface="CommissionerRegular"/>
              </a:rPr>
              <a:t> </a:t>
            </a:r>
            <a:r>
              <a:rPr lang="ru-RU" sz="1600" b="0" i="0" dirty="0" err="1">
                <a:solidFill>
                  <a:schemeClr val="bg1"/>
                </a:solidFill>
                <a:effectLst/>
                <a:latin typeface="CommissionerRegular"/>
              </a:rPr>
              <a:t>Жәңгір</a:t>
            </a:r>
            <a:r>
              <a:rPr lang="ru-RU" sz="1600" b="0" i="0" dirty="0">
                <a:solidFill>
                  <a:schemeClr val="bg1"/>
                </a:solidFill>
                <a:effectLst/>
                <a:latin typeface="CommissionerRegular"/>
              </a:rPr>
              <a:t> хан </a:t>
            </a:r>
            <a:r>
              <a:rPr lang="ru-RU" sz="1600" b="0" i="0" dirty="0" err="1">
                <a:solidFill>
                  <a:schemeClr val="bg1"/>
                </a:solidFill>
                <a:effectLst/>
                <a:latin typeface="CommissionerRegular"/>
              </a:rPr>
              <a:t>билік</a:t>
            </a:r>
            <a:r>
              <a:rPr lang="ru-RU" sz="1600" b="0" i="0" dirty="0">
                <a:solidFill>
                  <a:schemeClr val="bg1"/>
                </a:solidFill>
                <a:effectLst/>
                <a:latin typeface="CommissionerRegular"/>
              </a:rPr>
              <a:t> </a:t>
            </a:r>
            <a:r>
              <a:rPr lang="ru-RU" sz="1600" b="0" i="0" dirty="0" err="1">
                <a:solidFill>
                  <a:schemeClr val="bg1"/>
                </a:solidFill>
                <a:effectLst/>
                <a:latin typeface="CommissionerRegular"/>
              </a:rPr>
              <a:t>еткен</a:t>
            </a:r>
            <a:r>
              <a:rPr lang="ru-RU" sz="1600" b="0" i="0" dirty="0">
                <a:solidFill>
                  <a:schemeClr val="bg1"/>
                </a:solidFill>
                <a:effectLst/>
                <a:latin typeface="CommissionerRegular"/>
              </a:rPr>
              <a:t> </a:t>
            </a:r>
            <a:r>
              <a:rPr lang="ru-RU" sz="1600" b="0" i="0" dirty="0" err="1">
                <a:solidFill>
                  <a:schemeClr val="bg1"/>
                </a:solidFill>
                <a:effectLst/>
                <a:latin typeface="CommissionerRegular"/>
              </a:rPr>
              <a:t>тұста</a:t>
            </a:r>
            <a:r>
              <a:rPr lang="ru-RU" sz="1600" b="0" i="0" dirty="0">
                <a:solidFill>
                  <a:schemeClr val="bg1"/>
                </a:solidFill>
                <a:effectLst/>
                <a:latin typeface="CommissionerRegular"/>
              </a:rPr>
              <a:t> </a:t>
            </a:r>
            <a:r>
              <a:rPr lang="ru-RU" sz="1600" b="0" i="0" dirty="0" err="1">
                <a:solidFill>
                  <a:schemeClr val="bg1"/>
                </a:solidFill>
                <a:effectLst/>
                <a:latin typeface="CommissionerRegular"/>
              </a:rPr>
              <a:t>Бөкей</a:t>
            </a:r>
            <a:r>
              <a:rPr lang="ru-RU" sz="1600" b="0" i="0" dirty="0">
                <a:solidFill>
                  <a:schemeClr val="bg1"/>
                </a:solidFill>
                <a:effectLst/>
                <a:latin typeface="CommissionerRegular"/>
              </a:rPr>
              <a:t> </a:t>
            </a:r>
            <a:r>
              <a:rPr lang="ru-RU" sz="1600" b="0" i="0" dirty="0" err="1">
                <a:solidFill>
                  <a:schemeClr val="bg1"/>
                </a:solidFill>
                <a:effectLst/>
                <a:latin typeface="CommissionerRegular"/>
              </a:rPr>
              <a:t>ордасында</a:t>
            </a:r>
            <a:r>
              <a:rPr lang="ru-RU" sz="1600" b="0" i="0" dirty="0">
                <a:solidFill>
                  <a:schemeClr val="bg1"/>
                </a:solidFill>
                <a:effectLst/>
                <a:latin typeface="CommissionerRegular"/>
              </a:rPr>
              <a:t> 1832 </a:t>
            </a:r>
            <a:r>
              <a:rPr lang="ru-RU" sz="1600" b="0" i="0" dirty="0" err="1">
                <a:solidFill>
                  <a:schemeClr val="bg1"/>
                </a:solidFill>
                <a:effectLst/>
                <a:latin typeface="CommissionerRegular"/>
              </a:rPr>
              <a:t>жылы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сауда</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жәрмеңкесі</a:t>
            </a:r>
            <a:r>
              <a:rPr lang="ru-RU" sz="1600" b="0" i="0" dirty="0">
                <a:solidFill>
                  <a:schemeClr val="bg1"/>
                </a:solidFill>
                <a:effectLst/>
                <a:latin typeface="CommissionerRegular"/>
              </a:rPr>
              <a:t> (хан </a:t>
            </a:r>
            <a:r>
              <a:rPr lang="ru-RU" sz="1600" b="0" i="0" dirty="0" err="1">
                <a:solidFill>
                  <a:schemeClr val="bg1"/>
                </a:solidFill>
                <a:effectLst/>
                <a:latin typeface="CommissionerRegular"/>
              </a:rPr>
              <a:t>жәрмеңкесі</a:t>
            </a:r>
            <a:r>
              <a:rPr lang="ru-RU" sz="1600" b="0" i="0" dirty="0">
                <a:solidFill>
                  <a:schemeClr val="bg1"/>
                </a:solidFill>
                <a:effectLst/>
                <a:latin typeface="CommissionerRegular"/>
              </a:rPr>
              <a:t>) </a:t>
            </a:r>
            <a:r>
              <a:rPr lang="ru-RU" sz="1600" b="0" i="0" dirty="0" err="1">
                <a:solidFill>
                  <a:schemeClr val="bg1"/>
                </a:solidFill>
                <a:effectLst/>
                <a:latin typeface="CommissionerRegular"/>
              </a:rPr>
              <a:t>ұйымдастырылып</a:t>
            </a:r>
            <a:r>
              <a:rPr lang="ru-RU" sz="1600" b="0" i="0" dirty="0">
                <a:solidFill>
                  <a:schemeClr val="bg1"/>
                </a:solidFill>
                <a:effectLst/>
                <a:latin typeface="CommissionerRegular"/>
              </a:rPr>
              <a:t>, </a:t>
            </a:r>
            <a:r>
              <a:rPr lang="ru-RU" sz="1600" b="0" i="0" dirty="0" err="1">
                <a:solidFill>
                  <a:schemeClr val="bg1"/>
                </a:solidFill>
                <a:effectLst/>
                <a:latin typeface="CommissionerRegular"/>
              </a:rPr>
              <a:t>дәрігерлік</a:t>
            </a:r>
            <a:r>
              <a:rPr lang="ru-RU" sz="1600" b="0" i="0" dirty="0">
                <a:solidFill>
                  <a:schemeClr val="bg1"/>
                </a:solidFill>
                <a:effectLst/>
                <a:latin typeface="CommissionerRegular"/>
              </a:rPr>
              <a:t> </a:t>
            </a:r>
            <a:r>
              <a:rPr lang="ru-RU" sz="1600" b="0" i="0" dirty="0" err="1">
                <a:solidFill>
                  <a:schemeClr val="bg1"/>
                </a:solidFill>
                <a:effectLst/>
                <a:latin typeface="CommissionerRegular"/>
              </a:rPr>
              <a:t>бөлімше</a:t>
            </a:r>
            <a:r>
              <a:rPr lang="ru-RU" sz="1600" b="0" i="0" dirty="0">
                <a:solidFill>
                  <a:schemeClr val="bg1"/>
                </a:solidFill>
                <a:effectLst/>
                <a:latin typeface="CommissionerRegular"/>
              </a:rPr>
              <a:t>, 1938 </a:t>
            </a:r>
            <a:r>
              <a:rPr lang="ru-RU" sz="1600" b="0" i="0" dirty="0" err="1">
                <a:solidFill>
                  <a:schemeClr val="bg1"/>
                </a:solidFill>
                <a:effectLst/>
                <a:latin typeface="CommissionerRegular"/>
              </a:rPr>
              <a:t>жылы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дәріхана</a:t>
            </a:r>
            <a:r>
              <a:rPr lang="ru-RU" sz="1600" b="0" i="0" dirty="0">
                <a:solidFill>
                  <a:schemeClr val="bg1"/>
                </a:solidFill>
                <a:effectLst/>
                <a:latin typeface="CommissionerRegular"/>
              </a:rPr>
              <a:t>, </a:t>
            </a:r>
            <a:r>
              <a:rPr lang="ru-RU" sz="1600" b="0" i="0" dirty="0" err="1">
                <a:solidFill>
                  <a:schemeClr val="bg1"/>
                </a:solidFill>
                <a:effectLst/>
                <a:latin typeface="CommissionerRegular"/>
              </a:rPr>
              <a:t>мұрағат</a:t>
            </a:r>
            <a:r>
              <a:rPr lang="ru-RU" sz="1600" b="0" i="0" dirty="0">
                <a:solidFill>
                  <a:schemeClr val="bg1"/>
                </a:solidFill>
                <a:effectLst/>
                <a:latin typeface="CommissionerRegular"/>
              </a:rPr>
              <a:t> </a:t>
            </a:r>
            <a:r>
              <a:rPr lang="ru-RU" sz="1600" b="0" i="0" dirty="0" err="1">
                <a:solidFill>
                  <a:schemeClr val="bg1"/>
                </a:solidFill>
                <a:effectLst/>
                <a:latin typeface="CommissionerRegular"/>
              </a:rPr>
              <a:t>ашылып</a:t>
            </a:r>
            <a:r>
              <a:rPr lang="ru-RU" sz="1600" b="0" i="0" dirty="0">
                <a:solidFill>
                  <a:schemeClr val="bg1"/>
                </a:solidFill>
                <a:effectLst/>
                <a:latin typeface="CommissionerRegular"/>
              </a:rPr>
              <a:t>, </a:t>
            </a:r>
            <a:r>
              <a:rPr lang="ru-RU" sz="1600" b="0" i="0" dirty="0" err="1">
                <a:solidFill>
                  <a:schemeClr val="bg1"/>
                </a:solidFill>
                <a:effectLst/>
                <a:latin typeface="CommissionerRegular"/>
              </a:rPr>
              <a:t>хандықтың</a:t>
            </a:r>
            <a:r>
              <a:rPr lang="ru-RU" sz="1600" b="0" i="0" dirty="0">
                <a:solidFill>
                  <a:schemeClr val="bg1"/>
                </a:solidFill>
                <a:effectLst/>
                <a:latin typeface="CommissionerRegular"/>
              </a:rPr>
              <a:t> </a:t>
            </a:r>
            <a:r>
              <a:rPr lang="ru-RU" sz="1600" b="0" i="0" dirty="0" err="1">
                <a:solidFill>
                  <a:schemeClr val="bg1"/>
                </a:solidFill>
                <a:effectLst/>
                <a:latin typeface="CommissionerRegular"/>
              </a:rPr>
              <a:t>алғашқы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картасы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жасалынды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Жәңгірдің</a:t>
            </a:r>
            <a:r>
              <a:rPr lang="ru-RU" sz="1600" b="0" i="0" dirty="0">
                <a:solidFill>
                  <a:schemeClr val="bg1"/>
                </a:solidFill>
                <a:effectLst/>
                <a:latin typeface="CommissionerRegular"/>
              </a:rPr>
              <a:t> </a:t>
            </a:r>
            <a:r>
              <a:rPr lang="ru-RU" sz="1600" b="0" i="0" dirty="0" err="1">
                <a:solidFill>
                  <a:schemeClr val="bg1"/>
                </a:solidFill>
                <a:effectLst/>
                <a:latin typeface="CommissionerRegular"/>
              </a:rPr>
              <a:t>басқаруымен</a:t>
            </a:r>
            <a:r>
              <a:rPr lang="ru-RU" sz="1600" b="0" i="0" dirty="0">
                <a:solidFill>
                  <a:schemeClr val="bg1"/>
                </a:solidFill>
                <a:effectLst/>
                <a:latin typeface="CommissionerRegular"/>
              </a:rPr>
              <a:t> </a:t>
            </a:r>
            <a:r>
              <a:rPr lang="ru-RU" sz="1600" b="0" i="0" dirty="0" err="1">
                <a:solidFill>
                  <a:schemeClr val="bg1"/>
                </a:solidFill>
                <a:effectLst/>
                <a:latin typeface="CommissionerRegular"/>
              </a:rPr>
              <a:t>Бөкей</a:t>
            </a:r>
            <a:r>
              <a:rPr lang="ru-RU" sz="1600" b="0" i="0" dirty="0">
                <a:solidFill>
                  <a:schemeClr val="bg1"/>
                </a:solidFill>
                <a:effectLst/>
                <a:latin typeface="CommissionerRegular"/>
              </a:rPr>
              <a:t> </a:t>
            </a:r>
            <a:r>
              <a:rPr lang="ru-RU" sz="1600" b="0" i="0" dirty="0" err="1">
                <a:solidFill>
                  <a:schemeClr val="bg1"/>
                </a:solidFill>
                <a:effectLst/>
                <a:latin typeface="CommissionerRegular"/>
              </a:rPr>
              <a:t>ордасында</a:t>
            </a:r>
            <a:r>
              <a:rPr lang="ru-RU" sz="1600" b="0" i="0" dirty="0">
                <a:solidFill>
                  <a:schemeClr val="bg1"/>
                </a:solidFill>
                <a:effectLst/>
                <a:latin typeface="CommissionerRegular"/>
              </a:rPr>
              <a:t> </a:t>
            </a:r>
            <a:r>
              <a:rPr lang="ru-RU" sz="1600" b="0" i="0" dirty="0" err="1">
                <a:solidFill>
                  <a:schemeClr val="bg1"/>
                </a:solidFill>
                <a:effectLst/>
                <a:latin typeface="CommissionerRegular"/>
              </a:rPr>
              <a:t>қазақтың</a:t>
            </a:r>
            <a:r>
              <a:rPr lang="ru-RU" sz="1600" b="0" i="0" dirty="0">
                <a:solidFill>
                  <a:schemeClr val="bg1"/>
                </a:solidFill>
                <a:effectLst/>
                <a:latin typeface="CommissionerRegular"/>
              </a:rPr>
              <a:t> </a:t>
            </a:r>
            <a:r>
              <a:rPr lang="ru-RU" sz="1600" b="0" i="0" dirty="0" err="1">
                <a:solidFill>
                  <a:schemeClr val="bg1"/>
                </a:solidFill>
                <a:effectLst/>
                <a:latin typeface="CommissionerRegular"/>
              </a:rPr>
              <a:t>шеберлері</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жасаған</a:t>
            </a:r>
            <a:r>
              <a:rPr lang="ru-RU" sz="1600" b="0" i="0" dirty="0">
                <a:solidFill>
                  <a:schemeClr val="bg1"/>
                </a:solidFill>
                <a:effectLst/>
                <a:latin typeface="CommissionerRegular"/>
              </a:rPr>
              <a:t> аса </a:t>
            </a:r>
            <a:r>
              <a:rPr lang="ru-RU" sz="1600" b="0" i="0" dirty="0" err="1">
                <a:solidFill>
                  <a:schemeClr val="bg1"/>
                </a:solidFill>
                <a:effectLst/>
                <a:latin typeface="CommissionerRegular"/>
              </a:rPr>
              <a:t>құнды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әскери</a:t>
            </a:r>
            <a:r>
              <a:rPr lang="ru-RU" sz="1600" b="0" i="0" dirty="0">
                <a:solidFill>
                  <a:schemeClr val="bg1"/>
                </a:solidFill>
                <a:effectLst/>
                <a:latin typeface="CommissionerRegular"/>
              </a:rPr>
              <a:t> </a:t>
            </a:r>
            <a:r>
              <a:rPr lang="ru-RU" sz="1600" b="0" i="0" dirty="0" err="1">
                <a:solidFill>
                  <a:schemeClr val="bg1"/>
                </a:solidFill>
                <a:effectLst/>
                <a:latin typeface="CommissionerRegular"/>
              </a:rPr>
              <a:t>қару-жарақтар</a:t>
            </a:r>
            <a:r>
              <a:rPr lang="ru-RU" sz="1600" b="0" i="0" dirty="0">
                <a:solidFill>
                  <a:schemeClr val="bg1"/>
                </a:solidFill>
                <a:effectLst/>
                <a:latin typeface="CommissionerRegular"/>
              </a:rPr>
              <a:t> </a:t>
            </a:r>
            <a:r>
              <a:rPr lang="ru-RU" sz="1600" b="0" i="0" dirty="0" err="1">
                <a:solidFill>
                  <a:schemeClr val="bg1"/>
                </a:solidFill>
                <a:effectLst/>
                <a:latin typeface="CommissionerRegular"/>
              </a:rPr>
              <a:t>сақталатын</a:t>
            </a:r>
            <a:r>
              <a:rPr lang="ru-RU" sz="1600" b="0" i="0" dirty="0">
                <a:solidFill>
                  <a:schemeClr val="bg1"/>
                </a:solidFill>
                <a:effectLst/>
                <a:latin typeface="CommissionerRegular"/>
              </a:rPr>
              <a:t> </a:t>
            </a:r>
            <a:r>
              <a:rPr lang="ru-RU" sz="1600" b="0" i="0" dirty="0" err="1">
                <a:solidFill>
                  <a:schemeClr val="bg1"/>
                </a:solidFill>
                <a:effectLst/>
                <a:latin typeface="CommissionerRegular"/>
              </a:rPr>
              <a:t>мұражай</a:t>
            </a:r>
            <a:r>
              <a:rPr lang="ru-RU" sz="1600" b="0" i="0" dirty="0">
                <a:solidFill>
                  <a:schemeClr val="bg1"/>
                </a:solidFill>
                <a:effectLst/>
                <a:latin typeface="CommissionerRegular"/>
              </a:rPr>
              <a:t> </a:t>
            </a:r>
            <a:r>
              <a:rPr lang="ru-RU" sz="1600" b="0" i="0" dirty="0" err="1">
                <a:solidFill>
                  <a:schemeClr val="bg1"/>
                </a:solidFill>
                <a:effectLst/>
                <a:latin typeface="CommissionerRegular"/>
              </a:rPr>
              <a:t>құрылған</a:t>
            </a:r>
            <a:r>
              <a:rPr lang="ru-RU" sz="1600" b="0" i="0" dirty="0">
                <a:solidFill>
                  <a:schemeClr val="bg1">
                    <a:lumMod val="95000"/>
                  </a:schemeClr>
                </a:solidFill>
                <a:effectLst/>
                <a:latin typeface="CommissionerRegular"/>
              </a:rPr>
              <a:t>.</a:t>
            </a:r>
          </a:p>
          <a:p>
            <a:r>
              <a:rPr lang="ru-RU" sz="1600" b="0" i="0" dirty="0">
                <a:solidFill>
                  <a:schemeClr val="bg1">
                    <a:lumMod val="95000"/>
                  </a:schemeClr>
                </a:solidFill>
                <a:effectLst/>
                <a:latin typeface="CommissionerRegular"/>
              </a:rPr>
              <a:t>1841 </a:t>
            </a:r>
            <a:r>
              <a:rPr lang="ru-RU" sz="1600" b="0" i="0" dirty="0" err="1">
                <a:solidFill>
                  <a:schemeClr val="bg1">
                    <a:lumMod val="95000"/>
                  </a:schemeClr>
                </a:solidFill>
                <a:effectLst/>
                <a:latin typeface="CommissionerRegular"/>
              </a:rPr>
              <a:t>жылы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Ордада</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Жәңгір</a:t>
            </a:r>
            <a:r>
              <a:rPr lang="ru-RU" sz="1600" b="0" i="0" dirty="0">
                <a:solidFill>
                  <a:schemeClr val="bg1">
                    <a:lumMod val="95000"/>
                  </a:schemeClr>
                </a:solidFill>
                <a:effectLst/>
                <a:latin typeface="CommissionerRegular"/>
              </a:rPr>
              <a:t> хан </a:t>
            </a:r>
            <a:r>
              <a:rPr lang="ru-RU" sz="1600" b="0" i="0" dirty="0" err="1">
                <a:solidFill>
                  <a:schemeClr val="bg1">
                    <a:lumMod val="95000"/>
                  </a:schemeClr>
                </a:solidFill>
                <a:effectLst/>
                <a:latin typeface="CommissionerRegular"/>
              </a:rPr>
              <a:t>өз</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қаражатына</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жоғары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мектеп</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ашып</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М.Бабажанов</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М.Бекмұхамедов</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К.Шығаев</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тағы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басқалар</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білім</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алған</a:t>
            </a:r>
            <a:r>
              <a:rPr lang="ru-RU" sz="1600" b="0" i="0" dirty="0">
                <a:solidFill>
                  <a:schemeClr val="bg1">
                    <a:lumMod val="95000"/>
                  </a:schemeClr>
                </a:solidFill>
                <a:effectLst/>
                <a:latin typeface="CommissionerRegular"/>
              </a:rPr>
              <a:t>. Сол </a:t>
            </a:r>
            <a:r>
              <a:rPr lang="ru-RU" sz="1600" b="0" i="0" dirty="0" err="1">
                <a:solidFill>
                  <a:schemeClr val="bg1">
                    <a:lumMod val="95000"/>
                  </a:schemeClr>
                </a:solidFill>
                <a:effectLst/>
                <a:latin typeface="CommissionerRegular"/>
              </a:rPr>
              <a:t>жылы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Жәңгір</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Бөкейұлы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Қазан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университеті</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жанындағы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ғылыми</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кеңеске</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құрметті</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мүше</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болып</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сайланып</a:t>
            </a:r>
            <a:r>
              <a:rPr lang="ru-RU" sz="1600" b="0" i="0" dirty="0">
                <a:solidFill>
                  <a:schemeClr val="bg1">
                    <a:lumMod val="95000"/>
                  </a:schemeClr>
                </a:solidFill>
                <a:effectLst/>
                <a:latin typeface="CommissionerRegular"/>
              </a:rPr>
              <a:t>, 1843 </a:t>
            </a:r>
            <a:r>
              <a:rPr lang="ru-RU" sz="1600" b="0" i="0" dirty="0" err="1">
                <a:solidFill>
                  <a:schemeClr val="bg1">
                    <a:lumMod val="95000"/>
                  </a:schemeClr>
                </a:solidFill>
                <a:effectLst/>
                <a:latin typeface="CommissionerRegular"/>
              </a:rPr>
              <a:t>жылы</a:t>
            </a:r>
            <a:r>
              <a:rPr lang="ru-RU" sz="1600" b="0" i="0" dirty="0">
                <a:solidFill>
                  <a:schemeClr val="bg1">
                    <a:lumMod val="95000"/>
                  </a:schemeClr>
                </a:solidFill>
                <a:effectLst/>
                <a:latin typeface="CommissionerRegular"/>
              </a:rPr>
              <a:t> генерал-майор </a:t>
            </a:r>
            <a:r>
              <a:rPr lang="ru-RU" sz="1600" b="0" i="0" dirty="0" err="1">
                <a:solidFill>
                  <a:schemeClr val="bg1">
                    <a:lumMod val="95000"/>
                  </a:schemeClr>
                </a:solidFill>
                <a:effectLst/>
                <a:latin typeface="CommissionerRegular"/>
              </a:rPr>
              <a:t>атағын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алады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Жәңгір</a:t>
            </a:r>
            <a:r>
              <a:rPr lang="ru-RU" sz="1600" b="0" i="0" dirty="0">
                <a:solidFill>
                  <a:schemeClr val="bg1">
                    <a:lumMod val="95000"/>
                  </a:schemeClr>
                </a:solidFill>
                <a:effectLst/>
                <a:latin typeface="CommissionerRegular"/>
              </a:rPr>
              <a:t> хан </a:t>
            </a:r>
            <a:r>
              <a:rPr lang="ru-RU" sz="1600" b="0" i="0" dirty="0" err="1">
                <a:solidFill>
                  <a:schemeClr val="bg1">
                    <a:lumMod val="95000"/>
                  </a:schemeClr>
                </a:solidFill>
                <a:effectLst/>
                <a:latin typeface="CommissionerRegular"/>
              </a:rPr>
              <a:t>асыл</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тұқымды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жылқыларды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өсірумен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айналысқан</a:t>
            </a:r>
            <a:r>
              <a:rPr lang="ru-RU" sz="1600" b="0" i="0" dirty="0">
                <a:solidFill>
                  <a:schemeClr val="bg1">
                    <a:lumMod val="95000"/>
                  </a:schemeClr>
                </a:solidFill>
                <a:effectLst/>
                <a:latin typeface="CommissionerRegular"/>
              </a:rPr>
              <a:t>. Ол </a:t>
            </a:r>
            <a:r>
              <a:rPr lang="ru-RU" sz="1600" b="0" i="0" dirty="0" err="1">
                <a:solidFill>
                  <a:schemeClr val="bg1">
                    <a:lumMod val="95000"/>
                  </a:schemeClr>
                </a:solidFill>
                <a:effectLst/>
                <a:latin typeface="CommissionerRegular"/>
              </a:rPr>
              <a:t>қазақ</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шежіресін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жинаумен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халықтың</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әдеби</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шығармаларымен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шұғылданып</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өзі</a:t>
            </a:r>
            <a:r>
              <a:rPr lang="ru-RU" sz="1600" b="0" i="0" dirty="0">
                <a:solidFill>
                  <a:schemeClr val="bg1">
                    <a:lumMod val="95000"/>
                  </a:schemeClr>
                </a:solidFill>
                <a:effectLst/>
                <a:latin typeface="CommissionerRegular"/>
              </a:rPr>
              <a:t> де </a:t>
            </a:r>
            <a:r>
              <a:rPr lang="ru-RU" sz="1600" b="0" i="0" dirty="0" err="1">
                <a:solidFill>
                  <a:schemeClr val="bg1">
                    <a:lumMod val="95000"/>
                  </a:schemeClr>
                </a:solidFill>
                <a:effectLst/>
                <a:latin typeface="CommissionerRegular"/>
              </a:rPr>
              <a:t>көптеген</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эпикалық</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туындылар</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жазған</a:t>
            </a:r>
            <a:r>
              <a:rPr lang="ru-RU" sz="1600" b="0" i="0" dirty="0">
                <a:solidFill>
                  <a:schemeClr val="bg1">
                    <a:lumMod val="95000"/>
                  </a:schemeClr>
                </a:solidFill>
                <a:effectLst/>
                <a:latin typeface="CommissionerRegular"/>
              </a:rPr>
              <a:t>. 1844 </a:t>
            </a:r>
            <a:r>
              <a:rPr lang="ru-RU" sz="1600" b="0" i="0" dirty="0" err="1">
                <a:solidFill>
                  <a:schemeClr val="bg1">
                    <a:lumMod val="95000"/>
                  </a:schemeClr>
                </a:solidFill>
                <a:effectLst/>
                <a:latin typeface="CommissionerRegular"/>
              </a:rPr>
              <a:t>жылы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қазанда</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Жәңгірдің</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Мұхтасар</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әл-фикғайат</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атты</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еңбегі</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жарық</a:t>
            </a:r>
            <a:r>
              <a:rPr lang="ru-RU" sz="1600" b="0" i="0" dirty="0">
                <a:solidFill>
                  <a:schemeClr val="bg1">
                    <a:lumMod val="95000"/>
                  </a:schemeClr>
                </a:solidFill>
                <a:effectLst/>
                <a:latin typeface="CommissionerRegular"/>
              </a:rPr>
              <a:t> </a:t>
            </a:r>
            <a:r>
              <a:rPr lang="ru-RU" sz="1600" b="0" i="0" dirty="0" err="1">
                <a:solidFill>
                  <a:schemeClr val="bg1">
                    <a:lumMod val="95000"/>
                  </a:schemeClr>
                </a:solidFill>
                <a:effectLst/>
                <a:latin typeface="CommissionerRegular"/>
              </a:rPr>
              <a:t>көрген</a:t>
            </a:r>
            <a:r>
              <a:rPr lang="ru-RU" sz="1600" b="0" i="0" dirty="0">
                <a:solidFill>
                  <a:schemeClr val="bg1">
                    <a:lumMod val="95000"/>
                  </a:schemeClr>
                </a:solidFill>
                <a:effectLst/>
                <a:latin typeface="CommissionerRegular"/>
              </a:rPr>
              <a:t>.</a:t>
            </a:r>
            <a:r>
              <a:rPr lang="ru-RU" sz="1100" b="0" i="0" dirty="0">
                <a:solidFill>
                  <a:srgbClr val="2B2B2B"/>
                </a:solidFill>
                <a:effectLst/>
                <a:latin typeface="CommissionerRegular"/>
              </a:rPr>
              <a:t> </a:t>
            </a:r>
            <a:r>
              <a:rPr lang="ru-RU" sz="1600" b="0" i="0" dirty="0" err="1">
                <a:solidFill>
                  <a:schemeClr val="bg1"/>
                </a:solidFill>
                <a:effectLst/>
                <a:latin typeface="CommissionerRegular"/>
              </a:rPr>
              <a:t>Жәңгір</a:t>
            </a:r>
            <a:r>
              <a:rPr lang="ru-RU" sz="1600" b="0" i="0" dirty="0">
                <a:solidFill>
                  <a:schemeClr val="bg1"/>
                </a:solidFill>
                <a:effectLst/>
                <a:latin typeface="CommissionerRegular"/>
              </a:rPr>
              <a:t> хан </a:t>
            </a:r>
            <a:r>
              <a:rPr lang="ru-RU" sz="1600" b="0" i="0" dirty="0" err="1">
                <a:solidFill>
                  <a:schemeClr val="bg1"/>
                </a:solidFill>
                <a:effectLst/>
                <a:latin typeface="CommissionerRegular"/>
              </a:rPr>
              <a:t>екі</a:t>
            </a:r>
            <a:r>
              <a:rPr lang="ru-RU" sz="1600" b="0" i="0" dirty="0">
                <a:solidFill>
                  <a:schemeClr val="bg1"/>
                </a:solidFill>
                <a:effectLst/>
                <a:latin typeface="CommissionerRegular"/>
              </a:rPr>
              <a:t> </a:t>
            </a:r>
            <a:r>
              <a:rPr lang="ru-RU" sz="1600" b="0" i="0" dirty="0" err="1">
                <a:solidFill>
                  <a:schemeClr val="bg1"/>
                </a:solidFill>
                <a:effectLst/>
                <a:latin typeface="CommissionerRegular"/>
              </a:rPr>
              <a:t>мемлекет</a:t>
            </a:r>
            <a:r>
              <a:rPr lang="ru-RU" sz="1600" b="0" i="0" dirty="0">
                <a:solidFill>
                  <a:schemeClr val="bg1"/>
                </a:solidFill>
                <a:effectLst/>
                <a:latin typeface="CommissionerRegular"/>
              </a:rPr>
              <a:t> </a:t>
            </a:r>
            <a:r>
              <a:rPr lang="ru-RU" sz="1600" b="0" i="0" dirty="0" err="1">
                <a:solidFill>
                  <a:schemeClr val="bg1"/>
                </a:solidFill>
                <a:effectLst/>
                <a:latin typeface="CommissionerRegular"/>
              </a:rPr>
              <a:t>субъектілері</a:t>
            </a:r>
            <a:r>
              <a:rPr lang="ru-RU" sz="1600" b="0" i="0" dirty="0">
                <a:solidFill>
                  <a:schemeClr val="bg1"/>
                </a:solidFill>
                <a:effectLst/>
                <a:latin typeface="CommissionerRegular"/>
              </a:rPr>
              <a:t> </a:t>
            </a:r>
            <a:r>
              <a:rPr lang="ru-RU" sz="1600" b="0" i="0" dirty="0" err="1">
                <a:solidFill>
                  <a:schemeClr val="bg1"/>
                </a:solidFill>
                <a:effectLst/>
                <a:latin typeface="CommissionerRegular"/>
              </a:rPr>
              <a:t>арасындағы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экономикалық</a:t>
            </a:r>
            <a:r>
              <a:rPr lang="ru-RU" sz="1600" b="0" i="0" dirty="0">
                <a:solidFill>
                  <a:schemeClr val="bg1"/>
                </a:solidFill>
                <a:effectLst/>
                <a:latin typeface="CommissionerRegular"/>
              </a:rPr>
              <a:t> </a:t>
            </a:r>
            <a:r>
              <a:rPr lang="ru-RU" sz="1600" b="0" i="0" dirty="0" err="1">
                <a:solidFill>
                  <a:schemeClr val="bg1"/>
                </a:solidFill>
                <a:effectLst/>
                <a:latin typeface="CommissionerRegular"/>
              </a:rPr>
              <a:t>қатынастарға</a:t>
            </a:r>
            <a:r>
              <a:rPr lang="ru-RU" sz="1600" b="0" i="0" dirty="0">
                <a:solidFill>
                  <a:schemeClr val="bg1"/>
                </a:solidFill>
                <a:effectLst/>
                <a:latin typeface="CommissionerRegular"/>
              </a:rPr>
              <a:t> </a:t>
            </a:r>
            <a:r>
              <a:rPr lang="ru-RU" sz="1600" b="0" i="0" dirty="0" err="1">
                <a:solidFill>
                  <a:schemeClr val="bg1"/>
                </a:solidFill>
                <a:effectLst/>
                <a:latin typeface="CommissionerRegular"/>
              </a:rPr>
              <a:t>бірқатар</a:t>
            </a:r>
            <a:r>
              <a:rPr lang="ru-RU" sz="1600" b="0" i="0" dirty="0">
                <a:solidFill>
                  <a:schemeClr val="bg1"/>
                </a:solidFill>
                <a:effectLst/>
                <a:latin typeface="CommissionerRegular"/>
              </a:rPr>
              <a:t> </a:t>
            </a:r>
            <a:r>
              <a:rPr lang="ru-RU" sz="1600" b="0" i="0" dirty="0" err="1">
                <a:solidFill>
                  <a:schemeClr val="bg1"/>
                </a:solidFill>
                <a:effectLst/>
                <a:latin typeface="CommissionerRegular"/>
              </a:rPr>
              <a:t>өзгерістер</a:t>
            </a:r>
            <a:r>
              <a:rPr lang="ru-RU" sz="1600" b="0" i="0" dirty="0">
                <a:solidFill>
                  <a:schemeClr val="bg1"/>
                </a:solidFill>
                <a:effectLst/>
                <a:latin typeface="CommissionerRegular"/>
              </a:rPr>
              <a:t> </a:t>
            </a:r>
            <a:r>
              <a:rPr lang="ru-RU" sz="1600" b="0" i="0" dirty="0" err="1">
                <a:solidFill>
                  <a:schemeClr val="bg1"/>
                </a:solidFill>
                <a:effectLst/>
                <a:latin typeface="CommissionerRegular"/>
              </a:rPr>
              <a:t>енгізді</a:t>
            </a:r>
            <a:r>
              <a:rPr lang="ru-RU" sz="1600" b="0" i="0" dirty="0">
                <a:solidFill>
                  <a:schemeClr val="bg1"/>
                </a:solidFill>
                <a:effectLst/>
                <a:latin typeface="CommissionerRegular"/>
              </a:rPr>
              <a:t>. Ол </a:t>
            </a:r>
            <a:r>
              <a:rPr lang="ru-RU" sz="1600" b="0" i="0" dirty="0" err="1">
                <a:solidFill>
                  <a:schemeClr val="bg1"/>
                </a:solidFill>
                <a:effectLst/>
                <a:latin typeface="CommissionerRegular"/>
              </a:rPr>
              <a:t>отырықшы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өмірді</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жақтады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сондықтан</a:t>
            </a:r>
            <a:r>
              <a:rPr lang="ru-RU" sz="1600" b="0" i="0" dirty="0">
                <a:solidFill>
                  <a:schemeClr val="bg1"/>
                </a:solidFill>
                <a:effectLst/>
                <a:latin typeface="CommissionerRegular"/>
              </a:rPr>
              <a:t> да </a:t>
            </a:r>
            <a:r>
              <a:rPr lang="ru-RU" sz="1600" b="0" i="0" dirty="0" err="1">
                <a:solidFill>
                  <a:schemeClr val="bg1"/>
                </a:solidFill>
                <a:effectLst/>
                <a:latin typeface="CommissionerRegular"/>
              </a:rPr>
              <a:t>бұл</a:t>
            </a:r>
            <a:r>
              <a:rPr lang="ru-RU" sz="1600" b="0" i="0" dirty="0">
                <a:solidFill>
                  <a:schemeClr val="bg1"/>
                </a:solidFill>
                <a:effectLst/>
                <a:latin typeface="CommissionerRegular"/>
              </a:rPr>
              <a:t> </a:t>
            </a:r>
            <a:r>
              <a:rPr lang="ru-RU" sz="1600" b="0" i="0" dirty="0" err="1">
                <a:solidFill>
                  <a:schemeClr val="bg1"/>
                </a:solidFill>
                <a:effectLst/>
                <a:latin typeface="CommissionerRegular"/>
              </a:rPr>
              <a:t>процестің</a:t>
            </a:r>
            <a:r>
              <a:rPr lang="ru-RU" sz="1600" b="0" i="0" dirty="0">
                <a:solidFill>
                  <a:schemeClr val="bg1"/>
                </a:solidFill>
                <a:effectLst/>
                <a:latin typeface="CommissionerRegular"/>
              </a:rPr>
              <a:t> </a:t>
            </a:r>
            <a:r>
              <a:rPr lang="ru-RU" sz="1600" b="0" i="0" dirty="0" err="1">
                <a:solidFill>
                  <a:schemeClr val="bg1"/>
                </a:solidFill>
                <a:effectLst/>
                <a:latin typeface="CommissionerRegular"/>
              </a:rPr>
              <a:t>өріс</a:t>
            </a:r>
            <a:r>
              <a:rPr lang="ru-RU" sz="1600" b="0" i="0" dirty="0">
                <a:solidFill>
                  <a:schemeClr val="bg1"/>
                </a:solidFill>
                <a:effectLst/>
                <a:latin typeface="CommissionerRegular"/>
              </a:rPr>
              <a:t> </a:t>
            </a:r>
            <a:r>
              <a:rPr lang="ru-RU" sz="1600" b="0" i="0" dirty="0" err="1">
                <a:solidFill>
                  <a:schemeClr val="bg1"/>
                </a:solidFill>
                <a:effectLst/>
                <a:latin typeface="CommissionerRegular"/>
              </a:rPr>
              <a:t>алуы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үшін</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жерге</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жеке</a:t>
            </a:r>
            <a:r>
              <a:rPr lang="ru-RU" sz="1600" b="0" i="0" dirty="0">
                <a:solidFill>
                  <a:schemeClr val="bg1"/>
                </a:solidFill>
                <a:effectLst/>
                <a:latin typeface="CommissionerRegular"/>
              </a:rPr>
              <a:t> </a:t>
            </a:r>
            <a:r>
              <a:rPr lang="ru-RU" sz="1600" b="0" i="0" dirty="0" err="1">
                <a:solidFill>
                  <a:schemeClr val="bg1"/>
                </a:solidFill>
                <a:effectLst/>
                <a:latin typeface="CommissionerRegular"/>
              </a:rPr>
              <a:t>меншікті</a:t>
            </a:r>
            <a:r>
              <a:rPr lang="ru-RU" sz="1600" b="0" i="0" dirty="0">
                <a:solidFill>
                  <a:schemeClr val="bg1"/>
                </a:solidFill>
                <a:effectLst/>
                <a:latin typeface="CommissionerRegular"/>
              </a:rPr>
              <a:t> </a:t>
            </a:r>
            <a:r>
              <a:rPr lang="ru-RU" sz="1600" b="0" i="0" dirty="0" err="1">
                <a:solidFill>
                  <a:schemeClr val="bg1"/>
                </a:solidFill>
                <a:effectLst/>
                <a:latin typeface="CommissionerRegular"/>
              </a:rPr>
              <a:t>енгізген</a:t>
            </a:r>
            <a:r>
              <a:rPr lang="ru-RU" sz="1600" b="0" i="0" dirty="0">
                <a:solidFill>
                  <a:schemeClr val="bg1"/>
                </a:solidFill>
                <a:effectLst/>
                <a:latin typeface="CommissionerRegular"/>
              </a:rPr>
              <a:t>. Ол </a:t>
            </a:r>
            <a:r>
              <a:rPr lang="ru-RU" sz="1600" b="0" i="0" dirty="0" err="1">
                <a:solidFill>
                  <a:schemeClr val="bg1"/>
                </a:solidFill>
                <a:effectLst/>
                <a:latin typeface="CommissionerRegular"/>
              </a:rPr>
              <a:t>салық</a:t>
            </a:r>
            <a:r>
              <a:rPr lang="ru-RU" sz="1600" b="0" i="0" dirty="0">
                <a:solidFill>
                  <a:schemeClr val="bg1"/>
                </a:solidFill>
                <a:effectLst/>
                <a:latin typeface="CommissionerRegular"/>
              </a:rPr>
              <a:t> </a:t>
            </a:r>
            <a:r>
              <a:rPr lang="ru-RU" sz="1600" b="0" i="0" dirty="0" err="1">
                <a:solidFill>
                  <a:schemeClr val="bg1"/>
                </a:solidFill>
                <a:effectLst/>
                <a:latin typeface="CommissionerRegular"/>
              </a:rPr>
              <a:t>жинауды</a:t>
            </a:r>
            <a:r>
              <a:rPr lang="ru-RU" sz="1600" b="0" i="0" dirty="0">
                <a:solidFill>
                  <a:schemeClr val="bg1"/>
                </a:solidFill>
                <a:effectLst/>
                <a:latin typeface="CommissionerRegular"/>
              </a:rPr>
              <a:t> </a:t>
            </a:r>
            <a:r>
              <a:rPr lang="ru-RU" sz="1600" b="0" i="0" dirty="0" err="1">
                <a:solidFill>
                  <a:schemeClr val="bg1"/>
                </a:solidFill>
                <a:effectLst/>
                <a:latin typeface="CommissionerRegular"/>
              </a:rPr>
              <a:t>күшейту</a:t>
            </a:r>
            <a:r>
              <a:rPr lang="ru-RU" sz="1600" b="0" i="0" dirty="0">
                <a:solidFill>
                  <a:schemeClr val="bg1"/>
                </a:solidFill>
                <a:effectLst/>
                <a:latin typeface="CommissionerRegular"/>
              </a:rPr>
              <a:t> </a:t>
            </a:r>
            <a:r>
              <a:rPr lang="ru-RU" sz="1600" b="0" i="0" dirty="0" err="1">
                <a:solidFill>
                  <a:schemeClr val="bg1"/>
                </a:solidFill>
                <a:effectLst/>
                <a:latin typeface="CommissionerRegular"/>
              </a:rPr>
              <a:t>бағытында</a:t>
            </a:r>
            <a:r>
              <a:rPr lang="ru-RU" sz="1600" b="0" i="0" dirty="0">
                <a:solidFill>
                  <a:schemeClr val="bg1"/>
                </a:solidFill>
                <a:effectLst/>
                <a:latin typeface="CommissionerRegular"/>
              </a:rPr>
              <a:t> да </a:t>
            </a:r>
            <a:r>
              <a:rPr lang="ru-RU" sz="1600" b="0" i="0" dirty="0" err="1">
                <a:solidFill>
                  <a:schemeClr val="bg1"/>
                </a:solidFill>
                <a:effectLst/>
                <a:latin typeface="CommissionerRegular"/>
              </a:rPr>
              <a:t>бірқатар</a:t>
            </a:r>
            <a:r>
              <a:rPr lang="ru-RU" sz="1600" b="0" i="0" dirty="0">
                <a:solidFill>
                  <a:schemeClr val="bg1"/>
                </a:solidFill>
                <a:effectLst/>
                <a:latin typeface="CommissionerRegular"/>
              </a:rPr>
              <a:t> </a:t>
            </a:r>
            <a:r>
              <a:rPr lang="ru-RU" sz="1600" b="0" i="0" dirty="0" err="1">
                <a:solidFill>
                  <a:schemeClr val="bg1"/>
                </a:solidFill>
                <a:effectLst/>
                <a:latin typeface="CommissionerRegular"/>
              </a:rPr>
              <a:t>істер</a:t>
            </a:r>
            <a:r>
              <a:rPr lang="ru-RU" sz="1600" b="0" i="0" dirty="0">
                <a:solidFill>
                  <a:schemeClr val="bg1"/>
                </a:solidFill>
                <a:effectLst/>
                <a:latin typeface="CommissionerRegular"/>
              </a:rPr>
              <a:t> </a:t>
            </a:r>
            <a:r>
              <a:rPr lang="ru-RU" sz="1600" b="0" i="0" dirty="0" err="1">
                <a:solidFill>
                  <a:schemeClr val="bg1"/>
                </a:solidFill>
                <a:effectLst/>
                <a:latin typeface="CommissionerRegular"/>
              </a:rPr>
              <a:t>атқарды</a:t>
            </a:r>
            <a:r>
              <a:rPr lang="ru-RU" sz="1600" b="0" i="0" dirty="0">
                <a:solidFill>
                  <a:schemeClr val="bg1"/>
                </a:solidFill>
                <a:effectLst/>
                <a:latin typeface="CommissionerRegular"/>
              </a:rPr>
              <a:t>.</a:t>
            </a:r>
          </a:p>
          <a:p>
            <a:r>
              <a:rPr lang="en-US" sz="1600" dirty="0">
                <a:solidFill>
                  <a:schemeClr val="bg1"/>
                </a:solidFill>
                <a:latin typeface="CommissionerRegular"/>
              </a:rPr>
              <a:t>1845</a:t>
            </a:r>
            <a:r>
              <a:rPr lang="kk-KZ" sz="1600" dirty="0">
                <a:solidFill>
                  <a:schemeClr val="bg1"/>
                </a:solidFill>
                <a:latin typeface="CommissionerRegular"/>
              </a:rPr>
              <a:t> жылы көз жұмады.</a:t>
            </a:r>
            <a:endParaRPr lang="ru-RU" sz="1600" b="0" i="0" dirty="0">
              <a:solidFill>
                <a:schemeClr val="bg1"/>
              </a:solidFill>
              <a:effectLst/>
              <a:latin typeface="CommissionerRegular"/>
            </a:endParaRPr>
          </a:p>
          <a:p>
            <a:endParaRPr lang="kk-KZ" sz="1600" dirty="0">
              <a:solidFill>
                <a:schemeClr val="bg1">
                  <a:lumMod val="95000"/>
                </a:schemeClr>
              </a:solidFill>
              <a:latin typeface="Bahnschrift" panose="020B0502040204020203" pitchFamily="34" charset="0"/>
            </a:endParaRPr>
          </a:p>
        </p:txBody>
      </p:sp>
      <p:pic>
        <p:nvPicPr>
          <p:cNvPr id="4098" name="Picture 2" descr="Жәңгір хан">
            <a:extLst>
              <a:ext uri="{FF2B5EF4-FFF2-40B4-BE49-F238E27FC236}">
                <a16:creationId xmlns:a16="http://schemas.microsoft.com/office/drawing/2014/main" id="{777799E6-E1A1-F2FB-9635-74A712F91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433" y="1380328"/>
            <a:ext cx="3394263" cy="44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6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1" y="-10332"/>
            <a:ext cx="12192001" cy="685800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0" y="-370860"/>
            <a:ext cx="10515600" cy="1325563"/>
          </a:xfrm>
        </p:spPr>
        <p:txBody>
          <a:bodyPr/>
          <a:lstStyle/>
          <a:p>
            <a:r>
              <a:rPr lang="kk-KZ" dirty="0"/>
              <a:t>Мәдениеті</a:t>
            </a:r>
            <a:r>
              <a:rPr lang="en-US" dirty="0"/>
              <a:t>:</a:t>
            </a:r>
            <a:endParaRPr lang="ru-RU" dirty="0"/>
          </a:p>
        </p:txBody>
      </p:sp>
      <p:pic>
        <p:nvPicPr>
          <p:cNvPr id="4" name="Picture 2" descr="ХVІІІ ғасырдың екінші жартысы мен ХІХ ғасырдағы Қазақстан мәдениеті">
            <a:extLst>
              <a:ext uri="{FF2B5EF4-FFF2-40B4-BE49-F238E27FC236}">
                <a16:creationId xmlns:a16="http://schemas.microsoft.com/office/drawing/2014/main" id="{ABDA026D-3F09-C531-BA3B-CCC62F1A4C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270"/>
          <a:stretch/>
        </p:blipFill>
        <p:spPr bwMode="auto">
          <a:xfrm>
            <a:off x="7498077" y="639451"/>
            <a:ext cx="4560571" cy="233373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0" y="489159"/>
            <a:ext cx="7364728" cy="2949569"/>
          </a:xfrm>
        </p:spPr>
        <p:txBody>
          <a:bodyPr>
            <a:noAutofit/>
          </a:bodyPr>
          <a:lstStyle/>
          <a:p>
            <a:r>
              <a:rPr lang="ru-RU" sz="1800" dirty="0">
                <a:solidFill>
                  <a:schemeClr val="accent4">
                    <a:lumMod val="60000"/>
                    <a:lumOff val="40000"/>
                  </a:schemeClr>
                </a:solidFill>
                <a:effectLst/>
                <a:latin typeface="Times New Roman" panose="02020603050405020304" pitchFamily="18" charset="0"/>
                <a:ea typeface="Times New Roman" panose="02020603050405020304" pitchFamily="18" charset="0"/>
              </a:rPr>
              <a:t>16-18 </a:t>
            </a:r>
            <a:r>
              <a:rPr lang="ru-RU" sz="1800" dirty="0" err="1">
                <a:solidFill>
                  <a:schemeClr val="accent4">
                    <a:lumMod val="60000"/>
                    <a:lumOff val="40000"/>
                  </a:schemeClr>
                </a:solidFill>
                <a:effectLst/>
                <a:latin typeface="Times New Roman" panose="02020603050405020304" pitchFamily="18" charset="0"/>
                <a:ea typeface="Times New Roman" panose="02020603050405020304" pitchFamily="18" charset="0"/>
              </a:rPr>
              <a:t>ғғ</a:t>
            </a:r>
            <a:r>
              <a:rPr lang="ru-RU" sz="1800" dirty="0">
                <a:solidFill>
                  <a:schemeClr val="accent4">
                    <a:lumMod val="60000"/>
                    <a:lumOff val="40000"/>
                  </a:schemeClr>
                </a:solidFill>
                <a:effectLst/>
                <a:latin typeface="Times New Roman" panose="02020603050405020304" pitchFamily="18" charset="0"/>
                <a:ea typeface="Times New Roman" panose="02020603050405020304" pitchFamily="18" charset="0"/>
              </a:rPr>
              <a:t>. </a:t>
            </a:r>
            <a:r>
              <a:rPr lang="kk-KZ" sz="1800" dirty="0">
                <a:solidFill>
                  <a:schemeClr val="accent4">
                    <a:lumMod val="60000"/>
                    <a:lumOff val="40000"/>
                  </a:schemeClr>
                </a:solidFill>
                <a:effectLst/>
                <a:latin typeface="Times New Roman" panose="02020603050405020304" pitchFamily="18" charset="0"/>
                <a:ea typeface="Times New Roman" panose="02020603050405020304" pitchFamily="18" charset="0"/>
              </a:rPr>
              <a:t>Қазақ халқының өзіндік ерекше мәдениеті өркен жайды. Қазақтардың үйлер салу, оның жасауы мен салт-дәстүрлері, көркем-өнерлік кәсібі және халық ауыз әдебиеті меншығармашылығы түріндегі мәдениеті өмірге сіңіп, орнықты.Оларда Қазақстан жерінде мекендеген бұрынгы тайпалар менхалықтардың мәдениет байлықтары табиғи түрде түсінікпен қабылданылды. Сығанақ пен Сауранның, Ясы мен Отырардың архитектуралық комплекстері, Жәнібек пен Қасымның Сарайшықтағы, Қазанғаптың Ұлытау ауданындағы кесенелері, Маңғыстаудағы, Сырдария алқаптарындағы және Қаратау қойнауларындағы мазарлар өзіндік сәулет-сипатымен, архитектуралық формаларының жинақылық әрі айқындылығымен ерекшеленді.</a:t>
            </a:r>
            <a:endParaRPr lang="ru-RU" sz="1800" dirty="0">
              <a:solidFill>
                <a:schemeClr val="accent4">
                  <a:lumMod val="60000"/>
                  <a:lumOff val="40000"/>
                </a:schemeClr>
              </a:solidFill>
              <a:effectLst/>
              <a:latin typeface="Times New Roman" panose="02020603050405020304" pitchFamily="18" charset="0"/>
              <a:ea typeface="Times New Roman" panose="02020603050405020304" pitchFamily="18" charset="0"/>
            </a:endParaRPr>
          </a:p>
          <a:p>
            <a:pPr marL="0" indent="0">
              <a:buNone/>
            </a:pPr>
            <a:endParaRPr lang="ru-RU" dirty="0">
              <a:solidFill>
                <a:schemeClr val="accent2">
                  <a:lumMod val="20000"/>
                  <a:lumOff val="80000"/>
                </a:schemeClr>
              </a:solidFill>
              <a:latin typeface="Bahnschrift" panose="020B0502040204020203" pitchFamily="34" charset="0"/>
            </a:endParaRPr>
          </a:p>
        </p:txBody>
      </p:sp>
      <p:sp>
        <p:nvSpPr>
          <p:cNvPr id="6" name="TextBox 5">
            <a:extLst>
              <a:ext uri="{FF2B5EF4-FFF2-40B4-BE49-F238E27FC236}">
                <a16:creationId xmlns:a16="http://schemas.microsoft.com/office/drawing/2014/main" id="{DD8EB3C3-33B5-3EC4-9B95-FCEDF45CD756}"/>
              </a:ext>
            </a:extLst>
          </p:cNvPr>
          <p:cNvSpPr txBox="1"/>
          <p:nvPr/>
        </p:nvSpPr>
        <p:spPr>
          <a:xfrm>
            <a:off x="-2" y="3334810"/>
            <a:ext cx="12058650" cy="3416320"/>
          </a:xfrm>
          <a:prstGeom prst="rect">
            <a:avLst/>
          </a:prstGeom>
          <a:noFill/>
        </p:spPr>
        <p:txBody>
          <a:bodyPr wrap="square">
            <a:spAutoFit/>
          </a:bodyPr>
          <a:lstStyle/>
          <a:p>
            <a:pPr marL="381000" marR="95250" indent="-285750" algn="just">
              <a:spcBef>
                <a:spcPts val="750"/>
              </a:spcBef>
              <a:spcAft>
                <a:spcPts val="750"/>
              </a:spcAft>
              <a:buFont typeface="Arial" panose="020B0604020202020204" pitchFamily="34" charset="0"/>
              <a:buChar char="•"/>
            </a:pPr>
            <a:r>
              <a:rPr lang="kk-KZ" sz="1800" dirty="0">
                <a:solidFill>
                  <a:schemeClr val="bg1"/>
                </a:solidFill>
                <a:effectLst/>
                <a:latin typeface="Times New Roman" panose="02020603050405020304" pitchFamily="18" charset="0"/>
                <a:ea typeface="Times New Roman" panose="02020603050405020304" pitchFamily="18" charset="0"/>
              </a:rPr>
              <a:t>ХV-ХVІІ ғасырлардағы қазақ қалалары моңғол шапқыншылығынан кейін қалалық тіршілігінен үзіліп қалған болатын. Шындығында да моңғол шапқыншылығы кезінде Жетісудағы Іле мен Талас өңіріндегі қалалардың дамуына алапат зиянын тигізген еді. Бірақ Сырдария мен Қаратау бойындағы қалалардың тағдыры бұған қарағанда өзгеше сипат алды. ХІІІ ғасырдың басында өртенген, тоналған бұл қалалар ХІІІ ғасырдың аяғында және XIV ғасырда қайта қалпына келтіріліп, қолөнер мен сауданың маңызды орталығына айналды. Ал XVІ- XVІІ ғасырларда қазақ хандарының ордасы болды. Сыр бойы калалары үшін Қазақ хандары өте қажырлы қайрат жұмсады. Ең алғаш Қазақ хандығының құрамына қосылған Сырдария жағасындағы - Созақ және Сауран қалалары болды. XV ғасырдың соңында Сығанақ пен Түркістан аймағының солтүстік бөлігі Қазақ хандығының иелігінде қалды. Сығанақ қаласы қазіргі Қызылорда облысы, Жаңақорған ауданы, Төменарық ауылынан солтүстікке қарай 20 шақырым жерде орналасқан. Қазіргі кезде қаланың орны - Сунақ-Ата қалашығы. XV-XVI ғасырларда Сығанақ қаласы Сыр өңірі немесе Дарияның жағалауындағы қалалары ішіндегі саяси-әкімшілік, сауда-айырбас, орталықтары ретінде ең ірі қаланың бірі болып саналады. </a:t>
            </a:r>
            <a:endParaRPr lang="ru-RU"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637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0" y="0"/>
            <a:ext cx="12192000"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206382" y="-168037"/>
            <a:ext cx="10515600" cy="1325563"/>
          </a:xfrm>
        </p:spPr>
        <p:txBody>
          <a:bodyPr/>
          <a:lstStyle/>
          <a:p>
            <a:r>
              <a:rPr lang="kk-KZ" dirty="0"/>
              <a:t>Саясаты:</a:t>
            </a:r>
            <a:endParaRPr lang="ru-RU" dirty="0"/>
          </a:p>
        </p:txBody>
      </p:sp>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206382" y="989488"/>
            <a:ext cx="10102835" cy="4588352"/>
          </a:xfrm>
        </p:spPr>
        <p:txBody>
          <a:bodyPr>
            <a:noAutofit/>
          </a:bodyPr>
          <a:lstStyle/>
          <a:p>
            <a:r>
              <a:rPr lang="ru-RU" sz="1800" b="0" i="0" dirty="0">
                <a:solidFill>
                  <a:schemeClr val="bg1">
                    <a:lumMod val="95000"/>
                  </a:schemeClr>
                </a:solidFill>
                <a:effectLst/>
                <a:latin typeface="Fira Sans" panose="020B0604020202020204" pitchFamily="34" charset="0"/>
              </a:rPr>
              <a:t>1730 </a:t>
            </a:r>
            <a:r>
              <a:rPr lang="ru-RU" sz="1800" b="0" i="0" dirty="0" err="1">
                <a:solidFill>
                  <a:schemeClr val="bg1">
                    <a:lumMod val="95000"/>
                  </a:schemeClr>
                </a:solidFill>
                <a:effectLst/>
                <a:latin typeface="Fira Sans" panose="020B0604020202020204" pitchFamily="34" charset="0"/>
              </a:rPr>
              <a:t>жылғы</a:t>
            </a:r>
            <a:r>
              <a:rPr lang="ru-RU" sz="1800" b="0" i="0" dirty="0">
                <a:solidFill>
                  <a:schemeClr val="bg1">
                    <a:lumMod val="95000"/>
                  </a:schemeClr>
                </a:solidFill>
                <a:effectLst/>
                <a:latin typeface="Fira Sans" panose="020B0604020202020204" pitchFamily="34" charset="0"/>
              </a:rPr>
              <a:t> 30 </a:t>
            </a:r>
            <a:r>
              <a:rPr lang="ru-RU" sz="1800" b="0" i="0" dirty="0" err="1">
                <a:solidFill>
                  <a:schemeClr val="bg1">
                    <a:lumMod val="95000"/>
                  </a:schemeClr>
                </a:solidFill>
                <a:effectLst/>
                <a:latin typeface="Fira Sans" panose="020B0604020202020204" pitchFamily="34" charset="0"/>
              </a:rPr>
              <a:t>қазанда</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орыс</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тілінде</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жазылған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бір</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ресми</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құжаттың</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қысқаша</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мазмұны</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саяси</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жағдайды</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былайша</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көрсетеді</a:t>
            </a:r>
            <a:r>
              <a:rPr lang="ru-RU" sz="1800" b="0" i="0" dirty="0">
                <a:solidFill>
                  <a:schemeClr val="bg1">
                    <a:lumMod val="95000"/>
                  </a:schemeClr>
                </a:solidFill>
                <a:effectLst/>
                <a:latin typeface="Fira Sans" panose="020B0604020202020204" pitchFamily="34" charset="0"/>
              </a:rPr>
              <a:t>: «…40 </a:t>
            </a:r>
            <a:r>
              <a:rPr lang="ru-RU" sz="1800" b="0" i="0" dirty="0" err="1">
                <a:solidFill>
                  <a:schemeClr val="bg1">
                    <a:lumMod val="95000"/>
                  </a:schemeClr>
                </a:solidFill>
                <a:effectLst/>
                <a:latin typeface="Fira Sans" panose="020B0604020202020204" pitchFamily="34" charset="0"/>
              </a:rPr>
              <a:t>мың</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түтіннен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тұратын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қазақтарды</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Әбілқайыр</a:t>
            </a:r>
            <a:r>
              <a:rPr lang="ru-RU" sz="1800" b="0" i="0" dirty="0">
                <a:solidFill>
                  <a:schemeClr val="bg1">
                    <a:lumMod val="95000"/>
                  </a:schemeClr>
                </a:solidFill>
                <a:effectLst/>
                <a:latin typeface="Fira Sans" panose="020B0604020202020204" pitchFamily="34" charset="0"/>
              </a:rPr>
              <a:t> хан  </a:t>
            </a:r>
            <a:r>
              <a:rPr lang="ru-RU" sz="1800" b="0" i="0" dirty="0" err="1">
                <a:solidFill>
                  <a:schemeClr val="bg1">
                    <a:lumMod val="95000"/>
                  </a:schemeClr>
                </a:solidFill>
                <a:effectLst/>
                <a:latin typeface="Fira Sans" panose="020B0604020202020204" pitchFamily="34" charset="0"/>
              </a:rPr>
              <a:t>басқарады</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тағы</a:t>
            </a:r>
            <a:r>
              <a:rPr lang="ru-RU" sz="1800" b="0" i="0" dirty="0">
                <a:solidFill>
                  <a:schemeClr val="bg1">
                    <a:lumMod val="95000"/>
                  </a:schemeClr>
                </a:solidFill>
                <a:effectLst/>
                <a:latin typeface="Fira Sans" panose="020B0604020202020204" pitchFamily="34" charset="0"/>
              </a:rPr>
              <a:t> да </a:t>
            </a:r>
            <a:r>
              <a:rPr lang="ru-RU" sz="1800" b="0" i="0" dirty="0" err="1">
                <a:solidFill>
                  <a:schemeClr val="bg1">
                    <a:lumMod val="95000"/>
                  </a:schemeClr>
                </a:solidFill>
                <a:effectLst/>
                <a:latin typeface="Fira Sans" panose="020B0604020202020204" pitchFamily="34" charset="0"/>
              </a:rPr>
              <a:t>Барақ</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және</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Әбілмәмбет</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деген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екі</a:t>
            </a:r>
            <a:r>
              <a:rPr lang="ru-RU" sz="1800" b="0" i="0" dirty="0">
                <a:solidFill>
                  <a:schemeClr val="bg1">
                    <a:lumMod val="95000"/>
                  </a:schemeClr>
                </a:solidFill>
                <a:effectLst/>
                <a:latin typeface="Fira Sans" panose="020B0604020202020204" pitchFamily="34" charset="0"/>
              </a:rPr>
              <a:t> ханы бар. </a:t>
            </a:r>
            <a:r>
              <a:rPr lang="ru-RU" sz="1800" b="0" i="0" dirty="0" err="1">
                <a:solidFill>
                  <a:schemeClr val="bg1">
                    <a:lumMod val="95000"/>
                  </a:schemeClr>
                </a:solidFill>
                <a:effectLst/>
                <a:latin typeface="Fira Sans" panose="020B0604020202020204" pitchFamily="34" charset="0"/>
              </a:rPr>
              <a:t>Олар</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Ұлытау</a:t>
            </a:r>
            <a:r>
              <a:rPr lang="ru-RU" sz="1800" b="0" i="0" dirty="0">
                <a:solidFill>
                  <a:schemeClr val="bg1">
                    <a:lumMod val="95000"/>
                  </a:schemeClr>
                </a:solidFill>
                <a:effectLst/>
                <a:latin typeface="Fira Sans" panose="020B0604020202020204" pitchFamily="34" charset="0"/>
              </a:rPr>
              <a:t> мен </a:t>
            </a:r>
            <a:r>
              <a:rPr lang="ru-RU" sz="1800" b="0" i="0" dirty="0" err="1">
                <a:solidFill>
                  <a:schemeClr val="bg1">
                    <a:lumMod val="95000"/>
                  </a:schemeClr>
                </a:solidFill>
                <a:effectLst/>
                <a:latin typeface="Fira Sans" panose="020B0604020202020204" pitchFamily="34" charset="0"/>
              </a:rPr>
              <a:t>Кіші</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тауды</a:t>
            </a:r>
            <a:r>
              <a:rPr lang="ru-RU" sz="1800" b="0" i="0" dirty="0">
                <a:solidFill>
                  <a:schemeClr val="bg1">
                    <a:lumMod val="95000"/>
                  </a:schemeClr>
                </a:solidFill>
                <a:effectLst/>
                <a:latin typeface="Fira Sans" panose="020B0604020202020204" pitchFamily="34" charset="0"/>
              </a:rPr>
              <a:t>, Сыр, Сарысу </a:t>
            </a:r>
            <a:r>
              <a:rPr lang="ru-RU" sz="1800" b="0" i="0" dirty="0" err="1">
                <a:solidFill>
                  <a:schemeClr val="bg1">
                    <a:lumMod val="95000"/>
                  </a:schemeClr>
                </a:solidFill>
                <a:effectLst/>
                <a:latin typeface="Fira Sans" panose="020B0604020202020204" pitchFamily="34" charset="0"/>
              </a:rPr>
              <a:t>және</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Торғай</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өзендерін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Қарақұм</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далаларын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баш­құрттардан</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бір</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айлық</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жерде</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көшіп-қонып</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жүреді</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Қазақтардың</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тағы</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мынадай</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қалалары</a:t>
            </a:r>
            <a:r>
              <a:rPr lang="ru-RU" sz="1800" b="0" i="0" dirty="0">
                <a:solidFill>
                  <a:schemeClr val="bg1">
                    <a:lumMod val="95000"/>
                  </a:schemeClr>
                </a:solidFill>
                <a:effectLst/>
                <a:latin typeface="Fira Sans" panose="020B0604020202020204" pitchFamily="34" charset="0"/>
              </a:rPr>
              <a:t> бар: 1. </a:t>
            </a:r>
            <a:r>
              <a:rPr lang="ru-RU" sz="1800" b="0" i="0" dirty="0" err="1">
                <a:solidFill>
                  <a:schemeClr val="bg1">
                    <a:lumMod val="95000"/>
                  </a:schemeClr>
                </a:solidFill>
                <a:effectLst/>
                <a:latin typeface="Fira Sans" panose="020B0604020202020204" pitchFamily="34" charset="0"/>
              </a:rPr>
              <a:t>Басты</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қаласы</a:t>
            </a:r>
            <a:r>
              <a:rPr lang="ru-RU" sz="1800" b="0" i="0" dirty="0">
                <a:solidFill>
                  <a:schemeClr val="bg1">
                    <a:lumMod val="95000"/>
                  </a:schemeClr>
                </a:solidFill>
                <a:effectLst/>
                <a:latin typeface="Fira Sans" panose="020B0604020202020204" pitchFamily="34" charset="0"/>
              </a:rPr>
              <a:t> – Ташкент, </a:t>
            </a:r>
            <a:r>
              <a:rPr lang="ru-RU" sz="1800" b="0" i="0" dirty="0" err="1">
                <a:solidFill>
                  <a:schemeClr val="bg1">
                    <a:lumMod val="95000"/>
                  </a:schemeClr>
                </a:solidFill>
                <a:effectLst/>
                <a:latin typeface="Fira Sans" panose="020B0604020202020204" pitchFamily="34" charset="0"/>
              </a:rPr>
              <a:t>оның</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билеушісі</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Жолбарыс</a:t>
            </a:r>
            <a:r>
              <a:rPr lang="ru-RU" sz="1800" b="0" i="0" dirty="0">
                <a:solidFill>
                  <a:schemeClr val="bg1">
                    <a:lumMod val="95000"/>
                  </a:schemeClr>
                </a:solidFill>
                <a:effectLst/>
                <a:latin typeface="Fira Sans" panose="020B0604020202020204" pitchFamily="34" charset="0"/>
              </a:rPr>
              <a:t> хан, 2.Түркістан, </a:t>
            </a:r>
            <a:r>
              <a:rPr lang="ru-RU" sz="1800" b="0" i="0" dirty="0" err="1">
                <a:solidFill>
                  <a:schemeClr val="bg1">
                    <a:lumMod val="95000"/>
                  </a:schemeClr>
                </a:solidFill>
                <a:effectLst/>
                <a:latin typeface="Fira Sans" panose="020B0604020202020204" pitchFamily="34" charset="0"/>
              </a:rPr>
              <a:t>онда</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Сәмеке</a:t>
            </a:r>
            <a:r>
              <a:rPr lang="ru-RU" sz="1800" b="0" i="0" dirty="0">
                <a:solidFill>
                  <a:schemeClr val="bg1">
                    <a:lumMod val="95000"/>
                  </a:schemeClr>
                </a:solidFill>
                <a:effectLst/>
                <a:latin typeface="Fira Sans" panose="020B0604020202020204" pitchFamily="34" charset="0"/>
              </a:rPr>
              <a:t> хан </a:t>
            </a:r>
            <a:r>
              <a:rPr lang="ru-RU" sz="1800" b="0" i="0" dirty="0" err="1">
                <a:solidFill>
                  <a:schemeClr val="bg1">
                    <a:lumMod val="95000"/>
                  </a:schemeClr>
                </a:solidFill>
                <a:effectLst/>
                <a:latin typeface="Fira Sans" panose="020B0604020202020204" pitchFamily="34" charset="0"/>
              </a:rPr>
              <a:t>отыр</a:t>
            </a:r>
            <a:r>
              <a:rPr lang="ru-RU" sz="1800" b="0" i="0" dirty="0">
                <a:solidFill>
                  <a:schemeClr val="bg1">
                    <a:lumMod val="95000"/>
                  </a:schemeClr>
                </a:solidFill>
                <a:effectLst/>
                <a:latin typeface="Fira Sans" panose="020B0604020202020204" pitchFamily="34" charset="0"/>
              </a:rPr>
              <a:t>, 3. Сайрам, </a:t>
            </a:r>
            <a:r>
              <a:rPr lang="ru-RU" sz="1800" b="0" i="0" dirty="0" err="1">
                <a:solidFill>
                  <a:schemeClr val="bg1">
                    <a:lumMod val="95000"/>
                  </a:schemeClr>
                </a:solidFill>
                <a:effectLst/>
                <a:latin typeface="Fira Sans" panose="020B0604020202020204" pitchFamily="34" charset="0"/>
              </a:rPr>
              <a:t>онда</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Көшек</a:t>
            </a:r>
            <a:r>
              <a:rPr lang="ru-RU" sz="1800" b="0" i="0" dirty="0">
                <a:solidFill>
                  <a:schemeClr val="bg1">
                    <a:lumMod val="95000"/>
                  </a:schemeClr>
                </a:solidFill>
                <a:effectLst/>
                <a:latin typeface="Fira Sans" panose="020B0604020202020204" pitchFamily="34" charset="0"/>
              </a:rPr>
              <a:t> хан </a:t>
            </a:r>
            <a:r>
              <a:rPr lang="ru-RU" sz="1800" b="0" i="0" dirty="0" err="1">
                <a:solidFill>
                  <a:schemeClr val="bg1">
                    <a:lumMod val="95000"/>
                  </a:schemeClr>
                </a:solidFill>
                <a:effectLst/>
                <a:latin typeface="Fira Sans" panose="020B0604020202020204" pitchFamily="34" charset="0"/>
              </a:rPr>
              <a:t>билік</a:t>
            </a:r>
            <a:r>
              <a:rPr lang="ru-RU" sz="1800" b="0" i="0" dirty="0">
                <a:solidFill>
                  <a:schemeClr val="bg1">
                    <a:lumMod val="95000"/>
                  </a:schemeClr>
                </a:solidFill>
                <a:effectLst/>
                <a:latin typeface="Fira Sans" panose="020B0604020202020204" pitchFamily="34" charset="0"/>
              </a:rPr>
              <a:t> </a:t>
            </a:r>
            <a:r>
              <a:rPr lang="ru-RU" sz="1800" b="0" i="0" dirty="0" err="1">
                <a:solidFill>
                  <a:schemeClr val="bg1">
                    <a:lumMod val="95000"/>
                  </a:schemeClr>
                </a:solidFill>
                <a:effectLst/>
                <a:latin typeface="Fira Sans" panose="020B0604020202020204" pitchFamily="34" charset="0"/>
              </a:rPr>
              <a:t>құрады</a:t>
            </a:r>
            <a:r>
              <a:rPr lang="ru-RU" sz="1800" b="0" i="0" dirty="0">
                <a:solidFill>
                  <a:schemeClr val="bg1">
                    <a:lumMod val="95000"/>
                  </a:schemeClr>
                </a:solidFill>
                <a:effectLst/>
                <a:latin typeface="Fira Sans" panose="020B0604020202020204" pitchFamily="34" charset="0"/>
              </a:rPr>
              <a:t>…».</a:t>
            </a:r>
            <a:endParaRPr lang="en-US" sz="1800" b="0" i="0" dirty="0">
              <a:solidFill>
                <a:schemeClr val="bg1">
                  <a:lumMod val="95000"/>
                </a:schemeClr>
              </a:solidFill>
              <a:effectLst/>
              <a:latin typeface="Fira Sans" panose="020B0604020202020204" pitchFamily="34" charset="0"/>
            </a:endParaRPr>
          </a:p>
          <a:p>
            <a:r>
              <a:rPr lang="ru-RU" sz="1800" b="0" i="0" dirty="0" err="1">
                <a:solidFill>
                  <a:schemeClr val="bg1">
                    <a:lumMod val="95000"/>
                  </a:schemeClr>
                </a:solidFill>
                <a:effectLst/>
                <a:latin typeface="Fira Sans" panose="020B0503050000020004" pitchFamily="34" charset="0"/>
              </a:rPr>
              <a:t>Көріп</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отырғанымыздай</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Тәу­ке</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кейінгі</a:t>
            </a:r>
            <a:r>
              <a:rPr lang="ru-RU" sz="1800" b="0" i="0" dirty="0">
                <a:solidFill>
                  <a:schemeClr val="bg1">
                    <a:lumMod val="95000"/>
                  </a:schemeClr>
                </a:solidFill>
                <a:effectLst/>
                <a:latin typeface="Fira Sans" panose="020B0503050000020004" pitchFamily="34" charset="0"/>
              </a:rPr>
              <a:t> 10-15 </a:t>
            </a:r>
            <a:r>
              <a:rPr lang="ru-RU" sz="1800" b="0" i="0" dirty="0" err="1">
                <a:solidFill>
                  <a:schemeClr val="bg1">
                    <a:lumMod val="95000"/>
                  </a:schemeClr>
                </a:solidFill>
                <a:effectLst/>
                <a:latin typeface="Fira Sans" panose="020B0503050000020004" pitchFamily="34" charset="0"/>
              </a:rPr>
              <a:t>жыл</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ішін­дегі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ішкі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саяси</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жағдай</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өте</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күр­делі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болып</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тұрды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Аталған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алты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екеуі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Әбілқайыр</a:t>
            </a:r>
            <a:r>
              <a:rPr lang="ru-RU" sz="1800" b="0" i="0" dirty="0">
                <a:solidFill>
                  <a:schemeClr val="bg1">
                    <a:lumMod val="95000"/>
                  </a:schemeClr>
                </a:solidFill>
                <a:effectLst/>
                <a:latin typeface="Fira Sans" panose="020B0503050000020004" pitchFamily="34" charset="0"/>
              </a:rPr>
              <a:t> мен </a:t>
            </a:r>
            <a:r>
              <a:rPr lang="ru-RU" sz="1800" b="0" i="0" dirty="0" err="1">
                <a:solidFill>
                  <a:schemeClr val="bg1">
                    <a:lumMod val="95000"/>
                  </a:schemeClr>
                </a:solidFill>
                <a:effectLst/>
                <a:latin typeface="Fira Sans" panose="020B0503050000020004" pitchFamily="34" charset="0"/>
              </a:rPr>
              <a:t>Жолбарыс</a:t>
            </a:r>
            <a:r>
              <a:rPr lang="ru-RU" sz="1800" b="0" i="0" dirty="0">
                <a:solidFill>
                  <a:schemeClr val="bg1">
                    <a:lumMod val="95000"/>
                  </a:schemeClr>
                </a:solidFill>
                <a:effectLst/>
                <a:latin typeface="Fira Sans" panose="020B0503050000020004" pitchFamily="34" charset="0"/>
              </a:rPr>
              <a:t> хан </a:t>
            </a:r>
            <a:r>
              <a:rPr lang="ru-RU" sz="1800" b="0" i="0" dirty="0" err="1">
                <a:solidFill>
                  <a:schemeClr val="bg1">
                    <a:lumMod val="95000"/>
                  </a:schemeClr>
                </a:solidFill>
                <a:effectLst/>
                <a:latin typeface="Fira Sans" panose="020B0503050000020004" pitchFamily="34" charset="0"/>
              </a:rPr>
              <a:t>Қазақ</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хандығының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негізін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қалаушылардың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бірі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Жә­ні­бек</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Ұзақ</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Өсек</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атты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ұлы­ның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ұрпақтары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болса</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қалған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төртеуі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Жәнібек</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Жәдік</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атты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ұлынан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туған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Шығай</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ұрпақтары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еді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Оның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ішінде</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Барақ</a:t>
            </a:r>
            <a:r>
              <a:rPr lang="ru-RU" sz="1800" b="0" i="0" dirty="0">
                <a:solidFill>
                  <a:schemeClr val="bg1">
                    <a:lumMod val="95000"/>
                  </a:schemeClr>
                </a:solidFill>
                <a:effectLst/>
                <a:latin typeface="Fira Sans" panose="020B0503050000020004" pitchFamily="34" charset="0"/>
              </a:rPr>
              <a:t> пен </a:t>
            </a:r>
            <a:r>
              <a:rPr lang="ru-RU" sz="1800" b="0" i="0" dirty="0" err="1">
                <a:solidFill>
                  <a:schemeClr val="bg1">
                    <a:lumMod val="95000"/>
                  </a:schemeClr>
                </a:solidFill>
                <a:effectLst/>
                <a:latin typeface="Fira Sans" panose="020B0503050000020004" pitchFamily="34" charset="0"/>
              </a:rPr>
              <a:t>Көшек</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хандар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Ондан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сұлтаннан</a:t>
            </a:r>
            <a:r>
              <a:rPr lang="ru-RU" sz="1800" b="0" i="0" dirty="0">
                <a:solidFill>
                  <a:schemeClr val="bg1">
                    <a:lumMod val="95000"/>
                  </a:schemeClr>
                </a:solidFill>
                <a:effectLst/>
                <a:latin typeface="Fira Sans" panose="020B0503050000020004" pitchFamily="34" charset="0"/>
              </a:rPr>
              <a:t>, ал </a:t>
            </a:r>
            <a:r>
              <a:rPr lang="ru-RU" sz="1800" b="0" i="0" dirty="0" err="1">
                <a:solidFill>
                  <a:schemeClr val="bg1">
                    <a:lumMod val="95000"/>
                  </a:schemeClr>
                </a:solidFill>
                <a:effectLst/>
                <a:latin typeface="Fira Sans" panose="020B0503050000020004" pitchFamily="34" charset="0"/>
              </a:rPr>
              <a:t>Сәмеке</a:t>
            </a:r>
            <a:r>
              <a:rPr lang="ru-RU" sz="1800" b="0" i="0" dirty="0">
                <a:solidFill>
                  <a:schemeClr val="bg1">
                    <a:lumMod val="95000"/>
                  </a:schemeClr>
                </a:solidFill>
                <a:effectLst/>
                <a:latin typeface="Fira Sans" panose="020B0503050000020004" pitchFamily="34" charset="0"/>
              </a:rPr>
              <a:t> мен </a:t>
            </a:r>
            <a:r>
              <a:rPr lang="ru-RU" sz="1800" b="0" i="0" dirty="0" err="1">
                <a:solidFill>
                  <a:schemeClr val="bg1">
                    <a:lumMod val="95000"/>
                  </a:schemeClr>
                </a:solidFill>
                <a:effectLst/>
                <a:latin typeface="Fira Sans" panose="020B0503050000020004" pitchFamily="34" charset="0"/>
              </a:rPr>
              <a:t>Әбіл­мәмбет</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хандар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Тәуке</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ұлы</a:t>
            </a:r>
            <a:r>
              <a:rPr lang="ru-RU" sz="1800" b="0" i="0" dirty="0">
                <a:solidFill>
                  <a:schemeClr val="bg1">
                    <a:lumMod val="95000"/>
                  </a:schemeClr>
                </a:solidFill>
                <a:effectLst/>
                <a:latin typeface="Fira Sans" panose="020B0503050000020004" pitchFamily="34" charset="0"/>
              </a:rPr>
              <a:t> мен </a:t>
            </a:r>
            <a:r>
              <a:rPr lang="ru-RU" sz="1800" b="0" i="0" dirty="0" err="1">
                <a:solidFill>
                  <a:schemeClr val="bg1">
                    <a:lumMod val="95000"/>
                  </a:schemeClr>
                </a:solidFill>
                <a:effectLst/>
                <a:latin typeface="Fira Sans" panose="020B0503050000020004" pitchFamily="34" charset="0"/>
              </a:rPr>
              <a:t>немересі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болатын</a:t>
            </a:r>
            <a:r>
              <a:rPr lang="ru-RU" sz="1800" b="0" i="0" dirty="0">
                <a:solidFill>
                  <a:schemeClr val="bg1">
                    <a:lumMod val="95000"/>
                  </a:schemeClr>
                </a:solidFill>
                <a:effectLst/>
                <a:latin typeface="Fira Sans" panose="020B0503050000020004" pitchFamily="34" charset="0"/>
              </a:rPr>
              <a:t>.</a:t>
            </a:r>
            <a:endParaRPr lang="en-US" sz="1800" b="0" i="0" dirty="0">
              <a:solidFill>
                <a:schemeClr val="bg1">
                  <a:lumMod val="95000"/>
                </a:schemeClr>
              </a:solidFill>
              <a:effectLst/>
              <a:latin typeface="Fira Sans" panose="020B0503050000020004" pitchFamily="34" charset="0"/>
            </a:endParaRPr>
          </a:p>
          <a:p>
            <a:r>
              <a:rPr lang="en-US" sz="1800" b="0" i="0" dirty="0">
                <a:solidFill>
                  <a:schemeClr val="bg1">
                    <a:lumMod val="95000"/>
                  </a:schemeClr>
                </a:solidFill>
                <a:effectLst/>
                <a:latin typeface="Fira Sans" panose="020B0503050000020004" pitchFamily="34" charset="0"/>
              </a:rPr>
              <a:t>XVIII </a:t>
            </a:r>
            <a:r>
              <a:rPr lang="ru-RU" sz="1800" b="0" i="0" dirty="0" err="1">
                <a:solidFill>
                  <a:schemeClr val="bg1">
                    <a:lumMod val="95000"/>
                  </a:schemeClr>
                </a:solidFill>
                <a:effectLst/>
                <a:latin typeface="Fira Sans" panose="020B0503050000020004" pitchFamily="34" charset="0"/>
              </a:rPr>
              <a:t>ғасырдың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екінші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жарты­сында</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қазақ</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қоғамындағы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саяси</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бытыраңқылық</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одан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әрі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өрши</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түседі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Кіші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жүз</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аумағында</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Әбіл­қайыр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ұлдары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Нұрәлі</a:t>
            </a:r>
            <a:r>
              <a:rPr lang="ru-RU" sz="1800" b="0" i="0" dirty="0">
                <a:solidFill>
                  <a:schemeClr val="bg1">
                    <a:lumMod val="95000"/>
                  </a:schemeClr>
                </a:solidFill>
                <a:effectLst/>
                <a:latin typeface="Fira Sans" panose="020B0503050000020004" pitchFamily="34" charset="0"/>
              </a:rPr>
              <a:t> хан мен </a:t>
            </a:r>
            <a:r>
              <a:rPr lang="ru-RU" sz="1800" b="0" i="0" dirty="0" err="1">
                <a:solidFill>
                  <a:schemeClr val="bg1">
                    <a:lumMod val="95000"/>
                  </a:schemeClr>
                </a:solidFill>
                <a:effectLst/>
                <a:latin typeface="Fira Sans" panose="020B0503050000020004" pitchFamily="34" charset="0"/>
              </a:rPr>
              <a:t>Айшуақ</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сұлтан</a:t>
            </a:r>
            <a:r>
              <a:rPr lang="ru-RU" sz="1800" b="0" i="0" dirty="0">
                <a:solidFill>
                  <a:schemeClr val="bg1">
                    <a:lumMod val="95000"/>
                  </a:schemeClr>
                </a:solidFill>
                <a:effectLst/>
                <a:latin typeface="Fira Sans" panose="020B0503050000020004" pitchFamily="34" charset="0"/>
              </a:rPr>
              <a:t>, Орта </a:t>
            </a:r>
            <a:r>
              <a:rPr lang="ru-RU" sz="1800" b="0" i="0" dirty="0" err="1">
                <a:solidFill>
                  <a:schemeClr val="bg1">
                    <a:lumMod val="95000"/>
                  </a:schemeClr>
                </a:solidFill>
                <a:effectLst/>
                <a:latin typeface="Fira Sans" panose="020B0503050000020004" pitchFamily="34" charset="0"/>
              </a:rPr>
              <a:t>жүз</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аумағында</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Сәмеке</a:t>
            </a:r>
            <a:r>
              <a:rPr lang="ru-RU" sz="1800" b="0" i="0" dirty="0">
                <a:solidFill>
                  <a:schemeClr val="bg1">
                    <a:lumMod val="95000"/>
                  </a:schemeClr>
                </a:solidFill>
                <a:effectLst/>
                <a:latin typeface="Fira Sans" panose="020B0503050000020004" pitchFamily="34" charset="0"/>
              </a:rPr>
              <a:t> хан </a:t>
            </a:r>
            <a:r>
              <a:rPr lang="ru-RU" sz="1800" b="0" i="0" dirty="0" err="1">
                <a:solidFill>
                  <a:schemeClr val="bg1">
                    <a:lumMod val="95000"/>
                  </a:schemeClr>
                </a:solidFill>
                <a:effectLst/>
                <a:latin typeface="Fira Sans" panose="020B0503050000020004" pitchFamily="34" charset="0"/>
              </a:rPr>
              <a:t>ұлдары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Есім</a:t>
            </a:r>
            <a:r>
              <a:rPr lang="ru-RU" sz="1800" b="0" i="0" dirty="0">
                <a:solidFill>
                  <a:schemeClr val="bg1">
                    <a:lumMod val="95000"/>
                  </a:schemeClr>
                </a:solidFill>
                <a:effectLst/>
                <a:latin typeface="Fira Sans" panose="020B0503050000020004" pitchFamily="34" charset="0"/>
              </a:rPr>
              <a:t> хан мен </a:t>
            </a:r>
            <a:r>
              <a:rPr lang="ru-RU" sz="1800" b="0" i="0" dirty="0" err="1">
                <a:solidFill>
                  <a:schemeClr val="bg1">
                    <a:lumMod val="95000"/>
                  </a:schemeClr>
                </a:solidFill>
                <a:effectLst/>
                <a:latin typeface="Fira Sans" panose="020B0503050000020004" pitchFamily="34" charset="0"/>
              </a:rPr>
              <a:t>Сейіт</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хандар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Әбілмәмбет</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ұлдары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Әбілпейіз</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Тәуке</a:t>
            </a:r>
            <a:r>
              <a:rPr lang="ru-RU" sz="1800" b="0" i="0" dirty="0">
                <a:solidFill>
                  <a:schemeClr val="bg1">
                    <a:lumMod val="95000"/>
                  </a:schemeClr>
                </a:solidFill>
                <a:effectLst/>
                <a:latin typeface="Fira Sans" panose="020B0503050000020004" pitchFamily="34" charset="0"/>
              </a:rPr>
              <a:t>, Болат </a:t>
            </a:r>
            <a:r>
              <a:rPr lang="ru-RU" sz="1800" b="0" i="0" dirty="0" err="1">
                <a:solidFill>
                  <a:schemeClr val="bg1">
                    <a:lumMod val="95000"/>
                  </a:schemeClr>
                </a:solidFill>
                <a:effectLst/>
                <a:latin typeface="Fira Sans" panose="020B0503050000020004" pitchFamily="34" charset="0"/>
              </a:rPr>
              <a:t>хандар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Барақ</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ханның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ұлда­ры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Бөкей</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Дайыр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сұлтандар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және</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тағы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басқа</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билеуші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әулет</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өкілдерінің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ұрпақтары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әр</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аймақ­тарда</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жекелеген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ру-тайпалардың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билеушілері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бо­лып</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өздерін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дер­бес</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ұстайды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Мұ­ның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бәрі</a:t>
            </a:r>
            <a:r>
              <a:rPr lang="ru-RU" sz="1800" b="0" i="0" dirty="0">
                <a:solidFill>
                  <a:schemeClr val="bg1">
                    <a:lumMod val="95000"/>
                  </a:schemeClr>
                </a:solidFill>
                <a:effectLst/>
                <a:latin typeface="Fira Sans" panose="020B0503050000020004" pitchFamily="34" charset="0"/>
              </a:rPr>
              <a:t> </a:t>
            </a:r>
            <a:r>
              <a:rPr lang="en-US" sz="1800" b="0" i="0" dirty="0">
                <a:solidFill>
                  <a:schemeClr val="bg1">
                    <a:lumMod val="95000"/>
                  </a:schemeClr>
                </a:solidFill>
                <a:effectLst/>
                <a:latin typeface="Fira Sans" panose="020B0503050000020004" pitchFamily="34" charset="0"/>
              </a:rPr>
              <a:t>XVIII </a:t>
            </a:r>
            <a:r>
              <a:rPr lang="ru-RU" sz="1800" b="0" i="0" dirty="0" err="1">
                <a:solidFill>
                  <a:schemeClr val="bg1">
                    <a:lumMod val="95000"/>
                  </a:schemeClr>
                </a:solidFill>
                <a:effectLst/>
                <a:latin typeface="Fira Sans" panose="020B0503050000020004" pitchFamily="34" charset="0"/>
              </a:rPr>
              <a:t>ғасырдағы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қалып­тасқан</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саяси</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жағ­дайдың</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нақты</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көрінісі</a:t>
            </a:r>
            <a:r>
              <a:rPr lang="ru-RU" sz="1800" b="0" i="0" dirty="0">
                <a:solidFill>
                  <a:schemeClr val="bg1">
                    <a:lumMod val="95000"/>
                  </a:schemeClr>
                </a:solidFill>
                <a:effectLst/>
                <a:latin typeface="Fira Sans" panose="020B0503050000020004" pitchFamily="34" charset="0"/>
              </a:rPr>
              <a:t> </a:t>
            </a:r>
            <a:r>
              <a:rPr lang="ru-RU" sz="1800" b="0" i="0" dirty="0" err="1">
                <a:solidFill>
                  <a:schemeClr val="bg1">
                    <a:lumMod val="95000"/>
                  </a:schemeClr>
                </a:solidFill>
                <a:effectLst/>
                <a:latin typeface="Fira Sans" panose="020B0503050000020004" pitchFamily="34" charset="0"/>
              </a:rPr>
              <a:t>болды</a:t>
            </a:r>
            <a:r>
              <a:rPr lang="ru-RU" sz="1800" b="0" i="0" dirty="0">
                <a:solidFill>
                  <a:schemeClr val="bg1">
                    <a:lumMod val="95000"/>
                  </a:schemeClr>
                </a:solidFill>
                <a:effectLst/>
                <a:latin typeface="Fira Sans" panose="020B0503050000020004" pitchFamily="34" charset="0"/>
              </a:rPr>
              <a:t>.</a:t>
            </a:r>
            <a:endParaRPr lang="kk-KZ" sz="1800" dirty="0">
              <a:solidFill>
                <a:schemeClr val="bg1">
                  <a:lumMod val="95000"/>
                </a:schemeClr>
              </a:solidFill>
              <a:latin typeface="Bahnschrift" panose="020B0502040204020203" pitchFamily="34" charset="0"/>
            </a:endParaRPr>
          </a:p>
        </p:txBody>
      </p:sp>
    </p:spTree>
    <p:extLst>
      <p:ext uri="{BB962C8B-B14F-4D97-AF65-F5344CB8AC3E}">
        <p14:creationId xmlns:p14="http://schemas.microsoft.com/office/powerpoint/2010/main" val="52272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Қазақ хандығы. Алтын тақ» фильмінің ұтымды және осал тұстары - Balbal -  жетістікке жетелейміз">
            <a:extLst>
              <a:ext uri="{FF2B5EF4-FFF2-40B4-BE49-F238E27FC236}">
                <a16:creationId xmlns:a16="http://schemas.microsoft.com/office/drawing/2014/main" id="{55BA38DC-F6E7-E6A7-AB1C-C3B8E460BA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838"/>
                    </a14:imgEffect>
                    <a14:imgEffect>
                      <a14:saturation sat="72000"/>
                    </a14:imgEffect>
                    <a14:imgEffect>
                      <a14:brightnessContrast bright="-2000" contrast="-15000"/>
                    </a14:imgEffect>
                  </a14:imgLayer>
                </a14:imgProps>
              </a:ext>
              <a:ext uri="{28A0092B-C50C-407E-A947-70E740481C1C}">
                <a14:useLocalDpi xmlns:a14="http://schemas.microsoft.com/office/drawing/2010/main" val="0"/>
              </a:ext>
            </a:extLst>
          </a:blip>
          <a:srcRect r="11976"/>
          <a:stretch/>
        </p:blipFill>
        <p:spPr bwMode="auto">
          <a:xfrm>
            <a:off x="-1" y="-1"/>
            <a:ext cx="12192001" cy="685800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57381B3-B95F-D7E9-2472-813D8FFAC1F1}"/>
              </a:ext>
            </a:extLst>
          </p:cNvPr>
          <p:cNvSpPr>
            <a:spLocks noGrp="1"/>
          </p:cNvSpPr>
          <p:nvPr>
            <p:ph type="title"/>
          </p:nvPr>
        </p:nvSpPr>
        <p:spPr>
          <a:xfrm>
            <a:off x="0" y="18255"/>
            <a:ext cx="10515600" cy="1325563"/>
          </a:xfrm>
        </p:spPr>
        <p:txBody>
          <a:bodyPr/>
          <a:lstStyle/>
          <a:p>
            <a:r>
              <a:rPr lang="kk-KZ" dirty="0"/>
              <a:t>Біздің тарихымызда із қалдырған</a:t>
            </a:r>
            <a:r>
              <a:rPr lang="en-US" dirty="0"/>
              <a:t>:</a:t>
            </a:r>
            <a:endParaRPr lang="ru-RU" dirty="0"/>
          </a:p>
        </p:txBody>
      </p:sp>
      <p:sp>
        <p:nvSpPr>
          <p:cNvPr id="3" name="Объект 2">
            <a:extLst>
              <a:ext uri="{FF2B5EF4-FFF2-40B4-BE49-F238E27FC236}">
                <a16:creationId xmlns:a16="http://schemas.microsoft.com/office/drawing/2014/main" id="{2464088A-C15E-CF9C-9523-9FA1306FDA47}"/>
              </a:ext>
            </a:extLst>
          </p:cNvPr>
          <p:cNvSpPr>
            <a:spLocks noGrp="1"/>
          </p:cNvSpPr>
          <p:nvPr>
            <p:ph idx="1"/>
          </p:nvPr>
        </p:nvSpPr>
        <p:spPr>
          <a:xfrm>
            <a:off x="142664" y="1186022"/>
            <a:ext cx="7700547" cy="3417025"/>
          </a:xfrm>
        </p:spPr>
        <p:txBody>
          <a:bodyPr>
            <a:noAutofit/>
          </a:bodyPr>
          <a:lstStyle/>
          <a:p>
            <a:r>
              <a:rPr lang="kk-KZ" dirty="0">
                <a:solidFill>
                  <a:schemeClr val="accent2">
                    <a:lumMod val="20000"/>
                    <a:lumOff val="80000"/>
                  </a:schemeClr>
                </a:solidFill>
                <a:latin typeface="Bahnschrift" panose="020B0502040204020203" pitchFamily="34" charset="0"/>
              </a:rPr>
              <a:t>Орбұлақ шайқасы:</a:t>
            </a:r>
          </a:p>
          <a:p>
            <a:pPr marL="0" indent="0">
              <a:buNone/>
            </a:pPr>
            <a:r>
              <a:rPr lang="en-US" dirty="0">
                <a:solidFill>
                  <a:schemeClr val="accent2">
                    <a:lumMod val="20000"/>
                    <a:lumOff val="80000"/>
                  </a:schemeClr>
                </a:solidFill>
                <a:latin typeface="Bahnschrift" panose="020B0502040204020203" pitchFamily="34" charset="0"/>
              </a:rPr>
              <a:t> </a:t>
            </a:r>
            <a:r>
              <a:rPr lang="en-US" sz="2000" dirty="0">
                <a:solidFill>
                  <a:schemeClr val="accent2">
                    <a:lumMod val="20000"/>
                    <a:lumOff val="80000"/>
                  </a:schemeClr>
                </a:solidFill>
                <a:latin typeface="Bahnschrift" panose="020B0502040204020203" pitchFamily="34" charset="0"/>
              </a:rPr>
              <a:t>1643-1647</a:t>
            </a:r>
            <a:r>
              <a:rPr lang="kk-KZ" sz="2000" dirty="0">
                <a:solidFill>
                  <a:schemeClr val="accent2">
                    <a:lumMod val="20000"/>
                    <a:lumOff val="80000"/>
                  </a:schemeClr>
                </a:solidFill>
                <a:latin typeface="Bahnschrift" panose="020B0502040204020203" pitchFamily="34" charset="0"/>
              </a:rPr>
              <a:t>ж қазак-жоңғар соғысы басталды. Соғысқа бүған дейін жоңғар феодалдары  мен Батур қонтайшы кесірінен болған   оқиғалар алғышарт болды.</a:t>
            </a:r>
            <a:r>
              <a:rPr lang="en-US" sz="2000" dirty="0">
                <a:solidFill>
                  <a:schemeClr val="accent2">
                    <a:lumMod val="20000"/>
                    <a:lumOff val="80000"/>
                  </a:schemeClr>
                </a:solidFill>
                <a:latin typeface="Bahnschrift" panose="020B0502040204020203" pitchFamily="34" charset="0"/>
              </a:rPr>
              <a:t>1643</a:t>
            </a:r>
            <a:r>
              <a:rPr lang="kk-KZ" sz="2000" dirty="0">
                <a:solidFill>
                  <a:schemeClr val="accent2">
                    <a:lumMod val="20000"/>
                    <a:lumOff val="80000"/>
                  </a:schemeClr>
                </a:solidFill>
                <a:latin typeface="Bahnschrift" panose="020B0502040204020203" pitchFamily="34" charset="0"/>
              </a:rPr>
              <a:t>ж. Батур қонтайшы екі рудың:алай қырғыздар мен тоқмақтардың жерін тартып алды.</a:t>
            </a:r>
            <a:endParaRPr lang="en-US" sz="2000" dirty="0">
              <a:solidFill>
                <a:schemeClr val="accent2">
                  <a:lumMod val="20000"/>
                  <a:lumOff val="80000"/>
                </a:schemeClr>
              </a:solidFill>
              <a:latin typeface="Bahnschrift" panose="020B0502040204020203" pitchFamily="34" charset="0"/>
            </a:endParaRPr>
          </a:p>
          <a:p>
            <a:pPr marL="0" indent="0">
              <a:buNone/>
            </a:pPr>
            <a:r>
              <a:rPr lang="kk-KZ" sz="2000" dirty="0">
                <a:solidFill>
                  <a:schemeClr val="accent2">
                    <a:lumMod val="20000"/>
                    <a:lumOff val="80000"/>
                  </a:schemeClr>
                </a:solidFill>
                <a:latin typeface="Bahnschrift" panose="020B0502040204020203" pitchFamily="34" charset="0"/>
              </a:rPr>
              <a:t>Батур қонтайшының шайқас ашқан мақсаты-Жетісудің шүйгінді жайылымдарын басып алу.Нәтижесінде Сайрам-Нұр көлінің маңында тау жотасынан жасырын жылыстап,бірден Іле өзенінің бойымен оңтүстік аймақтағы қазақ қонысын уксіп өтіп,Жетісуге бой тасалап кіру керек деп шешті</a:t>
            </a:r>
          </a:p>
          <a:p>
            <a:pPr marL="0" indent="0">
              <a:buNone/>
            </a:pPr>
            <a:r>
              <a:rPr lang="kk-KZ" sz="2000" dirty="0">
                <a:solidFill>
                  <a:schemeClr val="accent2">
                    <a:lumMod val="20000"/>
                    <a:lumOff val="80000"/>
                  </a:schemeClr>
                </a:solidFill>
                <a:latin typeface="Bahnschrift" panose="020B0502040204020203" pitchFamily="34" charset="0"/>
              </a:rPr>
              <a:t>Түркістандағы қазақ хандарының ордасы хабардар еді.Бұл шайқасты Жәңгір сұлтанға табыстайды.</a:t>
            </a:r>
          </a:p>
          <a:p>
            <a:pPr marL="0" indent="0">
              <a:buNone/>
            </a:pPr>
            <a:r>
              <a:rPr lang="kk-KZ" sz="2000" dirty="0">
                <a:solidFill>
                  <a:schemeClr val="accent2">
                    <a:lumMod val="20000"/>
                    <a:lumOff val="80000"/>
                  </a:schemeClr>
                </a:solidFill>
                <a:latin typeface="Bahnschrift" panose="020B0502040204020203" pitchFamily="34" charset="0"/>
              </a:rPr>
              <a:t>Нәтижесінде Жоңғарлар кері жегініп,жазық алаңда айқасудың ұтымды сәтін іздеді.</a:t>
            </a:r>
          </a:p>
          <a:p>
            <a:pPr marL="0" indent="0">
              <a:buNone/>
            </a:pPr>
            <a:r>
              <a:rPr lang="kk-KZ" dirty="0">
                <a:solidFill>
                  <a:schemeClr val="accent2">
                    <a:lumMod val="20000"/>
                    <a:lumOff val="80000"/>
                  </a:schemeClr>
                </a:solidFill>
                <a:latin typeface="Bahnschrift" panose="020B0502040204020203" pitchFamily="34" charset="0"/>
              </a:rPr>
              <a:t> </a:t>
            </a:r>
            <a:endParaRPr lang="ru-RU" dirty="0">
              <a:solidFill>
                <a:schemeClr val="accent2">
                  <a:lumMod val="20000"/>
                  <a:lumOff val="80000"/>
                </a:schemeClr>
              </a:solidFill>
              <a:latin typeface="Bahnschrift" panose="020B0502040204020203" pitchFamily="34" charset="0"/>
            </a:endParaRPr>
          </a:p>
        </p:txBody>
      </p:sp>
      <p:pic>
        <p:nvPicPr>
          <p:cNvPr id="4" name="Picture 2" descr="Орбұлақ шайқасы – ұлт бірлігінің үлгісі">
            <a:extLst>
              <a:ext uri="{FF2B5EF4-FFF2-40B4-BE49-F238E27FC236}">
                <a16:creationId xmlns:a16="http://schemas.microsoft.com/office/drawing/2014/main" id="{862AD780-EEE2-A49F-1092-C4AAA46C6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340" y="3428999"/>
            <a:ext cx="4277996" cy="2894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320495-CF21-CBDD-D76C-5D58510EDAB4}"/>
              </a:ext>
            </a:extLst>
          </p:cNvPr>
          <p:cNvSpPr txBox="1"/>
          <p:nvPr/>
        </p:nvSpPr>
        <p:spPr>
          <a:xfrm>
            <a:off x="7824238" y="3546911"/>
            <a:ext cx="1414690" cy="369332"/>
          </a:xfrm>
          <a:prstGeom prst="rect">
            <a:avLst/>
          </a:prstGeom>
          <a:noFill/>
        </p:spPr>
        <p:txBody>
          <a:bodyPr wrap="square">
            <a:spAutoFit/>
          </a:bodyPr>
          <a:lstStyle/>
          <a:p>
            <a:pPr algn="l"/>
            <a:r>
              <a:rPr lang="kk-KZ" dirty="0">
                <a:solidFill>
                  <a:schemeClr val="tx1">
                    <a:lumMod val="95000"/>
                    <a:lumOff val="5000"/>
                  </a:schemeClr>
                </a:solidFill>
                <a:latin typeface="Google Sans"/>
                <a:hlinkClick r:id="rId5">
                  <a:extLst>
                    <a:ext uri="{A12FA001-AC4F-418D-AE19-62706E023703}">
                      <ahyp:hlinkClr xmlns:ahyp="http://schemas.microsoft.com/office/drawing/2018/hyperlinkcolor" val="tx"/>
                    </a:ext>
                  </a:extLst>
                </a:hlinkClick>
              </a:rPr>
              <a:t>Ұлт бірлігі</a:t>
            </a:r>
            <a:endParaRPr lang="ru-RU" b="0" i="0" u="none" strike="noStrike" dirty="0">
              <a:solidFill>
                <a:schemeClr val="tx1">
                  <a:lumMod val="95000"/>
                  <a:lumOff val="5000"/>
                </a:schemeClr>
              </a:solidFill>
              <a:effectLst/>
              <a:latin typeface="Google Sans"/>
              <a:hlinkClick r:id="rId5">
                <a:extLst>
                  <a:ext uri="{A12FA001-AC4F-418D-AE19-62706E023703}">
                    <ahyp:hlinkClr xmlns:ahyp="http://schemas.microsoft.com/office/drawing/2018/hyperlinkcolor" val="tx"/>
                  </a:ext>
                </a:extLst>
              </a:hlinkClick>
            </a:endParaRPr>
          </a:p>
        </p:txBody>
      </p:sp>
      <p:pic>
        <p:nvPicPr>
          <p:cNvPr id="1030" name="Picture 6" descr="ОРБҰЛАҚ ШАЙҚАСЫ. Телехикая. 1-бөлім - YouTube">
            <a:extLst>
              <a:ext uri="{FF2B5EF4-FFF2-40B4-BE49-F238E27FC236}">
                <a16:creationId xmlns:a16="http://schemas.microsoft.com/office/drawing/2014/main" id="{7E2CB03C-6C4B-A795-6A06-21BC1CFBA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227" y="946169"/>
            <a:ext cx="4309109" cy="24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260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1735</Words>
  <Application>Microsoft Office PowerPoint</Application>
  <PresentationFormat>Широкоэкранный</PresentationFormat>
  <Paragraphs>59</Paragraphs>
  <Slides>11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vt:i4>
      </vt:variant>
    </vt:vector>
  </HeadingPairs>
  <TitlesOfParts>
    <vt:vector size="21" baseType="lpstr">
      <vt:lpstr>Arial</vt:lpstr>
      <vt:lpstr>Bahnschrift</vt:lpstr>
      <vt:lpstr>Calibri</vt:lpstr>
      <vt:lpstr>Calibri Light</vt:lpstr>
      <vt:lpstr>CommissionerRegular</vt:lpstr>
      <vt:lpstr>Fira Sans</vt:lpstr>
      <vt:lpstr>Google Sans</vt:lpstr>
      <vt:lpstr>Helvetica Neue</vt:lpstr>
      <vt:lpstr>Times New Roman</vt:lpstr>
      <vt:lpstr>Тема Office</vt:lpstr>
      <vt:lpstr>XVII-XVIII ғ. Қазақ тарихындағы қазақ хандығы.</vt:lpstr>
      <vt:lpstr>Қысқаша жоспар:</vt:lpstr>
      <vt:lpstr>Осы аралықта маңызды ізін қалдырған хандар:</vt:lpstr>
      <vt:lpstr>Ақназар хан 1537(1538)-1580ж:</vt:lpstr>
      <vt:lpstr>Тәуекел хан:</vt:lpstr>
      <vt:lpstr>Жәңгір хан</vt:lpstr>
      <vt:lpstr>Мәдениеті:</vt:lpstr>
      <vt:lpstr>Саясаты:</vt:lpstr>
      <vt:lpstr>Біздің тарихымызда із қалдырған:</vt:lpstr>
      <vt:lpstr>Презентация PowerPoint</vt:lpstr>
      <vt:lpstr>Қолданылған сілтемелер/дерек көздері: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ғасырға дейінгі қазақ тарихындағы Қазақ хандығы.</dc:title>
  <dc:creator>111</dc:creator>
  <cp:lastModifiedBy>111</cp:lastModifiedBy>
  <cp:revision>4</cp:revision>
  <dcterms:created xsi:type="dcterms:W3CDTF">2023-03-12T14:18:56Z</dcterms:created>
  <dcterms:modified xsi:type="dcterms:W3CDTF">2023-03-15T20:08:14Z</dcterms:modified>
</cp:coreProperties>
</file>