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1AB342E1-50CF-46FD-8C01-0DF92DFC6B6D}" type="datetimeFigureOut">
              <a:rPr lang="ru-RU" smtClean="0"/>
              <a:t>10.09.2020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54ED838-0BFD-4A3D-8558-0D48D3C20BE2}" type="slidenum">
              <a:rPr lang="ru-RU" smtClean="0"/>
              <a:t>‹#›</a:t>
            </a:fld>
            <a:endParaRPr lang="ru-RU"/>
          </a:p>
        </p:txBody>
      </p:sp>
    </p:spTree>
    <p:extLst>
      <p:ext uri="{BB962C8B-B14F-4D97-AF65-F5344CB8AC3E}">
        <p14:creationId xmlns:p14="http://schemas.microsoft.com/office/powerpoint/2010/main" val="6227464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AB342E1-50CF-46FD-8C01-0DF92DFC6B6D}" type="datetimeFigureOut">
              <a:rPr lang="ru-RU" smtClean="0"/>
              <a:t>10.09.2020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54ED838-0BFD-4A3D-8558-0D48D3C20BE2}" type="slidenum">
              <a:rPr lang="ru-RU" smtClean="0"/>
              <a:t>‹#›</a:t>
            </a:fld>
            <a:endParaRPr lang="ru-RU"/>
          </a:p>
        </p:txBody>
      </p:sp>
    </p:spTree>
    <p:extLst>
      <p:ext uri="{BB962C8B-B14F-4D97-AF65-F5344CB8AC3E}">
        <p14:creationId xmlns:p14="http://schemas.microsoft.com/office/powerpoint/2010/main" val="36931610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AB342E1-50CF-46FD-8C01-0DF92DFC6B6D}" type="datetimeFigureOut">
              <a:rPr lang="ru-RU" smtClean="0"/>
              <a:t>10.09.2020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54ED838-0BFD-4A3D-8558-0D48D3C20BE2}" type="slidenum">
              <a:rPr lang="ru-RU" smtClean="0"/>
              <a:t>‹#›</a:t>
            </a:fld>
            <a:endParaRPr lang="ru-RU"/>
          </a:p>
        </p:txBody>
      </p:sp>
    </p:spTree>
    <p:extLst>
      <p:ext uri="{BB962C8B-B14F-4D97-AF65-F5344CB8AC3E}">
        <p14:creationId xmlns:p14="http://schemas.microsoft.com/office/powerpoint/2010/main" val="41194643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AB342E1-50CF-46FD-8C01-0DF92DFC6B6D}" type="datetimeFigureOut">
              <a:rPr lang="ru-RU" smtClean="0"/>
              <a:t>10.09.2020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54ED838-0BFD-4A3D-8558-0D48D3C20BE2}" type="slidenum">
              <a:rPr lang="ru-RU" smtClean="0"/>
              <a:t>‹#›</a:t>
            </a:fld>
            <a:endParaRPr lang="ru-RU"/>
          </a:p>
        </p:txBody>
      </p:sp>
    </p:spTree>
    <p:extLst>
      <p:ext uri="{BB962C8B-B14F-4D97-AF65-F5344CB8AC3E}">
        <p14:creationId xmlns:p14="http://schemas.microsoft.com/office/powerpoint/2010/main" val="20129432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1AB342E1-50CF-46FD-8C01-0DF92DFC6B6D}" type="datetimeFigureOut">
              <a:rPr lang="ru-RU" smtClean="0"/>
              <a:t>10.09.2020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54ED838-0BFD-4A3D-8558-0D48D3C20BE2}" type="slidenum">
              <a:rPr lang="ru-RU" smtClean="0"/>
              <a:t>‹#›</a:t>
            </a:fld>
            <a:endParaRPr lang="ru-RU"/>
          </a:p>
        </p:txBody>
      </p:sp>
    </p:spTree>
    <p:extLst>
      <p:ext uri="{BB962C8B-B14F-4D97-AF65-F5344CB8AC3E}">
        <p14:creationId xmlns:p14="http://schemas.microsoft.com/office/powerpoint/2010/main" val="3499128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1AB342E1-50CF-46FD-8C01-0DF92DFC6B6D}" type="datetimeFigureOut">
              <a:rPr lang="ru-RU" smtClean="0"/>
              <a:t>10.09.2020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54ED838-0BFD-4A3D-8558-0D48D3C20BE2}" type="slidenum">
              <a:rPr lang="ru-RU" smtClean="0"/>
              <a:t>‹#›</a:t>
            </a:fld>
            <a:endParaRPr lang="ru-RU"/>
          </a:p>
        </p:txBody>
      </p:sp>
    </p:spTree>
    <p:extLst>
      <p:ext uri="{BB962C8B-B14F-4D97-AF65-F5344CB8AC3E}">
        <p14:creationId xmlns:p14="http://schemas.microsoft.com/office/powerpoint/2010/main" val="16444473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1AB342E1-50CF-46FD-8C01-0DF92DFC6B6D}" type="datetimeFigureOut">
              <a:rPr lang="ru-RU" smtClean="0"/>
              <a:t>10.09.2020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854ED838-0BFD-4A3D-8558-0D48D3C20BE2}" type="slidenum">
              <a:rPr lang="ru-RU" smtClean="0"/>
              <a:t>‹#›</a:t>
            </a:fld>
            <a:endParaRPr lang="ru-RU"/>
          </a:p>
        </p:txBody>
      </p:sp>
    </p:spTree>
    <p:extLst>
      <p:ext uri="{BB962C8B-B14F-4D97-AF65-F5344CB8AC3E}">
        <p14:creationId xmlns:p14="http://schemas.microsoft.com/office/powerpoint/2010/main" val="8994676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1AB342E1-50CF-46FD-8C01-0DF92DFC6B6D}" type="datetimeFigureOut">
              <a:rPr lang="ru-RU" smtClean="0"/>
              <a:t>10.09.2020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854ED838-0BFD-4A3D-8558-0D48D3C20BE2}" type="slidenum">
              <a:rPr lang="ru-RU" smtClean="0"/>
              <a:t>‹#›</a:t>
            </a:fld>
            <a:endParaRPr lang="ru-RU"/>
          </a:p>
        </p:txBody>
      </p:sp>
    </p:spTree>
    <p:extLst>
      <p:ext uri="{BB962C8B-B14F-4D97-AF65-F5344CB8AC3E}">
        <p14:creationId xmlns:p14="http://schemas.microsoft.com/office/powerpoint/2010/main" val="22170279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AB342E1-50CF-46FD-8C01-0DF92DFC6B6D}" type="datetimeFigureOut">
              <a:rPr lang="ru-RU" smtClean="0"/>
              <a:t>10.09.2020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854ED838-0BFD-4A3D-8558-0D48D3C20BE2}" type="slidenum">
              <a:rPr lang="ru-RU" smtClean="0"/>
              <a:t>‹#›</a:t>
            </a:fld>
            <a:endParaRPr lang="ru-RU"/>
          </a:p>
        </p:txBody>
      </p:sp>
    </p:spTree>
    <p:extLst>
      <p:ext uri="{BB962C8B-B14F-4D97-AF65-F5344CB8AC3E}">
        <p14:creationId xmlns:p14="http://schemas.microsoft.com/office/powerpoint/2010/main" val="21241500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1AB342E1-50CF-46FD-8C01-0DF92DFC6B6D}" type="datetimeFigureOut">
              <a:rPr lang="ru-RU" smtClean="0"/>
              <a:t>10.09.2020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54ED838-0BFD-4A3D-8558-0D48D3C20BE2}" type="slidenum">
              <a:rPr lang="ru-RU" smtClean="0"/>
              <a:t>‹#›</a:t>
            </a:fld>
            <a:endParaRPr lang="ru-RU"/>
          </a:p>
        </p:txBody>
      </p:sp>
    </p:spTree>
    <p:extLst>
      <p:ext uri="{BB962C8B-B14F-4D97-AF65-F5344CB8AC3E}">
        <p14:creationId xmlns:p14="http://schemas.microsoft.com/office/powerpoint/2010/main" val="21954079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1AB342E1-50CF-46FD-8C01-0DF92DFC6B6D}" type="datetimeFigureOut">
              <a:rPr lang="ru-RU" smtClean="0"/>
              <a:t>10.09.2020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54ED838-0BFD-4A3D-8558-0D48D3C20BE2}" type="slidenum">
              <a:rPr lang="ru-RU" smtClean="0"/>
              <a:t>‹#›</a:t>
            </a:fld>
            <a:endParaRPr lang="ru-RU"/>
          </a:p>
        </p:txBody>
      </p:sp>
    </p:spTree>
    <p:extLst>
      <p:ext uri="{BB962C8B-B14F-4D97-AF65-F5344CB8AC3E}">
        <p14:creationId xmlns:p14="http://schemas.microsoft.com/office/powerpoint/2010/main" val="3626945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B342E1-50CF-46FD-8C01-0DF92DFC6B6D}" type="datetimeFigureOut">
              <a:rPr lang="ru-RU" smtClean="0"/>
              <a:t>10.09.2020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4ED838-0BFD-4A3D-8558-0D48D3C20BE2}" type="slidenum">
              <a:rPr lang="ru-RU" smtClean="0"/>
              <a:t>‹#›</a:t>
            </a:fld>
            <a:endParaRPr lang="ru-RU"/>
          </a:p>
        </p:txBody>
      </p:sp>
    </p:spTree>
    <p:extLst>
      <p:ext uri="{BB962C8B-B14F-4D97-AF65-F5344CB8AC3E}">
        <p14:creationId xmlns:p14="http://schemas.microsoft.com/office/powerpoint/2010/main" val="4949720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smtClean="0"/>
              <a:t>Лекция 1</a:t>
            </a:r>
            <a:endParaRPr lang="ru-RU" dirty="0"/>
          </a:p>
        </p:txBody>
      </p:sp>
      <p:sp>
        <p:nvSpPr>
          <p:cNvPr id="3" name="Подзаголовок 2"/>
          <p:cNvSpPr>
            <a:spLocks noGrp="1"/>
          </p:cNvSpPr>
          <p:nvPr>
            <p:ph type="subTitle" idx="1"/>
          </p:nvPr>
        </p:nvSpPr>
        <p:spPr/>
        <p:txBody>
          <a:bodyPr>
            <a:normAutofit fontScale="92500"/>
          </a:bodyPr>
          <a:lstStyle/>
          <a:p>
            <a:r>
              <a:rPr lang="ru-RU" dirty="0" smtClean="0"/>
              <a:t>Строительство советской модели национально-государственного устройства в Казахстане, 1917-1939 гг.</a:t>
            </a:r>
            <a:endParaRPr lang="ru-RU" dirty="0"/>
          </a:p>
        </p:txBody>
      </p:sp>
    </p:spTree>
    <p:extLst>
      <p:ext uri="{BB962C8B-B14F-4D97-AF65-F5344CB8AC3E}">
        <p14:creationId xmlns:p14="http://schemas.microsoft.com/office/powerpoint/2010/main" val="16466647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000" dirty="0" smtClean="0"/>
              <a:t>Руководство </a:t>
            </a:r>
            <a:r>
              <a:rPr lang="ru-RU" sz="2000" dirty="0" err="1" smtClean="0"/>
              <a:t>Алаш</a:t>
            </a:r>
            <a:r>
              <a:rPr lang="ru-RU" sz="2000" dirty="0" smtClean="0"/>
              <a:t>-Орды вело переговоры с центральным советским правительством о признании </a:t>
            </a:r>
            <a:r>
              <a:rPr lang="ru-RU" sz="2000" dirty="0" err="1" smtClean="0"/>
              <a:t>Алашской</a:t>
            </a:r>
            <a:r>
              <a:rPr lang="ru-RU" sz="2000" dirty="0" smtClean="0"/>
              <a:t> автономии</a:t>
            </a:r>
            <a:br>
              <a:rPr lang="ru-RU" sz="2000" dirty="0" smtClean="0"/>
            </a:br>
            <a:endParaRPr lang="ru-RU" sz="2000" dirty="0"/>
          </a:p>
        </p:txBody>
      </p:sp>
      <p:sp>
        <p:nvSpPr>
          <p:cNvPr id="3" name="Объект 2"/>
          <p:cNvSpPr>
            <a:spLocks noGrp="1"/>
          </p:cNvSpPr>
          <p:nvPr>
            <p:ph idx="1"/>
          </p:nvPr>
        </p:nvSpPr>
        <p:spPr/>
        <p:txBody>
          <a:bodyPr/>
          <a:lstStyle/>
          <a:p>
            <a:pPr marL="0" indent="0">
              <a:buNone/>
            </a:pPr>
            <a:r>
              <a:rPr lang="ru-RU" dirty="0" err="1" smtClean="0"/>
              <a:t>Халел</a:t>
            </a:r>
            <a:r>
              <a:rPr lang="ru-RU" dirty="0" smtClean="0"/>
              <a:t> и </a:t>
            </a:r>
            <a:r>
              <a:rPr lang="ru-RU" dirty="0" err="1" smtClean="0"/>
              <a:t>Жаханша</a:t>
            </a:r>
            <a:r>
              <a:rPr lang="ru-RU" dirty="0" smtClean="0"/>
              <a:t> </a:t>
            </a:r>
            <a:r>
              <a:rPr lang="ru-RU" dirty="0" err="1" smtClean="0"/>
              <a:t>Досмухамедовы</a:t>
            </a:r>
            <a:r>
              <a:rPr lang="ru-RU" dirty="0" smtClean="0"/>
              <a:t> были направлены в Москву для встречи с председателем СНК РСФСР В.И. Лениным и народным комиссаром по делам национальностей И. Сталиным. Одновременно 2 апреля 1918 г. </a:t>
            </a:r>
            <a:r>
              <a:rPr lang="ru-RU" dirty="0" err="1" smtClean="0"/>
              <a:t>Халел</a:t>
            </a:r>
            <a:r>
              <a:rPr lang="ru-RU" dirty="0" smtClean="0"/>
              <a:t> </a:t>
            </a:r>
            <a:r>
              <a:rPr lang="ru-RU" dirty="0" err="1" smtClean="0"/>
              <a:t>Габассов</a:t>
            </a:r>
            <a:r>
              <a:rPr lang="ru-RU" dirty="0" smtClean="0"/>
              <a:t> из Семипалатинска по прямому проводу вел переговоры с И. Сталиным.</a:t>
            </a:r>
            <a:endParaRPr lang="ru-RU" dirty="0"/>
          </a:p>
        </p:txBody>
      </p:sp>
    </p:spTree>
    <p:extLst>
      <p:ext uri="{BB962C8B-B14F-4D97-AF65-F5344CB8AC3E}">
        <p14:creationId xmlns:p14="http://schemas.microsoft.com/office/powerpoint/2010/main" val="33976029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Позиция руководства </a:t>
            </a:r>
            <a:r>
              <a:rPr lang="ru-RU" dirty="0" err="1" smtClean="0"/>
              <a:t>Алаш</a:t>
            </a:r>
            <a:r>
              <a:rPr lang="ru-RU" dirty="0" smtClean="0"/>
              <a:t>-Орды</a:t>
            </a:r>
            <a:endParaRPr lang="ru-RU" dirty="0"/>
          </a:p>
        </p:txBody>
      </p:sp>
      <p:sp>
        <p:nvSpPr>
          <p:cNvPr id="3" name="Объект 2"/>
          <p:cNvSpPr>
            <a:spLocks noGrp="1"/>
          </p:cNvSpPr>
          <p:nvPr>
            <p:ph idx="1"/>
          </p:nvPr>
        </p:nvSpPr>
        <p:spPr/>
        <p:txBody>
          <a:bodyPr>
            <a:normAutofit fontScale="62500" lnSpcReduction="20000"/>
          </a:bodyPr>
          <a:lstStyle/>
          <a:p>
            <a:pPr marL="0" indent="0">
              <a:buNone/>
            </a:pPr>
            <a:r>
              <a:rPr lang="ru-RU" dirty="0" smtClean="0"/>
              <a:t>В ходе переговоров руководители </a:t>
            </a:r>
            <a:r>
              <a:rPr lang="ru-RU" dirty="0" err="1" smtClean="0"/>
              <a:t>Алаш</a:t>
            </a:r>
            <a:r>
              <a:rPr lang="ru-RU" dirty="0" smtClean="0"/>
              <a:t>-Орды вынуждены были признать «Советскую власть как центральную власть всех автономных образований в стране». </a:t>
            </a:r>
          </a:p>
          <a:p>
            <a:pPr marL="0" indent="0">
              <a:buNone/>
            </a:pPr>
            <a:r>
              <a:rPr lang="ru-RU" dirty="0" smtClean="0"/>
              <a:t>Вместе с тем они поставили ряд вопросов, которые в определенной степени обеспечивали бы независимость </a:t>
            </a:r>
            <a:r>
              <a:rPr lang="ru-RU" dirty="0" err="1" smtClean="0"/>
              <a:t>Алашской</a:t>
            </a:r>
            <a:r>
              <a:rPr lang="ru-RU" dirty="0" smtClean="0"/>
              <a:t> автономии:</a:t>
            </a:r>
          </a:p>
          <a:p>
            <a:r>
              <a:rPr lang="ru-RU" dirty="0"/>
              <a:t>в</a:t>
            </a:r>
            <a:r>
              <a:rPr lang="ru-RU" dirty="0" smtClean="0"/>
              <a:t> пределах автономии обеспечить территориальную целостность Казахстана, </a:t>
            </a:r>
          </a:p>
          <a:p>
            <a:r>
              <a:rPr lang="ru-RU" dirty="0" smtClean="0"/>
              <a:t>сосредоточить в руках </a:t>
            </a:r>
            <a:r>
              <a:rPr lang="ru-RU" dirty="0" err="1" smtClean="0"/>
              <a:t>Алаш</a:t>
            </a:r>
            <a:r>
              <a:rPr lang="ru-RU" dirty="0" smtClean="0"/>
              <a:t>-Орды законодательную и исполнительную власть, </a:t>
            </a:r>
          </a:p>
          <a:p>
            <a:r>
              <a:rPr lang="ru-RU" dirty="0" smtClean="0"/>
              <a:t>передать решение спорных вопросов избираемым казахами уездным и областным судам, </a:t>
            </a:r>
          </a:p>
          <a:p>
            <a:r>
              <a:rPr lang="ru-RU" dirty="0" smtClean="0"/>
              <a:t>организовать народную милицию как вооружённые силы автономии, </a:t>
            </a:r>
          </a:p>
          <a:p>
            <a:r>
              <a:rPr lang="ru-RU" dirty="0" smtClean="0"/>
              <a:t>обеспечить политическую неприкосновенность государственным деятелям и казахской интеллигенции нелояльно относящихся к советской власти и поддерживающих </a:t>
            </a:r>
            <a:r>
              <a:rPr lang="ru-RU" dirty="0" err="1" smtClean="0"/>
              <a:t>Алаш</a:t>
            </a:r>
            <a:r>
              <a:rPr lang="ru-RU" dirty="0" smtClean="0"/>
              <a:t>-Орду. </a:t>
            </a:r>
            <a:endParaRPr lang="ru-RU" dirty="0"/>
          </a:p>
        </p:txBody>
      </p:sp>
    </p:spTree>
    <p:extLst>
      <p:ext uri="{BB962C8B-B14F-4D97-AF65-F5344CB8AC3E}">
        <p14:creationId xmlns:p14="http://schemas.microsoft.com/office/powerpoint/2010/main" val="31938077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Большевики-против идеи </a:t>
            </a:r>
            <a:r>
              <a:rPr lang="ru-RU" dirty="0" err="1" smtClean="0"/>
              <a:t>алашской</a:t>
            </a:r>
            <a:r>
              <a:rPr lang="ru-RU" dirty="0" smtClean="0"/>
              <a:t> автономии</a:t>
            </a:r>
            <a:endParaRPr lang="ru-RU" dirty="0"/>
          </a:p>
        </p:txBody>
      </p:sp>
      <p:sp>
        <p:nvSpPr>
          <p:cNvPr id="3" name="Объект 2"/>
          <p:cNvSpPr>
            <a:spLocks noGrp="1"/>
          </p:cNvSpPr>
          <p:nvPr>
            <p:ph idx="1"/>
          </p:nvPr>
        </p:nvSpPr>
        <p:spPr/>
        <p:txBody>
          <a:bodyPr>
            <a:normAutofit fontScale="92500" lnSpcReduction="20000"/>
          </a:bodyPr>
          <a:lstStyle/>
          <a:p>
            <a:pPr marL="0" indent="0">
              <a:buNone/>
            </a:pPr>
            <a:r>
              <a:rPr lang="ru-RU" dirty="0" smtClean="0"/>
              <a:t>Но эти предложения </a:t>
            </a:r>
            <a:r>
              <a:rPr lang="ru-RU" dirty="0" err="1" smtClean="0"/>
              <a:t>Алаш</a:t>
            </a:r>
            <a:r>
              <a:rPr lang="ru-RU" dirty="0" smtClean="0"/>
              <a:t>-Орды не нашли поддержку у руководства страны. Итоги переговоров </a:t>
            </a:r>
            <a:r>
              <a:rPr lang="ru-RU" dirty="0" err="1" smtClean="0"/>
              <a:t>Халел</a:t>
            </a:r>
            <a:r>
              <a:rPr lang="ru-RU" dirty="0" smtClean="0"/>
              <a:t> и </a:t>
            </a:r>
            <a:r>
              <a:rPr lang="ru-RU" dirty="0" err="1" smtClean="0"/>
              <a:t>Жаханша</a:t>
            </a:r>
            <a:r>
              <a:rPr lang="ru-RU" dirty="0" smtClean="0"/>
              <a:t> </a:t>
            </a:r>
            <a:r>
              <a:rPr lang="ru-RU" dirty="0" err="1" smtClean="0"/>
              <a:t>Досмухамедовых</a:t>
            </a:r>
            <a:r>
              <a:rPr lang="ru-RU" dirty="0" smtClean="0"/>
              <a:t> в Москве с руководителями советского правительства показали, что центральное правительство решительно выступает против казахской государственности, основанной на принципах национального примирения и единства, </a:t>
            </a:r>
            <a:r>
              <a:rPr lang="ru-RU" b="1" dirty="0" smtClean="0"/>
              <a:t>а стремится к созданию автономии, основанной на классовом разделении общества</a:t>
            </a:r>
            <a:r>
              <a:rPr lang="ru-RU" dirty="0" smtClean="0"/>
              <a:t>. </a:t>
            </a:r>
            <a:endParaRPr lang="ru-RU" dirty="0"/>
          </a:p>
        </p:txBody>
      </p:sp>
    </p:spTree>
    <p:extLst>
      <p:ext uri="{BB962C8B-B14F-4D97-AF65-F5344CB8AC3E}">
        <p14:creationId xmlns:p14="http://schemas.microsoft.com/office/powerpoint/2010/main" val="16229157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Позиция лидеров партии </a:t>
            </a:r>
            <a:r>
              <a:rPr lang="ru-RU" dirty="0" err="1" smtClean="0"/>
              <a:t>Ушжуз</a:t>
            </a:r>
            <a:r>
              <a:rPr lang="ru-RU" dirty="0" smtClean="0"/>
              <a:t> (</a:t>
            </a:r>
            <a:r>
              <a:rPr lang="ru-RU" dirty="0" err="1" smtClean="0"/>
              <a:t>Кольбай</a:t>
            </a:r>
            <a:r>
              <a:rPr lang="ru-RU" dirty="0" smtClean="0"/>
              <a:t> </a:t>
            </a:r>
            <a:r>
              <a:rPr lang="ru-RU" dirty="0" err="1" smtClean="0"/>
              <a:t>Тогусов</a:t>
            </a:r>
            <a:r>
              <a:rPr lang="ru-RU" dirty="0" smtClean="0"/>
              <a:t>)</a:t>
            </a:r>
            <a:endParaRPr lang="ru-RU" dirty="0"/>
          </a:p>
        </p:txBody>
      </p:sp>
      <p:sp>
        <p:nvSpPr>
          <p:cNvPr id="3" name="Объект 2"/>
          <p:cNvSpPr>
            <a:spLocks noGrp="1"/>
          </p:cNvSpPr>
          <p:nvPr>
            <p:ph idx="1"/>
          </p:nvPr>
        </p:nvSpPr>
        <p:spPr/>
        <p:txBody>
          <a:bodyPr>
            <a:normAutofit fontScale="77500" lnSpcReduction="20000"/>
          </a:bodyPr>
          <a:lstStyle/>
          <a:p>
            <a:r>
              <a:rPr lang="ru-RU" dirty="0" smtClean="0"/>
              <a:t>Выступили против идеи </a:t>
            </a:r>
            <a:r>
              <a:rPr lang="ru-RU" dirty="0" err="1" smtClean="0"/>
              <a:t>Алашской</a:t>
            </a:r>
            <a:r>
              <a:rPr lang="ru-RU" dirty="0" smtClean="0"/>
              <a:t> автономии</a:t>
            </a:r>
          </a:p>
          <a:p>
            <a:r>
              <a:rPr lang="ru-RU" dirty="0" smtClean="0"/>
              <a:t>Не было четкой позиции по вопросам национально-государственного строительства</a:t>
            </a:r>
          </a:p>
          <a:p>
            <a:r>
              <a:rPr lang="ru-RU" dirty="0" smtClean="0"/>
              <a:t>Они считали, что культурно-экономическая отсталость Казахстана, разбросанность его населения на огромной территории (от Астрахани до Китая), многонациональный характер края являются главными препятствиями на пути образования казахской государственности. Они утверждали, что казахская государственность не может быть образована лишь на основе казахского народа, так как существование на территории Казахстана представителей других народов послужит источником неразрешимых распрей. </a:t>
            </a:r>
            <a:endParaRPr lang="ru-RU" dirty="0"/>
          </a:p>
        </p:txBody>
      </p:sp>
    </p:spTree>
    <p:extLst>
      <p:ext uri="{BB962C8B-B14F-4D97-AF65-F5344CB8AC3E}">
        <p14:creationId xmlns:p14="http://schemas.microsoft.com/office/powerpoint/2010/main" val="26540051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Позиция лидеров партии </a:t>
            </a:r>
            <a:r>
              <a:rPr lang="ru-RU" dirty="0" err="1" smtClean="0"/>
              <a:t>Ушжуз</a:t>
            </a:r>
            <a:r>
              <a:rPr lang="ru-RU" dirty="0" smtClean="0"/>
              <a:t> (</a:t>
            </a:r>
            <a:r>
              <a:rPr lang="ru-RU" dirty="0" err="1" smtClean="0"/>
              <a:t>Кольбай</a:t>
            </a:r>
            <a:r>
              <a:rPr lang="ru-RU" dirty="0" smtClean="0"/>
              <a:t> </a:t>
            </a:r>
            <a:r>
              <a:rPr lang="ru-RU" dirty="0" err="1" smtClean="0"/>
              <a:t>Тогусов</a:t>
            </a:r>
            <a:r>
              <a:rPr lang="ru-RU" dirty="0" smtClean="0"/>
              <a:t>)</a:t>
            </a:r>
            <a:endParaRPr lang="ru-RU" dirty="0"/>
          </a:p>
        </p:txBody>
      </p:sp>
      <p:sp>
        <p:nvSpPr>
          <p:cNvPr id="3" name="Объект 2"/>
          <p:cNvSpPr>
            <a:spLocks noGrp="1"/>
          </p:cNvSpPr>
          <p:nvPr>
            <p:ph idx="1"/>
          </p:nvPr>
        </p:nvSpPr>
        <p:spPr/>
        <p:txBody>
          <a:bodyPr/>
          <a:lstStyle/>
          <a:p>
            <a:r>
              <a:rPr lang="ru-RU" dirty="0" smtClean="0"/>
              <a:t>Государственную форму </a:t>
            </a:r>
            <a:r>
              <a:rPr lang="ru-RU" dirty="0" err="1" smtClean="0"/>
              <a:t>ушжузовцы</a:t>
            </a:r>
            <a:r>
              <a:rPr lang="ru-RU" dirty="0" smtClean="0"/>
              <a:t> видели в создании Тюрко-татарского общества, иначе говоря, они вынашивали идею объединения мусульман России по признаку </a:t>
            </a:r>
            <a:r>
              <a:rPr lang="ru-RU" dirty="0" err="1" smtClean="0"/>
              <a:t>тюркоязычности</a:t>
            </a:r>
            <a:r>
              <a:rPr lang="ru-RU" dirty="0" smtClean="0"/>
              <a:t>.</a:t>
            </a:r>
            <a:endParaRPr lang="ru-RU" dirty="0"/>
          </a:p>
        </p:txBody>
      </p:sp>
    </p:spTree>
    <p:extLst>
      <p:ext uri="{BB962C8B-B14F-4D97-AF65-F5344CB8AC3E}">
        <p14:creationId xmlns:p14="http://schemas.microsoft.com/office/powerpoint/2010/main" val="11162559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pPr marL="0" indent="0">
              <a:buNone/>
            </a:pPr>
            <a:r>
              <a:rPr lang="ru-RU" dirty="0" smtClean="0"/>
              <a:t>Но в конце весны 1918 г., когда большевики приступили к подготовительным работам по образованию казахской советской государственности, </a:t>
            </a:r>
            <a:r>
              <a:rPr lang="ru-RU" dirty="0" err="1" smtClean="0"/>
              <a:t>ушжузовцы</a:t>
            </a:r>
            <a:r>
              <a:rPr lang="ru-RU" dirty="0" smtClean="0"/>
              <a:t> по существу механически восприняли идею советской автономии и поддержали Советскую власть в ее борьбе против </a:t>
            </a:r>
            <a:r>
              <a:rPr lang="ru-RU" dirty="0" err="1" smtClean="0"/>
              <a:t>Алаш</a:t>
            </a:r>
            <a:r>
              <a:rPr lang="ru-RU" dirty="0" smtClean="0"/>
              <a:t>-Орды. Это было выгодно Советском правительству.</a:t>
            </a:r>
            <a:endParaRPr lang="ru-RU" dirty="0"/>
          </a:p>
        </p:txBody>
      </p:sp>
    </p:spTree>
    <p:extLst>
      <p:ext uri="{BB962C8B-B14F-4D97-AF65-F5344CB8AC3E}">
        <p14:creationId xmlns:p14="http://schemas.microsoft.com/office/powerpoint/2010/main" val="8262159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Позиция большевиков</a:t>
            </a:r>
            <a:endParaRPr lang="ru-RU" dirty="0"/>
          </a:p>
        </p:txBody>
      </p:sp>
      <p:sp>
        <p:nvSpPr>
          <p:cNvPr id="3" name="Объект 2"/>
          <p:cNvSpPr>
            <a:spLocks noGrp="1"/>
          </p:cNvSpPr>
          <p:nvPr>
            <p:ph idx="1"/>
          </p:nvPr>
        </p:nvSpPr>
        <p:spPr/>
        <p:txBody>
          <a:bodyPr/>
          <a:lstStyle/>
          <a:p>
            <a:pPr marL="0" indent="0">
              <a:buNone/>
            </a:pPr>
            <a:r>
              <a:rPr lang="ru-RU" dirty="0" smtClean="0"/>
              <a:t>Советская власть после установления советской власти на всей территории Казахстана, кроме Уральской области в апреле-мае 1918 г. </a:t>
            </a:r>
            <a:r>
              <a:rPr lang="ru-RU" b="1" dirty="0" smtClean="0"/>
              <a:t>приступила к реализации плана образования советских автономий целого ряда народов, основанных на классовом принципе, как составных частей РСФСР.</a:t>
            </a:r>
            <a:endParaRPr lang="ru-RU" b="1" dirty="0"/>
          </a:p>
        </p:txBody>
      </p:sp>
    </p:spTree>
    <p:extLst>
      <p:ext uri="{BB962C8B-B14F-4D97-AF65-F5344CB8AC3E}">
        <p14:creationId xmlns:p14="http://schemas.microsoft.com/office/powerpoint/2010/main" val="24249454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Этапы на пути создания автономии в Казахстане</a:t>
            </a:r>
            <a:endParaRPr lang="ru-RU" dirty="0"/>
          </a:p>
        </p:txBody>
      </p:sp>
      <p:sp>
        <p:nvSpPr>
          <p:cNvPr id="3" name="Объект 2"/>
          <p:cNvSpPr>
            <a:spLocks noGrp="1"/>
          </p:cNvSpPr>
          <p:nvPr>
            <p:ph idx="1"/>
          </p:nvPr>
        </p:nvSpPr>
        <p:spPr/>
        <p:txBody>
          <a:bodyPr>
            <a:normAutofit fontScale="92500" lnSpcReduction="20000"/>
          </a:bodyPr>
          <a:lstStyle/>
          <a:p>
            <a:r>
              <a:rPr lang="ru-RU" dirty="0" smtClean="0"/>
              <a:t>На первом этапе была организован Казахский отдел в Народном комиссариате национальностей  РСФСР 12 мая 1918 г. , который вместе с чрезвычайным Комиссаром Степного Киргизского края А. </a:t>
            </a:r>
            <a:r>
              <a:rPr lang="ru-RU" dirty="0" err="1" smtClean="0"/>
              <a:t>Жангильдиным</a:t>
            </a:r>
            <a:r>
              <a:rPr lang="ru-RU" dirty="0" smtClean="0"/>
              <a:t>, отвечали за подготовку и созыв </a:t>
            </a:r>
            <a:r>
              <a:rPr lang="ru-RU" dirty="0" err="1" smtClean="0"/>
              <a:t>Всеказахского</a:t>
            </a:r>
            <a:r>
              <a:rPr lang="ru-RU" dirty="0" smtClean="0"/>
              <a:t> съезда советов. Но они не успели развернуть свою деятельность, так как формирование Казахской советской автономии было замедлено с началом летом 1918 г. Гражданской войны. </a:t>
            </a:r>
            <a:endParaRPr lang="ru-RU" dirty="0"/>
          </a:p>
        </p:txBody>
      </p:sp>
    </p:spTree>
    <p:extLst>
      <p:ext uri="{BB962C8B-B14F-4D97-AF65-F5344CB8AC3E}">
        <p14:creationId xmlns:p14="http://schemas.microsoft.com/office/powerpoint/2010/main" val="22031920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Второй этап</a:t>
            </a:r>
            <a:endParaRPr lang="ru-RU" dirty="0"/>
          </a:p>
        </p:txBody>
      </p:sp>
      <p:sp>
        <p:nvSpPr>
          <p:cNvPr id="3" name="Объект 2"/>
          <p:cNvSpPr>
            <a:spLocks noGrp="1"/>
          </p:cNvSpPr>
          <p:nvPr>
            <p:ph idx="1"/>
          </p:nvPr>
        </p:nvSpPr>
        <p:spPr/>
        <p:txBody>
          <a:bodyPr>
            <a:normAutofit fontScale="92500" lnSpcReduction="20000"/>
          </a:bodyPr>
          <a:lstStyle/>
          <a:p>
            <a:r>
              <a:rPr lang="ru-RU" dirty="0" smtClean="0"/>
              <a:t>Проблемы национально-государственного строительства стали вновь подниматься по мере освобождения территории Казахстана и восстановления органов советской власти. На этом этапе для управления (на принципах военно-гражданского управления) над Уральской, Тургайской, </a:t>
            </a:r>
            <a:r>
              <a:rPr lang="ru-RU" dirty="0" err="1" smtClean="0"/>
              <a:t>Акмолинской</a:t>
            </a:r>
            <a:r>
              <a:rPr lang="ru-RU" dirty="0" smtClean="0"/>
              <a:t>, Семипалатинской областями и частью Астраханской губернии </a:t>
            </a:r>
            <a:r>
              <a:rPr lang="ru-RU" b="1" dirty="0" smtClean="0"/>
              <a:t>10 июля 1919 г. </a:t>
            </a:r>
            <a:r>
              <a:rPr lang="ru-RU" dirty="0" smtClean="0"/>
              <a:t>декретом СНК РСФСР был организован </a:t>
            </a:r>
            <a:r>
              <a:rPr lang="ru-RU" b="1" dirty="0" smtClean="0"/>
              <a:t>революционный комитет по управлению Казахским краем (</a:t>
            </a:r>
            <a:r>
              <a:rPr lang="ru-RU" b="1" dirty="0" err="1" smtClean="0"/>
              <a:t>Казревком</a:t>
            </a:r>
            <a:r>
              <a:rPr lang="ru-RU" b="1" dirty="0" smtClean="0"/>
              <a:t>)</a:t>
            </a:r>
            <a:r>
              <a:rPr lang="ru-RU" dirty="0" smtClean="0"/>
              <a:t>.</a:t>
            </a:r>
            <a:endParaRPr lang="ru-RU" dirty="0"/>
          </a:p>
        </p:txBody>
      </p:sp>
    </p:spTree>
    <p:extLst>
      <p:ext uri="{BB962C8B-B14F-4D97-AF65-F5344CB8AC3E}">
        <p14:creationId xmlns:p14="http://schemas.microsoft.com/office/powerpoint/2010/main" val="6824074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Члены </a:t>
            </a:r>
            <a:r>
              <a:rPr lang="ru-RU" dirty="0" err="1" smtClean="0"/>
              <a:t>Казревкома</a:t>
            </a:r>
            <a:endParaRPr lang="ru-RU" dirty="0"/>
          </a:p>
        </p:txBody>
      </p:sp>
      <p:sp>
        <p:nvSpPr>
          <p:cNvPr id="3" name="Объект 2"/>
          <p:cNvSpPr>
            <a:spLocks noGrp="1"/>
          </p:cNvSpPr>
          <p:nvPr>
            <p:ph idx="1"/>
          </p:nvPr>
        </p:nvSpPr>
        <p:spPr/>
        <p:txBody>
          <a:bodyPr/>
          <a:lstStyle/>
          <a:p>
            <a:pPr marL="0" indent="0">
              <a:buNone/>
            </a:pPr>
            <a:r>
              <a:rPr lang="ru-RU" dirty="0" smtClean="0"/>
              <a:t>В первый его состав вошли: С. </a:t>
            </a:r>
            <a:r>
              <a:rPr lang="ru-RU" dirty="0" err="1" smtClean="0"/>
              <a:t>Пестковский</a:t>
            </a:r>
            <a:r>
              <a:rPr lang="ru-RU" dirty="0" smtClean="0"/>
              <a:t> (председатель), А. </a:t>
            </a:r>
            <a:r>
              <a:rPr lang="ru-RU" dirty="0" err="1" smtClean="0"/>
              <a:t>Байтурсынов</a:t>
            </a:r>
            <a:r>
              <a:rPr lang="ru-RU" dirty="0" smtClean="0"/>
              <a:t>, А. </a:t>
            </a:r>
            <a:r>
              <a:rPr lang="ru-RU" dirty="0" err="1" smtClean="0"/>
              <a:t>Жангельдин</a:t>
            </a:r>
            <a:r>
              <a:rPr lang="ru-RU" dirty="0" smtClean="0"/>
              <a:t>, М. </a:t>
            </a:r>
            <a:r>
              <a:rPr lang="ru-RU" dirty="0" err="1" smtClean="0"/>
              <a:t>Тунганчин</a:t>
            </a:r>
            <a:r>
              <a:rPr lang="ru-RU" dirty="0" smtClean="0"/>
              <a:t>, С. </a:t>
            </a:r>
            <a:r>
              <a:rPr lang="ru-RU" dirty="0" err="1" smtClean="0"/>
              <a:t>Мендешев</a:t>
            </a:r>
            <a:r>
              <a:rPr lang="ru-RU" dirty="0" smtClean="0"/>
              <a:t>, Б. Каратаев. В разное время членами </a:t>
            </a:r>
            <a:r>
              <a:rPr lang="ru-RU" dirty="0" err="1" smtClean="0"/>
              <a:t>Казревкома</a:t>
            </a:r>
            <a:r>
              <a:rPr lang="ru-RU" dirty="0" smtClean="0"/>
              <a:t> были А. </a:t>
            </a:r>
            <a:r>
              <a:rPr lang="ru-RU" dirty="0" err="1" smtClean="0"/>
              <a:t>Айтиев</a:t>
            </a:r>
            <a:r>
              <a:rPr lang="ru-RU" dirty="0" smtClean="0"/>
              <a:t>, С. </a:t>
            </a:r>
            <a:r>
              <a:rPr lang="ru-RU" dirty="0" err="1" smtClean="0"/>
              <a:t>Аргыншиев</a:t>
            </a:r>
            <a:r>
              <a:rPr lang="ru-RU" dirty="0" smtClean="0"/>
              <a:t>, А. Авдеев, А. </a:t>
            </a:r>
            <a:r>
              <a:rPr lang="ru-RU" dirty="0" err="1" smtClean="0"/>
              <a:t>Алибеков</a:t>
            </a:r>
            <a:r>
              <a:rPr lang="ru-RU" dirty="0" smtClean="0"/>
              <a:t>, Б. </a:t>
            </a:r>
            <a:r>
              <a:rPr lang="ru-RU" dirty="0" err="1" smtClean="0"/>
              <a:t>Каралдин</a:t>
            </a:r>
            <a:r>
              <a:rPr lang="ru-RU" dirty="0" smtClean="0"/>
              <a:t>. </a:t>
            </a:r>
            <a:endParaRPr lang="ru-RU" dirty="0"/>
          </a:p>
        </p:txBody>
      </p:sp>
    </p:spTree>
    <p:extLst>
      <p:ext uri="{BB962C8B-B14F-4D97-AF65-F5344CB8AC3E}">
        <p14:creationId xmlns:p14="http://schemas.microsoft.com/office/powerpoint/2010/main" val="32425188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План лекции</a:t>
            </a:r>
            <a:endParaRPr lang="ru-RU" dirty="0"/>
          </a:p>
        </p:txBody>
      </p:sp>
      <p:sp>
        <p:nvSpPr>
          <p:cNvPr id="3" name="Объект 2"/>
          <p:cNvSpPr>
            <a:spLocks noGrp="1"/>
          </p:cNvSpPr>
          <p:nvPr>
            <p:ph idx="1"/>
          </p:nvPr>
        </p:nvSpPr>
        <p:spPr/>
        <p:txBody>
          <a:bodyPr>
            <a:normAutofit fontScale="47500" lnSpcReduction="20000"/>
          </a:bodyPr>
          <a:lstStyle/>
          <a:p>
            <a:r>
              <a:rPr lang="ru-RU" dirty="0" smtClean="0"/>
              <a:t>I.	Какие точки зрения существуют в западной литературе относительно советской формы государственного устройства?</a:t>
            </a:r>
          </a:p>
          <a:p>
            <a:r>
              <a:rPr lang="ru-RU" dirty="0" smtClean="0"/>
              <a:t>•	</a:t>
            </a:r>
            <a:r>
              <a:rPr lang="ru-RU" dirty="0" err="1" smtClean="0"/>
              <a:t>Terry</a:t>
            </a:r>
            <a:r>
              <a:rPr lang="ru-RU" dirty="0" smtClean="0"/>
              <a:t> </a:t>
            </a:r>
            <a:r>
              <a:rPr lang="ru-RU" dirty="0" err="1" smtClean="0"/>
              <a:t>Martin</a:t>
            </a:r>
            <a:r>
              <a:rPr lang="ru-RU" dirty="0" smtClean="0"/>
              <a:t> "</a:t>
            </a:r>
            <a:r>
              <a:rPr lang="ru-RU" dirty="0" err="1" smtClean="0"/>
              <a:t>affirmative</a:t>
            </a:r>
            <a:r>
              <a:rPr lang="ru-RU" dirty="0" smtClean="0"/>
              <a:t> </a:t>
            </a:r>
            <a:r>
              <a:rPr lang="ru-RU" dirty="0" err="1" smtClean="0"/>
              <a:t>action</a:t>
            </a:r>
            <a:r>
              <a:rPr lang="ru-RU" dirty="0" smtClean="0"/>
              <a:t> </a:t>
            </a:r>
            <a:r>
              <a:rPr lang="ru-RU" dirty="0" err="1" smtClean="0"/>
              <a:t>Empire</a:t>
            </a:r>
            <a:r>
              <a:rPr lang="ru-RU" dirty="0" smtClean="0"/>
              <a:t>" </a:t>
            </a:r>
          </a:p>
          <a:p>
            <a:r>
              <a:rPr lang="ru-RU" dirty="0" smtClean="0"/>
              <a:t>•	</a:t>
            </a:r>
            <a:r>
              <a:rPr lang="ru-RU" dirty="0" err="1" smtClean="0"/>
              <a:t>Yuri</a:t>
            </a:r>
            <a:r>
              <a:rPr lang="ru-RU" dirty="0" smtClean="0"/>
              <a:t> </a:t>
            </a:r>
            <a:r>
              <a:rPr lang="ru-RU" dirty="0" err="1" smtClean="0"/>
              <a:t>Slezkine</a:t>
            </a:r>
            <a:r>
              <a:rPr lang="ru-RU" dirty="0" smtClean="0"/>
              <a:t> </a:t>
            </a:r>
            <a:r>
              <a:rPr lang="ru-RU" dirty="0" err="1" smtClean="0"/>
              <a:t>the</a:t>
            </a:r>
            <a:r>
              <a:rPr lang="ru-RU" dirty="0" smtClean="0"/>
              <a:t> </a:t>
            </a:r>
            <a:r>
              <a:rPr lang="ru-RU" dirty="0" err="1" smtClean="0"/>
              <a:t>Soviet</a:t>
            </a:r>
            <a:r>
              <a:rPr lang="ru-RU" dirty="0" smtClean="0"/>
              <a:t> </a:t>
            </a:r>
            <a:r>
              <a:rPr lang="ru-RU" dirty="0" err="1" smtClean="0"/>
              <a:t>Union</a:t>
            </a:r>
            <a:r>
              <a:rPr lang="ru-RU" dirty="0" smtClean="0"/>
              <a:t> </a:t>
            </a:r>
            <a:r>
              <a:rPr lang="ru-RU" dirty="0" err="1" smtClean="0"/>
              <a:t>as</a:t>
            </a:r>
            <a:r>
              <a:rPr lang="ru-RU" dirty="0" smtClean="0"/>
              <a:t> a "</a:t>
            </a:r>
            <a:r>
              <a:rPr lang="ru-RU" dirty="0" err="1" smtClean="0"/>
              <a:t>communal</a:t>
            </a:r>
            <a:r>
              <a:rPr lang="ru-RU" dirty="0" smtClean="0"/>
              <a:t> </a:t>
            </a:r>
            <a:r>
              <a:rPr lang="ru-RU" dirty="0" err="1" smtClean="0"/>
              <a:t>apartment</a:t>
            </a:r>
            <a:r>
              <a:rPr lang="ru-RU" dirty="0" smtClean="0"/>
              <a:t>"</a:t>
            </a:r>
          </a:p>
          <a:p>
            <a:r>
              <a:rPr lang="ru-RU" dirty="0" smtClean="0"/>
              <a:t>•	</a:t>
            </a:r>
            <a:r>
              <a:rPr lang="ru-RU" dirty="0" err="1" smtClean="0"/>
              <a:t>Francine</a:t>
            </a:r>
            <a:r>
              <a:rPr lang="ru-RU" dirty="0" smtClean="0"/>
              <a:t> </a:t>
            </a:r>
            <a:r>
              <a:rPr lang="ru-RU" dirty="0" err="1" smtClean="0"/>
              <a:t>Hirsch</a:t>
            </a:r>
            <a:r>
              <a:rPr lang="ru-RU" dirty="0" smtClean="0"/>
              <a:t> </a:t>
            </a:r>
            <a:r>
              <a:rPr lang="ru-RU" dirty="0" err="1" smtClean="0"/>
              <a:t>the</a:t>
            </a:r>
            <a:r>
              <a:rPr lang="ru-RU" dirty="0" smtClean="0"/>
              <a:t> </a:t>
            </a:r>
            <a:r>
              <a:rPr lang="ru-RU" dirty="0" err="1" smtClean="0"/>
              <a:t>Soviet</a:t>
            </a:r>
            <a:r>
              <a:rPr lang="ru-RU" dirty="0" smtClean="0"/>
              <a:t> </a:t>
            </a:r>
            <a:r>
              <a:rPr lang="ru-RU" dirty="0" err="1" smtClean="0"/>
              <a:t>Union</a:t>
            </a:r>
            <a:r>
              <a:rPr lang="ru-RU" dirty="0" smtClean="0"/>
              <a:t> </a:t>
            </a:r>
            <a:r>
              <a:rPr lang="ru-RU" dirty="0" err="1" smtClean="0"/>
              <a:t>as</a:t>
            </a:r>
            <a:r>
              <a:rPr lang="ru-RU" dirty="0" smtClean="0"/>
              <a:t> a </a:t>
            </a:r>
            <a:r>
              <a:rPr lang="ru-RU" dirty="0" err="1" smtClean="0"/>
              <a:t>colonial</a:t>
            </a:r>
            <a:r>
              <a:rPr lang="ru-RU" dirty="0" smtClean="0"/>
              <a:t> </a:t>
            </a:r>
            <a:r>
              <a:rPr lang="ru-RU" dirty="0" err="1" smtClean="0"/>
              <a:t>Empire</a:t>
            </a:r>
            <a:endParaRPr lang="ru-RU" dirty="0" smtClean="0"/>
          </a:p>
          <a:p>
            <a:r>
              <a:rPr lang="ru-RU" dirty="0" smtClean="0"/>
              <a:t>II.	В первые годы после установления советской власти существовали несколько проектов национально-государственного обустройства в Казахстане. </a:t>
            </a:r>
          </a:p>
          <a:p>
            <a:r>
              <a:rPr lang="ru-RU" dirty="0" smtClean="0"/>
              <a:t>•	Проект </a:t>
            </a:r>
            <a:r>
              <a:rPr lang="ru-RU" dirty="0" err="1" smtClean="0"/>
              <a:t>Алаш-ординцев</a:t>
            </a:r>
            <a:r>
              <a:rPr lang="ru-RU" dirty="0" smtClean="0"/>
              <a:t> на создание национально-территориальной автономии АЛАШ.</a:t>
            </a:r>
          </a:p>
          <a:p>
            <a:r>
              <a:rPr lang="ru-RU" dirty="0" smtClean="0"/>
              <a:t>•	Проект лидеров партии </a:t>
            </a:r>
            <a:r>
              <a:rPr lang="ru-RU" dirty="0" err="1" smtClean="0"/>
              <a:t>Ушжуз</a:t>
            </a:r>
            <a:r>
              <a:rPr lang="ru-RU" dirty="0" smtClean="0"/>
              <a:t> (</a:t>
            </a:r>
            <a:r>
              <a:rPr lang="ru-RU" dirty="0" err="1" smtClean="0"/>
              <a:t>Кольбай</a:t>
            </a:r>
            <a:r>
              <a:rPr lang="ru-RU" dirty="0" smtClean="0"/>
              <a:t> </a:t>
            </a:r>
            <a:r>
              <a:rPr lang="ru-RU" dirty="0" err="1" smtClean="0"/>
              <a:t>Тогусов</a:t>
            </a:r>
            <a:r>
              <a:rPr lang="ru-RU" dirty="0" smtClean="0"/>
              <a:t>)</a:t>
            </a:r>
          </a:p>
          <a:p>
            <a:r>
              <a:rPr lang="ru-RU" dirty="0" smtClean="0"/>
              <a:t>•	Проект большевиков.</a:t>
            </a:r>
          </a:p>
          <a:p>
            <a:r>
              <a:rPr lang="ru-RU" dirty="0" smtClean="0"/>
              <a:t>III.	Этапы на пути создания казахской автономии (КАССР)</a:t>
            </a:r>
          </a:p>
          <a:p>
            <a:r>
              <a:rPr lang="ru-RU" dirty="0" smtClean="0"/>
              <a:t>•	Казахский отдел в Народном комиссариате национальностей  РСФСР 12 мая 1918 г.</a:t>
            </a:r>
          </a:p>
          <a:p>
            <a:r>
              <a:rPr lang="ru-RU" dirty="0" smtClean="0"/>
              <a:t>•	Революционный комитет по управлению Казахским краем (</a:t>
            </a:r>
            <a:r>
              <a:rPr lang="ru-RU" dirty="0" err="1" smtClean="0"/>
              <a:t>Казревком</a:t>
            </a:r>
            <a:r>
              <a:rPr lang="ru-RU" dirty="0" smtClean="0"/>
              <a:t>) 10 июля 1919 г. по 10 октября 1920 г.</a:t>
            </a:r>
          </a:p>
          <a:p>
            <a:r>
              <a:rPr lang="ru-RU" dirty="0" smtClean="0"/>
              <a:t>•	завершения работ по образованию Казахской АССР. 26 августа 1920 г.</a:t>
            </a:r>
          </a:p>
          <a:p>
            <a:endParaRPr lang="ru-RU" dirty="0"/>
          </a:p>
        </p:txBody>
      </p:sp>
    </p:spTree>
    <p:extLst>
      <p:ext uri="{BB962C8B-B14F-4D97-AF65-F5344CB8AC3E}">
        <p14:creationId xmlns:p14="http://schemas.microsoft.com/office/powerpoint/2010/main" val="18228599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Второй этап на пути создания автономии в Казахстане</a:t>
            </a:r>
            <a:endParaRPr lang="ru-RU" dirty="0"/>
          </a:p>
        </p:txBody>
      </p:sp>
      <p:sp>
        <p:nvSpPr>
          <p:cNvPr id="3" name="Объект 2"/>
          <p:cNvSpPr>
            <a:spLocks noGrp="1"/>
          </p:cNvSpPr>
          <p:nvPr>
            <p:ph idx="1"/>
          </p:nvPr>
        </p:nvSpPr>
        <p:spPr/>
        <p:txBody>
          <a:bodyPr>
            <a:normAutofit lnSpcReduction="10000"/>
          </a:bodyPr>
          <a:lstStyle/>
          <a:p>
            <a:pPr marL="0" indent="0">
              <a:buNone/>
            </a:pPr>
            <a:r>
              <a:rPr lang="ru-RU" dirty="0" err="1" smtClean="0"/>
              <a:t>Казревком</a:t>
            </a:r>
            <a:r>
              <a:rPr lang="ru-RU" dirty="0" smtClean="0"/>
              <a:t> </a:t>
            </a:r>
            <a:r>
              <a:rPr lang="ru-RU" dirty="0" err="1" smtClean="0"/>
              <a:t>функционировл</a:t>
            </a:r>
            <a:r>
              <a:rPr lang="ru-RU" dirty="0" smtClean="0"/>
              <a:t> пятнадцать месяцев </a:t>
            </a:r>
            <a:r>
              <a:rPr lang="ru-RU" b="1" dirty="0" smtClean="0"/>
              <a:t>с 10 июля 1919 г. по 10 октября 1920 г.</a:t>
            </a:r>
            <a:r>
              <a:rPr lang="ru-RU" dirty="0" smtClean="0"/>
              <a:t> За это время ему пришлось решать насущные военно-политические проблемы, обусловленные Гражданской войной. Но все же </a:t>
            </a:r>
            <a:r>
              <a:rPr lang="ru-RU" b="1" dirty="0" smtClean="0"/>
              <a:t>главным вопросом для членов </a:t>
            </a:r>
            <a:r>
              <a:rPr lang="ru-RU" b="1" dirty="0" err="1" smtClean="0"/>
              <a:t>Казревкома</a:t>
            </a:r>
            <a:r>
              <a:rPr lang="ru-RU" b="1" dirty="0" smtClean="0"/>
              <a:t> </a:t>
            </a:r>
            <a:r>
              <a:rPr lang="ru-RU" dirty="0" smtClean="0"/>
              <a:t>оставалась подготовка Учредительного съезда Советов Казахстана, </a:t>
            </a:r>
            <a:r>
              <a:rPr lang="ru-RU" b="1" dirty="0" smtClean="0"/>
              <a:t>собирание казахских земель в рамках советской государственности</a:t>
            </a:r>
            <a:r>
              <a:rPr lang="ru-RU" dirty="0" smtClean="0"/>
              <a:t>. </a:t>
            </a:r>
            <a:endParaRPr lang="ru-RU" dirty="0"/>
          </a:p>
        </p:txBody>
      </p:sp>
    </p:spTree>
    <p:extLst>
      <p:ext uri="{BB962C8B-B14F-4D97-AF65-F5344CB8AC3E}">
        <p14:creationId xmlns:p14="http://schemas.microsoft.com/office/powerpoint/2010/main" val="23842492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800" dirty="0" smtClean="0"/>
              <a:t>состав </a:t>
            </a:r>
            <a:r>
              <a:rPr lang="ru-RU" sz="2800" dirty="0" err="1" smtClean="0"/>
              <a:t>Казревкома</a:t>
            </a:r>
            <a:r>
              <a:rPr lang="ru-RU" sz="2800" dirty="0" smtClean="0"/>
              <a:t> был отражением компромисса между советской властью и </a:t>
            </a:r>
            <a:r>
              <a:rPr lang="ru-RU" sz="2800" dirty="0" err="1" smtClean="0"/>
              <a:t>алашским</a:t>
            </a:r>
            <a:r>
              <a:rPr lang="ru-RU" sz="2800" dirty="0" smtClean="0"/>
              <a:t> движением</a:t>
            </a:r>
            <a:endParaRPr lang="ru-RU" sz="2800" dirty="0"/>
          </a:p>
        </p:txBody>
      </p:sp>
      <p:sp>
        <p:nvSpPr>
          <p:cNvPr id="3" name="Объект 2"/>
          <p:cNvSpPr>
            <a:spLocks noGrp="1"/>
          </p:cNvSpPr>
          <p:nvPr>
            <p:ph idx="1"/>
          </p:nvPr>
        </p:nvSpPr>
        <p:spPr/>
        <p:txBody>
          <a:bodyPr>
            <a:normAutofit lnSpcReduction="10000"/>
          </a:bodyPr>
          <a:lstStyle/>
          <a:p>
            <a:pPr marL="0" indent="0">
              <a:buNone/>
            </a:pPr>
            <a:r>
              <a:rPr lang="ru-RU" dirty="0" smtClean="0"/>
              <a:t>В его состав были включены как активные советские работники (А. </a:t>
            </a:r>
            <a:r>
              <a:rPr lang="ru-RU" dirty="0" err="1" smtClean="0"/>
              <a:t>Жангельдин</a:t>
            </a:r>
            <a:r>
              <a:rPr lang="ru-RU" dirty="0" smtClean="0"/>
              <a:t>, С. </a:t>
            </a:r>
            <a:r>
              <a:rPr lang="ru-RU" dirty="0" err="1" smtClean="0"/>
              <a:t>Мендешев</a:t>
            </a:r>
            <a:r>
              <a:rPr lang="ru-RU" dirty="0" smtClean="0"/>
              <a:t>, Б. Каратаев), так и видные деятели </a:t>
            </a:r>
            <a:r>
              <a:rPr lang="ru-RU" dirty="0" err="1" smtClean="0"/>
              <a:t>Алашского</a:t>
            </a:r>
            <a:r>
              <a:rPr lang="ru-RU" dirty="0" smtClean="0"/>
              <a:t> движения, противники большевиков (А .</a:t>
            </a:r>
            <a:r>
              <a:rPr lang="ru-RU" dirty="0" err="1" smtClean="0"/>
              <a:t>Алибеков</a:t>
            </a:r>
            <a:r>
              <a:rPr lang="ru-RU" dirty="0" smtClean="0"/>
              <a:t>, Б. </a:t>
            </a:r>
            <a:r>
              <a:rPr lang="ru-RU" dirty="0" err="1" smtClean="0"/>
              <a:t>Каралдин</a:t>
            </a:r>
            <a:r>
              <a:rPr lang="ru-RU" dirty="0" smtClean="0"/>
              <a:t> А. </a:t>
            </a:r>
            <a:r>
              <a:rPr lang="ru-RU" dirty="0" err="1" smtClean="0"/>
              <a:t>Байтурсынов</a:t>
            </a:r>
            <a:r>
              <a:rPr lang="ru-RU" dirty="0" smtClean="0"/>
              <a:t>). При этом А. </a:t>
            </a:r>
            <a:r>
              <a:rPr lang="ru-RU" dirty="0" err="1" smtClean="0"/>
              <a:t>Байтурсынов</a:t>
            </a:r>
            <a:r>
              <a:rPr lang="ru-RU" dirty="0" smtClean="0"/>
              <a:t> был назначен председателем </a:t>
            </a:r>
            <a:r>
              <a:rPr lang="ru-RU" dirty="0" err="1" smtClean="0"/>
              <a:t>Казревкома</a:t>
            </a:r>
            <a:r>
              <a:rPr lang="ru-RU" dirty="0" smtClean="0"/>
              <a:t>, зачастую заменяя его, а Б. </a:t>
            </a:r>
            <a:r>
              <a:rPr lang="ru-RU" dirty="0" err="1" smtClean="0"/>
              <a:t>Каралдин</a:t>
            </a:r>
            <a:r>
              <a:rPr lang="ru-RU" dirty="0" smtClean="0"/>
              <a:t> занимал одну из ключевых должностей – секретаря </a:t>
            </a:r>
            <a:r>
              <a:rPr lang="ru-RU" dirty="0" err="1" smtClean="0"/>
              <a:t>Казревкома</a:t>
            </a:r>
            <a:r>
              <a:rPr lang="ru-RU" dirty="0" smtClean="0"/>
              <a:t>. </a:t>
            </a:r>
            <a:endParaRPr lang="ru-RU" dirty="0"/>
          </a:p>
        </p:txBody>
      </p:sp>
    </p:spTree>
    <p:extLst>
      <p:ext uri="{BB962C8B-B14F-4D97-AF65-F5344CB8AC3E}">
        <p14:creationId xmlns:p14="http://schemas.microsoft.com/office/powerpoint/2010/main" val="28375093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компромисс в условиях лета 1919 г. был выгоден обеим сторонам. </a:t>
            </a:r>
            <a:endParaRPr lang="ru-RU" dirty="0"/>
          </a:p>
        </p:txBody>
      </p:sp>
      <p:sp>
        <p:nvSpPr>
          <p:cNvPr id="3" name="Объект 2"/>
          <p:cNvSpPr>
            <a:spLocks noGrp="1"/>
          </p:cNvSpPr>
          <p:nvPr>
            <p:ph idx="1"/>
          </p:nvPr>
        </p:nvSpPr>
        <p:spPr/>
        <p:txBody>
          <a:bodyPr>
            <a:normAutofit fontScale="92500" lnSpcReduction="20000"/>
          </a:bodyPr>
          <a:lstStyle/>
          <a:p>
            <a:pPr marL="0" indent="0">
              <a:buNone/>
            </a:pPr>
            <a:r>
              <a:rPr lang="ru-RU" b="1" dirty="0" smtClean="0"/>
              <a:t>Советской власти это было выгодно потому</a:t>
            </a:r>
            <a:r>
              <a:rPr lang="ru-RU" dirty="0" smtClean="0"/>
              <a:t>, что на пути создания национальных автономий казахов, башкир, татар и др. она превращала известную часть этих народов в союзников, тем самым ослабляя социальную базу националистов. С другой стороны, советская власть контролируя активных деятелей национальных автономистов, сделала практически невозможным образование Башкир-Казахской автономии с центром в Оренбурге.</a:t>
            </a:r>
            <a:endParaRPr lang="ru-RU" dirty="0"/>
          </a:p>
        </p:txBody>
      </p:sp>
    </p:spTree>
    <p:extLst>
      <p:ext uri="{BB962C8B-B14F-4D97-AF65-F5344CB8AC3E}">
        <p14:creationId xmlns:p14="http://schemas.microsoft.com/office/powerpoint/2010/main" val="28075482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Почему союз с большевиками был выгоден </a:t>
            </a:r>
            <a:r>
              <a:rPr lang="ru-RU" dirty="0" err="1" smtClean="0"/>
              <a:t>алашординцам</a:t>
            </a:r>
            <a:r>
              <a:rPr lang="ru-RU" dirty="0" smtClean="0"/>
              <a:t>?</a:t>
            </a:r>
            <a:endParaRPr lang="ru-RU" dirty="0"/>
          </a:p>
        </p:txBody>
      </p:sp>
      <p:sp>
        <p:nvSpPr>
          <p:cNvPr id="3" name="Объект 2"/>
          <p:cNvSpPr>
            <a:spLocks noGrp="1"/>
          </p:cNvSpPr>
          <p:nvPr>
            <p:ph idx="1"/>
          </p:nvPr>
        </p:nvSpPr>
        <p:spPr/>
        <p:txBody>
          <a:bodyPr>
            <a:normAutofit fontScale="77500" lnSpcReduction="20000"/>
          </a:bodyPr>
          <a:lstStyle/>
          <a:p>
            <a:pPr marL="0" indent="0">
              <a:buNone/>
            </a:pPr>
            <a:r>
              <a:rPr lang="ru-RU" dirty="0" smtClean="0"/>
              <a:t>Для видных деятелей </a:t>
            </a:r>
            <a:r>
              <a:rPr lang="ru-RU" dirty="0" err="1" smtClean="0"/>
              <a:t>Алаш</a:t>
            </a:r>
            <a:r>
              <a:rPr lang="ru-RU" dirty="0" smtClean="0"/>
              <a:t>-Орды компромисс с советской властью объясняется следующими обстоятельствами: разгром советами Туркестанской автономии в феврале 1918 г., образование Туркестанской АССР весной того же года, в состав которой вошли южные области Казахстана, непризнание белыми правительствами России и центральным  советским правительством </a:t>
            </a:r>
            <a:r>
              <a:rPr lang="ru-RU" dirty="0" err="1" smtClean="0"/>
              <a:t>Алашской</a:t>
            </a:r>
            <a:r>
              <a:rPr lang="ru-RU" dirty="0" smtClean="0"/>
              <a:t> автономии убедили </a:t>
            </a:r>
            <a:r>
              <a:rPr lang="ru-RU" dirty="0" err="1" smtClean="0"/>
              <a:t>алашординцев</a:t>
            </a:r>
            <a:r>
              <a:rPr lang="ru-RU" dirty="0" smtClean="0"/>
              <a:t> в несбыточности создания казахской государственности на основе решение второго </a:t>
            </a:r>
            <a:r>
              <a:rPr lang="ru-RU" dirty="0" err="1" smtClean="0"/>
              <a:t>Всеказахского</a:t>
            </a:r>
            <a:r>
              <a:rPr lang="ru-RU" dirty="0" smtClean="0"/>
              <a:t> съезда. Поэтому руководители </a:t>
            </a:r>
            <a:r>
              <a:rPr lang="ru-RU" dirty="0" err="1" smtClean="0"/>
              <a:t>алашского</a:t>
            </a:r>
            <a:r>
              <a:rPr lang="ru-RU" dirty="0" smtClean="0"/>
              <a:t> движения приняли идею образования советской автономии Казахстана на основе восстановления его территориальной целостности. </a:t>
            </a:r>
            <a:endParaRPr lang="ru-RU" dirty="0"/>
          </a:p>
        </p:txBody>
      </p:sp>
    </p:spTree>
    <p:extLst>
      <p:ext uri="{BB962C8B-B14F-4D97-AF65-F5344CB8AC3E}">
        <p14:creationId xmlns:p14="http://schemas.microsoft.com/office/powerpoint/2010/main" val="41643274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Историческое значение </a:t>
            </a:r>
            <a:r>
              <a:rPr lang="ru-RU" dirty="0" err="1" smtClean="0"/>
              <a:t>Казревкома</a:t>
            </a:r>
            <a:endParaRPr lang="ru-RU" dirty="0"/>
          </a:p>
        </p:txBody>
      </p:sp>
      <p:sp>
        <p:nvSpPr>
          <p:cNvPr id="3" name="Объект 2"/>
          <p:cNvSpPr>
            <a:spLocks noGrp="1"/>
          </p:cNvSpPr>
          <p:nvPr>
            <p:ph idx="1"/>
          </p:nvPr>
        </p:nvSpPr>
        <p:spPr/>
        <p:txBody>
          <a:bodyPr>
            <a:normAutofit fontScale="92500" lnSpcReduction="20000"/>
          </a:bodyPr>
          <a:lstStyle/>
          <a:p>
            <a:pPr marL="0" indent="0">
              <a:buNone/>
            </a:pPr>
            <a:r>
              <a:rPr lang="ru-RU" dirty="0" smtClean="0"/>
              <a:t>Несмотря на трудности совместной деятельности людей, стоявших на разных идейно-политических позициях, многогранная деятельность </a:t>
            </a:r>
            <a:r>
              <a:rPr lang="ru-RU" dirty="0" err="1" smtClean="0"/>
              <a:t>Казревкома</a:t>
            </a:r>
            <a:r>
              <a:rPr lang="ru-RU" dirty="0" smtClean="0"/>
              <a:t> способствовала скорейшему завершению Гражданской войны, подготовке и объявлению амнистии участникам </a:t>
            </a:r>
            <a:r>
              <a:rPr lang="ru-RU" dirty="0" err="1" smtClean="0"/>
              <a:t>Алашского</a:t>
            </a:r>
            <a:r>
              <a:rPr lang="ru-RU" dirty="0" smtClean="0"/>
              <a:t> движения, а также созыву Учредительного съезда советов Казахстана  с целью образования Казахской советской социалистической республики. </a:t>
            </a:r>
            <a:r>
              <a:rPr lang="ru-RU" b="1" dirty="0" smtClean="0"/>
              <a:t>Историческое значение </a:t>
            </a:r>
            <a:r>
              <a:rPr lang="ru-RU" b="1" dirty="0" err="1" smtClean="0"/>
              <a:t>Казревкома</a:t>
            </a:r>
            <a:r>
              <a:rPr lang="ru-RU" b="1" dirty="0" smtClean="0"/>
              <a:t> состоит в определении границ будущей республики.</a:t>
            </a:r>
            <a:endParaRPr lang="ru-RU" b="1" dirty="0"/>
          </a:p>
        </p:txBody>
      </p:sp>
    </p:spTree>
    <p:extLst>
      <p:ext uri="{BB962C8B-B14F-4D97-AF65-F5344CB8AC3E}">
        <p14:creationId xmlns:p14="http://schemas.microsoft.com/office/powerpoint/2010/main" val="20880652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Историческое значение </a:t>
            </a:r>
            <a:r>
              <a:rPr lang="ru-RU" dirty="0" err="1" smtClean="0"/>
              <a:t>Казревкома</a:t>
            </a:r>
            <a:endParaRPr lang="ru-RU" dirty="0"/>
          </a:p>
        </p:txBody>
      </p:sp>
      <p:sp>
        <p:nvSpPr>
          <p:cNvPr id="3" name="Объект 2"/>
          <p:cNvSpPr>
            <a:spLocks noGrp="1"/>
          </p:cNvSpPr>
          <p:nvPr>
            <p:ph idx="1"/>
          </p:nvPr>
        </p:nvSpPr>
        <p:spPr/>
        <p:txBody>
          <a:bodyPr>
            <a:normAutofit fontScale="70000" lnSpcReduction="20000"/>
          </a:bodyPr>
          <a:lstStyle/>
          <a:p>
            <a:pPr marL="0" indent="0">
              <a:buNone/>
            </a:pPr>
            <a:r>
              <a:rPr lang="ru-RU" dirty="0" smtClean="0"/>
              <a:t>Данная миссия была возложена на Комиссию по определению будущих границ Казахской республики, организованной при </a:t>
            </a:r>
            <a:r>
              <a:rPr lang="ru-RU" dirty="0" err="1" smtClean="0"/>
              <a:t>Казревкоме</a:t>
            </a:r>
            <a:r>
              <a:rPr lang="ru-RU" dirty="0" smtClean="0"/>
              <a:t> и возглавляемой А. </a:t>
            </a:r>
            <a:r>
              <a:rPr lang="ru-RU" dirty="0" err="1" smtClean="0"/>
              <a:t>Байтурсыновым</a:t>
            </a:r>
            <a:r>
              <a:rPr lang="ru-RU" dirty="0" smtClean="0"/>
              <a:t>. Деятельность Комиссии осуществлялась в условиях непрерывной борьбы с великодержавными шовинистами. Большие споры возникали по поводу включения в состав будущей республики значительных регионов Уральской, Семипалатинской, </a:t>
            </a:r>
            <a:r>
              <a:rPr lang="ru-RU" dirty="0" err="1" smtClean="0"/>
              <a:t>Акмолинской</a:t>
            </a:r>
            <a:r>
              <a:rPr lang="ru-RU" dirty="0" smtClean="0"/>
              <a:t>, тургайской областей. Для решения спорных вопросов представители </a:t>
            </a:r>
            <a:r>
              <a:rPr lang="ru-RU" dirty="0" err="1" smtClean="0"/>
              <a:t>Казревкома</a:t>
            </a:r>
            <a:r>
              <a:rPr lang="ru-RU" dirty="0" smtClean="0"/>
              <a:t> были отправлены в Омск, Челябинск, Семипалатинск. Следует отметить, что в территориальном споре, в определении будущих границ республики глава Центрального советского правительства В. И. Ленин был на стороне представителей казахского народа, стоявших у истоков образования республики.</a:t>
            </a:r>
            <a:endParaRPr lang="ru-RU" dirty="0"/>
          </a:p>
        </p:txBody>
      </p:sp>
    </p:spTree>
    <p:extLst>
      <p:ext uri="{BB962C8B-B14F-4D97-AF65-F5344CB8AC3E}">
        <p14:creationId xmlns:p14="http://schemas.microsoft.com/office/powerpoint/2010/main" val="6900313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Третий этап на пути к казахской автономии</a:t>
            </a:r>
            <a:endParaRPr lang="ru-RU" dirty="0"/>
          </a:p>
        </p:txBody>
      </p:sp>
      <p:sp>
        <p:nvSpPr>
          <p:cNvPr id="3" name="Объект 2"/>
          <p:cNvSpPr>
            <a:spLocks noGrp="1"/>
          </p:cNvSpPr>
          <p:nvPr>
            <p:ph idx="1"/>
          </p:nvPr>
        </p:nvSpPr>
        <p:spPr/>
        <p:txBody>
          <a:bodyPr/>
          <a:lstStyle/>
          <a:p>
            <a:pPr marL="0" indent="0">
              <a:buNone/>
            </a:pPr>
            <a:r>
              <a:rPr lang="ru-RU" dirty="0" smtClean="0"/>
              <a:t>К концу 1919 г. основная территория Казахстана была освобождена от белогвардейцев. В марте 1920 г. был ликвидирован последний фронт Гражданской войны в Казахстане – </a:t>
            </a:r>
            <a:r>
              <a:rPr lang="ru-RU" dirty="0" err="1" smtClean="0"/>
              <a:t>Семиреченский</a:t>
            </a:r>
            <a:r>
              <a:rPr lang="ru-RU" dirty="0" smtClean="0"/>
              <a:t>. Все это создало благоприятные условия для завершения работ по образованию Казахской АССР. </a:t>
            </a:r>
            <a:endParaRPr lang="ru-RU" dirty="0"/>
          </a:p>
        </p:txBody>
      </p:sp>
    </p:spTree>
    <p:extLst>
      <p:ext uri="{BB962C8B-B14F-4D97-AF65-F5344CB8AC3E}">
        <p14:creationId xmlns:p14="http://schemas.microsoft.com/office/powerpoint/2010/main" val="14098790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Третий этап на пути к казахской автономии</a:t>
            </a:r>
            <a:endParaRPr lang="ru-RU" dirty="0"/>
          </a:p>
        </p:txBody>
      </p:sp>
      <p:sp>
        <p:nvSpPr>
          <p:cNvPr id="3" name="Объект 2"/>
          <p:cNvSpPr>
            <a:spLocks noGrp="1"/>
          </p:cNvSpPr>
          <p:nvPr>
            <p:ph idx="1"/>
          </p:nvPr>
        </p:nvSpPr>
        <p:spPr/>
        <p:txBody>
          <a:bodyPr/>
          <a:lstStyle/>
          <a:p>
            <a:r>
              <a:rPr lang="ru-RU" b="1" dirty="0" smtClean="0"/>
              <a:t>26 августа 1920 г. </a:t>
            </a:r>
            <a:r>
              <a:rPr lang="ru-RU" dirty="0" smtClean="0"/>
              <a:t>В.И. Ленин, М.И. Калинин подписали декрет «Об </a:t>
            </a:r>
            <a:r>
              <a:rPr lang="ru-RU" b="1" dirty="0" smtClean="0"/>
              <a:t>образовании Автономной Киргизской (Казахской) Социалистической Советской Республики, как часть РСФСР</a:t>
            </a:r>
            <a:r>
              <a:rPr lang="ru-RU" dirty="0" smtClean="0"/>
              <a:t>». </a:t>
            </a:r>
            <a:endParaRPr lang="ru-RU" dirty="0"/>
          </a:p>
        </p:txBody>
      </p:sp>
    </p:spTree>
    <p:extLst>
      <p:ext uri="{BB962C8B-B14F-4D97-AF65-F5344CB8AC3E}">
        <p14:creationId xmlns:p14="http://schemas.microsoft.com/office/powerpoint/2010/main" val="34428649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Основные принципы образования Казахской автономии</a:t>
            </a:r>
            <a:endParaRPr lang="ru-RU" dirty="0"/>
          </a:p>
        </p:txBody>
      </p:sp>
      <p:sp>
        <p:nvSpPr>
          <p:cNvPr id="3" name="Объект 2"/>
          <p:cNvSpPr>
            <a:spLocks noGrp="1"/>
          </p:cNvSpPr>
          <p:nvPr>
            <p:ph idx="1"/>
          </p:nvPr>
        </p:nvSpPr>
        <p:spPr/>
        <p:txBody>
          <a:bodyPr>
            <a:normAutofit fontScale="92500" lnSpcReduction="20000"/>
          </a:bodyPr>
          <a:lstStyle/>
          <a:p>
            <a:pPr marL="0" indent="0">
              <a:buNone/>
            </a:pPr>
            <a:r>
              <a:rPr lang="ru-RU" dirty="0" smtClean="0"/>
              <a:t>Анализ Декларации показывает, что большевики руководствовались созданием Казахской автономии в форме советской республики (автономный член свободного федеративного Союза Советских республик), основанном на </a:t>
            </a:r>
            <a:r>
              <a:rPr lang="ru-RU" b="1" dirty="0" smtClean="0"/>
              <a:t>классовом принципе </a:t>
            </a:r>
            <a:r>
              <a:rPr lang="ru-RU" dirty="0" smtClean="0"/>
              <a:t>(главной задачей </a:t>
            </a:r>
            <a:r>
              <a:rPr lang="ru-RU" dirty="0" err="1" smtClean="0"/>
              <a:t>КазАССР</a:t>
            </a:r>
            <a:r>
              <a:rPr lang="ru-RU" dirty="0" smtClean="0"/>
              <a:t> является «полное уничтожение эксплуатации человека человеком», «полное устранение деление общества на классы», «борьба с эксплуататорами и </a:t>
            </a:r>
            <a:r>
              <a:rPr lang="ru-RU" b="1" dirty="0" smtClean="0"/>
              <a:t>установление социалистической организации общества</a:t>
            </a:r>
            <a:r>
              <a:rPr lang="ru-RU" dirty="0" smtClean="0"/>
              <a:t>».) </a:t>
            </a:r>
            <a:endParaRPr lang="ru-RU" dirty="0"/>
          </a:p>
        </p:txBody>
      </p:sp>
    </p:spTree>
    <p:extLst>
      <p:ext uri="{BB962C8B-B14F-4D97-AF65-F5344CB8AC3E}">
        <p14:creationId xmlns:p14="http://schemas.microsoft.com/office/powerpoint/2010/main" val="306464783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dirty="0" smtClean="0"/>
              <a:t>Учредительный съезд Советов Казахстана определил границы </a:t>
            </a:r>
            <a:r>
              <a:rPr lang="ru-RU" sz="3200" dirty="0" err="1" smtClean="0"/>
              <a:t>КазАССР</a:t>
            </a:r>
            <a:endParaRPr lang="ru-RU" sz="3200" dirty="0"/>
          </a:p>
        </p:txBody>
      </p:sp>
      <p:sp>
        <p:nvSpPr>
          <p:cNvPr id="3" name="Объект 2"/>
          <p:cNvSpPr>
            <a:spLocks noGrp="1"/>
          </p:cNvSpPr>
          <p:nvPr>
            <p:ph idx="1"/>
          </p:nvPr>
        </p:nvSpPr>
        <p:spPr/>
        <p:txBody>
          <a:bodyPr>
            <a:normAutofit fontScale="55000" lnSpcReduction="20000"/>
          </a:bodyPr>
          <a:lstStyle/>
          <a:p>
            <a:pPr marL="0" indent="0">
              <a:buNone/>
            </a:pPr>
            <a:r>
              <a:rPr lang="ru-RU" dirty="0" smtClean="0"/>
              <a:t>В состав республики вошли в границах до 1917 г. следующие области: </a:t>
            </a:r>
          </a:p>
          <a:p>
            <a:r>
              <a:rPr lang="ru-RU" dirty="0" err="1" smtClean="0"/>
              <a:t>Акмолинская</a:t>
            </a:r>
            <a:r>
              <a:rPr lang="ru-RU" dirty="0" smtClean="0"/>
              <a:t> с </a:t>
            </a:r>
            <a:r>
              <a:rPr lang="ru-RU" dirty="0" err="1" smtClean="0"/>
              <a:t>Атбасарским</a:t>
            </a:r>
            <a:r>
              <a:rPr lang="ru-RU" dirty="0" smtClean="0"/>
              <a:t>, </a:t>
            </a:r>
            <a:r>
              <a:rPr lang="ru-RU" dirty="0" err="1" smtClean="0"/>
              <a:t>Акмолинским</a:t>
            </a:r>
            <a:r>
              <a:rPr lang="ru-RU" dirty="0" smtClean="0"/>
              <a:t>, Кокчетавским, Петропавловским уездами и частью Омского уездами; </a:t>
            </a:r>
          </a:p>
          <a:p>
            <a:r>
              <a:rPr lang="ru-RU" dirty="0" smtClean="0"/>
              <a:t>Семипалатинская область с Павлодарским, </a:t>
            </a:r>
            <a:r>
              <a:rPr lang="ru-RU" dirty="0" err="1" smtClean="0"/>
              <a:t>Усть-Каменогорским</a:t>
            </a:r>
            <a:r>
              <a:rPr lang="ru-RU" dirty="0" smtClean="0"/>
              <a:t>, </a:t>
            </a:r>
            <a:r>
              <a:rPr lang="ru-RU" dirty="0" err="1" smtClean="0"/>
              <a:t>Зайсанским</a:t>
            </a:r>
            <a:r>
              <a:rPr lang="ru-RU" dirty="0" smtClean="0"/>
              <a:t>, </a:t>
            </a:r>
            <a:r>
              <a:rPr lang="ru-RU" dirty="0" err="1" smtClean="0"/>
              <a:t>Каркаралинским</a:t>
            </a:r>
            <a:r>
              <a:rPr lang="ru-RU" dirty="0" smtClean="0"/>
              <a:t> уездами; </a:t>
            </a:r>
          </a:p>
          <a:p>
            <a:r>
              <a:rPr lang="ru-RU" dirty="0" smtClean="0"/>
              <a:t>Тургайская с уездами – Кустанайским, Актюбинским, </a:t>
            </a:r>
            <a:r>
              <a:rPr lang="ru-RU" dirty="0" err="1" smtClean="0"/>
              <a:t>Иргизским</a:t>
            </a:r>
            <a:r>
              <a:rPr lang="ru-RU" dirty="0" smtClean="0"/>
              <a:t> и Тургайским; </a:t>
            </a:r>
          </a:p>
          <a:p>
            <a:r>
              <a:rPr lang="ru-RU" dirty="0" smtClean="0"/>
              <a:t>Уральская  с уездами </a:t>
            </a:r>
            <a:r>
              <a:rPr lang="ru-RU" dirty="0" err="1" smtClean="0"/>
              <a:t>Лбищенским</a:t>
            </a:r>
            <a:r>
              <a:rPr lang="ru-RU" dirty="0" smtClean="0"/>
              <a:t>, Уральским, </a:t>
            </a:r>
            <a:r>
              <a:rPr lang="ru-RU" dirty="0" err="1" smtClean="0"/>
              <a:t>Темирским</a:t>
            </a:r>
            <a:r>
              <a:rPr lang="ru-RU" dirty="0" smtClean="0"/>
              <a:t>, </a:t>
            </a:r>
            <a:r>
              <a:rPr lang="ru-RU" dirty="0" err="1" smtClean="0"/>
              <a:t>Гурбьевским</a:t>
            </a:r>
            <a:r>
              <a:rPr lang="ru-RU" dirty="0" smtClean="0"/>
              <a:t>. </a:t>
            </a:r>
          </a:p>
          <a:p>
            <a:r>
              <a:rPr lang="ru-RU" dirty="0" smtClean="0"/>
              <a:t>Кроме данных областей в состав </a:t>
            </a:r>
            <a:r>
              <a:rPr lang="ru-RU" dirty="0" err="1" smtClean="0"/>
              <a:t>КазАССР</a:t>
            </a:r>
            <a:r>
              <a:rPr lang="ru-RU" dirty="0" smtClean="0"/>
              <a:t> входили </a:t>
            </a:r>
            <a:r>
              <a:rPr lang="ru-RU" dirty="0" err="1" smtClean="0"/>
              <a:t>Мангыстауйский</a:t>
            </a:r>
            <a:r>
              <a:rPr lang="ru-RU" dirty="0" smtClean="0"/>
              <a:t> уезд, 4-я и 5-я волости </a:t>
            </a:r>
            <a:r>
              <a:rPr lang="ru-RU" dirty="0" err="1" smtClean="0"/>
              <a:t>Красноводского</a:t>
            </a:r>
            <a:r>
              <a:rPr lang="ru-RU" dirty="0" smtClean="0"/>
              <a:t> уезда Закаспийской области, а также из Астраханской губернии в состав </a:t>
            </a:r>
            <a:r>
              <a:rPr lang="ru-RU" dirty="0" err="1" smtClean="0"/>
              <a:t>КазАССР</a:t>
            </a:r>
            <a:r>
              <a:rPr lang="ru-RU" dirty="0" smtClean="0"/>
              <a:t> передавались </a:t>
            </a:r>
            <a:r>
              <a:rPr lang="ru-RU" dirty="0" err="1" smtClean="0"/>
              <a:t>Синеморская</a:t>
            </a:r>
            <a:r>
              <a:rPr lang="ru-RU" dirty="0" smtClean="0"/>
              <a:t> волость, </a:t>
            </a:r>
            <a:r>
              <a:rPr lang="ru-RU" dirty="0" err="1" smtClean="0"/>
              <a:t>Букеевская</a:t>
            </a:r>
            <a:r>
              <a:rPr lang="ru-RU" dirty="0" smtClean="0"/>
              <a:t> Орда и территории, населенные казахами и прилегающие к первому и второму Приморским округам. </a:t>
            </a:r>
          </a:p>
          <a:p>
            <a:r>
              <a:rPr lang="ru-RU" dirty="0" smtClean="0"/>
              <a:t>В состав </a:t>
            </a:r>
            <a:r>
              <a:rPr lang="ru-RU" dirty="0" err="1" smtClean="0"/>
              <a:t>КазАССР</a:t>
            </a:r>
            <a:r>
              <a:rPr lang="ru-RU" dirty="0" smtClean="0"/>
              <a:t> вошла и Оренбургская губерния, а </a:t>
            </a:r>
            <a:r>
              <a:rPr lang="ru-RU" b="1" dirty="0" smtClean="0"/>
              <a:t>Оренбург стал первой столицей республики до 1925 г. </a:t>
            </a:r>
          </a:p>
          <a:p>
            <a:pPr marL="0" indent="0">
              <a:buNone/>
            </a:pPr>
            <a:r>
              <a:rPr lang="ru-RU" dirty="0" smtClean="0"/>
              <a:t>По официальным данным осенью </a:t>
            </a:r>
            <a:r>
              <a:rPr lang="ru-RU" b="1" dirty="0" smtClean="0"/>
              <a:t>1920</a:t>
            </a:r>
            <a:r>
              <a:rPr lang="ru-RU" dirty="0" smtClean="0"/>
              <a:t> население республики составляло </a:t>
            </a:r>
            <a:r>
              <a:rPr lang="ru-RU" b="1" dirty="0" smtClean="0"/>
              <a:t>5046000 человек, из них 46, 6% составляли казахи</a:t>
            </a:r>
            <a:r>
              <a:rPr lang="ru-RU" dirty="0" smtClean="0"/>
              <a:t>.</a:t>
            </a:r>
            <a:endParaRPr lang="ru-RU" dirty="0"/>
          </a:p>
        </p:txBody>
      </p:sp>
    </p:spTree>
    <p:extLst>
      <p:ext uri="{BB962C8B-B14F-4D97-AF65-F5344CB8AC3E}">
        <p14:creationId xmlns:p14="http://schemas.microsoft.com/office/powerpoint/2010/main" val="1355935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dirty="0" smtClean="0"/>
              <a:t>Как западные ученые оценивают советское государство и его политику?</a:t>
            </a:r>
            <a:endParaRPr lang="ru-RU" sz="3200" dirty="0"/>
          </a:p>
        </p:txBody>
      </p:sp>
      <p:sp>
        <p:nvSpPr>
          <p:cNvPr id="3" name="Объект 2"/>
          <p:cNvSpPr>
            <a:spLocks noGrp="1"/>
          </p:cNvSpPr>
          <p:nvPr>
            <p:ph idx="1"/>
          </p:nvPr>
        </p:nvSpPr>
        <p:spPr/>
        <p:txBody>
          <a:bodyPr/>
          <a:lstStyle/>
          <a:p>
            <a:pPr marL="0" indent="0">
              <a:buNone/>
            </a:pPr>
            <a:r>
              <a:rPr lang="ru-RU" dirty="0" smtClean="0"/>
              <a:t>Долгие годы западная историография оценивала период советской власти для нерусских как период непрекращающегося национального гнета, имперского господства и/или русификации.</a:t>
            </a:r>
            <a:endParaRPr lang="ru-RU" dirty="0"/>
          </a:p>
        </p:txBody>
      </p:sp>
    </p:spTree>
    <p:extLst>
      <p:ext uri="{BB962C8B-B14F-4D97-AF65-F5344CB8AC3E}">
        <p14:creationId xmlns:p14="http://schemas.microsoft.com/office/powerpoint/2010/main" val="21915629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Историческое значение образования КАССР</a:t>
            </a:r>
            <a:endParaRPr lang="ru-RU" dirty="0"/>
          </a:p>
        </p:txBody>
      </p:sp>
      <p:sp>
        <p:nvSpPr>
          <p:cNvPr id="3" name="Объект 2"/>
          <p:cNvSpPr>
            <a:spLocks noGrp="1"/>
          </p:cNvSpPr>
          <p:nvPr>
            <p:ph idx="1"/>
          </p:nvPr>
        </p:nvSpPr>
        <p:spPr/>
        <p:txBody>
          <a:bodyPr>
            <a:normAutofit/>
          </a:bodyPr>
          <a:lstStyle/>
          <a:p>
            <a:pPr marL="0" indent="0">
              <a:buNone/>
            </a:pPr>
            <a:r>
              <a:rPr lang="ru-RU" dirty="0" smtClean="0"/>
              <a:t>Таким образом, на значительной территории Казахстана, была восстановлена государственность Казахстана. Хотя в основе ее лежали классовые принципы и она была создана в форме советов, тем не менее, это было началом восстановления территориальной целостности Казахстана. Это имело большое значение для исторической судьбы казахского народа в будущем..</a:t>
            </a:r>
            <a:endParaRPr lang="ru-RU" dirty="0"/>
          </a:p>
        </p:txBody>
      </p:sp>
    </p:spTree>
    <p:extLst>
      <p:ext uri="{BB962C8B-B14F-4D97-AF65-F5344CB8AC3E}">
        <p14:creationId xmlns:p14="http://schemas.microsoft.com/office/powerpoint/2010/main" val="9784728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Органы управления КАССР</a:t>
            </a:r>
            <a:endParaRPr lang="ru-RU" dirty="0"/>
          </a:p>
        </p:txBody>
      </p:sp>
      <p:sp>
        <p:nvSpPr>
          <p:cNvPr id="3" name="Объект 2"/>
          <p:cNvSpPr>
            <a:spLocks noGrp="1"/>
          </p:cNvSpPr>
          <p:nvPr>
            <p:ph idx="1"/>
          </p:nvPr>
        </p:nvSpPr>
        <p:spPr/>
        <p:txBody>
          <a:bodyPr>
            <a:normAutofit/>
          </a:bodyPr>
          <a:lstStyle/>
          <a:p>
            <a:pPr marL="0" indent="0">
              <a:buNone/>
            </a:pPr>
            <a:r>
              <a:rPr lang="ru-RU" dirty="0" smtClean="0"/>
              <a:t>Учредительный съезд Советов избрал Центральный Комитет </a:t>
            </a:r>
            <a:r>
              <a:rPr lang="ru-RU" dirty="0" err="1" smtClean="0"/>
              <a:t>КазААСР</a:t>
            </a:r>
            <a:r>
              <a:rPr lang="ru-RU" dirty="0" smtClean="0"/>
              <a:t> (</a:t>
            </a:r>
            <a:r>
              <a:rPr lang="ru-RU" dirty="0" err="1" smtClean="0"/>
              <a:t>КазЦИК</a:t>
            </a:r>
            <a:r>
              <a:rPr lang="ru-RU" dirty="0" smtClean="0"/>
              <a:t>) из 76 человек и 25 кандидатов. Председателем </a:t>
            </a:r>
            <a:r>
              <a:rPr lang="ru-RU" dirty="0" err="1" smtClean="0"/>
              <a:t>КазЦИК</a:t>
            </a:r>
            <a:r>
              <a:rPr lang="ru-RU" dirty="0" smtClean="0"/>
              <a:t> стал С. </a:t>
            </a:r>
            <a:r>
              <a:rPr lang="ru-RU" dirty="0" err="1" smtClean="0"/>
              <a:t>Мендешев</a:t>
            </a:r>
            <a:r>
              <a:rPr lang="ru-RU" dirty="0" smtClean="0"/>
              <a:t>. </a:t>
            </a:r>
            <a:r>
              <a:rPr lang="ru-RU" dirty="0" err="1" smtClean="0"/>
              <a:t>КазЦИК</a:t>
            </a:r>
            <a:r>
              <a:rPr lang="ru-RU" dirty="0" smtClean="0"/>
              <a:t> утвердил состав правительства республики – Совет народных комиссаров из 14 человек и передал ему полноту исполнительной власти. Председателем СНК </a:t>
            </a:r>
            <a:r>
              <a:rPr lang="ru-RU" dirty="0" err="1" smtClean="0"/>
              <a:t>КазАССР</a:t>
            </a:r>
            <a:r>
              <a:rPr lang="ru-RU" dirty="0" smtClean="0"/>
              <a:t> был назначен В.А. </a:t>
            </a:r>
            <a:r>
              <a:rPr lang="ru-RU" dirty="0" err="1" smtClean="0"/>
              <a:t>Радус-Зенькович</a:t>
            </a:r>
            <a:endParaRPr lang="ru-RU" dirty="0"/>
          </a:p>
        </p:txBody>
      </p:sp>
    </p:spTree>
    <p:extLst>
      <p:ext uri="{BB962C8B-B14F-4D97-AF65-F5344CB8AC3E}">
        <p14:creationId xmlns:p14="http://schemas.microsoft.com/office/powerpoint/2010/main" val="235566326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В состав КАССР не </a:t>
            </a:r>
            <a:r>
              <a:rPr lang="ru-RU" smtClean="0"/>
              <a:t>входили южные и юго-восточные регионы</a:t>
            </a:r>
            <a:endParaRPr lang="ru-RU" dirty="0"/>
          </a:p>
        </p:txBody>
      </p:sp>
      <p:sp>
        <p:nvSpPr>
          <p:cNvPr id="3" name="Объект 2"/>
          <p:cNvSpPr>
            <a:spLocks noGrp="1"/>
          </p:cNvSpPr>
          <p:nvPr>
            <p:ph idx="1"/>
          </p:nvPr>
        </p:nvSpPr>
        <p:spPr/>
        <p:txBody>
          <a:bodyPr/>
          <a:lstStyle/>
          <a:p>
            <a:pPr marL="0" indent="0">
              <a:buNone/>
            </a:pPr>
            <a:r>
              <a:rPr lang="ru-RU" dirty="0" smtClean="0"/>
              <a:t>Но в состав </a:t>
            </a:r>
            <a:r>
              <a:rPr lang="ru-RU" dirty="0" err="1" smtClean="0"/>
              <a:t>КазАССР</a:t>
            </a:r>
            <a:r>
              <a:rPr lang="ru-RU" dirty="0" smtClean="0"/>
              <a:t> не вошли южные и юго-восточные регионы (Сырдарьинская и </a:t>
            </a:r>
            <a:r>
              <a:rPr lang="ru-RU" dirty="0" err="1" smtClean="0"/>
              <a:t>Семиреченская</a:t>
            </a:r>
            <a:r>
              <a:rPr lang="ru-RU" dirty="0" smtClean="0"/>
              <a:t> области). До 1918 года они оставались частью Туркестанского края, а затем вошли в состав Туркестанской АССР, созданной весной 1918 года.</a:t>
            </a:r>
            <a:endParaRPr lang="ru-RU" dirty="0"/>
          </a:p>
        </p:txBody>
      </p:sp>
    </p:spTree>
    <p:extLst>
      <p:ext uri="{BB962C8B-B14F-4D97-AF65-F5344CB8AC3E}">
        <p14:creationId xmlns:p14="http://schemas.microsoft.com/office/powerpoint/2010/main" val="19763780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3600" dirty="0" smtClean="0"/>
              <a:t>Как западные ученые оценивают советское государство и его политику?</a:t>
            </a:r>
            <a:endParaRPr lang="ru-RU" sz="3600" dirty="0"/>
          </a:p>
        </p:txBody>
      </p:sp>
      <p:sp>
        <p:nvSpPr>
          <p:cNvPr id="3" name="Объект 2"/>
          <p:cNvSpPr>
            <a:spLocks noGrp="1"/>
          </p:cNvSpPr>
          <p:nvPr>
            <p:ph idx="1"/>
          </p:nvPr>
        </p:nvSpPr>
        <p:spPr/>
        <p:txBody>
          <a:bodyPr/>
          <a:lstStyle/>
          <a:p>
            <a:pPr marL="0" indent="0">
              <a:buNone/>
            </a:pPr>
            <a:r>
              <a:rPr lang="ru-RU" dirty="0" smtClean="0"/>
              <a:t>В последние десятилетия появились работы, в которых представлена более сложная и далеко не однозначная оценка характера советской национальной политики. </a:t>
            </a:r>
            <a:endParaRPr lang="ru-RU" dirty="0"/>
          </a:p>
        </p:txBody>
      </p:sp>
    </p:spTree>
    <p:extLst>
      <p:ext uri="{BB962C8B-B14F-4D97-AF65-F5344CB8AC3E}">
        <p14:creationId xmlns:p14="http://schemas.microsoft.com/office/powerpoint/2010/main" val="28377378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Профессор университета Гарвард</a:t>
            </a:r>
            <a:br>
              <a:rPr lang="ru-RU" dirty="0" smtClean="0"/>
            </a:br>
            <a:r>
              <a:rPr lang="en-US" dirty="0" smtClean="0"/>
              <a:t>Terry Martin</a:t>
            </a:r>
            <a:r>
              <a:rPr lang="ru-RU" dirty="0" smtClean="0"/>
              <a:t> в 2001 г.</a:t>
            </a:r>
            <a:endParaRPr lang="ru-RU" dirty="0"/>
          </a:p>
        </p:txBody>
      </p:sp>
      <p:sp>
        <p:nvSpPr>
          <p:cNvPr id="3" name="Объект 2"/>
          <p:cNvSpPr>
            <a:spLocks noGrp="1"/>
          </p:cNvSpPr>
          <p:nvPr>
            <p:ph idx="1"/>
          </p:nvPr>
        </p:nvSpPr>
        <p:spPr/>
        <p:txBody>
          <a:bodyPr>
            <a:normAutofit fontScale="85000" lnSpcReduction="10000"/>
          </a:bodyPr>
          <a:lstStyle/>
          <a:p>
            <a:pPr marL="0" indent="0">
              <a:buNone/>
            </a:pPr>
            <a:r>
              <a:rPr lang="en-US" sz="1800" dirty="0" smtClean="0"/>
              <a:t>Terry Martin. The Affirmative Action Empire: Nations and Nationalism in the Soviet Union, 1923-1939. Ithaca and London: Cornell University Press, 2001 </a:t>
            </a:r>
            <a:endParaRPr lang="ru-RU" sz="1800" dirty="0" smtClean="0"/>
          </a:p>
          <a:p>
            <a:pPr marL="0" indent="0">
              <a:buNone/>
            </a:pPr>
            <a:r>
              <a:rPr lang="ru-RU" dirty="0" smtClean="0"/>
              <a:t>Использует термин  для характеристики советского государства</a:t>
            </a:r>
            <a:r>
              <a:rPr lang="en-US" dirty="0" smtClean="0"/>
              <a:t>"The Affirmative Action Empire«</a:t>
            </a:r>
            <a:endParaRPr lang="ru-RU" dirty="0" smtClean="0"/>
          </a:p>
          <a:p>
            <a:r>
              <a:rPr lang="ru-RU" dirty="0" smtClean="0"/>
              <a:t>Новое государство отказалось от репрессивных способов управления Российской империи</a:t>
            </a:r>
          </a:p>
          <a:p>
            <a:r>
              <a:rPr lang="ru-RU" dirty="0" smtClean="0"/>
              <a:t>Предоставило нерусским народам формы государственности</a:t>
            </a:r>
          </a:p>
          <a:p>
            <a:r>
              <a:rPr lang="ru-RU" dirty="0" smtClean="0"/>
              <a:t>Обезоружили надклассовый призыв к национализму</a:t>
            </a:r>
            <a:endParaRPr lang="ru-RU" dirty="0"/>
          </a:p>
        </p:txBody>
      </p:sp>
    </p:spTree>
    <p:extLst>
      <p:ext uri="{BB962C8B-B14F-4D97-AF65-F5344CB8AC3E}">
        <p14:creationId xmlns:p14="http://schemas.microsoft.com/office/powerpoint/2010/main" val="31376080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smtClean="0"/>
              <a:t>Yuri </a:t>
            </a:r>
            <a:r>
              <a:rPr lang="en-US" dirty="0" err="1" smtClean="0"/>
              <a:t>Slezkine's</a:t>
            </a:r>
            <a:r>
              <a:rPr lang="en-US" dirty="0" smtClean="0"/>
              <a:t> argument of the Soviet Union as a "communal apartment" </a:t>
            </a:r>
            <a:endParaRPr lang="ru-RU" dirty="0"/>
          </a:p>
        </p:txBody>
      </p:sp>
      <p:sp>
        <p:nvSpPr>
          <p:cNvPr id="3" name="Объект 2"/>
          <p:cNvSpPr>
            <a:spLocks noGrp="1"/>
          </p:cNvSpPr>
          <p:nvPr>
            <p:ph idx="1"/>
          </p:nvPr>
        </p:nvSpPr>
        <p:spPr/>
        <p:txBody>
          <a:bodyPr>
            <a:normAutofit fontScale="92500" lnSpcReduction="10000"/>
          </a:bodyPr>
          <a:lstStyle/>
          <a:p>
            <a:pPr marL="0" indent="0">
              <a:buNone/>
            </a:pPr>
            <a:r>
              <a:rPr lang="en-US" dirty="0" smtClean="0"/>
              <a:t>nations were created for their own sake</a:t>
            </a:r>
            <a:endParaRPr lang="ru-RU" dirty="0" smtClean="0"/>
          </a:p>
          <a:p>
            <a:pPr marL="0" indent="0">
              <a:buNone/>
            </a:pPr>
            <a:r>
              <a:rPr lang="ru-RU" dirty="0" smtClean="0"/>
              <a:t>Как писал </a:t>
            </a:r>
            <a:r>
              <a:rPr lang="ru-RU" dirty="0" err="1" smtClean="0"/>
              <a:t>И.Варейкис</a:t>
            </a:r>
            <a:r>
              <a:rPr lang="ru-RU" dirty="0" smtClean="0"/>
              <a:t> в 1924 году, СССР - это коммунальная квартира, в которой «национальные государственные единицы, отдельные республики и автономные области» представляют собой «отдельные комнаты». Замечательно, что коммунист-</a:t>
            </a:r>
            <a:r>
              <a:rPr lang="ru-RU" dirty="0" err="1" smtClean="0"/>
              <a:t>квартировладелец</a:t>
            </a:r>
            <a:r>
              <a:rPr lang="ru-RU" dirty="0" smtClean="0"/>
              <a:t> честно укреплял большинство перегородок и не уставал славить обособленность наряду с </a:t>
            </a:r>
            <a:r>
              <a:rPr lang="ru-RU" dirty="0" err="1" smtClean="0"/>
              <a:t>коммунальностью</a:t>
            </a:r>
            <a:r>
              <a:rPr lang="ru-RU" dirty="0" smtClean="0"/>
              <a:t>( </a:t>
            </a:r>
            <a:r>
              <a:rPr lang="ru-RU" dirty="0" err="1" smtClean="0"/>
              <a:t>Ю.Слезкин</a:t>
            </a:r>
            <a:r>
              <a:rPr lang="ru-RU" dirty="0" smtClean="0"/>
              <a:t>).</a:t>
            </a:r>
            <a:endParaRPr lang="ru-RU" dirty="0"/>
          </a:p>
        </p:txBody>
      </p:sp>
    </p:spTree>
    <p:extLst>
      <p:ext uri="{BB962C8B-B14F-4D97-AF65-F5344CB8AC3E}">
        <p14:creationId xmlns:p14="http://schemas.microsoft.com/office/powerpoint/2010/main" val="18305936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Francine Hirsch</a:t>
            </a:r>
            <a:endParaRPr lang="ru-RU" dirty="0"/>
          </a:p>
        </p:txBody>
      </p:sp>
      <p:sp>
        <p:nvSpPr>
          <p:cNvPr id="3" name="Объект 2"/>
          <p:cNvSpPr>
            <a:spLocks noGrp="1"/>
          </p:cNvSpPr>
          <p:nvPr>
            <p:ph idx="1"/>
          </p:nvPr>
        </p:nvSpPr>
        <p:spPr/>
        <p:txBody>
          <a:bodyPr>
            <a:normAutofit/>
          </a:bodyPr>
          <a:lstStyle/>
          <a:p>
            <a:pPr marL="0" indent="0">
              <a:buNone/>
            </a:pPr>
            <a:r>
              <a:rPr lang="en-US" sz="2400" dirty="0" smtClean="0"/>
              <a:t>Francine Hirsch</a:t>
            </a:r>
            <a:r>
              <a:rPr lang="ru-RU" sz="2400" dirty="0" smtClean="0"/>
              <a:t>. </a:t>
            </a:r>
            <a:r>
              <a:rPr lang="en-US" sz="2400" dirty="0" smtClean="0"/>
              <a:t>Empire</a:t>
            </a:r>
            <a:r>
              <a:rPr lang="ru-RU" sz="2400" dirty="0" smtClean="0"/>
              <a:t> </a:t>
            </a:r>
            <a:r>
              <a:rPr lang="en-US" sz="2400" dirty="0" smtClean="0"/>
              <a:t>of</a:t>
            </a:r>
            <a:r>
              <a:rPr lang="ru-RU" sz="2400" dirty="0" smtClean="0"/>
              <a:t> </a:t>
            </a:r>
            <a:r>
              <a:rPr lang="en-US" sz="2400" dirty="0" smtClean="0"/>
              <a:t>Nations: Ethnographic</a:t>
            </a:r>
            <a:r>
              <a:rPr lang="ru-RU" sz="2400" dirty="0" smtClean="0"/>
              <a:t> </a:t>
            </a:r>
            <a:r>
              <a:rPr lang="en-US" sz="2400" dirty="0" smtClean="0"/>
              <a:t>Knowledge</a:t>
            </a:r>
            <a:r>
              <a:rPr lang="ru-RU" sz="2400" dirty="0" smtClean="0"/>
              <a:t> </a:t>
            </a:r>
            <a:r>
              <a:rPr lang="en-US" sz="2400" dirty="0" smtClean="0"/>
              <a:t>and</a:t>
            </a:r>
            <a:r>
              <a:rPr lang="ru-RU" sz="2400" dirty="0" smtClean="0"/>
              <a:t> </a:t>
            </a:r>
            <a:r>
              <a:rPr lang="en-US" sz="2400" dirty="0" err="1" smtClean="0"/>
              <a:t>theMaking</a:t>
            </a:r>
            <a:r>
              <a:rPr lang="ru-RU" sz="2400" dirty="0" smtClean="0"/>
              <a:t> </a:t>
            </a:r>
            <a:r>
              <a:rPr lang="en-US" sz="2400" dirty="0" smtClean="0"/>
              <a:t>of</a:t>
            </a:r>
            <a:r>
              <a:rPr lang="ru-RU" sz="2400" dirty="0" smtClean="0"/>
              <a:t> </a:t>
            </a:r>
            <a:r>
              <a:rPr lang="en-US" sz="2400" dirty="0" smtClean="0"/>
              <a:t>the</a:t>
            </a:r>
            <a:r>
              <a:rPr lang="ru-RU" sz="2400" dirty="0" smtClean="0"/>
              <a:t> </a:t>
            </a:r>
            <a:r>
              <a:rPr lang="en-US" sz="2400" dirty="0" smtClean="0"/>
              <a:t>Soviet</a:t>
            </a:r>
            <a:r>
              <a:rPr lang="ru-RU" sz="2400" dirty="0" smtClean="0"/>
              <a:t> </a:t>
            </a:r>
            <a:r>
              <a:rPr lang="en-US" sz="2400" dirty="0" err="1" smtClean="0"/>
              <a:t>Union.Ithaca</a:t>
            </a:r>
            <a:r>
              <a:rPr lang="en-US" sz="2400" dirty="0" smtClean="0"/>
              <a:t>: Cornell, 2005 </a:t>
            </a:r>
            <a:endParaRPr lang="ru-RU" sz="2400" dirty="0" smtClean="0"/>
          </a:p>
          <a:p>
            <a:pPr marL="0" indent="0">
              <a:buNone/>
            </a:pPr>
            <a:r>
              <a:rPr lang="ru-RU" sz="2400" dirty="0" err="1" smtClean="0"/>
              <a:t>Франсин</a:t>
            </a:r>
            <a:r>
              <a:rPr lang="ru-RU" sz="2400" dirty="0" smtClean="0"/>
              <a:t> </a:t>
            </a:r>
            <a:r>
              <a:rPr lang="ru-RU" sz="2400" dirty="0" err="1" smtClean="0"/>
              <a:t>Хирш</a:t>
            </a:r>
            <a:r>
              <a:rPr lang="ru-RU" sz="2400" dirty="0" smtClean="0"/>
              <a:t> понимает процесс формирования наций в советском контексте в соответствии с колониальным дискурсом создания европейских колониальных держав. </a:t>
            </a:r>
            <a:r>
              <a:rPr lang="ru-RU" sz="2400" dirty="0" err="1" smtClean="0"/>
              <a:t>Франсин</a:t>
            </a:r>
            <a:r>
              <a:rPr lang="ru-RU" sz="2400" dirty="0" smtClean="0"/>
              <a:t> </a:t>
            </a:r>
            <a:r>
              <a:rPr lang="ru-RU" sz="2400" dirty="0" err="1" smtClean="0"/>
              <a:t>Хирш</a:t>
            </a:r>
            <a:r>
              <a:rPr lang="ru-RU" sz="2400" dirty="0" smtClean="0"/>
              <a:t> считает, что советская национальная политика была направлена на то, чтобы быстро направлять каждую нацию через исторические этапы, определенные К. Марксом (от феодализма к капитализму до социалистической государственности к коммунизму, когда национальный статус, в конечном счете, исчезнет)</a:t>
            </a:r>
            <a:endParaRPr lang="ru-RU" sz="2400" dirty="0"/>
          </a:p>
        </p:txBody>
      </p:sp>
    </p:spTree>
    <p:extLst>
      <p:ext uri="{BB962C8B-B14F-4D97-AF65-F5344CB8AC3E}">
        <p14:creationId xmlns:p14="http://schemas.microsoft.com/office/powerpoint/2010/main" val="10003463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endParaRPr lang="ru-RU" sz="2400" dirty="0"/>
          </a:p>
        </p:txBody>
      </p:sp>
      <p:sp>
        <p:nvSpPr>
          <p:cNvPr id="3" name="Объект 2"/>
          <p:cNvSpPr>
            <a:spLocks noGrp="1"/>
          </p:cNvSpPr>
          <p:nvPr>
            <p:ph idx="1"/>
          </p:nvPr>
        </p:nvSpPr>
        <p:spPr/>
        <p:txBody>
          <a:bodyPr/>
          <a:lstStyle/>
          <a:p>
            <a:pPr marL="0" indent="0">
              <a:buNone/>
            </a:pPr>
            <a:r>
              <a:rPr lang="ru-RU" dirty="0" smtClean="0"/>
              <a:t>В первые годы после установления советской власти существовали несколько проектов национально-государственного обустройства в Казахстане. </a:t>
            </a:r>
          </a:p>
          <a:p>
            <a:endParaRPr lang="ru-RU" dirty="0"/>
          </a:p>
        </p:txBody>
      </p:sp>
    </p:spTree>
    <p:extLst>
      <p:ext uri="{BB962C8B-B14F-4D97-AF65-F5344CB8AC3E}">
        <p14:creationId xmlns:p14="http://schemas.microsoft.com/office/powerpoint/2010/main" val="13209908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smtClean="0"/>
              <a:t>Позиция руководства </a:t>
            </a:r>
            <a:r>
              <a:rPr lang="ru-RU" dirty="0" err="1" smtClean="0"/>
              <a:t>Алаш</a:t>
            </a:r>
            <a:r>
              <a:rPr lang="ru-RU" dirty="0" smtClean="0"/>
              <a:t>-Орды </a:t>
            </a:r>
            <a:endParaRPr lang="ru-RU" dirty="0"/>
          </a:p>
        </p:txBody>
      </p:sp>
      <p:sp>
        <p:nvSpPr>
          <p:cNvPr id="3" name="Объект 2"/>
          <p:cNvSpPr>
            <a:spLocks noGrp="1"/>
          </p:cNvSpPr>
          <p:nvPr>
            <p:ph idx="1"/>
          </p:nvPr>
        </p:nvSpPr>
        <p:spPr/>
        <p:txBody>
          <a:bodyPr>
            <a:normAutofit/>
          </a:bodyPr>
          <a:lstStyle/>
          <a:p>
            <a:pPr marL="0" indent="0">
              <a:buNone/>
            </a:pPr>
            <a:r>
              <a:rPr lang="ru-RU" dirty="0" smtClean="0"/>
              <a:t>Руководство </a:t>
            </a:r>
            <a:r>
              <a:rPr lang="ru-RU" dirty="0" err="1" smtClean="0"/>
              <a:t>Алаш</a:t>
            </a:r>
            <a:r>
              <a:rPr lang="ru-RU" dirty="0" smtClean="0"/>
              <a:t>-Орды на втором </a:t>
            </a:r>
            <a:r>
              <a:rPr lang="ru-RU" dirty="0" err="1" smtClean="0"/>
              <a:t>Всеказахском</a:t>
            </a:r>
            <a:r>
              <a:rPr lang="ru-RU" dirty="0" smtClean="0"/>
              <a:t> съезде в декабре 1917 г. объявило об образовании национально-территориальной автономии </a:t>
            </a:r>
            <a:r>
              <a:rPr lang="ru-RU" dirty="0" err="1" smtClean="0"/>
              <a:t>Алаш</a:t>
            </a:r>
            <a:r>
              <a:rPr lang="ru-RU" dirty="0" smtClean="0"/>
              <a:t>, а четвертый краевой </a:t>
            </a:r>
            <a:r>
              <a:rPr lang="ru-RU" dirty="0" err="1" smtClean="0"/>
              <a:t>Общемусульманский</a:t>
            </a:r>
            <a:r>
              <a:rPr lang="ru-RU" dirty="0" smtClean="0"/>
              <a:t> съезд в ноябре 1917 г. – о Туркестанской территориальной автономии (</a:t>
            </a:r>
            <a:r>
              <a:rPr lang="ru-RU" dirty="0" err="1" smtClean="0"/>
              <a:t>Кокандской</a:t>
            </a:r>
            <a:r>
              <a:rPr lang="ru-RU" dirty="0" smtClean="0"/>
              <a:t> автономии), которая впрочем, в феврале 1918 г. была разгромлена большевиками. </a:t>
            </a:r>
            <a:endParaRPr lang="ru-RU" dirty="0"/>
          </a:p>
        </p:txBody>
      </p:sp>
    </p:spTree>
    <p:extLst>
      <p:ext uri="{BB962C8B-B14F-4D97-AF65-F5344CB8AC3E}">
        <p14:creationId xmlns:p14="http://schemas.microsoft.com/office/powerpoint/2010/main" val="188864770"/>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TotalTime>
  <Words>1891</Words>
  <Application>Microsoft Office PowerPoint</Application>
  <PresentationFormat>On-screen Show (4:3)</PresentationFormat>
  <Paragraphs>94</Paragraphs>
  <Slides>32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32</vt:i4>
      </vt:variant>
    </vt:vector>
  </HeadingPairs>
  <TitlesOfParts>
    <vt:vector size="35" baseType="lpstr">
      <vt:lpstr>Arial</vt:lpstr>
      <vt:lpstr>Calibri</vt:lpstr>
      <vt:lpstr>Тема Office</vt:lpstr>
      <vt:lpstr>Лекция 1</vt:lpstr>
      <vt:lpstr>План лекции</vt:lpstr>
      <vt:lpstr>Как западные ученые оценивают советское государство и его политику?</vt:lpstr>
      <vt:lpstr>Как западные ученые оценивают советское государство и его политику?</vt:lpstr>
      <vt:lpstr>Профессор университета Гарвард Terry Martin в 2001 г.</vt:lpstr>
      <vt:lpstr>Yuri Slezkine's argument of the Soviet Union as a "communal apartment" </vt:lpstr>
      <vt:lpstr>Francine Hirsch</vt:lpstr>
      <vt:lpstr>PowerPoint Presentation</vt:lpstr>
      <vt:lpstr>Позиция руководства Алаш-Орды </vt:lpstr>
      <vt:lpstr>Руководство Алаш-Орды вело переговоры с центральным советским правительством о признании Алашской автономии </vt:lpstr>
      <vt:lpstr>Позиция руководства Алаш-Орды</vt:lpstr>
      <vt:lpstr>Большевики-против идеи алашской автономии</vt:lpstr>
      <vt:lpstr>Позиция лидеров партии Ушжуз (Кольбай Тогусов)</vt:lpstr>
      <vt:lpstr>Позиция лидеров партии Ушжуз (Кольбай Тогусов)</vt:lpstr>
      <vt:lpstr>PowerPoint Presentation</vt:lpstr>
      <vt:lpstr>Позиция большевиков</vt:lpstr>
      <vt:lpstr>Этапы на пути создания автономии в Казахстане</vt:lpstr>
      <vt:lpstr>Второй этап</vt:lpstr>
      <vt:lpstr>Члены Казревкома</vt:lpstr>
      <vt:lpstr>Второй этап на пути создания автономии в Казахстане</vt:lpstr>
      <vt:lpstr>состав Казревкома был отражением компромисса между советской властью и алашским движением</vt:lpstr>
      <vt:lpstr>компромисс в условиях лета 1919 г. был выгоден обеим сторонам. </vt:lpstr>
      <vt:lpstr>Почему союз с большевиками был выгоден алашординцам?</vt:lpstr>
      <vt:lpstr>Историческое значение Казревкома</vt:lpstr>
      <vt:lpstr>Историческое значение Казревкома</vt:lpstr>
      <vt:lpstr>Третий этап на пути к казахской автономии</vt:lpstr>
      <vt:lpstr>Третий этап на пути к казахской автономии</vt:lpstr>
      <vt:lpstr>Основные принципы образования Казахской автономии</vt:lpstr>
      <vt:lpstr>Учредительный съезд Советов Казахстана определил границы КазАССР</vt:lpstr>
      <vt:lpstr>Историческое значение образования КАССР</vt:lpstr>
      <vt:lpstr>Органы управления КАССР</vt:lpstr>
      <vt:lpstr>В состав КАССР не входили южные и юго-восточные регионы</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Лекция 1</dc:title>
  <dc:creator>Андрей</dc:creator>
  <cp:lastModifiedBy>Kundakbayeva Zhanat</cp:lastModifiedBy>
  <cp:revision>5</cp:revision>
  <dcterms:created xsi:type="dcterms:W3CDTF">2020-09-10T01:57:00Z</dcterms:created>
  <dcterms:modified xsi:type="dcterms:W3CDTF">2020-09-10T06:14:38Z</dcterms:modified>
</cp:coreProperties>
</file>