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</p:sldMasterIdLst>
  <p:notesMasterIdLst>
    <p:notesMasterId r:id="rId12"/>
  </p:notesMasterIdLst>
  <p:sldIdLst>
    <p:sldId id="293" r:id="rId2"/>
    <p:sldId id="443" r:id="rId3"/>
    <p:sldId id="475" r:id="rId4"/>
    <p:sldId id="396" r:id="rId5"/>
    <p:sldId id="476" r:id="rId6"/>
    <p:sldId id="477" r:id="rId7"/>
    <p:sldId id="407" r:id="rId8"/>
    <p:sldId id="411" r:id="rId9"/>
    <p:sldId id="412" r:id="rId10"/>
    <p:sldId id="413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2E32"/>
    <a:srgbClr val="750E11"/>
    <a:srgbClr val="590A0D"/>
    <a:srgbClr val="F5BD30"/>
    <a:srgbClr val="DBA92B"/>
    <a:srgbClr val="003366"/>
    <a:srgbClr val="FFCC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55" autoAdjust="0"/>
    <p:restoredTop sz="94638" autoAdjust="0"/>
  </p:normalViewPr>
  <p:slideViewPr>
    <p:cSldViewPr>
      <p:cViewPr varScale="1">
        <p:scale>
          <a:sx n="110" d="100"/>
          <a:sy n="110" d="100"/>
        </p:scale>
        <p:origin x="1644" y="78"/>
      </p:cViewPr>
      <p:guideLst>
        <p:guide orient="horz" pos="28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23C9E3A-ED6A-4254-98D5-3A7F119AC2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8568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757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757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757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757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64A31CD-1057-4F76-BF04-93F342D0D7AA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074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7782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7782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7783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7783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55B21D1-F649-46D2-BAC3-3B44B4E2E367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6779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7987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7987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7987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7987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F171D1B-1B39-412D-A71D-137594A62A11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7333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8192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Presentation</a:t>
            </a:r>
          </a:p>
        </p:txBody>
      </p:sp>
      <p:sp>
        <p:nvSpPr>
          <p:cNvPr id="8192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Monday, September 7, 2009</a:t>
            </a:r>
          </a:p>
        </p:txBody>
      </p:sp>
      <p:sp>
        <p:nvSpPr>
          <p:cNvPr id="8192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mtClean="0"/>
              <a:t>ECN 3184-1 Eldar Madumarov</a:t>
            </a:r>
          </a:p>
        </p:txBody>
      </p:sp>
      <p:sp>
        <p:nvSpPr>
          <p:cNvPr id="8192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5D0A5AA-EAD3-4BE8-9D73-32F1F418D28A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3896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47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66800" y="6248400"/>
            <a:ext cx="563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900">
                <a:solidFill>
                  <a:srgbClr val="FAF199"/>
                </a:solidFill>
                <a:latin typeface="Arial" panose="020B0604020202020204" pitchFamily="34" charset="0"/>
              </a:rPr>
              <a:t>Copyright © 2009 Pearson Addison-Wesley. All rights reserved.</a:t>
            </a:r>
          </a:p>
        </p:txBody>
      </p:sp>
      <p:pic>
        <p:nvPicPr>
          <p:cNvPr id="5" name="Picture 3" descr="aw-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7524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TodaroCover-RGB06"/>
          <p:cNvPicPr>
            <a:picLocks noChangeAspect="1" noChangeArrowheads="1"/>
          </p:cNvPicPr>
          <p:nvPr/>
        </p:nvPicPr>
        <p:blipFill>
          <a:blip r:embed="rId3">
            <a:lum bright="-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138" y="609600"/>
            <a:ext cx="43688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251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800" y="1676400"/>
            <a:ext cx="3429000" cy="3124200"/>
          </a:xfrm>
        </p:spPr>
        <p:txBody>
          <a:bodyPr/>
          <a:lstStyle>
            <a:lvl1pPr marL="0" indent="0">
              <a:buFont typeface="Times" pitchFamily="18" charset="0"/>
              <a:buNone/>
              <a:defRPr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251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304800" y="206375"/>
            <a:ext cx="3429000" cy="1165225"/>
          </a:xfrm>
        </p:spPr>
        <p:txBody>
          <a:bodyPr/>
          <a:lstStyle>
            <a:lvl1pPr>
              <a:defRPr b="1"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5881827"/>
      </p:ext>
    </p:extLst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0A2FEF94-100E-421E-97B2-9EBED56F28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4077794"/>
      </p:ext>
    </p:extLst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204788"/>
            <a:ext cx="2160587" cy="59674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475" y="204788"/>
            <a:ext cx="6332538" cy="59674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058D7031-E341-4701-A125-7697FE4D6B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2245242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5ECFFB64-6D6D-4AEE-B5BF-4A9F4279CB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501137"/>
      </p:ext>
    </p:extLst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12654426-BE74-4A12-A7CC-2DE4691A5F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5140840"/>
      </p:ext>
    </p:extLst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BDF12EDB-4B12-45D9-90A2-73304CE0D7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9313583"/>
      </p:ext>
    </p:extLst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D41A9D0F-AE8E-44F7-B606-A26345F7F1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9016358"/>
      </p:ext>
    </p:extLst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036FDDD0-679B-423C-ACAB-845500D72F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002508"/>
      </p:ext>
    </p:extLst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22CB2BFE-8828-47BD-8C65-3C03FB5CB9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5096473"/>
      </p:ext>
    </p:extLst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3F993BAA-259C-4434-80F4-4A3533ACD7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5441461"/>
      </p:ext>
    </p:extLst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2-</a:t>
            </a:r>
            <a:fld id="{E9B0C4DA-66D9-4995-97A7-96224C7CD4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0932115"/>
      </p:ext>
    </p:extLst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daroCover-detail"/>
          <p:cNvPicPr>
            <a:picLocks noChangeAspect="1" noChangeArrowheads="1"/>
          </p:cNvPicPr>
          <p:nvPr/>
        </p:nvPicPr>
        <p:blipFill>
          <a:blip r:embed="rId1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0"/>
            <a:ext cx="1752600" cy="150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7475" y="204788"/>
            <a:ext cx="72739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752600"/>
            <a:ext cx="8534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914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0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447800"/>
            <a:ext cx="8991600" cy="1524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839200" y="1447800"/>
            <a:ext cx="304800" cy="53340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8634413" y="1600200"/>
            <a:ext cx="381000" cy="4800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8153400" y="6400800"/>
            <a:ext cx="990600" cy="381000"/>
          </a:xfrm>
          <a:prstGeom prst="roundRect">
            <a:avLst>
              <a:gd name="adj" fmla="val 16667"/>
            </a:avLst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8153400" y="6629400"/>
            <a:ext cx="990600" cy="2286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9149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800" b="1" smtClean="0">
                <a:solidFill>
                  <a:srgbClr val="FAF199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2-</a:t>
            </a:r>
            <a:fld id="{046D383C-CB48-4C96-B478-2A3423ED0E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ransition spd="med">
    <p:pull dir="rd"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100" name="Rectangle 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Chapters 1-2</a:t>
            </a:r>
            <a:endParaRPr lang="en-US" altLang="en-US" dirty="0" smtClean="0"/>
          </a:p>
        </p:txBody>
      </p:sp>
      <p:sp>
        <p:nvSpPr>
          <p:cNvPr id="4101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Economics, Institutions and Development</a:t>
            </a:r>
          </a:p>
          <a:p>
            <a:pPr eaLnBrk="1" hangingPunct="1">
              <a:buFontTx/>
              <a:buNone/>
            </a:pPr>
            <a:endParaRPr lang="en-US" altLang="en-US" dirty="0"/>
          </a:p>
          <a:p>
            <a:pPr eaLnBrk="1" hangingPunct="1">
              <a:buFontTx/>
              <a:buNone/>
            </a:pPr>
            <a:r>
              <a:rPr lang="en-US" altLang="en-US" dirty="0" smtClean="0"/>
              <a:t>Comparative Economic Development</a:t>
            </a:r>
            <a:endParaRPr lang="en-US" altLang="en-US" dirty="0" smtClean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None/>
            </a:pPr>
            <a:r>
              <a:rPr lang="en-US" altLang="en-US" sz="2400" dirty="0" smtClean="0"/>
              <a:t>7. </a:t>
            </a:r>
            <a:r>
              <a:rPr lang="en-US" sz="2400" dirty="0"/>
              <a:t>What are the main factors of the process of economic growth and </a:t>
            </a:r>
            <a:r>
              <a:rPr lang="en-US" sz="2400" dirty="0" smtClean="0"/>
              <a:t>development?</a:t>
            </a:r>
            <a:endParaRPr lang="en-US" sz="2400" dirty="0"/>
          </a:p>
          <a:p>
            <a:pPr marL="650875" indent="-514350">
              <a:buFont typeface="Lucida Sans" panose="020B0602030504020204" pitchFamily="34" charset="0"/>
              <a:buNone/>
            </a:pPr>
            <a:endParaRPr lang="en-US" altLang="en-US" sz="2400" dirty="0" smtClean="0"/>
          </a:p>
          <a:p>
            <a:pPr marL="650875" indent="-514350">
              <a:buFont typeface="Lucida Sans" panose="020B0602030504020204" pitchFamily="34" charset="0"/>
              <a:buAutoNum type="arabicPeriod"/>
            </a:pPr>
            <a:endParaRPr lang="en-US" altLang="en-US" sz="2400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7C80AF2-F717-4CB5-9A2A-2FDC83112A83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800" dirty="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90-second bar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Outline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Questions</a:t>
            </a:r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1986B60-784A-47DE-BDEE-76127BB8699D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800">
              <a:solidFill>
                <a:srgbClr val="FAF199"/>
              </a:solidFill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 smtClean="0"/>
              <a:t>Questions</a:t>
            </a:r>
            <a:endParaRPr lang="en-US" altLang="en-US" dirty="0" smtClean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For </a:t>
            </a:r>
            <a:r>
              <a:rPr lang="en-US" altLang="en-US" dirty="0" smtClean="0"/>
              <a:t>each of the </a:t>
            </a:r>
            <a:r>
              <a:rPr lang="en-US" altLang="en-US" dirty="0" smtClean="0"/>
              <a:t>discussion </a:t>
            </a:r>
            <a:r>
              <a:rPr lang="en-US" altLang="en-US" dirty="0" smtClean="0"/>
              <a:t>questions you will be given 90 seconds to provide your comprehensive answer.</a:t>
            </a:r>
          </a:p>
          <a:p>
            <a:r>
              <a:rPr lang="en-US" altLang="en-US" dirty="0" smtClean="0"/>
              <a:t>The horizontal bar will indicate the time elapsing.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963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1EC6D8F-8762-4903-A0B5-2493103E4BA6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800" dirty="0">
              <a:solidFill>
                <a:srgbClr val="FAF199"/>
              </a:solidFill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36</a:t>
            </a:r>
            <a:endParaRPr lang="en-US" dirty="0">
              <a:latin typeface="+mn-lt"/>
            </a:endParaRPr>
          </a:p>
        </p:txBody>
      </p:sp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 smtClean="0"/>
              <a:t>Questions</a:t>
            </a:r>
            <a:endParaRPr lang="en-US" altLang="en-US" dirty="0" smtClean="0"/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50875" indent="-514350">
              <a:buFont typeface="Wingdings 2" panose="05020102010507070707" pitchFamily="18" charset="2"/>
              <a:buNone/>
            </a:pPr>
            <a:r>
              <a:rPr lang="en-US" altLang="en-US" sz="2400" dirty="0" smtClean="0"/>
              <a:t>1. (Based on the 4-minute video by Hans </a:t>
            </a:r>
            <a:r>
              <a:rPr lang="en-US" altLang="en-US" sz="2400" dirty="0" err="1" smtClean="0"/>
              <a:t>Rosling</a:t>
            </a:r>
            <a:r>
              <a:rPr lang="en-US" altLang="en-US" sz="2400" dirty="0" smtClean="0"/>
              <a:t>) Is </a:t>
            </a:r>
            <a:r>
              <a:rPr lang="en-US" altLang="en-US" sz="2400" dirty="0"/>
              <a:t>there any problem in that cross-country comparison across the last 200 years</a:t>
            </a:r>
            <a:r>
              <a:rPr lang="en-US" altLang="en-US" sz="2400" dirty="0" smtClean="0"/>
              <a:t>?</a:t>
            </a:r>
            <a:endParaRPr lang="en-US" altLang="en-US" sz="2400" dirty="0"/>
          </a:p>
        </p:txBody>
      </p:sp>
      <p:sp>
        <p:nvSpPr>
          <p:cNvPr id="70662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900">
                <a:solidFill>
                  <a:srgbClr val="000000"/>
                </a:solidFill>
              </a:rPr>
              <a:t/>
            </a:r>
            <a:br>
              <a:rPr lang="en-US" altLang="en-US" sz="900">
                <a:solidFill>
                  <a:srgbClr val="000000"/>
                </a:solidFill>
              </a:rPr>
            </a:b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 smtClean="0">
                <a:latin typeface="Times" panose="02020603050405020304" pitchFamily="18" charset="0"/>
              </a:rPr>
              <a:t>90-second </a:t>
            </a:r>
            <a:r>
              <a:rPr lang="en-US" altLang="en-US" sz="2400" dirty="0">
                <a:latin typeface="Times" panose="02020603050405020304" pitchFamily="18" charset="0"/>
              </a:rPr>
              <a:t>bar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 build="p"/>
      <p:bldP spid="7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37</a:t>
            </a:r>
            <a:endParaRPr lang="en-US" dirty="0">
              <a:latin typeface="+mn-lt"/>
            </a:endParaRPr>
          </a:p>
        </p:txBody>
      </p:sp>
      <p:sp>
        <p:nvSpPr>
          <p:cNvPr id="716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 smtClean="0"/>
              <a:t>Questions</a:t>
            </a:r>
            <a:endParaRPr lang="en-US" altLang="en-US" dirty="0" smtClean="0"/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50875" indent="-514350">
              <a:buFont typeface="Wingdings 2" panose="05020102010507070707" pitchFamily="18" charset="2"/>
              <a:buNone/>
            </a:pPr>
            <a:r>
              <a:rPr lang="en-US" altLang="en-US" sz="2400" dirty="0"/>
              <a:t>2. (Based on the 4-minute video by Hans </a:t>
            </a:r>
            <a:r>
              <a:rPr lang="en-US" altLang="en-US" sz="2400" dirty="0" err="1"/>
              <a:t>Rosling</a:t>
            </a:r>
            <a:r>
              <a:rPr lang="en-US" altLang="en-US" sz="2400" dirty="0"/>
              <a:t>) How come that in certain countries some regions’ data may substantially deviate from the national average</a:t>
            </a:r>
            <a:r>
              <a:rPr lang="en-US" altLang="en-US" sz="2400" dirty="0" smtClean="0"/>
              <a:t>?</a:t>
            </a:r>
            <a:endParaRPr lang="en-US" sz="2200" dirty="0" smtClean="0"/>
          </a:p>
        </p:txBody>
      </p:sp>
      <p:sp>
        <p:nvSpPr>
          <p:cNvPr id="7168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900">
                <a:solidFill>
                  <a:srgbClr val="000000"/>
                </a:solidFill>
              </a:rPr>
              <a:t/>
            </a:r>
            <a:br>
              <a:rPr lang="en-US" altLang="en-US" sz="900">
                <a:solidFill>
                  <a:srgbClr val="000000"/>
                </a:solidFill>
              </a:rPr>
            </a:b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90-second bar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 build="p"/>
      <p:bldP spid="9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38</a:t>
            </a:r>
            <a:endParaRPr lang="en-US" dirty="0">
              <a:latin typeface="+mn-lt"/>
            </a:endParaRPr>
          </a:p>
        </p:txBody>
      </p:sp>
      <p:sp>
        <p:nvSpPr>
          <p:cNvPr id="727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 smtClean="0"/>
              <a:t>Questions</a:t>
            </a:r>
            <a:endParaRPr lang="en-US" altLang="en-US" dirty="0" smtClean="0"/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buFont typeface="+mj-lt"/>
              <a:buAutoNum type="arabicPeriod" startAt="3"/>
              <a:defRPr/>
            </a:pPr>
            <a:r>
              <a:rPr lang="en-US" sz="2400" dirty="0" smtClean="0"/>
              <a:t>How does Douglas North define the concept of </a:t>
            </a:r>
            <a:r>
              <a:rPr lang="en-US" sz="2400" i="1" dirty="0" smtClean="0"/>
              <a:t>Institutions?</a:t>
            </a:r>
            <a:endParaRPr lang="en-US" sz="2400" dirty="0" smtClean="0"/>
          </a:p>
          <a:p>
            <a:pPr eaLnBrk="1" hangingPunct="1">
              <a:defRPr/>
            </a:pPr>
            <a:endParaRPr lang="en-US" sz="2200" dirty="0" smtClean="0"/>
          </a:p>
        </p:txBody>
      </p:sp>
      <p:sp>
        <p:nvSpPr>
          <p:cNvPr id="72710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900">
                <a:solidFill>
                  <a:srgbClr val="000000"/>
                </a:solidFill>
              </a:rPr>
              <a:t/>
            </a:r>
            <a:br>
              <a:rPr lang="en-US" altLang="en-US" sz="900">
                <a:solidFill>
                  <a:srgbClr val="000000"/>
                </a:solidFill>
              </a:rPr>
            </a:b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90-second bar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 build="p"/>
      <p:bldP spid="7" grpId="0" animBg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6525" indent="0">
              <a:buNone/>
            </a:pPr>
            <a:r>
              <a:rPr lang="en-US" altLang="en-US" sz="2400" dirty="0" smtClean="0"/>
              <a:t>4. What are the main characteristics of countries belonging to the developing world?</a:t>
            </a:r>
            <a:endParaRPr lang="en-US" altLang="en-US" sz="2400" dirty="0" smtClean="0"/>
          </a:p>
          <a:p>
            <a:pPr marL="650875" indent="-514350">
              <a:buFont typeface="Lucida Sans" panose="020B0602030504020204" pitchFamily="34" charset="0"/>
              <a:buAutoNum type="arabicPeriod"/>
            </a:pPr>
            <a:endParaRPr lang="en-US" altLang="en-US" sz="2400" dirty="0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0DA6C7-F6D9-451C-A866-350BDBBFF549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800" dirty="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90-second bar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5. Explain the meaning of the Human Development Index. How is it calculated? What are the ranges of its value?</a:t>
            </a:r>
            <a:endParaRPr lang="en-US" sz="2400" dirty="0" smtClean="0"/>
          </a:p>
          <a:p>
            <a:pPr marL="650875" indent="-514350">
              <a:buFont typeface="Lucida Sans" pitchFamily="34" charset="0"/>
              <a:buAutoNum type="arabicPeriod"/>
              <a:defRPr/>
            </a:pPr>
            <a:endParaRPr lang="en-US" sz="2400" dirty="0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789FA0-DD9C-4DC5-B7E4-9483C04A258A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800" dirty="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90-second bar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400" dirty="0" smtClean="0"/>
              <a:t>6. What is the difference between economic growth and economic development?</a:t>
            </a:r>
            <a:endParaRPr lang="en-US" sz="2400" dirty="0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D73AB1B-7F9E-4BF9-97B6-59618DF5904A}" type="slidenum">
              <a:rPr lang="en-US" altLang="en-US" sz="1800" smtClean="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800" dirty="0">
              <a:solidFill>
                <a:srgbClr val="FAF19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latin typeface="Times" panose="02020603050405020304" pitchFamily="18" charset="0"/>
              </a:rPr>
              <a:t>90-second bar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theme/theme1.xml><?xml version="1.0" encoding="utf-8"?>
<a:theme xmlns:a="http://schemas.openxmlformats.org/drawingml/2006/main" name="Rejda_template">
  <a:themeElements>
    <a:clrScheme name="Rejda_template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Rejda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Rejda_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TodaroSmith_EconDev_ch01</Template>
  <TotalTime>1342</TotalTime>
  <Words>268</Words>
  <Application>Microsoft Office PowerPoint</Application>
  <PresentationFormat>On-screen Show (4:3)</PresentationFormat>
  <Paragraphs>74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Lucida Sans</vt:lpstr>
      <vt:lpstr>Times</vt:lpstr>
      <vt:lpstr>Times New Roman</vt:lpstr>
      <vt:lpstr>Wingdings 2</vt:lpstr>
      <vt:lpstr>Rejda_template</vt:lpstr>
      <vt:lpstr>Chapters 1-2</vt:lpstr>
      <vt:lpstr>Outline</vt:lpstr>
      <vt:lpstr>Questions</vt:lpstr>
      <vt:lpstr>Questions</vt:lpstr>
      <vt:lpstr>Questions</vt:lpstr>
      <vt:lpstr>Questions</vt:lpstr>
      <vt:lpstr>Questions</vt:lpstr>
      <vt:lpstr>Questions</vt:lpstr>
      <vt:lpstr>Questions</vt:lpstr>
      <vt:lpstr>Questions</vt:lpstr>
    </vt:vector>
  </TitlesOfParts>
  <Company>© 2009 Pearson Addison-Wesley. All rights reserved.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</dc:title>
  <dc:subject>Comparative Economic Development</dc:subject>
  <dc:creator>Michael P. Todaro</dc:creator>
  <cp:lastModifiedBy>Reviewer</cp:lastModifiedBy>
  <cp:revision>197</cp:revision>
  <dcterms:created xsi:type="dcterms:W3CDTF">1999-06-04T19:04:08Z</dcterms:created>
  <dcterms:modified xsi:type="dcterms:W3CDTF">2021-09-01T12:07:24Z</dcterms:modified>
</cp:coreProperties>
</file>