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6879-52F4-46CB-A456-95898411A313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1E69-DB1C-4263-B901-F0F30DC08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418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6879-52F4-46CB-A456-95898411A313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1E69-DB1C-4263-B901-F0F30DC08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61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6879-52F4-46CB-A456-95898411A313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1E69-DB1C-4263-B901-F0F30DC08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17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6879-52F4-46CB-A456-95898411A313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1E69-DB1C-4263-B901-F0F30DC08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414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6879-52F4-46CB-A456-95898411A313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1E69-DB1C-4263-B901-F0F30DC08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161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6879-52F4-46CB-A456-95898411A313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1E69-DB1C-4263-B901-F0F30DC08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624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6879-52F4-46CB-A456-95898411A313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1E69-DB1C-4263-B901-F0F30DC08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489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6879-52F4-46CB-A456-95898411A313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1E69-DB1C-4263-B901-F0F30DC08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685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6879-52F4-46CB-A456-95898411A313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1E69-DB1C-4263-B901-F0F30DC08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4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6879-52F4-46CB-A456-95898411A313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1E69-DB1C-4263-B901-F0F30DC08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74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6879-52F4-46CB-A456-95898411A313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1E69-DB1C-4263-B901-F0F30DC08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47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36879-52F4-46CB-A456-95898411A313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71E69-DB1C-4263-B901-F0F30DC08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227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Marxism: Communist Manifesto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99438" y="9145589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0680" y="2754954"/>
            <a:ext cx="3181350" cy="423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4200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Marxism: Communist Manifesto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206" y="1784436"/>
            <a:ext cx="10515600" cy="4351338"/>
          </a:xfrm>
        </p:spPr>
        <p:txBody>
          <a:bodyPr/>
          <a:lstStyle/>
          <a:p>
            <a:r>
              <a:rPr lang="en-US" dirty="0" smtClean="0"/>
              <a:t>Communist Manifesto:</a:t>
            </a:r>
          </a:p>
          <a:p>
            <a:pPr>
              <a:buFontTx/>
              <a:buChar char="-"/>
            </a:pPr>
            <a:r>
              <a:rPr lang="en-US" dirty="0" smtClean="0"/>
              <a:t>History is a struggle of s. classes (interests) – free and slaves, patriciates and plebs, etc.;</a:t>
            </a:r>
          </a:p>
          <a:p>
            <a:pPr>
              <a:buFontTx/>
              <a:buChar char="-"/>
            </a:pPr>
            <a:r>
              <a:rPr lang="en-US" dirty="0" smtClean="0"/>
              <a:t>This struggle is always ended by revolution;</a:t>
            </a:r>
          </a:p>
          <a:p>
            <a:pPr>
              <a:buFontTx/>
              <a:buChar char="-"/>
            </a:pPr>
            <a:r>
              <a:rPr lang="en-US" dirty="0" smtClean="0"/>
              <a:t>Bourgeoisie failed to liberate the classes but created new forms of class struggle (b and p);</a:t>
            </a:r>
          </a:p>
          <a:p>
            <a:pPr>
              <a:buFontTx/>
              <a:buChar char="-"/>
            </a:pPr>
            <a:r>
              <a:rPr lang="en-US" dirty="0" smtClean="0"/>
              <a:t>Feudal production was replaced by manufacture and labor division;</a:t>
            </a:r>
          </a:p>
          <a:p>
            <a:pPr>
              <a:buFontTx/>
              <a:buChar char="-"/>
            </a:pPr>
            <a:r>
              <a:rPr lang="en-US" dirty="0" smtClean="0"/>
              <a:t>Markets, however, grew and after manufacture we see steam engines and industrial revolution creating millionaires and monopolies.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298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Marxism: Communist Manifesto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Communist Manifesto:</a:t>
            </a:r>
          </a:p>
          <a:p>
            <a:pPr>
              <a:buFontTx/>
              <a:buChar char="-"/>
            </a:pPr>
            <a:r>
              <a:rPr lang="en-US" dirty="0" smtClean="0"/>
              <a:t>Mass production created global market that increased trade and transportation;</a:t>
            </a:r>
          </a:p>
          <a:p>
            <a:pPr>
              <a:buFontTx/>
              <a:buChar char="-"/>
            </a:pPr>
            <a:r>
              <a:rPr lang="en-US" dirty="0" smtClean="0"/>
              <a:t>But it also increased </a:t>
            </a:r>
            <a:r>
              <a:rPr lang="en-US" dirty="0" smtClean="0"/>
              <a:t>Bourgeoisie</a:t>
            </a:r>
            <a:r>
              <a:rPr lang="en-US" dirty="0" smtClean="0"/>
              <a:t>;</a:t>
            </a:r>
          </a:p>
          <a:p>
            <a:pPr>
              <a:buFontTx/>
              <a:buChar char="-"/>
            </a:pPr>
            <a:r>
              <a:rPr lang="en-US" dirty="0" smtClean="0"/>
              <a:t>By destroying the feudal relations, religions and classes, it made one difference between people: interests;</a:t>
            </a:r>
          </a:p>
          <a:p>
            <a:pPr>
              <a:buFontTx/>
              <a:buChar char="-"/>
            </a:pPr>
            <a:r>
              <a:rPr lang="en-US" dirty="0" smtClean="0"/>
              <a:t>Previous exploitation decorated by religions, casts, etc. was replaced by the open one;</a:t>
            </a:r>
          </a:p>
          <a:p>
            <a:pPr>
              <a:buFontTx/>
              <a:buChar char="-"/>
            </a:pPr>
            <a:r>
              <a:rPr lang="en-US" dirty="0" smtClean="0"/>
              <a:t>Family institution: property based.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784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Marxism: Communist Manifesto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Communist Manifesto:</a:t>
            </a:r>
          </a:p>
          <a:p>
            <a:pPr>
              <a:buFontTx/>
              <a:buChar char="-"/>
            </a:pPr>
            <a:r>
              <a:rPr lang="en-US" dirty="0" smtClean="0"/>
              <a:t>Constantly advances the tools of production (with science, arts and etc.);</a:t>
            </a:r>
          </a:p>
          <a:p>
            <a:pPr>
              <a:buFontTx/>
              <a:buChar char="-"/>
            </a:pPr>
            <a:r>
              <a:rPr lang="en-US" dirty="0" smtClean="0"/>
              <a:t>The need to find new markets forces bourgeoisie to expand;</a:t>
            </a:r>
          </a:p>
          <a:p>
            <a:pPr>
              <a:buFontTx/>
              <a:buChar char="-"/>
            </a:pPr>
            <a:r>
              <a:rPr lang="en-US" dirty="0" smtClean="0"/>
              <a:t>Cosmopolitanism and no national boundaries;</a:t>
            </a:r>
          </a:p>
          <a:p>
            <a:pPr>
              <a:buFontTx/>
              <a:buChar char="-"/>
            </a:pPr>
            <a:r>
              <a:rPr lang="en-US" dirty="0" smtClean="0"/>
              <a:t>Proceeding of the raw imported materials into the fine goods, thus increasing the consumption of the new products;</a:t>
            </a:r>
          </a:p>
          <a:p>
            <a:pPr>
              <a:buFontTx/>
              <a:buChar char="-"/>
            </a:pPr>
            <a:r>
              <a:rPr lang="en-US" dirty="0" smtClean="0"/>
              <a:t>This creates global interdependence and mass production and mass culture;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613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Marxism: Communist Manifesto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Communist Manifesto:</a:t>
            </a:r>
          </a:p>
          <a:p>
            <a:pPr>
              <a:buFontTx/>
              <a:buChar char="-"/>
            </a:pPr>
            <a:r>
              <a:rPr lang="en-US" dirty="0" smtClean="0"/>
              <a:t>Subordinated village to a city (urbanization);</a:t>
            </a:r>
          </a:p>
          <a:p>
            <a:pPr>
              <a:buFontTx/>
              <a:buChar char="-"/>
            </a:pPr>
            <a:r>
              <a:rPr lang="en-US" dirty="0" smtClean="0"/>
              <a:t>Subordinated some nations (often rural) to other ones (often bourgeois or “civilized”);</a:t>
            </a:r>
          </a:p>
          <a:p>
            <a:pPr>
              <a:buFontTx/>
              <a:buChar char="-"/>
            </a:pPr>
            <a:r>
              <a:rPr lang="en-US" dirty="0" smtClean="0"/>
              <a:t>Anthropocentric use of nature;</a:t>
            </a:r>
          </a:p>
          <a:p>
            <a:pPr>
              <a:buFontTx/>
              <a:buChar char="-"/>
            </a:pPr>
            <a:r>
              <a:rPr lang="en-US" dirty="0" smtClean="0"/>
              <a:t>Trade crisis (overproduction “epidemics” with eliminating of the extra supply goods);</a:t>
            </a:r>
          </a:p>
          <a:p>
            <a:pPr>
              <a:buFontTx/>
              <a:buChar char="-"/>
            </a:pPr>
            <a:r>
              <a:rPr lang="en-US" dirty="0" smtClean="0"/>
              <a:t>Strive for new markets and exploitation of the old markets;</a:t>
            </a:r>
          </a:p>
          <a:p>
            <a:pPr>
              <a:buFontTx/>
              <a:buChar char="-"/>
            </a:pPr>
            <a:r>
              <a:rPr lang="en-US" dirty="0" smtClean="0"/>
              <a:t>Proletariat (workers) turns into a product, or an army, with no age or gander.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693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Marxism: Communist Manifesto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Communist Manifesto:</a:t>
            </a:r>
          </a:p>
          <a:p>
            <a:pPr>
              <a:buFontTx/>
              <a:buChar char="-"/>
            </a:pPr>
            <a:r>
              <a:rPr lang="en-US" dirty="0" smtClean="0"/>
              <a:t>Despotism of bourgeoisie gives the P. salary, but takes it away as well;</a:t>
            </a:r>
          </a:p>
          <a:p>
            <a:pPr>
              <a:buFontTx/>
              <a:buChar char="-"/>
            </a:pPr>
            <a:r>
              <a:rPr lang="en-US" dirty="0" smtClean="0"/>
              <a:t>Proletariat starts its struggle: masses of people suppressed into the equal conditions of exploitation;</a:t>
            </a:r>
          </a:p>
          <a:p>
            <a:pPr>
              <a:buFontTx/>
              <a:buChar char="-"/>
            </a:pPr>
            <a:r>
              <a:rPr lang="en-US" dirty="0" smtClean="0"/>
              <a:t>Clashes become massive; protests and uprisings;</a:t>
            </a:r>
          </a:p>
          <a:p>
            <a:pPr>
              <a:buFontTx/>
              <a:buChar char="-"/>
            </a:pPr>
            <a:r>
              <a:rPr lang="en-US" dirty="0" smtClean="0"/>
              <a:t>Part of the bourgeoisie joins the proletariat;</a:t>
            </a:r>
          </a:p>
          <a:p>
            <a:pPr>
              <a:buFontTx/>
              <a:buChar char="-"/>
            </a:pPr>
            <a:r>
              <a:rPr lang="en-US" dirty="0" smtClean="0"/>
              <a:t>Lumpen proletariat – lowest class;</a:t>
            </a:r>
          </a:p>
          <a:p>
            <a:pPr>
              <a:buFontTx/>
              <a:buChar char="-"/>
            </a:pPr>
            <a:r>
              <a:rPr lang="en-US" dirty="0" smtClean="0"/>
              <a:t>Laws, religion and morality serves the interests of bourgeoisie;</a:t>
            </a:r>
          </a:p>
          <a:p>
            <a:pPr>
              <a:buFontTx/>
              <a:buChar char="-"/>
            </a:pPr>
            <a:r>
              <a:rPr lang="en-US" dirty="0" smtClean="0"/>
              <a:t>P. has nothing to lose: movement of the vast majority for the interests of majority in the form of association;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167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Marxism: Communist Manifesto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Communist Manifesto:</a:t>
            </a:r>
          </a:p>
          <a:p>
            <a:pPr>
              <a:buFontTx/>
              <a:buChar char="-"/>
            </a:pPr>
            <a:r>
              <a:rPr lang="en-US" dirty="0" smtClean="0"/>
              <a:t>Communist party is the interest of the Proletariat;</a:t>
            </a:r>
          </a:p>
          <a:p>
            <a:pPr>
              <a:buFontTx/>
              <a:buChar char="-"/>
            </a:pPr>
            <a:r>
              <a:rPr lang="en-US" dirty="0" smtClean="0"/>
              <a:t>No national basis;</a:t>
            </a:r>
          </a:p>
          <a:p>
            <a:pPr marL="0" indent="0">
              <a:buNone/>
            </a:pPr>
            <a:r>
              <a:rPr lang="en-US" b="1" dirty="0" smtClean="0"/>
              <a:t>Aim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smtClean="0"/>
              <a:t>- overthrowing the bourgeoisie and P becomes a hegemonic class;</a:t>
            </a:r>
          </a:p>
          <a:p>
            <a:pPr>
              <a:buFontTx/>
              <a:buChar char="-"/>
            </a:pPr>
            <a:r>
              <a:rPr lang="en-US" dirty="0" smtClean="0"/>
              <a:t>Capital should be common, nationalization of property, transportation  and banking system, planned economy;</a:t>
            </a:r>
          </a:p>
          <a:p>
            <a:pPr>
              <a:buFontTx/>
              <a:buChar char="-"/>
            </a:pPr>
            <a:r>
              <a:rPr lang="en-US" dirty="0" smtClean="0"/>
              <a:t>bourgeoisie </a:t>
            </a:r>
            <a:r>
              <a:rPr lang="en-US" dirty="0" smtClean="0"/>
              <a:t>family elimination;</a:t>
            </a:r>
          </a:p>
          <a:p>
            <a:pPr>
              <a:buFontTx/>
              <a:buChar char="-"/>
            </a:pPr>
            <a:r>
              <a:rPr lang="en-US" dirty="0" smtClean="0"/>
              <a:t>Female emancipation; free education and medical care;</a:t>
            </a:r>
          </a:p>
          <a:p>
            <a:pPr>
              <a:buFontTx/>
              <a:buChar char="-"/>
            </a:pPr>
            <a:r>
              <a:rPr lang="en-US" dirty="0" smtClean="0"/>
              <a:t>Obligation to work and decrease of the difference between the village and city;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606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Marxism: Communist Manifesto</a:t>
            </a:r>
            <a:br>
              <a:rPr lang="en-US" dirty="0" smtClean="0"/>
            </a:br>
            <a:r>
              <a:rPr lang="en-US" dirty="0" smtClean="0"/>
              <a:t>and the Capital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935" y="1690688"/>
            <a:ext cx="10515600" cy="4351338"/>
          </a:xfrm>
        </p:spPr>
        <p:txBody>
          <a:bodyPr/>
          <a:lstStyle/>
          <a:p>
            <a:r>
              <a:rPr lang="en-US" dirty="0" smtClean="0"/>
              <a:t>Russia: based on Marxism:</a:t>
            </a:r>
          </a:p>
          <a:p>
            <a:pPr marL="514350" indent="-514350">
              <a:buAutoNum type="arabicParenR"/>
            </a:pPr>
            <a:r>
              <a:rPr lang="en-US" dirty="0" smtClean="0"/>
              <a:t>G. Plekhanov (social democracy)</a:t>
            </a:r>
          </a:p>
          <a:p>
            <a:pPr marL="514350" indent="-514350">
              <a:buAutoNum type="arabicParenR"/>
            </a:pPr>
            <a:r>
              <a:rPr lang="en-US" dirty="0" smtClean="0"/>
              <a:t>V. Lenin (revolutionary communism);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711" y="3432089"/>
            <a:ext cx="18478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len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9798" y="3236826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262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Marxism: Communist Manifesto</a:t>
            </a:r>
            <a:br>
              <a:rPr lang="en-US" dirty="0" smtClean="0"/>
            </a:br>
            <a:r>
              <a:rPr lang="en-US" dirty="0" smtClean="0"/>
              <a:t>and the Capital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G. Plekhanov:</a:t>
            </a:r>
          </a:p>
          <a:p>
            <a:pPr marL="0" indent="0">
              <a:buNone/>
            </a:pPr>
            <a:r>
              <a:rPr lang="en-US" dirty="0" smtClean="0"/>
              <a:t>- Marxism is the highest dialectical conceptual basis of history;</a:t>
            </a:r>
          </a:p>
          <a:p>
            <a:pPr>
              <a:buFontTx/>
              <a:buChar char="-"/>
            </a:pPr>
            <a:r>
              <a:rPr lang="en-US" dirty="0" smtClean="0"/>
              <a:t>Geographical factor </a:t>
            </a:r>
          </a:p>
          <a:p>
            <a:pPr marL="0" indent="0">
              <a:buNone/>
            </a:pPr>
            <a:r>
              <a:rPr lang="en-US" dirty="0" smtClean="0"/>
              <a:t>V. Lenin:</a:t>
            </a:r>
          </a:p>
          <a:p>
            <a:pPr>
              <a:buFontTx/>
              <a:buChar char="-"/>
            </a:pPr>
            <a:r>
              <a:rPr lang="en-US" dirty="0" smtClean="0"/>
              <a:t>In “State and Revolution” he adopted Marxism to the realms of the 20 c. society;</a:t>
            </a:r>
          </a:p>
          <a:p>
            <a:pPr>
              <a:buFontTx/>
              <a:buChar char="-"/>
            </a:pPr>
            <a:r>
              <a:rPr lang="en-US" dirty="0" smtClean="0"/>
              <a:t>Socialist revolution in one or several states;</a:t>
            </a:r>
          </a:p>
          <a:p>
            <a:pPr>
              <a:buFontTx/>
              <a:buChar char="-"/>
            </a:pPr>
            <a:r>
              <a:rPr lang="en-US" dirty="0" smtClean="0"/>
              <a:t>Philosophy at service of the social classes struggle;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060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563</Words>
  <Application>Microsoft Office PowerPoint</Application>
  <PresentationFormat>Widescreen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Marxism: Communist Manifesto </vt:lpstr>
      <vt:lpstr>Marxism: Communist Manifesto </vt:lpstr>
      <vt:lpstr>Marxism: Communist Manifesto </vt:lpstr>
      <vt:lpstr>Marxism: Communist Manifesto </vt:lpstr>
      <vt:lpstr>Marxism: Communist Manifesto </vt:lpstr>
      <vt:lpstr>Marxism: Communist Manifesto </vt:lpstr>
      <vt:lpstr>Marxism: Communist Manifesto</vt:lpstr>
      <vt:lpstr>Marxism: Communist Manifesto and the Capital</vt:lpstr>
      <vt:lpstr>Marxism: Communist Manifesto and the Capital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Marxism: Communist Manifesto and the Capital</dc:title>
  <dc:creator>Adibayeva Aigul</dc:creator>
  <cp:lastModifiedBy>Adibayeva Aigul</cp:lastModifiedBy>
  <cp:revision>16</cp:revision>
  <dcterms:created xsi:type="dcterms:W3CDTF">2019-03-11T05:20:38Z</dcterms:created>
  <dcterms:modified xsi:type="dcterms:W3CDTF">2019-03-11T06:25:15Z</dcterms:modified>
</cp:coreProperties>
</file>