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309" r:id="rId5"/>
    <p:sldId id="258" r:id="rId6"/>
    <p:sldId id="261" r:id="rId7"/>
    <p:sldId id="310" r:id="rId8"/>
    <p:sldId id="260" r:id="rId9"/>
    <p:sldId id="262" r:id="rId10"/>
    <p:sldId id="265" r:id="rId11"/>
    <p:sldId id="266" r:id="rId12"/>
    <p:sldId id="267" r:id="rId13"/>
    <p:sldId id="268" r:id="rId14"/>
    <p:sldId id="269" r:id="rId15"/>
    <p:sldId id="270" r:id="rId16"/>
    <p:sldId id="271" r:id="rId17"/>
    <p:sldId id="276" r:id="rId18"/>
    <p:sldId id="272" r:id="rId19"/>
    <p:sldId id="273" r:id="rId20"/>
    <p:sldId id="277" r:id="rId21"/>
    <p:sldId id="275" r:id="rId22"/>
    <p:sldId id="278" r:id="rId23"/>
    <p:sldId id="280" r:id="rId24"/>
    <p:sldId id="281" r:id="rId25"/>
    <p:sldId id="285" r:id="rId26"/>
    <p:sldId id="282"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1" r:id="rId42"/>
    <p:sldId id="302" r:id="rId43"/>
    <p:sldId id="303" r:id="rId44"/>
    <p:sldId id="300" r:id="rId45"/>
    <p:sldId id="263" r:id="rId46"/>
    <p:sldId id="264" r:id="rId47"/>
    <p:sldId id="311" r:id="rId48"/>
    <p:sldId id="304" r:id="rId49"/>
    <p:sldId id="305" r:id="rId50"/>
    <p:sldId id="306" r:id="rId51"/>
    <p:sldId id="307" r:id="rId52"/>
    <p:sldId id="308" r:id="rId5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11BC847-806B-4F38-9834-E4BFAE6B5D91}" type="datetimeFigureOut">
              <a:rPr lang="ru-RU" smtClean="0"/>
              <a:t>12.11.2020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615759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11BC847-806B-4F38-9834-E4BFAE6B5D91}" type="datetimeFigureOut">
              <a:rPr lang="ru-RU" smtClean="0"/>
              <a:t>12.11.2020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934224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11BC847-806B-4F38-9834-E4BFAE6B5D91}" type="datetimeFigureOut">
              <a:rPr lang="ru-RU" smtClean="0"/>
              <a:t>12.11.2020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1745344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2FB2C0E-419E-4C66-8D25-09D0648AB565}" type="datetime1">
              <a:rPr lang="ru-RU" smtClean="0">
                <a:solidFill>
                  <a:prstClr val="black">
                    <a:tint val="75000"/>
                  </a:prstClr>
                </a:solidFill>
              </a:rPr>
              <a:pPr/>
              <a:t>12.11.2020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82012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18277EC-4D9F-4749-8334-E398C0E31E8C}" type="datetime1">
              <a:rPr lang="ru-RU" smtClean="0">
                <a:solidFill>
                  <a:prstClr val="black">
                    <a:tint val="75000"/>
                  </a:prstClr>
                </a:solidFill>
              </a:rPr>
              <a:pPr/>
              <a:t>12.11.2020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57396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11B37A8-731E-4118-A16A-E24FEFCE5618}" type="datetime1">
              <a:rPr lang="ru-RU" smtClean="0">
                <a:solidFill>
                  <a:prstClr val="black">
                    <a:tint val="75000"/>
                  </a:prstClr>
                </a:solidFill>
              </a:rPr>
              <a:pPr/>
              <a:t>12.11.2020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16515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04E0278-7164-452D-8430-C5670DCF97B7}" type="datetime1">
              <a:rPr lang="ru-RU" smtClean="0">
                <a:solidFill>
                  <a:prstClr val="black">
                    <a:tint val="75000"/>
                  </a:prstClr>
                </a:solidFill>
              </a:rPr>
              <a:pPr/>
              <a:t>12.11.2020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08961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7D91EDD-5203-4457-9EB7-CDB1C5DA39E5}" type="datetime1">
              <a:rPr lang="ru-RU" smtClean="0">
                <a:solidFill>
                  <a:prstClr val="black">
                    <a:tint val="75000"/>
                  </a:prstClr>
                </a:solidFill>
              </a:rPr>
              <a:pPr/>
              <a:t>12.11.2020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55592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FBE9F35-D0D3-402A-8B43-744898DD6E94}" type="datetime1">
              <a:rPr lang="ru-RU" smtClean="0">
                <a:solidFill>
                  <a:prstClr val="black">
                    <a:tint val="75000"/>
                  </a:prstClr>
                </a:solidFill>
              </a:rPr>
              <a:pPr/>
              <a:t>12.11.2020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49749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4736165-2AFE-4DFE-8A25-194834938588}" type="datetime1">
              <a:rPr lang="ru-RU" smtClean="0">
                <a:solidFill>
                  <a:prstClr val="black">
                    <a:tint val="75000"/>
                  </a:prstClr>
                </a:solidFill>
              </a:rPr>
              <a:pPr/>
              <a:t>12.11.2020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53132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9B63BC8-0C52-41FC-9E40-4F46E6AD8FB5}" type="datetime1">
              <a:rPr lang="ru-RU" smtClean="0">
                <a:solidFill>
                  <a:prstClr val="black">
                    <a:tint val="75000"/>
                  </a:prstClr>
                </a:solidFill>
              </a:rPr>
              <a:pPr/>
              <a:t>12.11.2020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8455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11BC847-806B-4F38-9834-E4BFAE6B5D91}" type="datetimeFigureOut">
              <a:rPr lang="ru-RU" smtClean="0"/>
              <a:t>12.11.2020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956140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179D9FA-5473-4F6F-B173-1F2E4F0FC089}" type="datetime1">
              <a:rPr lang="ru-RU" smtClean="0">
                <a:solidFill>
                  <a:prstClr val="black">
                    <a:tint val="75000"/>
                  </a:prstClr>
                </a:solidFill>
              </a:rPr>
              <a:pPr/>
              <a:t>12.11.2020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0498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EAA5AA7-2C9E-4E0A-B67B-0FECA8909901}" type="datetime1">
              <a:rPr lang="ru-RU" smtClean="0">
                <a:solidFill>
                  <a:prstClr val="black">
                    <a:tint val="75000"/>
                  </a:prstClr>
                </a:solidFill>
              </a:rPr>
              <a:pPr/>
              <a:t>12.11.2020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2421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7D17CB-F6CC-4492-8D45-12BDBFA5FC51}" type="datetime1">
              <a:rPr lang="ru-RU" smtClean="0">
                <a:solidFill>
                  <a:prstClr val="black">
                    <a:tint val="75000"/>
                  </a:prstClr>
                </a:solidFill>
              </a:rPr>
              <a:pPr/>
              <a:t>12.11.2020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9150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11BC847-806B-4F38-9834-E4BFAE6B5D91}" type="datetimeFigureOut">
              <a:rPr lang="ru-RU" smtClean="0"/>
              <a:t>12.11.2020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372585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11BC847-806B-4F38-9834-E4BFAE6B5D91}" type="datetimeFigureOut">
              <a:rPr lang="ru-RU" smtClean="0"/>
              <a:t>12.11.2020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392660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11BC847-806B-4F38-9834-E4BFAE6B5D91}" type="datetimeFigureOut">
              <a:rPr lang="ru-RU" smtClean="0"/>
              <a:t>12.11.2020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776281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11BC847-806B-4F38-9834-E4BFAE6B5D91}" type="datetimeFigureOut">
              <a:rPr lang="ru-RU" smtClean="0"/>
              <a:t>12.11.2020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218186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1BC847-806B-4F38-9834-E4BFAE6B5D91}" type="datetimeFigureOut">
              <a:rPr lang="ru-RU" smtClean="0"/>
              <a:t>12.11.2020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4099772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11BC847-806B-4F38-9834-E4BFAE6B5D91}" type="datetimeFigureOut">
              <a:rPr lang="ru-RU" smtClean="0"/>
              <a:t>12.11.2020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634616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11BC847-806B-4F38-9834-E4BFAE6B5D91}" type="datetimeFigureOut">
              <a:rPr lang="ru-RU" smtClean="0"/>
              <a:t>12.11.2020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2786451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BC847-806B-4F38-9834-E4BFAE6B5D91}" type="datetimeFigureOut">
              <a:rPr lang="ru-RU" smtClean="0"/>
              <a:t>12.11.2020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1E2CA-3C9B-4C12-BB32-1FCEFDADCDB9}" type="slidenum">
              <a:rPr lang="ru-RU" smtClean="0"/>
              <a:t>‹#›</a:t>
            </a:fld>
            <a:endParaRPr lang="ru-RU"/>
          </a:p>
        </p:txBody>
      </p:sp>
    </p:spTree>
    <p:extLst>
      <p:ext uri="{BB962C8B-B14F-4D97-AF65-F5344CB8AC3E}">
        <p14:creationId xmlns:p14="http://schemas.microsoft.com/office/powerpoint/2010/main" val="302068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3D062-A8E6-4C34-AEEF-D6796024E430}" type="datetime1">
              <a:rPr lang="ru-RU" smtClean="0">
                <a:solidFill>
                  <a:prstClr val="black">
                    <a:tint val="75000"/>
                  </a:prstClr>
                </a:solidFill>
              </a:rPr>
              <a:pPr/>
              <a:t>12.11.2020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39217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Лекция 11-12</a:t>
            </a:r>
            <a:endParaRPr lang="ru-RU" dirty="0"/>
          </a:p>
        </p:txBody>
      </p:sp>
      <p:sp>
        <p:nvSpPr>
          <p:cNvPr id="3" name="Подзаголовок 2"/>
          <p:cNvSpPr>
            <a:spLocks noGrp="1"/>
          </p:cNvSpPr>
          <p:nvPr>
            <p:ph type="subTitle" idx="1"/>
          </p:nvPr>
        </p:nvSpPr>
        <p:spPr/>
        <p:txBody>
          <a:bodyPr>
            <a:normAutofit fontScale="92500"/>
          </a:bodyPr>
          <a:lstStyle/>
          <a:p>
            <a:r>
              <a:rPr lang="ru-RU" dirty="0" smtClean="0"/>
              <a:t>Строительство нации в современном Казахстане: теоретические аспекты и практическая ситуация</a:t>
            </a:r>
            <a:endParaRPr lang="ru-RU" dirty="0"/>
          </a:p>
        </p:txBody>
      </p:sp>
    </p:spTree>
    <p:extLst>
      <p:ext uri="{BB962C8B-B14F-4D97-AF65-F5344CB8AC3E}">
        <p14:creationId xmlns:p14="http://schemas.microsoft.com/office/powerpoint/2010/main" val="684388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effectLst/>
                <a:latin typeface="Times New Roman"/>
                <a:ea typeface="Calibri"/>
              </a:rPr>
              <a:t>Hans Kohn 1891-1971 </a:t>
            </a:r>
            <a:endParaRPr lang="ru-RU" dirty="0"/>
          </a:p>
        </p:txBody>
      </p:sp>
      <p:sp>
        <p:nvSpPr>
          <p:cNvPr id="3" name="Объект 2"/>
          <p:cNvSpPr>
            <a:spLocks noGrp="1"/>
          </p:cNvSpPr>
          <p:nvPr>
            <p:ph idx="1"/>
          </p:nvPr>
        </p:nvSpPr>
        <p:spPr>
          <a:xfrm>
            <a:off x="3851920" y="404664"/>
            <a:ext cx="5111750" cy="5853113"/>
          </a:xfrm>
        </p:spPr>
        <p:txBody>
          <a:bodyPr>
            <a:normAutofit fontScale="77500" lnSpcReduction="20000"/>
          </a:bodyPr>
          <a:lstStyle/>
          <a:p>
            <a:pPr marL="0" indent="0">
              <a:buNone/>
            </a:pPr>
            <a:endParaRPr lang="en-US" dirty="0" smtClean="0"/>
          </a:p>
          <a:p>
            <a:pPr marL="0" indent="0">
              <a:buNone/>
            </a:pPr>
            <a:r>
              <a:rPr lang="en-US" dirty="0" smtClean="0"/>
              <a:t>In the course of his academic activity in the United States, Kohn published dozens of studies on nationalism, of which the most famous is his book The Idea of Nationalism, first published in 1944, in which </a:t>
            </a:r>
            <a:r>
              <a:rPr lang="en-US" b="1" dirty="0" smtClean="0"/>
              <a:t>he coined the typological dichotomy between civic-liberal “Western” nationalism and the more tribal-oriented “Eastern” form.</a:t>
            </a:r>
            <a:r>
              <a:rPr lang="en-US" dirty="0" smtClean="0"/>
              <a:t> After Kohn’s death, this distinction was criticized for its simplicity. But this disapproval in no way undermined Kohn’s stature as a pioneer in the history of nationalism as a discipline.</a:t>
            </a:r>
            <a:endParaRPr lang="ru-RU" dirty="0"/>
          </a:p>
        </p:txBody>
      </p:sp>
      <p:sp>
        <p:nvSpPr>
          <p:cNvPr id="4" name="Текст 3"/>
          <p:cNvSpPr>
            <a:spLocks noGrp="1"/>
          </p:cNvSpPr>
          <p:nvPr>
            <p:ph type="body" sz="half" idx="2"/>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3707904"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Номер слайда 4"/>
          <p:cNvSpPr>
            <a:spLocks noGrp="1"/>
          </p:cNvSpPr>
          <p:nvPr>
            <p:ph type="sldNum" sz="quarter" idx="12"/>
          </p:nvPr>
        </p:nvSpPr>
        <p:spPr/>
        <p:txBody>
          <a:bodyPr/>
          <a:lstStyle/>
          <a:p>
            <a:fld id="{71DB307E-12E1-4C9F-A04D-8147D96B46F5}" type="slidenum">
              <a:rPr lang="ru-RU" smtClean="0"/>
              <a:t>10</a:t>
            </a:fld>
            <a:endParaRPr lang="ru-RU"/>
          </a:p>
        </p:txBody>
      </p:sp>
    </p:spTree>
    <p:extLst>
      <p:ext uri="{BB962C8B-B14F-4D97-AF65-F5344CB8AC3E}">
        <p14:creationId xmlns:p14="http://schemas.microsoft.com/office/powerpoint/2010/main" val="1533713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Hans Kohn (1891–1971)</a:t>
            </a:r>
            <a:endParaRPr lang="ru-RU" dirty="0"/>
          </a:p>
        </p:txBody>
      </p:sp>
      <p:sp>
        <p:nvSpPr>
          <p:cNvPr id="3" name="Объект 2"/>
          <p:cNvSpPr>
            <a:spLocks noGrp="1"/>
          </p:cNvSpPr>
          <p:nvPr>
            <p:ph idx="1"/>
          </p:nvPr>
        </p:nvSpPr>
        <p:spPr/>
        <p:txBody>
          <a:bodyPr>
            <a:normAutofit fontScale="92500" lnSpcReduction="20000"/>
          </a:bodyPr>
          <a:lstStyle/>
          <a:p>
            <a:pPr marL="0" indent="0">
              <a:buNone/>
            </a:pPr>
            <a:r>
              <a:rPr lang="en-US" dirty="0" smtClean="0"/>
              <a:t> Zionist activist, journalist, and scholar of modern nationalism. Hans Kohn was born in Prague to a bilingual (Czech and German) Jewish family; his parents came from the Czech regions outside the Bohemian capital. In 1910, upon his graduation from a German high school and just before he was accepted as a student of law at the Karl-Ferdinand German University of Prague, Kohn joined the Zionist students’ Bar </a:t>
            </a:r>
            <a:r>
              <a:rPr lang="en-US" dirty="0" err="1" smtClean="0"/>
              <a:t>Kochba</a:t>
            </a:r>
            <a:r>
              <a:rPr lang="en-US" dirty="0" smtClean="0"/>
              <a:t> association, which, until the outbreak of World War I, was the center for Zionist activity in Prague. </a:t>
            </a:r>
          </a:p>
          <a:p>
            <a:endParaRPr lang="ru-RU" dirty="0"/>
          </a:p>
        </p:txBody>
      </p:sp>
      <p:sp>
        <p:nvSpPr>
          <p:cNvPr id="4" name="Номер слайда 3"/>
          <p:cNvSpPr>
            <a:spLocks noGrp="1"/>
          </p:cNvSpPr>
          <p:nvPr>
            <p:ph type="sldNum" sz="quarter" idx="12"/>
          </p:nvPr>
        </p:nvSpPr>
        <p:spPr/>
        <p:txBody>
          <a:bodyPr/>
          <a:lstStyle/>
          <a:p>
            <a:fld id="{71DB307E-12E1-4C9F-A04D-8147D96B46F5}" type="slidenum">
              <a:rPr lang="ru-RU" smtClean="0"/>
              <a:t>11</a:t>
            </a:fld>
            <a:endParaRPr lang="ru-RU"/>
          </a:p>
        </p:txBody>
      </p:sp>
    </p:spTree>
    <p:extLst>
      <p:ext uri="{BB962C8B-B14F-4D97-AF65-F5344CB8AC3E}">
        <p14:creationId xmlns:p14="http://schemas.microsoft.com/office/powerpoint/2010/main" val="1946728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Hans Kohn (1891–1971)</a:t>
            </a:r>
            <a:endParaRPr lang="ru-RU" dirty="0"/>
          </a:p>
        </p:txBody>
      </p:sp>
      <p:sp>
        <p:nvSpPr>
          <p:cNvPr id="3" name="Объект 2"/>
          <p:cNvSpPr>
            <a:spLocks noGrp="1"/>
          </p:cNvSpPr>
          <p:nvPr>
            <p:ph idx="1"/>
          </p:nvPr>
        </p:nvSpPr>
        <p:spPr/>
        <p:txBody>
          <a:bodyPr>
            <a:normAutofit fontScale="62500" lnSpcReduction="20000"/>
          </a:bodyPr>
          <a:lstStyle/>
          <a:p>
            <a:pPr marL="0" indent="0">
              <a:buNone/>
            </a:pPr>
            <a:r>
              <a:rPr lang="en-US" b="1" dirty="0" smtClean="0"/>
              <a:t>Kohn settled in the United States in the 1930s, where he quickly entered the academic world as an expert in nationalism studies. </a:t>
            </a:r>
            <a:r>
              <a:rPr lang="en-US" dirty="0" smtClean="0"/>
              <a:t>Initially he lectured at the New School for Social Research in New York, but beginning in 1934 he served as a professor of modern history at Smith College in Northampton, Massachusetts. In 1949 he began to teach at City College, New York, from which he retired when he turned 70. Subsequently, he continued his academic work as a guest lecturer at various American universities.</a:t>
            </a:r>
          </a:p>
          <a:p>
            <a:endParaRPr lang="en-US" dirty="0" smtClean="0"/>
          </a:p>
          <a:p>
            <a:pPr marL="0" indent="0">
              <a:buNone/>
            </a:pPr>
            <a:r>
              <a:rPr lang="en-US" dirty="0" smtClean="0"/>
              <a:t>In the course of his academic activity in the United States, Kohn published dozens of studies on nationalism, of which the most famous is his </a:t>
            </a:r>
            <a:r>
              <a:rPr lang="en-US" b="1" dirty="0" smtClean="0"/>
              <a:t>book The Idea of Nationalism, first published in 1944, in which he coined the typological dichotomy between civic-liberal “Western” nationalism and the more tribal-oriented “Eastern” form. </a:t>
            </a:r>
            <a:r>
              <a:rPr lang="en-US" dirty="0" smtClean="0"/>
              <a:t>After Kohn’s death, this distinction was criticized for its simplicity. But this disapproval in no way undermined Kohn’s stature as a pioneer in the history of nationalism as a discipline.</a:t>
            </a:r>
          </a:p>
          <a:p>
            <a:endParaRPr lang="ru-RU" dirty="0"/>
          </a:p>
        </p:txBody>
      </p:sp>
      <p:sp>
        <p:nvSpPr>
          <p:cNvPr id="4" name="Номер слайда 3"/>
          <p:cNvSpPr>
            <a:spLocks noGrp="1"/>
          </p:cNvSpPr>
          <p:nvPr>
            <p:ph type="sldNum" sz="quarter" idx="12"/>
          </p:nvPr>
        </p:nvSpPr>
        <p:spPr/>
        <p:txBody>
          <a:bodyPr/>
          <a:lstStyle/>
          <a:p>
            <a:fld id="{71DB307E-12E1-4C9F-A04D-8147D96B46F5}" type="slidenum">
              <a:rPr lang="ru-RU" smtClean="0"/>
              <a:t>12</a:t>
            </a:fld>
            <a:endParaRPr lang="ru-RU"/>
          </a:p>
        </p:txBody>
      </p:sp>
    </p:spTree>
    <p:extLst>
      <p:ext uri="{BB962C8B-B14F-4D97-AF65-F5344CB8AC3E}">
        <p14:creationId xmlns:p14="http://schemas.microsoft.com/office/powerpoint/2010/main" val="2716070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dirty="0" smtClean="0"/>
              <a:t>civic-liberal “Western” nationalism </a:t>
            </a:r>
            <a:br>
              <a:rPr lang="en-US" sz="2800" dirty="0" smtClean="0"/>
            </a:br>
            <a:r>
              <a:rPr lang="ru-RU" sz="2800" dirty="0" smtClean="0"/>
              <a:t>либерально-гражданский «Западный» национализм</a:t>
            </a:r>
            <a:r>
              <a:rPr lang="en-US" sz="2800" dirty="0" smtClean="0"/>
              <a:t>(Hans Kohn)</a:t>
            </a:r>
            <a:endParaRPr lang="ru-RU" sz="2800" dirty="0"/>
          </a:p>
        </p:txBody>
      </p:sp>
      <p:sp>
        <p:nvSpPr>
          <p:cNvPr id="3" name="Объект 2"/>
          <p:cNvSpPr>
            <a:spLocks noGrp="1"/>
          </p:cNvSpPr>
          <p:nvPr>
            <p:ph idx="1"/>
          </p:nvPr>
        </p:nvSpPr>
        <p:spPr/>
        <p:txBody>
          <a:bodyPr>
            <a:normAutofit fontScale="85000" lnSpcReduction="20000"/>
          </a:bodyPr>
          <a:lstStyle/>
          <a:p>
            <a:pPr marL="0" indent="0">
              <a:buNone/>
            </a:pPr>
            <a:r>
              <a:rPr lang="ru-RU" dirty="0" smtClean="0"/>
              <a:t>Кон утверждал, что на Западе, особенно в Англии, Франции, Нидерландах, Швейцарии и США, национализм был прежде всего политическим. Идеи нации и национализма возникли в рамках существовавших ранее государственных структур, охвативших население с относительно высокой степенью культурной однородности. </a:t>
            </a:r>
            <a:r>
              <a:rPr lang="ru-RU" b="1" dirty="0" smtClean="0"/>
              <a:t>В основе западного национализма лежали идеи свободы и равенства. </a:t>
            </a:r>
            <a:r>
              <a:rPr lang="ru-RU" dirty="0" smtClean="0"/>
              <a:t>Он противостоял династическому правлению и приравнивал гражданство к членству в нации. </a:t>
            </a:r>
            <a:r>
              <a:rPr lang="ru-RU" b="1" dirty="0" smtClean="0"/>
              <a:t>Члены нации были объединены </a:t>
            </a:r>
            <a:r>
              <a:rPr lang="ru-RU" b="1" dirty="0" smtClean="0"/>
              <a:t>равным </a:t>
            </a:r>
            <a:r>
              <a:rPr lang="ru-RU" b="1" dirty="0" smtClean="0"/>
              <a:t>политическим статусом и индивидуальным желанием быть частью нации.</a:t>
            </a:r>
            <a:endParaRPr lang="ru-RU" b="1" dirty="0"/>
          </a:p>
        </p:txBody>
      </p:sp>
    </p:spTree>
    <p:extLst>
      <p:ext uri="{BB962C8B-B14F-4D97-AF65-F5344CB8AC3E}">
        <p14:creationId xmlns:p14="http://schemas.microsoft.com/office/powerpoint/2010/main" val="822009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the more tribal-oriented “Eastern” form of nationalism (Hans Kohn</a:t>
            </a:r>
            <a:endParaRPr lang="ru-RU" dirty="0"/>
          </a:p>
        </p:txBody>
      </p:sp>
      <p:sp>
        <p:nvSpPr>
          <p:cNvPr id="3" name="Объект 2"/>
          <p:cNvSpPr>
            <a:spLocks noGrp="1"/>
          </p:cNvSpPr>
          <p:nvPr>
            <p:ph idx="1"/>
          </p:nvPr>
        </p:nvSpPr>
        <p:spPr/>
        <p:txBody>
          <a:bodyPr>
            <a:normAutofit lnSpcReduction="10000"/>
          </a:bodyPr>
          <a:lstStyle/>
          <a:p>
            <a:pPr marL="0" indent="0">
              <a:buNone/>
            </a:pPr>
            <a:r>
              <a:rPr lang="ru-RU" dirty="0" smtClean="0"/>
              <a:t>Однако в других областях Центральной и Восточной Европы и Азии национализм возник в государствах, которые очень плохо совпадали с культурными и этническими границами (Российская, Австро-Венгерская и Османская империи). В этих регионах нации сплотились вокруг общего наследия конкретного народа и иррациональных идей конкретного народа, а не вокруг понятия гражданства.</a:t>
            </a:r>
            <a:endParaRPr lang="ru-RU" dirty="0"/>
          </a:p>
        </p:txBody>
      </p:sp>
    </p:spTree>
    <p:extLst>
      <p:ext uri="{BB962C8B-B14F-4D97-AF65-F5344CB8AC3E}">
        <p14:creationId xmlns:p14="http://schemas.microsoft.com/office/powerpoint/2010/main" val="2085044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Современные исследователи национализма</a:t>
            </a:r>
            <a:endParaRPr lang="ru-RU" dirty="0"/>
          </a:p>
        </p:txBody>
      </p:sp>
      <p:sp>
        <p:nvSpPr>
          <p:cNvPr id="3" name="Объект 2"/>
          <p:cNvSpPr>
            <a:spLocks noGrp="1"/>
          </p:cNvSpPr>
          <p:nvPr>
            <p:ph idx="1"/>
          </p:nvPr>
        </p:nvSpPr>
        <p:spPr/>
        <p:txBody>
          <a:bodyPr/>
          <a:lstStyle/>
          <a:p>
            <a:pPr marL="0" indent="0">
              <a:buNone/>
            </a:pPr>
            <a:r>
              <a:rPr lang="ru-RU" dirty="0" smtClean="0"/>
              <a:t>Современные ученые опираются на аналитическое разделение между гражданско-политической и этно-культурной нацией (КОН), но однако они добавили другие характеристики</a:t>
            </a:r>
            <a:endParaRPr lang="ru-RU" dirty="0"/>
          </a:p>
        </p:txBody>
      </p:sp>
    </p:spTree>
    <p:extLst>
      <p:ext uri="{BB962C8B-B14F-4D97-AF65-F5344CB8AC3E}">
        <p14:creationId xmlns:p14="http://schemas.microsoft.com/office/powerpoint/2010/main" val="4278037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Энтони Дэвид Стивен Смит (23 сентября 1939 - 19 июля 2016)</a:t>
            </a:r>
            <a:endParaRPr lang="ru-RU" dirty="0"/>
          </a:p>
        </p:txBody>
      </p:sp>
      <p:sp>
        <p:nvSpPr>
          <p:cNvPr id="3" name="Объект 2"/>
          <p:cNvSpPr>
            <a:spLocks noGrp="1"/>
          </p:cNvSpPr>
          <p:nvPr>
            <p:ph idx="1"/>
          </p:nvPr>
        </p:nvSpPr>
        <p:spPr/>
        <p:txBody>
          <a:bodyPr>
            <a:normAutofit/>
          </a:bodyPr>
          <a:lstStyle/>
          <a:p>
            <a:pPr marL="0" indent="0">
              <a:buNone/>
            </a:pPr>
            <a:r>
              <a:rPr lang="ru-RU" dirty="0" smtClean="0"/>
              <a:t>был британским историческим социологом, который на момент своей смерти был почетным профессором национализма и этнической принадлежности в Лондонской школе экономик . Он считается одним из основателей междисциплинарной области от исследований национализма . </a:t>
            </a:r>
            <a:endParaRPr lang="ru-RU" dirty="0"/>
          </a:p>
        </p:txBody>
      </p:sp>
    </p:spTree>
    <p:extLst>
      <p:ext uri="{BB962C8B-B14F-4D97-AF65-F5344CB8AC3E}">
        <p14:creationId xmlns:p14="http://schemas.microsoft.com/office/powerpoint/2010/main" val="2666987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Smith (1991) </a:t>
            </a:r>
            <a:endParaRPr lang="ru-RU" dirty="0"/>
          </a:p>
        </p:txBody>
      </p:sp>
      <p:sp>
        <p:nvSpPr>
          <p:cNvPr id="3" name="Объект 2"/>
          <p:cNvSpPr>
            <a:spLocks noGrp="1"/>
          </p:cNvSpPr>
          <p:nvPr>
            <p:ph idx="1"/>
          </p:nvPr>
        </p:nvSpPr>
        <p:spPr/>
        <p:txBody>
          <a:bodyPr/>
          <a:lstStyle/>
          <a:p>
            <a:pPr marL="0" indent="0">
              <a:buNone/>
            </a:pPr>
            <a:r>
              <a:rPr lang="ru-RU" dirty="0" smtClean="0"/>
              <a:t>Считал, что Западная или гражданская модель национальной общности выросла на базе общей территории, законов и институтов, равенстве членов общности перед законом и разделении общих политических ценностей и идеологии</a:t>
            </a:r>
            <a:endParaRPr lang="ru-RU" dirty="0"/>
          </a:p>
        </p:txBody>
      </p:sp>
    </p:spTree>
    <p:extLst>
      <p:ext uri="{BB962C8B-B14F-4D97-AF65-F5344CB8AC3E}">
        <p14:creationId xmlns:p14="http://schemas.microsoft.com/office/powerpoint/2010/main" val="3957924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Smith (1991) </a:t>
            </a:r>
            <a:endParaRPr lang="ru-RU" dirty="0"/>
          </a:p>
        </p:txBody>
      </p:sp>
      <p:sp>
        <p:nvSpPr>
          <p:cNvPr id="3" name="Объект 2"/>
          <p:cNvSpPr>
            <a:spLocks noGrp="1"/>
          </p:cNvSpPr>
          <p:nvPr>
            <p:ph idx="1"/>
          </p:nvPr>
        </p:nvSpPr>
        <p:spPr/>
        <p:txBody>
          <a:bodyPr/>
          <a:lstStyle/>
          <a:p>
            <a:pPr marL="0" indent="0">
              <a:buNone/>
            </a:pPr>
            <a:r>
              <a:rPr lang="ru-RU" dirty="0" smtClean="0"/>
              <a:t>И напротив, </a:t>
            </a:r>
            <a:r>
              <a:rPr lang="ru-RU" dirty="0" err="1" smtClean="0"/>
              <a:t>незападные</a:t>
            </a:r>
            <a:r>
              <a:rPr lang="ru-RU" dirty="0" smtClean="0"/>
              <a:t> этнические нации основаны на общих предках</a:t>
            </a:r>
            <a:r>
              <a:rPr lang="en-US" dirty="0"/>
              <a:t>/</a:t>
            </a:r>
            <a:r>
              <a:rPr lang="ru-RU" dirty="0" smtClean="0"/>
              <a:t>предполагаемых предках.</a:t>
            </a:r>
          </a:p>
          <a:p>
            <a:pPr marL="0" indent="0">
              <a:buNone/>
            </a:pPr>
            <a:r>
              <a:rPr lang="ru-RU" dirty="0" smtClean="0"/>
              <a:t>Кроме того, ключевым элементом этнической нации является общая культура, особенно язык и обычаи.</a:t>
            </a:r>
            <a:endParaRPr lang="ru-RU" dirty="0"/>
          </a:p>
        </p:txBody>
      </p:sp>
    </p:spTree>
    <p:extLst>
      <p:ext uri="{BB962C8B-B14F-4D97-AF65-F5344CB8AC3E}">
        <p14:creationId xmlns:p14="http://schemas.microsoft.com/office/powerpoint/2010/main" val="1377086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a:p>
        </p:txBody>
      </p:sp>
      <p:sp>
        <p:nvSpPr>
          <p:cNvPr id="6" name="Объект 5"/>
          <p:cNvSpPr>
            <a:spLocks noGrp="1"/>
          </p:cNvSpPr>
          <p:nvPr>
            <p:ph idx="1"/>
          </p:nvPr>
        </p:nvSpPr>
        <p:spPr>
          <a:xfrm>
            <a:off x="4355976" y="273050"/>
            <a:ext cx="4330824" cy="5853113"/>
          </a:xfrm>
        </p:spPr>
        <p:txBody>
          <a:bodyPr/>
          <a:lstStyle/>
          <a:p>
            <a:r>
              <a:rPr lang="en-US" dirty="0" smtClean="0"/>
              <a:t>Michael Grant </a:t>
            </a:r>
            <a:r>
              <a:rPr lang="en-US" dirty="0" err="1" smtClean="0"/>
              <a:t>Ignatieff</a:t>
            </a:r>
            <a:r>
              <a:rPr lang="en-US" dirty="0" smtClean="0"/>
              <a:t> (1947-)</a:t>
            </a:r>
          </a:p>
          <a:p>
            <a:endParaRPr lang="en-US" dirty="0"/>
          </a:p>
          <a:p>
            <a:endParaRPr lang="en-US" dirty="0" smtClean="0"/>
          </a:p>
          <a:p>
            <a:r>
              <a:rPr lang="en-US" dirty="0" smtClean="0"/>
              <a:t>Blood and Belonging: Journeys Into the New Nationalism, 1994</a:t>
            </a:r>
            <a:endParaRPr lang="ru-RU" dirty="0"/>
          </a:p>
        </p:txBody>
      </p:sp>
      <p:sp>
        <p:nvSpPr>
          <p:cNvPr id="8" name="Текст 7"/>
          <p:cNvSpPr>
            <a:spLocks noGrp="1"/>
          </p:cNvSpPr>
          <p:nvPr>
            <p:ph type="body" sz="half" idx="2"/>
          </p:nvPr>
        </p:nvSpPr>
        <p:spPr/>
        <p:txBody>
          <a:bodyPr/>
          <a:lstStyle/>
          <a:p>
            <a:endParaRPr lang="ru-RU"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76238"/>
            <a:ext cx="4191000" cy="610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fld id="{71DB307E-12E1-4C9F-A04D-8147D96B46F5}" type="slidenum">
              <a:rPr lang="ru-RU" smtClean="0"/>
              <a:t>19</a:t>
            </a:fld>
            <a:endParaRPr lang="ru-RU"/>
          </a:p>
        </p:txBody>
      </p:sp>
    </p:spTree>
    <p:extLst>
      <p:ext uri="{BB962C8B-B14F-4D97-AF65-F5344CB8AC3E}">
        <p14:creationId xmlns:p14="http://schemas.microsoft.com/office/powerpoint/2010/main" val="323602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 </a:t>
            </a:r>
            <a:endParaRPr lang="ru-RU" dirty="0"/>
          </a:p>
        </p:txBody>
      </p:sp>
      <p:sp>
        <p:nvSpPr>
          <p:cNvPr id="3" name="Объект 2"/>
          <p:cNvSpPr>
            <a:spLocks noGrp="1"/>
          </p:cNvSpPr>
          <p:nvPr>
            <p:ph idx="1"/>
          </p:nvPr>
        </p:nvSpPr>
        <p:spPr/>
        <p:txBody>
          <a:bodyPr/>
          <a:lstStyle/>
          <a:p>
            <a:r>
              <a:rPr lang="ru-RU" dirty="0" smtClean="0"/>
              <a:t>Теоретические аспекты нации и национализма</a:t>
            </a:r>
          </a:p>
          <a:p>
            <a:r>
              <a:rPr lang="ru-RU" dirty="0" smtClean="0"/>
              <a:t>Государственная политика построения нации в Казахстане</a:t>
            </a:r>
          </a:p>
          <a:p>
            <a:r>
              <a:rPr lang="ru-RU" dirty="0" smtClean="0"/>
              <a:t>Сложности и противоречия</a:t>
            </a:r>
            <a:endParaRPr lang="ru-RU" dirty="0"/>
          </a:p>
        </p:txBody>
      </p:sp>
    </p:spTree>
    <p:extLst>
      <p:ext uri="{BB962C8B-B14F-4D97-AF65-F5344CB8AC3E}">
        <p14:creationId xmlns:p14="http://schemas.microsoft.com/office/powerpoint/2010/main" val="3368508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Ignatieff</a:t>
            </a:r>
            <a:r>
              <a:rPr lang="en-US" dirty="0" smtClean="0"/>
              <a:t> (1993) </a:t>
            </a:r>
            <a:endParaRPr lang="ru-RU" dirty="0"/>
          </a:p>
        </p:txBody>
      </p:sp>
      <p:sp>
        <p:nvSpPr>
          <p:cNvPr id="3" name="Объект 2"/>
          <p:cNvSpPr>
            <a:spLocks noGrp="1"/>
          </p:cNvSpPr>
          <p:nvPr>
            <p:ph idx="1"/>
          </p:nvPr>
        </p:nvSpPr>
        <p:spPr>
          <a:xfrm>
            <a:off x="4427984" y="332656"/>
            <a:ext cx="4320479" cy="5853113"/>
          </a:xfrm>
        </p:spPr>
        <p:txBody>
          <a:bodyPr>
            <a:normAutofit lnSpcReduction="10000"/>
          </a:bodyPr>
          <a:lstStyle/>
          <a:p>
            <a:pPr marL="0" indent="0">
              <a:buNone/>
            </a:pPr>
            <a:r>
              <a:rPr lang="en-US" dirty="0" smtClean="0"/>
              <a:t>characterizes the civic nation as “community of equal, rights-hearing citizens, united in patriotic attachment to a shared set of political practices and values.” (Great Britain, France and the US). Ethnic nationalism tells people to only trust those of your own blood.</a:t>
            </a:r>
            <a:endParaRPr lang="ru-RU" dirty="0"/>
          </a:p>
        </p:txBody>
      </p:sp>
      <p:sp>
        <p:nvSpPr>
          <p:cNvPr id="4" name="Текст 3"/>
          <p:cNvSpPr>
            <a:spLocks noGrp="1"/>
          </p:cNvSpPr>
          <p:nvPr>
            <p:ph type="body" sz="half" idx="2"/>
          </p:nvPr>
        </p:nvSpPr>
        <p:spPr/>
        <p:txBody>
          <a:bodyPr/>
          <a:lstStyle/>
          <a:p>
            <a:endParaRPr lang="ru-RU"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09" y="1412776"/>
            <a:ext cx="3786227"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Номер слайда 4"/>
          <p:cNvSpPr>
            <a:spLocks noGrp="1"/>
          </p:cNvSpPr>
          <p:nvPr>
            <p:ph type="sldNum" sz="quarter" idx="12"/>
          </p:nvPr>
        </p:nvSpPr>
        <p:spPr/>
        <p:txBody>
          <a:bodyPr/>
          <a:lstStyle/>
          <a:p>
            <a:fld id="{71DB307E-12E1-4C9F-A04D-8147D96B46F5}" type="slidenum">
              <a:rPr lang="ru-RU" smtClean="0"/>
              <a:t>20</a:t>
            </a:fld>
            <a:endParaRPr lang="ru-RU"/>
          </a:p>
        </p:txBody>
      </p:sp>
    </p:spTree>
    <p:extLst>
      <p:ext uri="{BB962C8B-B14F-4D97-AF65-F5344CB8AC3E}">
        <p14:creationId xmlns:p14="http://schemas.microsoft.com/office/powerpoint/2010/main" val="1118529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Rogers Brubaker (born 1956-)</a:t>
            </a:r>
            <a:endParaRPr lang="ru-RU" dirty="0"/>
          </a:p>
        </p:txBody>
      </p:sp>
      <p:sp>
        <p:nvSpPr>
          <p:cNvPr id="3" name="Объект 2"/>
          <p:cNvSpPr>
            <a:spLocks noGrp="1"/>
          </p:cNvSpPr>
          <p:nvPr>
            <p:ph idx="1"/>
          </p:nvPr>
        </p:nvSpPr>
        <p:spPr>
          <a:xfrm>
            <a:off x="3995936" y="273050"/>
            <a:ext cx="4690864" cy="5853113"/>
          </a:xfrm>
        </p:spPr>
        <p:txBody>
          <a:bodyPr>
            <a:normAutofit fontScale="92500" lnSpcReduction="10000"/>
          </a:bodyPr>
          <a:lstStyle/>
          <a:p>
            <a:r>
              <a:rPr lang="en-US" dirty="0" smtClean="0"/>
              <a:t>an American sociologist, and professor at University of California, Los Angeles. He has written academic works on ethnicity, nationalism, and citizenship. Born in Evanston, Illinois, he attended Harvard University and the University of Sussex before receiving a Ph.D. from Columbia University in 1990</a:t>
            </a:r>
          </a:p>
          <a:p>
            <a:endParaRPr lang="ru-RU" dirty="0"/>
          </a:p>
        </p:txBody>
      </p:sp>
      <p:sp>
        <p:nvSpPr>
          <p:cNvPr id="4" name="Текст 3"/>
          <p:cNvSpPr>
            <a:spLocks noGrp="1"/>
          </p:cNvSpPr>
          <p:nvPr>
            <p:ph type="body" sz="half" idx="2"/>
          </p:nvPr>
        </p:nvSpPr>
        <p:spPr/>
        <p:txBody>
          <a:bodyPr/>
          <a:lstStyle/>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88840"/>
            <a:ext cx="3528392"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Номер слайда 4"/>
          <p:cNvSpPr>
            <a:spLocks noGrp="1"/>
          </p:cNvSpPr>
          <p:nvPr>
            <p:ph type="sldNum" sz="quarter" idx="12"/>
          </p:nvPr>
        </p:nvSpPr>
        <p:spPr/>
        <p:txBody>
          <a:bodyPr/>
          <a:lstStyle/>
          <a:p>
            <a:fld id="{71DB307E-12E1-4C9F-A04D-8147D96B46F5}" type="slidenum">
              <a:rPr lang="ru-RU" smtClean="0"/>
              <a:t>21</a:t>
            </a:fld>
            <a:endParaRPr lang="ru-RU"/>
          </a:p>
        </p:txBody>
      </p:sp>
    </p:spTree>
    <p:extLst>
      <p:ext uri="{BB962C8B-B14F-4D97-AF65-F5344CB8AC3E}">
        <p14:creationId xmlns:p14="http://schemas.microsoft.com/office/powerpoint/2010/main" val="42979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smtClean="0"/>
              <a:t>Rogers Brubaker (born 1956) </a:t>
            </a:r>
            <a:endParaRPr lang="ru-RU" dirty="0"/>
          </a:p>
        </p:txBody>
      </p:sp>
      <p:sp>
        <p:nvSpPr>
          <p:cNvPr id="5" name="Объект 4"/>
          <p:cNvSpPr>
            <a:spLocks noGrp="1"/>
          </p:cNvSpPr>
          <p:nvPr>
            <p:ph idx="1"/>
          </p:nvPr>
        </p:nvSpPr>
        <p:spPr/>
        <p:txBody>
          <a:bodyPr>
            <a:normAutofit/>
          </a:bodyPr>
          <a:lstStyle/>
          <a:p>
            <a:pPr marL="0" indent="0">
              <a:buNone/>
            </a:pPr>
            <a:r>
              <a:rPr lang="en-US" dirty="0" smtClean="0"/>
              <a:t> </a:t>
            </a:r>
            <a:endParaRPr lang="ru-RU" dirty="0"/>
          </a:p>
        </p:txBody>
      </p:sp>
      <p:sp>
        <p:nvSpPr>
          <p:cNvPr id="6" name="Текст 5"/>
          <p:cNvSpPr>
            <a:spLocks noGrp="1"/>
          </p:cNvSpPr>
          <p:nvPr>
            <p:ph type="body" sz="half" idx="4294967295"/>
          </p:nvPr>
        </p:nvSpPr>
        <p:spPr>
          <a:xfrm>
            <a:off x="0" y="1435100"/>
            <a:ext cx="8100392" cy="4691063"/>
          </a:xfrm>
        </p:spPr>
        <p:txBody>
          <a:bodyPr>
            <a:normAutofit fontScale="70000" lnSpcReduction="20000"/>
          </a:bodyPr>
          <a:lstStyle/>
          <a:p>
            <a:r>
              <a:rPr lang="en-US" dirty="0" smtClean="0"/>
              <a:t>1.The limits of rationality: an essay on the social and moral thought of Max Weber, Taylor &amp; Francis, 1984, ISBN 978-0-04-301173-7</a:t>
            </a:r>
          </a:p>
          <a:p>
            <a:r>
              <a:rPr lang="en-US" dirty="0" smtClean="0"/>
              <a:t>2.Citizenship and nationhood in France and Germany, Harvard University Press, 1992, ISBN 978-0-674-13178-1</a:t>
            </a:r>
          </a:p>
          <a:p>
            <a:r>
              <a:rPr lang="en-US" dirty="0" smtClean="0"/>
              <a:t>3.Nationalism reframed: nationhood and the national question in the New Europe, Cambridge University Press, 1996, ISBN 978-0-521-57649-9</a:t>
            </a:r>
          </a:p>
          <a:p>
            <a:r>
              <a:rPr lang="en-US" dirty="0" smtClean="0"/>
              <a:t>4.Ethnicity without groups, Harvard University Press, 2004, ISBN 978-0-674-01539-5</a:t>
            </a:r>
          </a:p>
          <a:p>
            <a:r>
              <a:rPr lang="en-US" dirty="0" smtClean="0"/>
              <a:t>5. Nationalist politics and everyday ethnicity in a Transylvanian town, Princeton University Press, 2006, ISBN 978-0-691-12834-4</a:t>
            </a:r>
          </a:p>
          <a:p>
            <a:r>
              <a:rPr lang="en-US" dirty="0" smtClean="0"/>
              <a:t>6.Grounds for difference, Harvard University Press, 2015, ISBN 978-0-674-74396-0</a:t>
            </a:r>
            <a:endParaRPr lang="ru-RU" dirty="0"/>
          </a:p>
        </p:txBody>
      </p:sp>
      <p:sp>
        <p:nvSpPr>
          <p:cNvPr id="2" name="Номер слайда 1"/>
          <p:cNvSpPr>
            <a:spLocks noGrp="1"/>
          </p:cNvSpPr>
          <p:nvPr>
            <p:ph type="sldNum" sz="quarter" idx="12"/>
          </p:nvPr>
        </p:nvSpPr>
        <p:spPr/>
        <p:txBody>
          <a:bodyPr/>
          <a:lstStyle/>
          <a:p>
            <a:fld id="{71DB307E-12E1-4C9F-A04D-8147D96B46F5}" type="slidenum">
              <a:rPr lang="ru-RU" smtClean="0"/>
              <a:t>22</a:t>
            </a:fld>
            <a:endParaRPr lang="ru-RU"/>
          </a:p>
        </p:txBody>
      </p:sp>
    </p:spTree>
    <p:extLst>
      <p:ext uri="{BB962C8B-B14F-4D97-AF65-F5344CB8AC3E}">
        <p14:creationId xmlns:p14="http://schemas.microsoft.com/office/powerpoint/2010/main" val="198520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Schopflin</a:t>
            </a:r>
            <a:r>
              <a:rPr lang="en-US" dirty="0" smtClean="0"/>
              <a:t> 1996 </a:t>
            </a:r>
            <a:endParaRPr lang="ru-RU" dirty="0"/>
          </a:p>
        </p:txBody>
      </p:sp>
      <p:sp>
        <p:nvSpPr>
          <p:cNvPr id="3" name="Объект 2"/>
          <p:cNvSpPr>
            <a:spLocks noGrp="1"/>
          </p:cNvSpPr>
          <p:nvPr>
            <p:ph idx="1"/>
          </p:nvPr>
        </p:nvSpPr>
        <p:spPr/>
        <p:txBody>
          <a:bodyPr/>
          <a:lstStyle/>
          <a:p>
            <a:pPr marL="0" indent="0">
              <a:buNone/>
            </a:pPr>
            <a:r>
              <a:rPr lang="en-US" dirty="0" smtClean="0"/>
              <a:t>Another expert of nationhood in East Europe </a:t>
            </a:r>
            <a:r>
              <a:rPr lang="en-US" dirty="0" err="1" smtClean="0"/>
              <a:t>Schopflin</a:t>
            </a:r>
            <a:r>
              <a:rPr lang="en-US" dirty="0" smtClean="0"/>
              <a:t> 1996 also stresses the  strongly ethnic character of nationhood in the post-communist space, but he linked communism and ethnic nationalism.</a:t>
            </a:r>
            <a:endParaRPr lang="ru-RU" dirty="0"/>
          </a:p>
        </p:txBody>
      </p:sp>
      <p:sp>
        <p:nvSpPr>
          <p:cNvPr id="4" name="Номер слайда 3"/>
          <p:cNvSpPr>
            <a:spLocks noGrp="1"/>
          </p:cNvSpPr>
          <p:nvPr>
            <p:ph type="sldNum" sz="quarter" idx="12"/>
          </p:nvPr>
        </p:nvSpPr>
        <p:spPr/>
        <p:txBody>
          <a:bodyPr/>
          <a:lstStyle/>
          <a:p>
            <a:fld id="{71DB307E-12E1-4C9F-A04D-8147D96B46F5}" type="slidenum">
              <a:rPr lang="ru-RU" smtClean="0"/>
              <a:t>23</a:t>
            </a:fld>
            <a:endParaRPr lang="ru-RU"/>
          </a:p>
        </p:txBody>
      </p:sp>
    </p:spTree>
    <p:extLst>
      <p:ext uri="{BB962C8B-B14F-4D97-AF65-F5344CB8AC3E}">
        <p14:creationId xmlns:p14="http://schemas.microsoft.com/office/powerpoint/2010/main" val="879853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Schopflin</a:t>
            </a:r>
            <a:r>
              <a:rPr lang="en-US" dirty="0" smtClean="0"/>
              <a:t> 1996 </a:t>
            </a:r>
            <a:endParaRPr lang="ru-RU" dirty="0"/>
          </a:p>
        </p:txBody>
      </p:sp>
      <p:sp>
        <p:nvSpPr>
          <p:cNvPr id="3" name="Объект 2"/>
          <p:cNvSpPr>
            <a:spLocks noGrp="1"/>
          </p:cNvSpPr>
          <p:nvPr>
            <p:ph idx="1"/>
          </p:nvPr>
        </p:nvSpPr>
        <p:spPr/>
        <p:txBody>
          <a:bodyPr/>
          <a:lstStyle/>
          <a:p>
            <a:pPr marL="0" indent="0">
              <a:buNone/>
            </a:pPr>
            <a:r>
              <a:rPr lang="ru-RU" dirty="0" smtClean="0"/>
              <a:t>Другой эксперт в области наций в Восточной Европе также подчеркивает строго этнический характер понимания нации в пост-коммунистическом мире, но он связывает коммунизм и этнический национализм</a:t>
            </a:r>
            <a:endParaRPr lang="ru-RU" dirty="0"/>
          </a:p>
        </p:txBody>
      </p:sp>
    </p:spTree>
    <p:extLst>
      <p:ext uri="{BB962C8B-B14F-4D97-AF65-F5344CB8AC3E}">
        <p14:creationId xmlns:p14="http://schemas.microsoft.com/office/powerpoint/2010/main" val="4011615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many states and nations today contain both ethnic and civic components</a:t>
            </a:r>
            <a:endParaRPr lang="ru-RU" dirty="0"/>
          </a:p>
        </p:txBody>
      </p:sp>
      <p:sp>
        <p:nvSpPr>
          <p:cNvPr id="3" name="Объект 2"/>
          <p:cNvSpPr>
            <a:spLocks noGrp="1"/>
          </p:cNvSpPr>
          <p:nvPr>
            <p:ph idx="1"/>
          </p:nvPr>
        </p:nvSpPr>
        <p:spPr/>
        <p:txBody>
          <a:bodyPr>
            <a:normAutofit fontScale="85000" lnSpcReduction="20000"/>
          </a:bodyPr>
          <a:lstStyle/>
          <a:p>
            <a:pPr marL="0" indent="0">
              <a:buNone/>
            </a:pPr>
            <a:r>
              <a:rPr lang="en-US" dirty="0" smtClean="0"/>
              <a:t>On the empirical side, most scholars who employ the civic/ethnic and West/East dichotomies assert that in reality </a:t>
            </a:r>
            <a:r>
              <a:rPr lang="en-US" b="1" dirty="0" smtClean="0"/>
              <a:t>many states and nations today contain both ethnic and civic components.</a:t>
            </a:r>
            <a:r>
              <a:rPr lang="en-US" dirty="0" smtClean="0"/>
              <a:t> Smith (1991) writes that every nationalism contains civic and ethnic elements in varying degrees and different forms. Sometimes civic and territorial elements </a:t>
            </a:r>
            <a:r>
              <a:rPr lang="en-US" dirty="0" err="1" smtClean="0"/>
              <a:t>perdominate</a:t>
            </a:r>
            <a:r>
              <a:rPr lang="en-US" dirty="0" smtClean="0"/>
              <a:t> at other times it is the ethnic and vernacular components that are emphasized. Still Smith does not deny the distinction between civic and ethnic nations. Calhoun writes that although France is seen as typical civic nation and Germany as ethnic nation they both include both ethnic claims and civil projects. </a:t>
            </a:r>
            <a:endParaRPr lang="ru-RU" dirty="0"/>
          </a:p>
        </p:txBody>
      </p:sp>
      <p:sp>
        <p:nvSpPr>
          <p:cNvPr id="4" name="Номер слайда 3"/>
          <p:cNvSpPr>
            <a:spLocks noGrp="1"/>
          </p:cNvSpPr>
          <p:nvPr>
            <p:ph type="sldNum" sz="quarter" idx="12"/>
          </p:nvPr>
        </p:nvSpPr>
        <p:spPr/>
        <p:txBody>
          <a:bodyPr/>
          <a:lstStyle/>
          <a:p>
            <a:fld id="{71DB307E-12E1-4C9F-A04D-8147D96B46F5}" type="slidenum">
              <a:rPr lang="ru-RU" smtClean="0"/>
              <a:t>25</a:t>
            </a:fld>
            <a:endParaRPr lang="ru-RU"/>
          </a:p>
        </p:txBody>
      </p:sp>
    </p:spTree>
    <p:extLst>
      <p:ext uri="{BB962C8B-B14F-4D97-AF65-F5344CB8AC3E}">
        <p14:creationId xmlns:p14="http://schemas.microsoft.com/office/powerpoint/2010/main" val="1629820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t>В реальности сегодня многие государства и нации имеют компоненты и гражданского и этнического национализма</a:t>
            </a:r>
            <a:endParaRPr lang="ru-RU" sz="2800" dirty="0"/>
          </a:p>
        </p:txBody>
      </p:sp>
      <p:sp>
        <p:nvSpPr>
          <p:cNvPr id="3" name="Объект 2"/>
          <p:cNvSpPr>
            <a:spLocks noGrp="1"/>
          </p:cNvSpPr>
          <p:nvPr>
            <p:ph idx="1"/>
          </p:nvPr>
        </p:nvSpPr>
        <p:spPr/>
        <p:txBody>
          <a:bodyPr/>
          <a:lstStyle/>
          <a:p>
            <a:pPr marL="0" indent="0">
              <a:buNone/>
            </a:pPr>
            <a:r>
              <a:rPr lang="ru-RU" dirty="0" smtClean="0"/>
              <a:t>Практически, большинство исследователей сегодня, которые работают на противопоставлениях гражданского</a:t>
            </a:r>
            <a:r>
              <a:rPr lang="en-US" dirty="0" smtClean="0"/>
              <a:t>/</a:t>
            </a:r>
            <a:r>
              <a:rPr lang="ru-RU" dirty="0" smtClean="0"/>
              <a:t>этнического понимания нации и </a:t>
            </a:r>
            <a:r>
              <a:rPr lang="en-US" dirty="0" smtClean="0"/>
              <a:t> </a:t>
            </a:r>
            <a:r>
              <a:rPr lang="ru-RU" dirty="0" smtClean="0"/>
              <a:t>Запад</a:t>
            </a:r>
            <a:r>
              <a:rPr lang="en-US" dirty="0" smtClean="0"/>
              <a:t>/</a:t>
            </a:r>
            <a:r>
              <a:rPr lang="ru-RU" dirty="0" smtClean="0"/>
              <a:t>Восток утверждают, что </a:t>
            </a:r>
            <a:r>
              <a:rPr lang="en-US" dirty="0" smtClean="0"/>
              <a:t> </a:t>
            </a:r>
            <a:r>
              <a:rPr lang="ru-RU" dirty="0" smtClean="0"/>
              <a:t>в реальности </a:t>
            </a:r>
            <a:r>
              <a:rPr lang="ru-RU" dirty="0" smtClean="0"/>
              <a:t>сегодня многие государства и нации имеют компоненты и гражданского и этнического национализма</a:t>
            </a:r>
            <a:endParaRPr lang="ru-RU" dirty="0"/>
          </a:p>
        </p:txBody>
      </p:sp>
    </p:spTree>
    <p:extLst>
      <p:ext uri="{BB962C8B-B14F-4D97-AF65-F5344CB8AC3E}">
        <p14:creationId xmlns:p14="http://schemas.microsoft.com/office/powerpoint/2010/main" val="3734107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Энтони СМИТ 1991</a:t>
            </a:r>
            <a:endParaRPr lang="ru-RU" dirty="0"/>
          </a:p>
        </p:txBody>
      </p:sp>
      <p:sp>
        <p:nvSpPr>
          <p:cNvPr id="3" name="Объект 2"/>
          <p:cNvSpPr>
            <a:spLocks noGrp="1"/>
          </p:cNvSpPr>
          <p:nvPr>
            <p:ph idx="1"/>
          </p:nvPr>
        </p:nvSpPr>
        <p:spPr/>
        <p:txBody>
          <a:bodyPr/>
          <a:lstStyle/>
          <a:p>
            <a:pPr marL="0" indent="0">
              <a:buNone/>
            </a:pPr>
            <a:r>
              <a:rPr lang="ru-RU" dirty="0" smtClean="0"/>
              <a:t>Писал, что каждый национализм имеет элементы и гражданского и этнического понимания в различных вариациях и различных формах. Иногда гражданские и территориальные элементы превалируют, иногда </a:t>
            </a:r>
            <a:r>
              <a:rPr lang="ru-RU" dirty="0" smtClean="0"/>
              <a:t>акцентируются этнические </a:t>
            </a:r>
            <a:r>
              <a:rPr lang="ru-RU" dirty="0" smtClean="0"/>
              <a:t>и </a:t>
            </a:r>
            <a:r>
              <a:rPr lang="ru-RU" dirty="0" smtClean="0"/>
              <a:t>местные факторы. </a:t>
            </a:r>
            <a:r>
              <a:rPr lang="ru-RU" dirty="0" smtClean="0"/>
              <a:t>Хотя Смит не отрицает разделения между гражданским и этническим нациями. </a:t>
            </a:r>
            <a:endParaRPr lang="ru-RU" dirty="0"/>
          </a:p>
        </p:txBody>
      </p:sp>
    </p:spTree>
    <p:extLst>
      <p:ext uri="{BB962C8B-B14F-4D97-AF65-F5344CB8AC3E}">
        <p14:creationId xmlns:p14="http://schemas.microsoft.com/office/powerpoint/2010/main" val="2778029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Calhoun </a:t>
            </a:r>
            <a:endParaRPr lang="ru-RU" dirty="0"/>
          </a:p>
        </p:txBody>
      </p:sp>
      <p:sp>
        <p:nvSpPr>
          <p:cNvPr id="3" name="Объект 2"/>
          <p:cNvSpPr>
            <a:spLocks noGrp="1"/>
          </p:cNvSpPr>
          <p:nvPr>
            <p:ph idx="1"/>
          </p:nvPr>
        </p:nvSpPr>
        <p:spPr/>
        <p:txBody>
          <a:bodyPr/>
          <a:lstStyle/>
          <a:p>
            <a:r>
              <a:rPr lang="ru-RU" dirty="0" smtClean="0"/>
              <a:t>Хотя Франция считается типичным примером гражданского понимания нации, а Германия – этнического, оба государства имеют и этнические претензии и гражданские проекты</a:t>
            </a:r>
            <a:endParaRPr lang="ru-RU" dirty="0"/>
          </a:p>
        </p:txBody>
      </p:sp>
    </p:spTree>
    <p:extLst>
      <p:ext uri="{BB962C8B-B14F-4D97-AF65-F5344CB8AC3E}">
        <p14:creationId xmlns:p14="http://schemas.microsoft.com/office/powerpoint/2010/main" val="1715235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Альтернативное видение национальной идентичности</a:t>
            </a:r>
            <a:endParaRPr lang="ru-RU" dirty="0"/>
          </a:p>
        </p:txBody>
      </p:sp>
      <p:sp>
        <p:nvSpPr>
          <p:cNvPr id="3" name="Объект 2"/>
          <p:cNvSpPr>
            <a:spLocks noGrp="1"/>
          </p:cNvSpPr>
          <p:nvPr>
            <p:ph idx="1"/>
          </p:nvPr>
        </p:nvSpPr>
        <p:spPr/>
        <p:txBody>
          <a:bodyPr/>
          <a:lstStyle/>
          <a:p>
            <a:pPr marL="0" indent="0">
              <a:buNone/>
            </a:pPr>
            <a:r>
              <a:rPr lang="ru-RU" dirty="0" smtClean="0"/>
              <a:t>Сегодня ученые построили альтернативное видение национальной идентичности. Основные </a:t>
            </a:r>
            <a:r>
              <a:rPr lang="ru-RU" dirty="0" smtClean="0"/>
              <a:t>компонентами </a:t>
            </a:r>
            <a:r>
              <a:rPr lang="ru-RU" dirty="0" smtClean="0"/>
              <a:t>национальной идентичности сегодня считаются гражданский, культурный и этнический</a:t>
            </a:r>
            <a:endParaRPr lang="ru-RU" dirty="0"/>
          </a:p>
        </p:txBody>
      </p:sp>
    </p:spTree>
    <p:extLst>
      <p:ext uri="{BB962C8B-B14F-4D97-AF65-F5344CB8AC3E}">
        <p14:creationId xmlns:p14="http://schemas.microsoft.com/office/powerpoint/2010/main" val="2401066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DB307E-12E1-4C9F-A04D-8147D96B46F5}" type="slidenum">
              <a:rPr lang="ru-RU" smtClean="0">
                <a:solidFill>
                  <a:prstClr val="black">
                    <a:tint val="75000"/>
                  </a:prstClr>
                </a:solidFill>
              </a:rPr>
              <a:pPr/>
              <a:t>3</a:t>
            </a:fld>
            <a:endParaRPr lang="ru-RU">
              <a:solidFill>
                <a:prstClr val="black">
                  <a:tint val="75000"/>
                </a:prstClr>
              </a:solidFill>
            </a:endParaRPr>
          </a:p>
        </p:txBody>
      </p:sp>
      <p:pic>
        <p:nvPicPr>
          <p:cNvPr id="3" name="Picture 2"/>
          <p:cNvPicPr>
            <a:picLocks noChangeAspect="1"/>
          </p:cNvPicPr>
          <p:nvPr/>
        </p:nvPicPr>
        <p:blipFill>
          <a:blip r:embed="rId2"/>
          <a:stretch>
            <a:fillRect/>
          </a:stretch>
        </p:blipFill>
        <p:spPr>
          <a:xfrm>
            <a:off x="827584" y="260648"/>
            <a:ext cx="7344816" cy="6768752"/>
          </a:xfrm>
          <a:prstGeom prst="rect">
            <a:avLst/>
          </a:prstGeom>
        </p:spPr>
      </p:pic>
    </p:spTree>
    <p:extLst>
      <p:ext uri="{BB962C8B-B14F-4D97-AF65-F5344CB8AC3E}">
        <p14:creationId xmlns:p14="http://schemas.microsoft.com/office/powerpoint/2010/main" val="4021521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5 основных компонентов гражданской идентичности</a:t>
            </a:r>
            <a:endParaRPr lang="ru-RU" dirty="0"/>
          </a:p>
        </p:txBody>
      </p:sp>
      <p:sp>
        <p:nvSpPr>
          <p:cNvPr id="3" name="Объект 2"/>
          <p:cNvSpPr>
            <a:spLocks noGrp="1"/>
          </p:cNvSpPr>
          <p:nvPr>
            <p:ph idx="1"/>
          </p:nvPr>
        </p:nvSpPr>
        <p:spPr/>
        <p:txBody>
          <a:bodyPr>
            <a:normAutofit fontScale="85000" lnSpcReduction="10000"/>
          </a:bodyPr>
          <a:lstStyle/>
          <a:p>
            <a:pPr marL="0" indent="0">
              <a:buNone/>
            </a:pPr>
            <a:r>
              <a:rPr lang="ru-RU" dirty="0" smtClean="0"/>
              <a:t>Существующая литература выделяет пять основных компонентов гражданской идентичности:</a:t>
            </a:r>
          </a:p>
          <a:p>
            <a:r>
              <a:rPr lang="ru-RU" dirty="0" smtClean="0"/>
              <a:t>привязанность к общей территории,</a:t>
            </a:r>
          </a:p>
          <a:p>
            <a:r>
              <a:rPr lang="ru-RU" dirty="0" smtClean="0"/>
              <a:t>гражданство</a:t>
            </a:r>
          </a:p>
          <a:p>
            <a:r>
              <a:rPr lang="ru-RU" dirty="0" smtClean="0"/>
              <a:t>вера в одни и те же политические принципы и идеологию</a:t>
            </a:r>
          </a:p>
          <a:p>
            <a:r>
              <a:rPr lang="ru-RU" dirty="0" smtClean="0"/>
              <a:t> уважение к политическим институтам и пользование равными политическими правами</a:t>
            </a:r>
          </a:p>
          <a:p>
            <a:r>
              <a:rPr lang="ru-RU" dirty="0"/>
              <a:t>и</a:t>
            </a:r>
            <a:r>
              <a:rPr lang="ru-RU" dirty="0" smtClean="0"/>
              <a:t> желание быть частью нации.</a:t>
            </a:r>
            <a:endParaRPr lang="ru-RU" dirty="0"/>
          </a:p>
        </p:txBody>
      </p:sp>
    </p:spTree>
    <p:extLst>
      <p:ext uri="{BB962C8B-B14F-4D97-AF65-F5344CB8AC3E}">
        <p14:creationId xmlns:p14="http://schemas.microsoft.com/office/powerpoint/2010/main" val="1284420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Культурная идентичность</a:t>
            </a:r>
            <a:endParaRPr lang="ru-RU" dirty="0"/>
          </a:p>
        </p:txBody>
      </p:sp>
      <p:sp>
        <p:nvSpPr>
          <p:cNvPr id="3" name="Объект 2"/>
          <p:cNvSpPr>
            <a:spLocks noGrp="1"/>
          </p:cNvSpPr>
          <p:nvPr>
            <p:ph idx="1"/>
          </p:nvPr>
        </p:nvSpPr>
        <p:spPr/>
        <p:txBody>
          <a:bodyPr/>
          <a:lstStyle/>
          <a:p>
            <a:pPr marL="0" indent="0">
              <a:buNone/>
            </a:pPr>
            <a:r>
              <a:rPr lang="ru-RU" dirty="0" smtClean="0"/>
              <a:t>Культурная идентичность основана на неполитических культурных чертах. Ключевые компоненты:</a:t>
            </a:r>
          </a:p>
          <a:p>
            <a:r>
              <a:rPr lang="ru-RU" dirty="0" smtClean="0"/>
              <a:t> язык,</a:t>
            </a:r>
          </a:p>
          <a:p>
            <a:r>
              <a:rPr lang="ru-RU" dirty="0" smtClean="0"/>
              <a:t>религия</a:t>
            </a:r>
          </a:p>
          <a:p>
            <a:r>
              <a:rPr lang="ru-RU" dirty="0" smtClean="0"/>
              <a:t>и традиции.</a:t>
            </a:r>
            <a:endParaRPr lang="ru-RU" dirty="0"/>
          </a:p>
        </p:txBody>
      </p:sp>
    </p:spTree>
    <p:extLst>
      <p:ext uri="{BB962C8B-B14F-4D97-AF65-F5344CB8AC3E}">
        <p14:creationId xmlns:p14="http://schemas.microsoft.com/office/powerpoint/2010/main" val="3719027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Этническая национальная идентичность </a:t>
            </a:r>
            <a:endParaRPr lang="ru-RU" dirty="0"/>
          </a:p>
        </p:txBody>
      </p:sp>
      <p:sp>
        <p:nvSpPr>
          <p:cNvPr id="3" name="Объект 2"/>
          <p:cNvSpPr>
            <a:spLocks noGrp="1"/>
          </p:cNvSpPr>
          <p:nvPr>
            <p:ph idx="1"/>
          </p:nvPr>
        </p:nvSpPr>
        <p:spPr/>
        <p:txBody>
          <a:bodyPr/>
          <a:lstStyle/>
          <a:p>
            <a:pPr marL="0" indent="0">
              <a:buNone/>
            </a:pPr>
            <a:r>
              <a:rPr lang="ru-RU" dirty="0" smtClean="0"/>
              <a:t>А для этнической национальной идентичности есть два доминирующих критерия, по которым определяется принадлежность к нации:</a:t>
            </a:r>
          </a:p>
          <a:p>
            <a:r>
              <a:rPr lang="ru-RU" dirty="0"/>
              <a:t>о</a:t>
            </a:r>
            <a:r>
              <a:rPr lang="ru-RU" dirty="0" smtClean="0"/>
              <a:t>бщие предки</a:t>
            </a:r>
          </a:p>
          <a:p>
            <a:r>
              <a:rPr lang="ru-RU" dirty="0" smtClean="0"/>
              <a:t>раса</a:t>
            </a:r>
            <a:endParaRPr lang="ru-RU" dirty="0"/>
          </a:p>
        </p:txBody>
      </p:sp>
    </p:spTree>
    <p:extLst>
      <p:ext uri="{BB962C8B-B14F-4D97-AF65-F5344CB8AC3E}">
        <p14:creationId xmlns:p14="http://schemas.microsoft.com/office/powerpoint/2010/main" val="2036331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3177269240"/>
              </p:ext>
            </p:extLst>
          </p:nvPr>
        </p:nvGraphicFramePr>
        <p:xfrm>
          <a:off x="467544" y="1556792"/>
          <a:ext cx="8230460" cy="2699004"/>
        </p:xfrm>
        <a:graphic>
          <a:graphicData uri="http://schemas.openxmlformats.org/drawingml/2006/table">
            <a:tbl>
              <a:tblPr firstRow="1" firstCol="1" bandRow="1">
                <a:tableStyleId>{5C22544A-7EE6-4342-B048-85BDC9FD1C3A}</a:tableStyleId>
              </a:tblPr>
              <a:tblGrid>
                <a:gridCol w="4186808"/>
                <a:gridCol w="4043652"/>
              </a:tblGrid>
              <a:tr h="0">
                <a:tc>
                  <a:txBody>
                    <a:bodyPr/>
                    <a:lstStyle/>
                    <a:p>
                      <a:pPr algn="just">
                        <a:lnSpc>
                          <a:spcPct val="115000"/>
                        </a:lnSpc>
                        <a:spcAft>
                          <a:spcPts val="0"/>
                        </a:spcAft>
                      </a:pPr>
                      <a:r>
                        <a:rPr lang="en-US" sz="1400">
                          <a:effectLst/>
                        </a:rPr>
                        <a:t>Content of National Identity</a:t>
                      </a:r>
                      <a:endParaRPr lang="ru-RU" sz="1100">
                        <a:effectLst/>
                        <a:latin typeface="Calibri"/>
                        <a:ea typeface="Calibri"/>
                        <a:cs typeface="Times New Roman"/>
                      </a:endParaRPr>
                    </a:p>
                  </a:txBody>
                  <a:tcPr marL="92873" marR="92873" marT="0" marB="0"/>
                </a:tc>
                <a:tc>
                  <a:txBody>
                    <a:bodyPr/>
                    <a:lstStyle/>
                    <a:p>
                      <a:pPr algn="just">
                        <a:lnSpc>
                          <a:spcPct val="115000"/>
                        </a:lnSpc>
                        <a:spcAft>
                          <a:spcPts val="0"/>
                        </a:spcAft>
                      </a:pPr>
                      <a:r>
                        <a:rPr lang="en-US" sz="1400">
                          <a:effectLst/>
                        </a:rPr>
                        <a:t>Key components</a:t>
                      </a:r>
                      <a:endParaRPr lang="ru-RU" sz="1100">
                        <a:effectLst/>
                        <a:latin typeface="Calibri"/>
                        <a:ea typeface="Calibri"/>
                        <a:cs typeface="Times New Roman"/>
                      </a:endParaRPr>
                    </a:p>
                  </a:txBody>
                  <a:tcPr marL="92873" marR="92873" marT="0" marB="0"/>
                </a:tc>
              </a:tr>
              <a:tr h="0">
                <a:tc>
                  <a:txBody>
                    <a:bodyPr/>
                    <a:lstStyle/>
                    <a:p>
                      <a:pPr algn="just">
                        <a:lnSpc>
                          <a:spcPct val="115000"/>
                        </a:lnSpc>
                        <a:spcAft>
                          <a:spcPts val="0"/>
                        </a:spcAft>
                      </a:pPr>
                      <a:r>
                        <a:rPr lang="en-US" sz="1400">
                          <a:effectLst/>
                        </a:rPr>
                        <a:t>Civic</a:t>
                      </a:r>
                      <a:endParaRPr lang="ru-RU" sz="1100">
                        <a:effectLst/>
                        <a:latin typeface="Calibri"/>
                        <a:ea typeface="Calibri"/>
                        <a:cs typeface="Times New Roman"/>
                      </a:endParaRPr>
                    </a:p>
                  </a:txBody>
                  <a:tcPr marL="92873" marR="92873" marT="0" marB="0"/>
                </a:tc>
                <a:tc>
                  <a:txBody>
                    <a:bodyPr/>
                    <a:lstStyle/>
                    <a:p>
                      <a:pPr algn="just">
                        <a:lnSpc>
                          <a:spcPct val="115000"/>
                        </a:lnSpc>
                        <a:spcAft>
                          <a:spcPts val="0"/>
                        </a:spcAft>
                      </a:pPr>
                      <a:r>
                        <a:rPr lang="en-US" sz="1400">
                          <a:effectLst/>
                        </a:rPr>
                        <a:t>Territory</a:t>
                      </a:r>
                      <a:endParaRPr lang="ru-RU" sz="1100">
                        <a:effectLst/>
                      </a:endParaRPr>
                    </a:p>
                    <a:p>
                      <a:pPr algn="just">
                        <a:lnSpc>
                          <a:spcPct val="115000"/>
                        </a:lnSpc>
                        <a:spcAft>
                          <a:spcPts val="0"/>
                        </a:spcAft>
                      </a:pPr>
                      <a:r>
                        <a:rPr lang="en-US" sz="1400">
                          <a:effectLst/>
                        </a:rPr>
                        <a:t>Citizenship</a:t>
                      </a:r>
                      <a:endParaRPr lang="ru-RU" sz="1100">
                        <a:effectLst/>
                      </a:endParaRPr>
                    </a:p>
                    <a:p>
                      <a:pPr algn="just">
                        <a:lnSpc>
                          <a:spcPct val="115000"/>
                        </a:lnSpc>
                        <a:spcAft>
                          <a:spcPts val="0"/>
                        </a:spcAft>
                      </a:pPr>
                      <a:r>
                        <a:rPr lang="en-US" sz="1400">
                          <a:effectLst/>
                        </a:rPr>
                        <a:t>Will and consent</a:t>
                      </a:r>
                      <a:endParaRPr lang="ru-RU" sz="1100">
                        <a:effectLst/>
                      </a:endParaRPr>
                    </a:p>
                    <a:p>
                      <a:pPr algn="just">
                        <a:lnSpc>
                          <a:spcPct val="115000"/>
                        </a:lnSpc>
                        <a:spcAft>
                          <a:spcPts val="0"/>
                        </a:spcAft>
                      </a:pPr>
                      <a:r>
                        <a:rPr lang="en-US" sz="1400">
                          <a:effectLst/>
                        </a:rPr>
                        <a:t>Political ideology</a:t>
                      </a:r>
                      <a:endParaRPr lang="ru-RU" sz="1100">
                        <a:effectLst/>
                      </a:endParaRPr>
                    </a:p>
                    <a:p>
                      <a:pPr algn="just">
                        <a:lnSpc>
                          <a:spcPct val="115000"/>
                        </a:lnSpc>
                        <a:spcAft>
                          <a:spcPts val="0"/>
                        </a:spcAft>
                      </a:pPr>
                      <a:r>
                        <a:rPr lang="en-US" sz="1400">
                          <a:effectLst/>
                        </a:rPr>
                        <a:t>Political institutions and rights</a:t>
                      </a:r>
                      <a:endParaRPr lang="ru-RU" sz="1100">
                        <a:effectLst/>
                        <a:latin typeface="Calibri"/>
                        <a:ea typeface="Calibri"/>
                        <a:cs typeface="Times New Roman"/>
                      </a:endParaRPr>
                    </a:p>
                  </a:txBody>
                  <a:tcPr marL="92873" marR="92873" marT="0" marB="0"/>
                </a:tc>
              </a:tr>
              <a:tr h="0">
                <a:tc>
                  <a:txBody>
                    <a:bodyPr/>
                    <a:lstStyle/>
                    <a:p>
                      <a:pPr algn="just">
                        <a:lnSpc>
                          <a:spcPct val="115000"/>
                        </a:lnSpc>
                        <a:spcAft>
                          <a:spcPts val="0"/>
                        </a:spcAft>
                      </a:pPr>
                      <a:r>
                        <a:rPr lang="en-US" sz="1400">
                          <a:effectLst/>
                        </a:rPr>
                        <a:t>Cultural</a:t>
                      </a:r>
                      <a:endParaRPr lang="ru-RU" sz="1100">
                        <a:effectLst/>
                        <a:latin typeface="Calibri"/>
                        <a:ea typeface="Calibri"/>
                        <a:cs typeface="Times New Roman"/>
                      </a:endParaRPr>
                    </a:p>
                  </a:txBody>
                  <a:tcPr marL="92873" marR="92873" marT="0" marB="0"/>
                </a:tc>
                <a:tc>
                  <a:txBody>
                    <a:bodyPr/>
                    <a:lstStyle/>
                    <a:p>
                      <a:pPr algn="just">
                        <a:lnSpc>
                          <a:spcPct val="115000"/>
                        </a:lnSpc>
                        <a:spcAft>
                          <a:spcPts val="0"/>
                        </a:spcAft>
                      </a:pPr>
                      <a:r>
                        <a:rPr lang="en-US" sz="1400">
                          <a:effectLst/>
                        </a:rPr>
                        <a:t>Religion</a:t>
                      </a:r>
                      <a:endParaRPr lang="ru-RU" sz="1100">
                        <a:effectLst/>
                      </a:endParaRPr>
                    </a:p>
                    <a:p>
                      <a:pPr algn="just">
                        <a:lnSpc>
                          <a:spcPct val="115000"/>
                        </a:lnSpc>
                        <a:spcAft>
                          <a:spcPts val="0"/>
                        </a:spcAft>
                      </a:pPr>
                      <a:r>
                        <a:rPr lang="en-US" sz="1400">
                          <a:effectLst/>
                        </a:rPr>
                        <a:t>Language</a:t>
                      </a:r>
                      <a:endParaRPr lang="ru-RU" sz="1100">
                        <a:effectLst/>
                      </a:endParaRPr>
                    </a:p>
                    <a:p>
                      <a:pPr algn="just">
                        <a:lnSpc>
                          <a:spcPct val="115000"/>
                        </a:lnSpc>
                        <a:spcAft>
                          <a:spcPts val="0"/>
                        </a:spcAft>
                      </a:pPr>
                      <a:r>
                        <a:rPr lang="en-US" sz="1400">
                          <a:effectLst/>
                        </a:rPr>
                        <a:t>traditions</a:t>
                      </a:r>
                      <a:endParaRPr lang="ru-RU" sz="1100">
                        <a:effectLst/>
                        <a:latin typeface="Calibri"/>
                        <a:ea typeface="Calibri"/>
                        <a:cs typeface="Times New Roman"/>
                      </a:endParaRPr>
                    </a:p>
                  </a:txBody>
                  <a:tcPr marL="92873" marR="92873" marT="0" marB="0"/>
                </a:tc>
              </a:tr>
              <a:tr h="0">
                <a:tc>
                  <a:txBody>
                    <a:bodyPr/>
                    <a:lstStyle/>
                    <a:p>
                      <a:pPr algn="just">
                        <a:lnSpc>
                          <a:spcPct val="115000"/>
                        </a:lnSpc>
                        <a:spcAft>
                          <a:spcPts val="0"/>
                        </a:spcAft>
                      </a:pPr>
                      <a:r>
                        <a:rPr lang="en-US" sz="1400">
                          <a:effectLst/>
                        </a:rPr>
                        <a:t>Ethnic</a:t>
                      </a:r>
                      <a:endParaRPr lang="ru-RU" sz="1100">
                        <a:effectLst/>
                        <a:latin typeface="Calibri"/>
                        <a:ea typeface="Calibri"/>
                        <a:cs typeface="Times New Roman"/>
                      </a:endParaRPr>
                    </a:p>
                  </a:txBody>
                  <a:tcPr marL="92873" marR="92873" marT="0" marB="0"/>
                </a:tc>
                <a:tc>
                  <a:txBody>
                    <a:bodyPr/>
                    <a:lstStyle/>
                    <a:p>
                      <a:pPr algn="just">
                        <a:lnSpc>
                          <a:spcPct val="115000"/>
                        </a:lnSpc>
                        <a:spcAft>
                          <a:spcPts val="0"/>
                        </a:spcAft>
                      </a:pPr>
                      <a:r>
                        <a:rPr lang="en-US" sz="1400" dirty="0">
                          <a:effectLst/>
                        </a:rPr>
                        <a:t>Ancestry</a:t>
                      </a:r>
                      <a:endParaRPr lang="ru-RU" sz="1100" dirty="0">
                        <a:effectLst/>
                      </a:endParaRPr>
                    </a:p>
                    <a:p>
                      <a:pPr algn="just">
                        <a:lnSpc>
                          <a:spcPct val="115000"/>
                        </a:lnSpc>
                        <a:spcAft>
                          <a:spcPts val="0"/>
                        </a:spcAft>
                      </a:pPr>
                      <a:r>
                        <a:rPr lang="en-US" sz="1400" dirty="0">
                          <a:effectLst/>
                        </a:rPr>
                        <a:t>Race </a:t>
                      </a:r>
                      <a:endParaRPr lang="ru-RU" sz="1100" dirty="0">
                        <a:effectLst/>
                        <a:latin typeface="Calibri"/>
                        <a:ea typeface="Calibri"/>
                        <a:cs typeface="Times New Roman"/>
                      </a:endParaRPr>
                    </a:p>
                  </a:txBody>
                  <a:tcPr marL="92873" marR="92873" marT="0" marB="0"/>
                </a:tc>
              </a:tr>
            </a:tbl>
          </a:graphicData>
        </a:graphic>
      </p:graphicFrame>
      <p:sp>
        <p:nvSpPr>
          <p:cNvPr id="2" name="Номер слайда 1"/>
          <p:cNvSpPr>
            <a:spLocks noGrp="1"/>
          </p:cNvSpPr>
          <p:nvPr>
            <p:ph type="sldNum" sz="quarter" idx="12"/>
          </p:nvPr>
        </p:nvSpPr>
        <p:spPr/>
        <p:txBody>
          <a:bodyPr/>
          <a:lstStyle/>
          <a:p>
            <a:fld id="{71DB307E-12E1-4C9F-A04D-8147D96B46F5}" type="slidenum">
              <a:rPr lang="ru-RU" smtClean="0"/>
              <a:t>33</a:t>
            </a:fld>
            <a:endParaRPr lang="ru-RU"/>
          </a:p>
        </p:txBody>
      </p:sp>
    </p:spTree>
    <p:extLst>
      <p:ext uri="{BB962C8B-B14F-4D97-AF65-F5344CB8AC3E}">
        <p14:creationId xmlns:p14="http://schemas.microsoft.com/office/powerpoint/2010/main" val="3321390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Как можно понять какой тип нации?</a:t>
            </a:r>
            <a:endParaRPr lang="ru-RU" dirty="0"/>
          </a:p>
        </p:txBody>
      </p:sp>
      <p:sp>
        <p:nvSpPr>
          <p:cNvPr id="3" name="Объект 2"/>
          <p:cNvSpPr>
            <a:spLocks noGrp="1"/>
          </p:cNvSpPr>
          <p:nvPr>
            <p:ph idx="1"/>
          </p:nvPr>
        </p:nvSpPr>
        <p:spPr/>
        <p:txBody>
          <a:bodyPr/>
          <a:lstStyle/>
          <a:p>
            <a:pPr marL="0" indent="0">
              <a:buNone/>
            </a:pPr>
            <a:r>
              <a:rPr lang="ru-RU" dirty="0" smtClean="0"/>
              <a:t>Существуют два основных варианта: изучение политики государства и отношения членов нации. Политика государства в отношении национальной идентичности касается узкой части населения государства: политической элиты у власти. Такая политика может быстро измениться при смене правящих партий или коалиций.</a:t>
            </a:r>
            <a:endParaRPr lang="ru-RU" dirty="0"/>
          </a:p>
        </p:txBody>
      </p:sp>
    </p:spTree>
    <p:extLst>
      <p:ext uri="{BB962C8B-B14F-4D97-AF65-F5344CB8AC3E}">
        <p14:creationId xmlns:p14="http://schemas.microsoft.com/office/powerpoint/2010/main" val="1305771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отношения членов общества к национальной идентичности</a:t>
            </a:r>
            <a:endParaRPr lang="ru-RU" dirty="0"/>
          </a:p>
        </p:txBody>
      </p:sp>
      <p:sp>
        <p:nvSpPr>
          <p:cNvPr id="3" name="Объект 2"/>
          <p:cNvSpPr>
            <a:spLocks noGrp="1"/>
          </p:cNvSpPr>
          <p:nvPr>
            <p:ph idx="1"/>
          </p:nvPr>
        </p:nvSpPr>
        <p:spPr/>
        <p:txBody>
          <a:bodyPr/>
          <a:lstStyle/>
          <a:p>
            <a:pPr marL="0" indent="0">
              <a:buNone/>
            </a:pPr>
            <a:r>
              <a:rPr lang="ru-RU" dirty="0" smtClean="0"/>
              <a:t>Что касается отношения членов общества к национальной идентичности, основная проблема заключается в том, что многие ученые объединяют гражданскую государственность с политикой культурной ассимиляции.</a:t>
            </a:r>
            <a:endParaRPr lang="ru-RU" dirty="0"/>
          </a:p>
        </p:txBody>
      </p:sp>
    </p:spTree>
    <p:extLst>
      <p:ext uri="{BB962C8B-B14F-4D97-AF65-F5344CB8AC3E}">
        <p14:creationId xmlns:p14="http://schemas.microsoft.com/office/powerpoint/2010/main" val="750545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ученые</a:t>
            </a:r>
            <a:endParaRPr lang="ru-RU" dirty="0"/>
          </a:p>
        </p:txBody>
      </p:sp>
      <p:sp>
        <p:nvSpPr>
          <p:cNvPr id="3" name="Объект 2"/>
          <p:cNvSpPr>
            <a:spLocks noGrp="1"/>
          </p:cNvSpPr>
          <p:nvPr>
            <p:ph idx="1"/>
          </p:nvPr>
        </p:nvSpPr>
        <p:spPr/>
        <p:txBody>
          <a:bodyPr>
            <a:normAutofit lnSpcReduction="10000"/>
          </a:bodyPr>
          <a:lstStyle/>
          <a:p>
            <a:pPr marL="0" indent="0">
              <a:buNone/>
            </a:pPr>
            <a:r>
              <a:rPr lang="ru-RU" dirty="0" smtClean="0"/>
              <a:t>Например, </a:t>
            </a:r>
            <a:r>
              <a:rPr lang="ru-RU" dirty="0" err="1" smtClean="0"/>
              <a:t>Брубейкер</a:t>
            </a:r>
            <a:r>
              <a:rPr lang="ru-RU" dirty="0" smtClean="0"/>
              <a:t> утверждает, что политика культурной ассимиляции предполагает политическую концепцию членства в нации. </a:t>
            </a:r>
            <a:r>
              <a:rPr lang="ru-RU" dirty="0" err="1" smtClean="0"/>
              <a:t>Кимлика</a:t>
            </a:r>
            <a:r>
              <a:rPr lang="ru-RU" dirty="0" smtClean="0"/>
              <a:t> аналогичным образом описывает, как этнические конфликты часто возникают в результате попыток гражданских националистов насильственно включить и ассимилировать этнические меньшинства в доминирующую культуру.</a:t>
            </a:r>
            <a:endParaRPr lang="ru-RU" dirty="0"/>
          </a:p>
        </p:txBody>
      </p:sp>
    </p:spTree>
    <p:extLst>
      <p:ext uri="{BB962C8B-B14F-4D97-AF65-F5344CB8AC3E}">
        <p14:creationId xmlns:p14="http://schemas.microsoft.com/office/powerpoint/2010/main" val="247656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подлинно гражданское представление о нации </a:t>
            </a:r>
            <a:endParaRPr lang="ru-RU" dirty="0"/>
          </a:p>
        </p:txBody>
      </p:sp>
      <p:sp>
        <p:nvSpPr>
          <p:cNvPr id="3" name="Объект 2"/>
          <p:cNvSpPr>
            <a:spLocks noGrp="1"/>
          </p:cNvSpPr>
          <p:nvPr>
            <p:ph idx="1"/>
          </p:nvPr>
        </p:nvSpPr>
        <p:spPr/>
        <p:txBody>
          <a:bodyPr>
            <a:normAutofit lnSpcReduction="10000"/>
          </a:bodyPr>
          <a:lstStyle/>
          <a:p>
            <a:pPr marL="0" indent="0">
              <a:buNone/>
            </a:pPr>
            <a:r>
              <a:rPr lang="ru-RU" dirty="0" smtClean="0"/>
              <a:t>Но подлинно гражданское представление о нации не связано так напрямую с культурным единством. Людей в чисто гражданской нации объединяют такие черты, как общее гражданство, уважение к закону и государственным институтам, вера в набор политических принципов. Такие культурные маркеры, как язык, религия, не принимаются во внимание, если речь идет о чисто гражданской нации.</a:t>
            </a:r>
            <a:endParaRPr lang="ru-RU" dirty="0"/>
          </a:p>
        </p:txBody>
      </p:sp>
    </p:spTree>
    <p:extLst>
      <p:ext uri="{BB962C8B-B14F-4D97-AF65-F5344CB8AC3E}">
        <p14:creationId xmlns:p14="http://schemas.microsoft.com/office/powerpoint/2010/main" val="537622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Государственная политика в отношении национальностей</a:t>
            </a:r>
            <a:endParaRPr lang="ru-RU" dirty="0"/>
          </a:p>
        </p:txBody>
      </p:sp>
      <p:sp>
        <p:nvSpPr>
          <p:cNvPr id="3" name="Объект 2"/>
          <p:cNvSpPr>
            <a:spLocks noGrp="1"/>
          </p:cNvSpPr>
          <p:nvPr>
            <p:ph idx="1"/>
          </p:nvPr>
        </p:nvSpPr>
        <p:spPr/>
        <p:txBody>
          <a:bodyPr/>
          <a:lstStyle/>
          <a:p>
            <a:pPr marL="0" indent="0">
              <a:buNone/>
            </a:pPr>
            <a:r>
              <a:rPr lang="ru-RU" dirty="0" smtClean="0"/>
              <a:t>Первый вариант - это идея о том, что государство должно быть по возможности нейтральным в культурном отношении и поощрять индивидуальные, а не коллективные права.</a:t>
            </a:r>
            <a:endParaRPr lang="ru-RU" dirty="0"/>
          </a:p>
        </p:txBody>
      </p:sp>
    </p:spTree>
    <p:extLst>
      <p:ext uri="{BB962C8B-B14F-4D97-AF65-F5344CB8AC3E}">
        <p14:creationId xmlns:p14="http://schemas.microsoft.com/office/powerpoint/2010/main" val="867140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Государственная политика в отношении национальностей</a:t>
            </a:r>
            <a:endParaRPr lang="ru-RU" dirty="0"/>
          </a:p>
        </p:txBody>
      </p:sp>
      <p:sp>
        <p:nvSpPr>
          <p:cNvPr id="3" name="Объект 2"/>
          <p:cNvSpPr>
            <a:spLocks noGrp="1"/>
          </p:cNvSpPr>
          <p:nvPr>
            <p:ph idx="1"/>
          </p:nvPr>
        </p:nvSpPr>
        <p:spPr/>
        <p:txBody>
          <a:bodyPr>
            <a:normAutofit fontScale="85000" lnSpcReduction="10000"/>
          </a:bodyPr>
          <a:lstStyle/>
          <a:p>
            <a:pPr marL="0" indent="0">
              <a:buNone/>
            </a:pPr>
            <a:r>
              <a:rPr lang="ru-RU" dirty="0" smtClean="0"/>
              <a:t>Второй вариант - это политика </a:t>
            </a:r>
            <a:r>
              <a:rPr lang="ru-RU" dirty="0" err="1" smtClean="0"/>
              <a:t>мультикультурализма</a:t>
            </a:r>
            <a:r>
              <a:rPr lang="ru-RU" dirty="0" smtClean="0"/>
              <a:t>, при которой государство признает коллективные права и способствует сохранению или развитию культур меньшинств. Такая попытка основана на гражданском допущении меньшинств, поскольку в этой формулировке культурное единство является основой сильного национального государства. Здесь государство будет активно продвигать историю и культуру этнической группы большинства в сфере образования и языковой политики в качестве основы для построения национальной культуры.</a:t>
            </a:r>
            <a:endParaRPr lang="ru-RU" dirty="0"/>
          </a:p>
        </p:txBody>
      </p:sp>
    </p:spTree>
    <p:extLst>
      <p:ext uri="{BB962C8B-B14F-4D97-AF65-F5344CB8AC3E}">
        <p14:creationId xmlns:p14="http://schemas.microsoft.com/office/powerpoint/2010/main" val="3310250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Почему проблемы идентичности, нации так важны?</a:t>
            </a:r>
            <a:endParaRPr lang="ru-RU" dirty="0"/>
          </a:p>
        </p:txBody>
      </p:sp>
      <p:sp>
        <p:nvSpPr>
          <p:cNvPr id="3" name="Объект 2"/>
          <p:cNvSpPr>
            <a:spLocks noGrp="1"/>
          </p:cNvSpPr>
          <p:nvPr>
            <p:ph idx="1"/>
          </p:nvPr>
        </p:nvSpPr>
        <p:spPr/>
        <p:txBody>
          <a:bodyPr/>
          <a:lstStyle/>
          <a:p>
            <a:pPr marL="0" indent="0">
              <a:buNone/>
            </a:pPr>
            <a:r>
              <a:rPr lang="ru-RU" dirty="0" smtClean="0"/>
              <a:t>Гражданство, ассимиляция, положение этнических меньшинств, миграционная и иммиграционная политика – </a:t>
            </a:r>
            <a:r>
              <a:rPr lang="ru-RU" dirty="0" smtClean="0"/>
              <a:t>все эти вопросы</a:t>
            </a:r>
            <a:r>
              <a:rPr lang="en-US" dirty="0" smtClean="0"/>
              <a:t> </a:t>
            </a:r>
            <a:r>
              <a:rPr lang="ru-RU" dirty="0" smtClean="0"/>
              <a:t>связаны </a:t>
            </a:r>
            <a:r>
              <a:rPr lang="ru-RU" dirty="0" smtClean="0"/>
              <a:t>с понятием идентичности и нации</a:t>
            </a:r>
            <a:endParaRPr lang="ru-RU" dirty="0"/>
          </a:p>
        </p:txBody>
      </p:sp>
    </p:spTree>
    <p:extLst>
      <p:ext uri="{BB962C8B-B14F-4D97-AF65-F5344CB8AC3E}">
        <p14:creationId xmlns:p14="http://schemas.microsoft.com/office/powerpoint/2010/main" val="163886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Мультикультурная модель развития общества</a:t>
            </a:r>
            <a:endParaRPr lang="ru-RU" dirty="0"/>
          </a:p>
        </p:txBody>
      </p:sp>
      <p:sp>
        <p:nvSpPr>
          <p:cNvPr id="3" name="Объект 2"/>
          <p:cNvSpPr>
            <a:spLocks noGrp="1"/>
          </p:cNvSpPr>
          <p:nvPr>
            <p:ph idx="1"/>
          </p:nvPr>
        </p:nvSpPr>
        <p:spPr/>
        <p:txBody>
          <a:bodyPr>
            <a:normAutofit fontScale="55000" lnSpcReduction="20000"/>
          </a:bodyPr>
          <a:lstStyle/>
          <a:p>
            <a:pPr marL="0" indent="0">
              <a:buNone/>
            </a:pPr>
            <a:r>
              <a:rPr lang="ru-RU" dirty="0" err="1"/>
              <a:t>Мультикультурная</a:t>
            </a:r>
            <a:r>
              <a:rPr lang="ru-RU" dirty="0"/>
              <a:t> модель предполагала наличие внутри общества культурных различий. Иммигранты считались полноправными участниками системы образования, рынка труда и жилья и т. д. Для такой модели приоритетными задачами являлись уравнение мигрантов и местного населения в политических и гражданских правах, а также равенство перед законом всех граждан, что обеспечивается законами о гражданстве. Прибывшие работники сохраняли мировоззрение, стиль жизни и систему ценностей, характерные для своей культуры. Предполагалось, что такое параллельное сосуществование непохожих друг на друга культур приведет к неизбежной интеграции и взаимному культурному обогащению. Однако основной целью мигрантов была трудовая деятельность на территории Германии, а не приобщение к немецкой </a:t>
            </a:r>
            <a:r>
              <a:rPr lang="ru-RU" dirty="0" smtClean="0"/>
              <a:t>культуре. </a:t>
            </a:r>
            <a:r>
              <a:rPr lang="ru-RU" dirty="0"/>
              <a:t>Возросшая плотность населения на территории страны привела к увеличению расходов на социальную сферу, в связи с этим постоянно росла финансовая нагрузка на население. Это оказало негативное влияние на взаимодействие между различными группами населения: росло отрицательное отношение к иностранцам, которые стали рассматриваться немцами как причина нестабильности в государстве. Для немецкого населения был характерен страх перед слишком большим количеством иностранцев, что вызывало стремление к их вытеснению. </a:t>
            </a:r>
          </a:p>
        </p:txBody>
      </p:sp>
      <p:sp>
        <p:nvSpPr>
          <p:cNvPr id="4" name="Номер слайда 3"/>
          <p:cNvSpPr>
            <a:spLocks noGrp="1"/>
          </p:cNvSpPr>
          <p:nvPr>
            <p:ph type="sldNum" sz="quarter" idx="12"/>
          </p:nvPr>
        </p:nvSpPr>
        <p:spPr/>
        <p:txBody>
          <a:bodyPr/>
          <a:lstStyle/>
          <a:p>
            <a:fld id="{71DB307E-12E1-4C9F-A04D-8147D96B46F5}" type="slidenum">
              <a:rPr lang="ru-RU" smtClean="0"/>
              <a:t>40</a:t>
            </a:fld>
            <a:endParaRPr lang="ru-RU"/>
          </a:p>
        </p:txBody>
      </p:sp>
    </p:spTree>
    <p:extLst>
      <p:ext uri="{BB962C8B-B14F-4D97-AF65-F5344CB8AC3E}">
        <p14:creationId xmlns:p14="http://schemas.microsoft.com/office/powerpoint/2010/main" val="456372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Политика мультикультурализма</a:t>
            </a:r>
            <a:endParaRPr lang="ru-RU" dirty="0"/>
          </a:p>
        </p:txBody>
      </p:sp>
      <p:sp>
        <p:nvSpPr>
          <p:cNvPr id="3" name="Объект 2"/>
          <p:cNvSpPr>
            <a:spLocks noGrp="1"/>
          </p:cNvSpPr>
          <p:nvPr>
            <p:ph idx="1"/>
          </p:nvPr>
        </p:nvSpPr>
        <p:spPr/>
        <p:txBody>
          <a:bodyPr>
            <a:normAutofit fontScale="85000" lnSpcReduction="20000"/>
          </a:bodyPr>
          <a:lstStyle/>
          <a:p>
            <a:pPr marL="0" indent="0">
              <a:buNone/>
            </a:pPr>
            <a:r>
              <a:rPr lang="ru-RU" dirty="0"/>
              <a:t>Вследствие </a:t>
            </a:r>
            <a:r>
              <a:rPr lang="ru-RU" dirty="0" smtClean="0"/>
              <a:t>иммиграционной </a:t>
            </a:r>
            <a:r>
              <a:rPr lang="ru-RU" dirty="0"/>
              <a:t>политики прошедших десятилетий крупные государства Европейского союза оказались переполнены иммигрантами из развивающихся стран, чуждых европейской культурной и религиозной традиции. Европейским государствам было сложно найти политические решения, позволяющие этим иммигрантам сохранить свою культурную идентичность и в то же время интегрироваться в политические и ценностные системы принявших их </a:t>
            </a:r>
            <a:r>
              <a:rPr lang="ru-RU" dirty="0" smtClean="0"/>
              <a:t>европейских обществ</a:t>
            </a:r>
            <a:r>
              <a:rPr lang="ru-RU" dirty="0"/>
              <a:t>. В реальности речь шла либо об ассимиляции, либо о возникновении «параллельных обществ».</a:t>
            </a:r>
          </a:p>
          <a:p>
            <a:endParaRPr lang="ru-RU" dirty="0"/>
          </a:p>
        </p:txBody>
      </p:sp>
      <p:sp>
        <p:nvSpPr>
          <p:cNvPr id="4" name="Номер слайда 3"/>
          <p:cNvSpPr>
            <a:spLocks noGrp="1"/>
          </p:cNvSpPr>
          <p:nvPr>
            <p:ph type="sldNum" sz="quarter" idx="12"/>
          </p:nvPr>
        </p:nvSpPr>
        <p:spPr/>
        <p:txBody>
          <a:bodyPr/>
          <a:lstStyle/>
          <a:p>
            <a:fld id="{71DB307E-12E1-4C9F-A04D-8147D96B46F5}" type="slidenum">
              <a:rPr lang="ru-RU" smtClean="0"/>
              <a:t>41</a:t>
            </a:fld>
            <a:endParaRPr lang="ru-RU"/>
          </a:p>
        </p:txBody>
      </p:sp>
    </p:spTree>
    <p:extLst>
      <p:ext uri="{BB962C8B-B14F-4D97-AF65-F5344CB8AC3E}">
        <p14:creationId xmlns:p14="http://schemas.microsoft.com/office/powerpoint/2010/main" val="41633738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Варианты решения проблемы: сосуществование в обществе различных этнических групп</a:t>
            </a:r>
            <a:endParaRPr lang="ru-RU" sz="2400" dirty="0"/>
          </a:p>
        </p:txBody>
      </p:sp>
      <p:sp>
        <p:nvSpPr>
          <p:cNvPr id="3" name="Объект 2"/>
          <p:cNvSpPr>
            <a:spLocks noGrp="1"/>
          </p:cNvSpPr>
          <p:nvPr>
            <p:ph idx="1"/>
          </p:nvPr>
        </p:nvSpPr>
        <p:spPr/>
        <p:txBody>
          <a:bodyPr/>
          <a:lstStyle/>
          <a:p>
            <a:pPr marL="0" indent="0">
              <a:buNone/>
            </a:pPr>
            <a:r>
              <a:rPr lang="ru-RU" dirty="0" smtClean="0"/>
              <a:t>Кровь или </a:t>
            </a:r>
            <a:r>
              <a:rPr lang="ru-RU" dirty="0" smtClean="0"/>
              <a:t>почва</a:t>
            </a:r>
          </a:p>
          <a:p>
            <a:pPr marL="0" indent="0">
              <a:buNone/>
            </a:pPr>
            <a:endParaRPr lang="ru-RU" dirty="0" smtClean="0"/>
          </a:p>
          <a:p>
            <a:pPr marL="0" indent="0">
              <a:buNone/>
            </a:pPr>
            <a:r>
              <a:rPr lang="ru-RU" dirty="0" smtClean="0"/>
              <a:t>Сохранить различия и интегрироваться в общество- политика мультикультурализма</a:t>
            </a:r>
          </a:p>
          <a:p>
            <a:pPr marL="0" indent="0">
              <a:buNone/>
            </a:pPr>
            <a:r>
              <a:rPr lang="ru-RU" dirty="0" smtClean="0"/>
              <a:t>Политика ассимиляции</a:t>
            </a:r>
          </a:p>
          <a:p>
            <a:pPr marL="0" indent="0">
              <a:buNone/>
            </a:pPr>
            <a:r>
              <a:rPr lang="ru-RU" dirty="0" smtClean="0"/>
              <a:t>«Параллельное общество»</a:t>
            </a:r>
            <a:endParaRPr lang="ru-RU" dirty="0"/>
          </a:p>
        </p:txBody>
      </p:sp>
    </p:spTree>
    <p:extLst>
      <p:ext uri="{BB962C8B-B14F-4D97-AF65-F5344CB8AC3E}">
        <p14:creationId xmlns:p14="http://schemas.microsoft.com/office/powerpoint/2010/main" val="39230289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en-US" dirty="0" smtClean="0"/>
              <a:t>After the collapse of the Soviet Union in 1991, the ethnically diverse population of Kazakhstan presented a great challenge for the new regime’s ethnic and identity-building policies. </a:t>
            </a:r>
            <a:endParaRPr lang="ru-RU" dirty="0" smtClean="0"/>
          </a:p>
          <a:p>
            <a:endParaRPr lang="ru-RU" dirty="0"/>
          </a:p>
        </p:txBody>
      </p:sp>
    </p:spTree>
    <p:extLst>
      <p:ext uri="{BB962C8B-B14F-4D97-AF65-F5344CB8AC3E}">
        <p14:creationId xmlns:p14="http://schemas.microsoft.com/office/powerpoint/2010/main" val="42520346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Гражданские нации </a:t>
            </a:r>
            <a:endParaRPr lang="ru-RU" dirty="0"/>
          </a:p>
        </p:txBody>
      </p:sp>
      <p:sp>
        <p:nvSpPr>
          <p:cNvPr id="3" name="Объект 2"/>
          <p:cNvSpPr>
            <a:spLocks noGrp="1"/>
          </p:cNvSpPr>
          <p:nvPr>
            <p:ph idx="1"/>
          </p:nvPr>
        </p:nvSpPr>
        <p:spPr/>
        <p:txBody>
          <a:bodyPr>
            <a:normAutofit fontScale="62500" lnSpcReduction="20000"/>
          </a:bodyPr>
          <a:lstStyle/>
          <a:p>
            <a:pPr marL="0" indent="0">
              <a:buNone/>
            </a:pPr>
            <a:r>
              <a:rPr lang="ru-RU" dirty="0" smtClean="0"/>
              <a:t>Гражданские нации были и остаются многоэтничными образованиями (за исключением небольших островных государств) с разной степенью культурной и политической консолидации. Подавляющее большинство наций включают несколько, а иногда десятки и сотни этнических общностей, говорящих на разных языках и исповедующих разные религии (напр., американская, индийская, малазийская, канадская, китайская, нигерийская, швейцарская). Обычно язык и культура наиболее многочисленной этнической общности обретают доминирующий (а иногда официальный) статус в гражданском сообществе – государстве, а культура малых групп или групп иммигрантского населения, называемых меньшинствами (см. Меньшинство этническое), подвергается ассимиляции и дискриминации. Согласно национальным законодательствам и международно-правовым нормам, представители меньшинств являются равноправными членами наций и обычно считают себя таковыми (индейские народы и натурализованные иммигрантские группы в странах Америки; корсиканцы и бретонцы во Франции; шотландцы, ирландцы, уэльсцы в Англии; </a:t>
            </a:r>
            <a:r>
              <a:rPr lang="ru-RU" dirty="0" err="1" smtClean="0"/>
              <a:t>квебекцы</a:t>
            </a:r>
            <a:r>
              <a:rPr lang="ru-RU" dirty="0" smtClean="0"/>
              <a:t>, индейцы, эскимосы, иммигрантские группы в Канаде; неханские народы в Китае). </a:t>
            </a:r>
            <a:endParaRPr lang="ru-RU" dirty="0"/>
          </a:p>
        </p:txBody>
      </p:sp>
    </p:spTree>
    <p:extLst>
      <p:ext uri="{BB962C8B-B14F-4D97-AF65-F5344CB8AC3E}">
        <p14:creationId xmlns:p14="http://schemas.microsoft.com/office/powerpoint/2010/main" val="31482713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Страны с этническим национализмом</a:t>
            </a:r>
            <a:endParaRPr lang="ru-RU" dirty="0"/>
          </a:p>
        </p:txBody>
      </p:sp>
      <p:sp>
        <p:nvSpPr>
          <p:cNvPr id="3" name="Объект 2"/>
          <p:cNvSpPr>
            <a:spLocks noGrp="1"/>
          </p:cNvSpPr>
          <p:nvPr>
            <p:ph idx="1"/>
          </p:nvPr>
        </p:nvSpPr>
        <p:spPr/>
        <p:txBody>
          <a:bodyPr>
            <a:normAutofit fontScale="92500" lnSpcReduction="20000"/>
          </a:bodyPr>
          <a:lstStyle/>
          <a:p>
            <a:pPr marL="0" indent="0">
              <a:buNone/>
            </a:pPr>
            <a:r>
              <a:rPr lang="ru-RU" dirty="0" smtClean="0"/>
              <a:t>В ряде стран, где распространены идеология и практика этнического национализма или расизма, демографически и (или) политически господствующие этнические общности исключают других из понятия «нация» и даже отказывают </a:t>
            </a:r>
            <a:r>
              <a:rPr lang="ru-RU" dirty="0" smtClean="0"/>
              <a:t>им в гражданстве</a:t>
            </a:r>
            <a:r>
              <a:rPr lang="ru-RU" dirty="0" smtClean="0"/>
              <a:t>. (То есть тем группам, </a:t>
            </a:r>
            <a:r>
              <a:rPr lang="ru-RU" dirty="0" smtClean="0"/>
              <a:t> </a:t>
            </a:r>
            <a:r>
              <a:rPr lang="ru-RU" dirty="0" smtClean="0"/>
              <a:t>которые не </a:t>
            </a:r>
            <a:r>
              <a:rPr lang="ru-RU" dirty="0" smtClean="0"/>
              <a:t>отн</a:t>
            </a:r>
            <a:r>
              <a:rPr lang="ru-RU" dirty="0"/>
              <a:t>о</a:t>
            </a:r>
            <a:r>
              <a:rPr lang="ru-RU" dirty="0" smtClean="0"/>
              <a:t>сятся </a:t>
            </a:r>
            <a:r>
              <a:rPr lang="ru-RU" dirty="0" smtClean="0"/>
              <a:t>к господствующей этнической </a:t>
            </a:r>
            <a:r>
              <a:rPr lang="ru-RU" dirty="0" smtClean="0"/>
              <a:t>группе). В таких случаях ситуация выглядит как (</a:t>
            </a:r>
            <a:r>
              <a:rPr lang="ru-RU" dirty="0" smtClean="0"/>
              <a:t>в  т.ч. законодательным путем) </a:t>
            </a:r>
            <a:r>
              <a:rPr lang="ru-RU" dirty="0" smtClean="0"/>
              <a:t>различительная схема«нация </a:t>
            </a:r>
            <a:r>
              <a:rPr lang="ru-RU" dirty="0" smtClean="0"/>
              <a:t>и меньшинства»</a:t>
            </a:r>
            <a:endParaRPr lang="ru-RU" dirty="0"/>
          </a:p>
        </p:txBody>
      </p:sp>
    </p:spTree>
    <p:extLst>
      <p:ext uri="{BB962C8B-B14F-4D97-AF65-F5344CB8AC3E}">
        <p14:creationId xmlns:p14="http://schemas.microsoft.com/office/powerpoint/2010/main" val="2879292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Latvia is rather neatly divided into two large groups</a:t>
            </a:r>
          </a:p>
        </p:txBody>
      </p:sp>
      <p:sp>
        <p:nvSpPr>
          <p:cNvPr id="3" name="Content Placeholder 2"/>
          <p:cNvSpPr>
            <a:spLocks noGrp="1"/>
          </p:cNvSpPr>
          <p:nvPr>
            <p:ph idx="1"/>
          </p:nvPr>
        </p:nvSpPr>
        <p:spPr/>
        <p:txBody>
          <a:bodyPr>
            <a:normAutofit fontScale="32500" lnSpcReduction="20000"/>
          </a:bodyPr>
          <a:lstStyle/>
          <a:p>
            <a:pPr marL="0" indent="0">
              <a:buNone/>
            </a:pPr>
            <a:r>
              <a:rPr lang="en-US" dirty="0" smtClean="0"/>
              <a:t>: </a:t>
            </a:r>
            <a:r>
              <a:rPr lang="en-US" dirty="0"/>
              <a:t>the indigenous Latvians, who make 62,1% percent of population, and the Russian native speakers, who make up 37,2%.</a:t>
            </a:r>
          </a:p>
          <a:p>
            <a:pPr marL="0" indent="0">
              <a:buNone/>
            </a:pPr>
            <a:endParaRPr lang="en-US" dirty="0"/>
          </a:p>
          <a:p>
            <a:pPr marL="0" indent="0">
              <a:buNone/>
            </a:pPr>
            <a:r>
              <a:rPr lang="en-US" dirty="0"/>
              <a:t>The two communities are greatly divided. They have separate political parties, cultural activities, schools, opinions about history, and much else. Latvians cherish their “miraculous independence” and indigenous culture, looking westwards politically, while many </a:t>
            </a:r>
            <a:r>
              <a:rPr lang="en-US" dirty="0" err="1"/>
              <a:t>Russophones</a:t>
            </a:r>
            <a:r>
              <a:rPr lang="en-US" dirty="0"/>
              <a:t> long for the Soviet Union where they had a privileged role.</a:t>
            </a:r>
          </a:p>
          <a:p>
            <a:pPr marL="0" indent="0">
              <a:buNone/>
            </a:pPr>
            <a:endParaRPr lang="en-US" dirty="0"/>
          </a:p>
          <a:p>
            <a:pPr marL="0" indent="0">
              <a:buNone/>
            </a:pPr>
            <a:r>
              <a:rPr lang="en-US" dirty="0"/>
              <a:t>After all, the majority of Russian speakers in Latvia are ethnic Russians who came as settlers during the Soviet occupation (and their </a:t>
            </a:r>
            <a:r>
              <a:rPr lang="en-US" dirty="0" err="1"/>
              <a:t>descendents</a:t>
            </a:r>
            <a:r>
              <a:rPr lang="en-US" dirty="0"/>
              <a:t>). In total, Russians make up 26,9% of population.</a:t>
            </a:r>
          </a:p>
          <a:p>
            <a:pPr marL="0" indent="0">
              <a:buNone/>
            </a:pPr>
            <a:endParaRPr lang="en-US" dirty="0"/>
          </a:p>
          <a:p>
            <a:pPr marL="0" indent="0">
              <a:buNone/>
            </a:pPr>
            <a:r>
              <a:rPr lang="en-US" dirty="0"/>
              <a:t>The remainder of </a:t>
            </a:r>
            <a:r>
              <a:rPr lang="en-US" dirty="0" err="1"/>
              <a:t>Russophones</a:t>
            </a:r>
            <a:r>
              <a:rPr lang="en-US" dirty="0"/>
              <a:t> consists of Latvia‘s other minorities which were unable to withstand the Soviet russification policies, gradually joining the </a:t>
            </a:r>
            <a:r>
              <a:rPr lang="en-US" dirty="0" err="1"/>
              <a:t>Russophone</a:t>
            </a:r>
            <a:r>
              <a:rPr lang="en-US" dirty="0"/>
              <a:t> „nation“. Merely 0,7% of Latvia‘s population speak some other language than Latvian or Russian at home, even though 11% of its population are neither Latvians nor Russians.</a:t>
            </a:r>
          </a:p>
          <a:p>
            <a:pPr marL="0" indent="0">
              <a:buNone/>
            </a:pPr>
            <a:endParaRPr lang="en-US" dirty="0"/>
          </a:p>
          <a:p>
            <a:pPr marL="0" indent="0">
              <a:buNone/>
            </a:pPr>
            <a:r>
              <a:rPr lang="en-US" dirty="0"/>
              <a:t>The largest among these smaller primarily </a:t>
            </a:r>
            <a:r>
              <a:rPr lang="en-US" dirty="0" err="1"/>
              <a:t>Russophone</a:t>
            </a:r>
            <a:r>
              <a:rPr lang="en-US" dirty="0"/>
              <a:t> ethnic minorities are Belarusians (3,3%) and Ukrainians (2,3%), both descending from the Soviet settlers. Poles (2,2%) arrived in the pre-modern era of Polish-Lithuanian influence over Latvia. Some Lithuanians (1,2%) are indigenous while others were attracted by Latvia being the center of Baltic States (especially true in the 19th century).</a:t>
            </a:r>
          </a:p>
          <a:p>
            <a:pPr marL="0" indent="0">
              <a:buNone/>
            </a:pPr>
            <a:endParaRPr lang="en-US" dirty="0"/>
          </a:p>
          <a:p>
            <a:pPr marL="0" indent="0">
              <a:buNone/>
            </a:pPr>
            <a:r>
              <a:rPr lang="en-US" dirty="0"/>
              <a:t>Several once-major Medieval minorities have been largely lost to assimilation, emigration and genocides. This includes Jews (0,3%), Germans (0,1%) and indigenous </a:t>
            </a:r>
            <a:r>
              <a:rPr lang="en-US" dirty="0" err="1"/>
              <a:t>Livonians</a:t>
            </a:r>
            <a:r>
              <a:rPr lang="en-US" dirty="0"/>
              <a:t> (0,02%).</a:t>
            </a:r>
          </a:p>
          <a:p>
            <a:pPr marL="0" indent="0">
              <a:buNone/>
            </a:pPr>
            <a:endParaRPr lang="en-US" dirty="0"/>
          </a:p>
          <a:p>
            <a:pPr marL="0" indent="0">
              <a:buNone/>
            </a:pPr>
            <a:r>
              <a:rPr lang="en-US" dirty="0"/>
              <a:t>Furthermore, Gypsies make up 0,3% and Estonians 0,1% of population. With the affluence of modern Latvia other (non-traditional) minorities increased to 1,3%.</a:t>
            </a:r>
          </a:p>
          <a:p>
            <a:pPr marL="0" indent="0">
              <a:buNone/>
            </a:pPr>
            <a:endParaRPr lang="en-US" dirty="0"/>
          </a:p>
          <a:p>
            <a:pPr marL="0" indent="0">
              <a:buNone/>
            </a:pPr>
            <a:r>
              <a:rPr lang="en-US" dirty="0"/>
              <a:t>All-in-all, a diagram of Latvia‘s ethnic composition over the past few centuries looks like some sad roller coaster ride (knowing that the most radical declines and inclines were made by expulsions, murders, and colonial settlement rather than voluntary decisions).</a:t>
            </a:r>
          </a:p>
        </p:txBody>
      </p:sp>
    </p:spTree>
    <p:extLst>
      <p:ext uri="{BB962C8B-B14F-4D97-AF65-F5344CB8AC3E}">
        <p14:creationId xmlns:p14="http://schemas.microsoft.com/office/powerpoint/2010/main" val="2647429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Франция</a:t>
            </a:r>
            <a:endParaRPr lang="ru-RU" dirty="0"/>
          </a:p>
        </p:txBody>
      </p:sp>
      <p:sp>
        <p:nvSpPr>
          <p:cNvPr id="3" name="Объект 2"/>
          <p:cNvSpPr>
            <a:spLocks noGrp="1"/>
          </p:cNvSpPr>
          <p:nvPr>
            <p:ph idx="1"/>
          </p:nvPr>
        </p:nvSpPr>
        <p:spPr/>
        <p:txBody>
          <a:bodyPr>
            <a:normAutofit fontScale="40000" lnSpcReduction="20000"/>
          </a:bodyPr>
          <a:lstStyle/>
          <a:p>
            <a:r>
              <a:rPr lang="ru-RU" dirty="0" err="1" smtClean="0"/>
              <a:t>Фра́нция</a:t>
            </a:r>
            <a:r>
              <a:rPr lang="ru-RU" dirty="0" smtClean="0"/>
              <a:t> (фр. </a:t>
            </a:r>
            <a:r>
              <a:rPr lang="ru-RU" dirty="0" err="1" smtClean="0"/>
              <a:t>France</a:t>
            </a:r>
            <a:r>
              <a:rPr lang="ru-RU" dirty="0" smtClean="0"/>
              <a:t>), официальное название </a:t>
            </a:r>
            <a:r>
              <a:rPr lang="ru-RU" dirty="0" err="1" smtClean="0"/>
              <a:t>Францу́зская</a:t>
            </a:r>
            <a:r>
              <a:rPr lang="ru-RU" dirty="0" smtClean="0"/>
              <a:t> </a:t>
            </a:r>
            <a:r>
              <a:rPr lang="ru-RU" dirty="0" err="1" smtClean="0"/>
              <a:t>Респу́блика</a:t>
            </a:r>
            <a:r>
              <a:rPr lang="ru-RU" dirty="0" smtClean="0"/>
              <a:t> (фр. </a:t>
            </a:r>
            <a:r>
              <a:rPr lang="ru-RU" dirty="0" err="1" smtClean="0"/>
              <a:t>République</a:t>
            </a:r>
            <a:r>
              <a:rPr lang="ru-RU" dirty="0" smtClean="0"/>
              <a:t> </a:t>
            </a:r>
            <a:r>
              <a:rPr lang="ru-RU" dirty="0" err="1" smtClean="0"/>
              <a:t>française</a:t>
            </a:r>
            <a:r>
              <a:rPr lang="ru-RU" dirty="0" smtClean="0"/>
              <a:t> — государство в Западной Европе. Население — 65,4 миллиона человек (январь 2010), в том числе около 90 процентов — граждане Франции. Верующие — преимущественно католики (80 % от числа верующих или 43 % от всего населения), при этом 45 % населения заявляют, что не принадлежат ни к одной религии.</a:t>
            </a:r>
          </a:p>
          <a:p>
            <a:endParaRPr lang="ru-RU" dirty="0" smtClean="0"/>
          </a:p>
          <a:p>
            <a:r>
              <a:rPr lang="ru-RU" dirty="0" smtClean="0"/>
              <a:t>Франция имеет один из самых больших приростов населения в Европе, который достигается, прежде всего, за счет иммиграции и рождаемости иммигрантов, проживающих в стране. Так, если в 2008 году ее население составляло 63,8 млн. человек, то через два года уже 65,4 млн.</a:t>
            </a:r>
          </a:p>
          <a:p>
            <a:endParaRPr lang="ru-RU" dirty="0" smtClean="0"/>
          </a:p>
          <a:p>
            <a:r>
              <a:rPr lang="ru-RU" dirty="0" smtClean="0"/>
              <a:t>Французская конституционная традиция запрещает деление людей по этническому признаку. Поэтому во французском политическом лексиконе не используется понятие «национальное меньшинство» и даже «национальность». В лексиконе французов слово «</a:t>
            </a:r>
            <a:r>
              <a:rPr lang="ru-RU" dirty="0" err="1" smtClean="0"/>
              <a:t>nationalité</a:t>
            </a:r>
            <a:r>
              <a:rPr lang="ru-RU" dirty="0" smtClean="0"/>
              <a:t>» означает исключительно «гражданство», а прилагательное «</a:t>
            </a:r>
            <a:r>
              <a:rPr lang="ru-RU" dirty="0" err="1" smtClean="0"/>
              <a:t>national</a:t>
            </a:r>
            <a:r>
              <a:rPr lang="ru-RU" dirty="0" smtClean="0"/>
              <a:t>, </a:t>
            </a:r>
            <a:r>
              <a:rPr lang="ru-RU" dirty="0" err="1" smtClean="0"/>
              <a:t>nationale</a:t>
            </a:r>
            <a:r>
              <a:rPr lang="ru-RU" dirty="0" smtClean="0"/>
              <a:t>» означает принадлежность к государству — Французской республике, поскольку Республика исходит из «</a:t>
            </a:r>
            <a:r>
              <a:rPr lang="ru-RU" dirty="0" err="1" smtClean="0"/>
              <a:t>nation</a:t>
            </a:r>
            <a:r>
              <a:rPr lang="ru-RU" dirty="0" smtClean="0"/>
              <a:t>» — народа, которому принадлежит государственный, национальный суверенитет, что зафиксировано в статье 3 Конституции Французской республики. Таким образом, официальной этнической статистики во Франции не существует. По неофициальным оценкам, более 10% населения Франции составляют этнические меньшинства</a:t>
            </a:r>
          </a:p>
          <a:p>
            <a:endParaRPr lang="ru-RU" dirty="0" smtClean="0"/>
          </a:p>
          <a:p>
            <a:r>
              <a:rPr lang="ru-RU" dirty="0" smtClean="0"/>
              <a:t>Отказ признавать этнические меньшинства привел к тому, что Франция не присоединилась к Рамочной конвенции по защите прав национальных меньшинств и к Европейской хартии региональных языков. Государство не вмешивается в образовательную сферу этнических меньшинств, в том числе в области образования.</a:t>
            </a:r>
          </a:p>
          <a:p>
            <a:endParaRPr lang="ru-RU" dirty="0" smtClean="0"/>
          </a:p>
        </p:txBody>
      </p:sp>
    </p:spTree>
    <p:extLst>
      <p:ext uri="{BB962C8B-B14F-4D97-AF65-F5344CB8AC3E}">
        <p14:creationId xmlns:p14="http://schemas.microsoft.com/office/powerpoint/2010/main" val="10230299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Франция</a:t>
            </a:r>
            <a:endParaRPr lang="ru-RU" dirty="0"/>
          </a:p>
        </p:txBody>
      </p:sp>
      <p:sp>
        <p:nvSpPr>
          <p:cNvPr id="3" name="Объект 2"/>
          <p:cNvSpPr>
            <a:spLocks noGrp="1"/>
          </p:cNvSpPr>
          <p:nvPr>
            <p:ph idx="1"/>
          </p:nvPr>
        </p:nvSpPr>
        <p:spPr/>
        <p:txBody>
          <a:bodyPr>
            <a:normAutofit fontScale="47500" lnSpcReduction="20000"/>
          </a:bodyPr>
          <a:lstStyle/>
          <a:p>
            <a:r>
              <a:rPr lang="ru-RU" dirty="0" smtClean="0"/>
              <a:t>Отстранившись от проблемы национального и религиозного образования меньшинств, власти создали вакуум, который был заполнен чуждыми европейским ценностям идеологическими течениями, в том числе экстремистского характера. Политика французского правительства в отношении этих "новых общин" строится, с одной стороны, на невмешательстве и на ассимиляционной доктрине интеграционного процесса (например, отсутствие государственных школ с национально-культурным компонентом или закон о запрете ношения женщинами </a:t>
            </a:r>
            <a:r>
              <a:rPr lang="ru-RU" dirty="0" err="1" smtClean="0"/>
              <a:t>хиджаба</a:t>
            </a:r>
            <a:r>
              <a:rPr lang="ru-RU" dirty="0" smtClean="0"/>
              <a:t>), а, с другой, на уступках исламскому меньшинству (запрет на рождественские елки, продажу свинины или спиртного в муниципалитетах с компактным расселением выходцев из мусульманских стран и т.д.).</a:t>
            </a:r>
          </a:p>
          <a:p>
            <a:endParaRPr lang="ru-RU" dirty="0" smtClean="0"/>
          </a:p>
          <a:p>
            <a:r>
              <a:rPr lang="ru-RU" dirty="0" smtClean="0"/>
              <a:t>Отрицая наличие меньшинств, государство освободило себя от их проблем, но получило куда большие проблемы, связанные с безопасностью своих граждан. Как уже указывалось, французская конституционная традиция гласит, что все граждане страны будут равны до тех пор, пока ни одна из групп не заявит о своих особых интересах. При этом она предполагает, что в основе французского национального государства лежит именно французская национально-культурная традиция. Это означает, что традиции титульного этноса (французов) составляют базис всей французской нации. Следовательно, титульная нация монопольно имеет свои преимущества. У остальных есть лишь одна привилегия - стать французами, пусть разного этнического или религиозного происхождения, т.е. добровольно ассимилироваться. Это статус-кво, который сформировался еще в 19 веке, но французская политическая элита не хочет ничего менять, несмотря на то, что на дворе 21 век.</a:t>
            </a:r>
          </a:p>
          <a:p>
            <a:endParaRPr lang="ru-RU" dirty="0" smtClean="0"/>
          </a:p>
          <a:p>
            <a:endParaRPr lang="ru-RU" dirty="0"/>
          </a:p>
        </p:txBody>
      </p:sp>
    </p:spTree>
    <p:extLst>
      <p:ext uri="{BB962C8B-B14F-4D97-AF65-F5344CB8AC3E}">
        <p14:creationId xmlns:p14="http://schemas.microsoft.com/office/powerpoint/2010/main" val="1977757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Франция</a:t>
            </a:r>
            <a:endParaRPr lang="ru-RU" dirty="0"/>
          </a:p>
        </p:txBody>
      </p:sp>
      <p:sp>
        <p:nvSpPr>
          <p:cNvPr id="3" name="Объект 2"/>
          <p:cNvSpPr>
            <a:spLocks noGrp="1"/>
          </p:cNvSpPr>
          <p:nvPr>
            <p:ph idx="1"/>
          </p:nvPr>
        </p:nvSpPr>
        <p:spPr/>
        <p:txBody>
          <a:bodyPr>
            <a:normAutofit fontScale="77500" lnSpcReduction="20000"/>
          </a:bodyPr>
          <a:lstStyle/>
          <a:p>
            <a:r>
              <a:rPr lang="ru-RU" dirty="0" smtClean="0"/>
              <a:t>К примеру, в 1999 году Франция подписала Европейскую хартию о региональных языках и языках меньшинств, но до сих пор не ратифицировала ее. Согласно подписанному документу она должна была предоставить отдельные языковые права таким традиционным региональным меньшинствам как баски, бретонцы, каталонцы, корсиканцы, голландцы, немцы и провансальцы. Но даже в таком виде Хартия оказалась не приемлемой. Принятие законопроекта означало бы изменение французской конституции, что требует участия Сената. Последний раз он отказал правительству в ратификации 27 октября 2015 года. При этом речь шла об этнических меньшинствах, культурно и исторически близких французам!</a:t>
            </a:r>
          </a:p>
          <a:p>
            <a:endParaRPr lang="ru-RU" dirty="0" smtClean="0"/>
          </a:p>
          <a:p>
            <a:endParaRPr lang="ru-RU" dirty="0"/>
          </a:p>
        </p:txBody>
      </p:sp>
    </p:spTree>
    <p:extLst>
      <p:ext uri="{BB962C8B-B14F-4D97-AF65-F5344CB8AC3E}">
        <p14:creationId xmlns:p14="http://schemas.microsoft.com/office/powerpoint/2010/main" val="1304964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НАЦИОНАЛИЗМ</a:t>
            </a:r>
            <a:endParaRPr lang="ru-RU" dirty="0"/>
          </a:p>
        </p:txBody>
      </p:sp>
      <p:sp>
        <p:nvSpPr>
          <p:cNvPr id="3" name="Объект 2"/>
          <p:cNvSpPr>
            <a:spLocks noGrp="1"/>
          </p:cNvSpPr>
          <p:nvPr>
            <p:ph idx="1"/>
          </p:nvPr>
        </p:nvSpPr>
        <p:spPr/>
        <p:txBody>
          <a:bodyPr>
            <a:normAutofit/>
          </a:bodyPr>
          <a:lstStyle/>
          <a:p>
            <a:pPr marL="0" indent="0">
              <a:buNone/>
            </a:pPr>
            <a:r>
              <a:rPr lang="ru-RU" dirty="0" smtClean="0"/>
              <a:t>– </a:t>
            </a:r>
            <a:r>
              <a:rPr lang="ru-RU" dirty="0" smtClean="0"/>
              <a:t>доктрина и политическая практика, основанные на представлении, что основу государственности, хозяйственных и культурных систем составляют целостные общности – нации. В зависимости от понимания, что такое нация, национализм имеет две основные формы – гражданский, или государственный, и этнический национализм.</a:t>
            </a:r>
            <a:endParaRPr lang="ru-RU" dirty="0"/>
          </a:p>
        </p:txBody>
      </p:sp>
    </p:spTree>
    <p:extLst>
      <p:ext uri="{BB962C8B-B14F-4D97-AF65-F5344CB8AC3E}">
        <p14:creationId xmlns:p14="http://schemas.microsoft.com/office/powerpoint/2010/main" val="30490795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Франция</a:t>
            </a:r>
            <a:endParaRPr lang="ru-RU" dirty="0"/>
          </a:p>
        </p:txBody>
      </p:sp>
      <p:sp>
        <p:nvSpPr>
          <p:cNvPr id="3" name="Объект 2"/>
          <p:cNvSpPr>
            <a:spLocks noGrp="1"/>
          </p:cNvSpPr>
          <p:nvPr>
            <p:ph idx="1"/>
          </p:nvPr>
        </p:nvSpPr>
        <p:spPr/>
        <p:txBody>
          <a:bodyPr>
            <a:normAutofit fontScale="62500" lnSpcReduction="20000"/>
          </a:bodyPr>
          <a:lstStyle/>
          <a:p>
            <a:r>
              <a:rPr lang="ru-RU" dirty="0" smtClean="0"/>
              <a:t>Все это не просто препятствует единству общества, но содействует тому, что во французском обществе формируются обособленные группы граждан, родившихся во Франции и имеющих французские паспорта, которые, в отличие от государства, не считают себя французами и исповедуют антигосударственные исламистские взгляды.</a:t>
            </a:r>
          </a:p>
          <a:p>
            <a:endParaRPr lang="ru-RU" dirty="0" smtClean="0"/>
          </a:p>
          <a:p>
            <a:r>
              <a:rPr lang="ru-RU" dirty="0" smtClean="0"/>
              <a:t>В итоге уровень ксенофобии в стране является одним из самых высоких в Европе, радикалы с обеих сторон успешно укрепляют свое влияние, а сама Франция была объявлена исламистами "страной джихада", которая в последние годы дает о себе знать рекордным числом террористических атак. Сегодня можно со всем основанием утверждать, что по уровню радикализма Франция лидирует в Европе, причем национальная политика страны позволяет предположить, что перспективы толерантности и общественной стабильности в этой стране крайне туманны.</a:t>
            </a:r>
          </a:p>
          <a:p>
            <a:endParaRPr lang="ru-RU" dirty="0"/>
          </a:p>
        </p:txBody>
      </p:sp>
    </p:spTree>
    <p:extLst>
      <p:ext uri="{BB962C8B-B14F-4D97-AF65-F5344CB8AC3E}">
        <p14:creationId xmlns:p14="http://schemas.microsoft.com/office/powerpoint/2010/main" val="2333516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smtClean="0"/>
              <a:t>https://www.ru.civic-nation.org/?country=2</a:t>
            </a:r>
            <a:endParaRPr lang="ru-RU"/>
          </a:p>
        </p:txBody>
      </p:sp>
    </p:spTree>
    <p:extLst>
      <p:ext uri="{BB962C8B-B14F-4D97-AF65-F5344CB8AC3E}">
        <p14:creationId xmlns:p14="http://schemas.microsoft.com/office/powerpoint/2010/main" val="3672095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National identity is a person's identity or sense of belonging to one state or to one nation.</a:t>
            </a:r>
          </a:p>
        </p:txBody>
      </p:sp>
    </p:spTree>
    <p:extLst>
      <p:ext uri="{BB962C8B-B14F-4D97-AF65-F5344CB8AC3E}">
        <p14:creationId xmlns:p14="http://schemas.microsoft.com/office/powerpoint/2010/main" val="1587316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latin typeface="Times New Roman" panose="02020603050405020304" pitchFamily="18" charset="0"/>
                <a:cs typeface="Times New Roman" panose="02020603050405020304" pitchFamily="18" charset="0"/>
              </a:rPr>
              <a:t>Два определения национальной идентичности: этническая и гражданская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85000" lnSpcReduction="10000"/>
          </a:bodyPr>
          <a:lstStyle/>
          <a:p>
            <a:pPr marL="0" indent="0">
              <a:buNone/>
            </a:pPr>
            <a:r>
              <a:rPr lang="ru-RU" dirty="0" smtClean="0"/>
              <a:t>В социальных науках различают </a:t>
            </a:r>
            <a:r>
              <a:rPr lang="ru-RU" dirty="0" smtClean="0"/>
              <a:t>две </a:t>
            </a:r>
            <a:r>
              <a:rPr lang="ru-RU" dirty="0" smtClean="0"/>
              <a:t>категории национальной идентичности: этническую и гражданскую</a:t>
            </a:r>
          </a:p>
          <a:p>
            <a:pPr marL="0" indent="0">
              <a:buNone/>
            </a:pPr>
            <a:r>
              <a:rPr lang="ru-RU" dirty="0" smtClean="0"/>
              <a:t>Этнический национализм основан на понимании, что нация составлена из представителей одного этноса</a:t>
            </a:r>
          </a:p>
          <a:p>
            <a:pPr marL="0" indent="0">
              <a:buNone/>
            </a:pPr>
            <a:r>
              <a:rPr lang="ru-RU" dirty="0" smtClean="0"/>
              <a:t>Гражданское понимание нации основано на идее, что все проживающие на суверенной территории люди объединенные общими универсальными и политическими ценностями. В таком обществе признается этно-культурное многообразие, при принятии и пропаганде универсальных ценностей</a:t>
            </a:r>
            <a:endParaRPr lang="ru-RU" dirty="0"/>
          </a:p>
        </p:txBody>
      </p:sp>
    </p:spTree>
    <p:extLst>
      <p:ext uri="{BB962C8B-B14F-4D97-AF65-F5344CB8AC3E}">
        <p14:creationId xmlns:p14="http://schemas.microsoft.com/office/powerpoint/2010/main" val="2255327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dirty="0" smtClean="0"/>
              <a:t>The simple classification is the distinguish nation as civic/political/territorial or ethnic/ cultural.</a:t>
            </a:r>
          </a:p>
          <a:p>
            <a:endParaRPr lang="ru-RU" dirty="0"/>
          </a:p>
        </p:txBody>
      </p:sp>
    </p:spTree>
    <p:extLst>
      <p:ext uri="{BB962C8B-B14F-4D97-AF65-F5344CB8AC3E}">
        <p14:creationId xmlns:p14="http://schemas.microsoft.com/office/powerpoint/2010/main" val="3869159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Философ Ганс Кон </a:t>
            </a:r>
            <a:br>
              <a:rPr lang="ru-RU" dirty="0" smtClean="0"/>
            </a:br>
            <a:r>
              <a:rPr lang="ru-RU" dirty="0" smtClean="0"/>
              <a:t>1891-1971 гг.</a:t>
            </a:r>
            <a:endParaRPr lang="ru-RU" dirty="0"/>
          </a:p>
        </p:txBody>
      </p:sp>
      <p:sp>
        <p:nvSpPr>
          <p:cNvPr id="3" name="Объект 2"/>
          <p:cNvSpPr>
            <a:spLocks noGrp="1"/>
          </p:cNvSpPr>
          <p:nvPr>
            <p:ph idx="1"/>
          </p:nvPr>
        </p:nvSpPr>
        <p:spPr/>
        <p:txBody>
          <a:bodyPr/>
          <a:lstStyle/>
          <a:p>
            <a:r>
              <a:rPr lang="ru-RU" dirty="0" smtClean="0"/>
              <a:t>Философ Ганс Кон был одним из первых, кто отделил гражданский национализм от этнического национализма в своей публикации 1944 года «Идея национализма: исследование его истоков и предыстории»</a:t>
            </a:r>
            <a:endParaRPr lang="ru-RU" dirty="0"/>
          </a:p>
        </p:txBody>
      </p:sp>
      <p:sp>
        <p:nvSpPr>
          <p:cNvPr id="4" name="Текст 3"/>
          <p:cNvSpPr>
            <a:spLocks noGrp="1"/>
          </p:cNvSpPr>
          <p:nvPr>
            <p:ph type="body" sz="half" idx="2"/>
          </p:nvPr>
        </p:nvSpPr>
        <p:spPr/>
        <p:txBody>
          <a:bodyPr/>
          <a:lstStyle/>
          <a:p>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412776"/>
            <a:ext cx="36004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976324" y="3244334"/>
            <a:ext cx="1191352" cy="369332"/>
          </a:xfrm>
          <a:prstGeom prst="rect">
            <a:avLst/>
          </a:prstGeom>
        </p:spPr>
        <p:txBody>
          <a:bodyPr wrap="none">
            <a:spAutoFit/>
          </a:bodyPr>
          <a:lstStyle/>
          <a:p>
            <a:r>
              <a:rPr lang="ru-RU" dirty="0" smtClean="0"/>
              <a:t>1891-1971</a:t>
            </a:r>
            <a:endParaRPr lang="ru-RU" dirty="0"/>
          </a:p>
        </p:txBody>
      </p:sp>
    </p:spTree>
    <p:extLst>
      <p:ext uri="{BB962C8B-B14F-4D97-AF65-F5344CB8AC3E}">
        <p14:creationId xmlns:p14="http://schemas.microsoft.com/office/powerpoint/2010/main" val="121111178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1021</TotalTime>
  <Words>3470</Words>
  <Application>Microsoft Office PowerPoint</Application>
  <PresentationFormat>On-screen Show (4:3)</PresentationFormat>
  <Paragraphs>177</Paragraphs>
  <Slides>51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51</vt:i4>
      </vt:variant>
    </vt:vector>
  </HeadingPairs>
  <TitlesOfParts>
    <vt:vector size="56" baseType="lpstr">
      <vt:lpstr>Arial</vt:lpstr>
      <vt:lpstr>Calibri</vt:lpstr>
      <vt:lpstr>Times New Roman</vt:lpstr>
      <vt:lpstr>Тема Office</vt:lpstr>
      <vt:lpstr>1_Тема Office</vt:lpstr>
      <vt:lpstr>Лекция 11-12</vt:lpstr>
      <vt:lpstr>План </vt:lpstr>
      <vt:lpstr>PowerPoint Presentation</vt:lpstr>
      <vt:lpstr>Почему проблемы идентичности, нации так важны?</vt:lpstr>
      <vt:lpstr>НАЦИОНАЛИЗМ</vt:lpstr>
      <vt:lpstr>PowerPoint Presentation</vt:lpstr>
      <vt:lpstr>Два определения национальной идентичности: этническая и гражданская</vt:lpstr>
      <vt:lpstr>PowerPoint Presentation</vt:lpstr>
      <vt:lpstr>Философ Ганс Кон  1891-1971 гг.</vt:lpstr>
      <vt:lpstr>Hans Kohn 1891-1971 </vt:lpstr>
      <vt:lpstr>Hans Kohn (1891–1971)</vt:lpstr>
      <vt:lpstr>Hans Kohn (1891–1971)</vt:lpstr>
      <vt:lpstr>civic-liberal “Western” nationalism  либерально-гражданский «Западный» национализм(Hans Kohn)</vt:lpstr>
      <vt:lpstr>the more tribal-oriented “Eastern” form of nationalism (Hans Kohn</vt:lpstr>
      <vt:lpstr>Современные исследователи национализма</vt:lpstr>
      <vt:lpstr>Энтони Дэвид Стивен Смит (23 сентября 1939 - 19 июля 2016)</vt:lpstr>
      <vt:lpstr>Smith (1991) </vt:lpstr>
      <vt:lpstr>Smith (1991) </vt:lpstr>
      <vt:lpstr>PowerPoint Presentation</vt:lpstr>
      <vt:lpstr>Ignatieff (1993) </vt:lpstr>
      <vt:lpstr>Rogers Brubaker (born 1956-)</vt:lpstr>
      <vt:lpstr>Rogers Brubaker (born 1956) </vt:lpstr>
      <vt:lpstr>Schopflin 1996 </vt:lpstr>
      <vt:lpstr>Schopflin 1996 </vt:lpstr>
      <vt:lpstr>many states and nations today contain both ethnic and civic components</vt:lpstr>
      <vt:lpstr>В реальности сегодня многие государства и нации имеют компоненты и гражданского и этнического национализма</vt:lpstr>
      <vt:lpstr>Энтони СМИТ 1991</vt:lpstr>
      <vt:lpstr>Calhoun </vt:lpstr>
      <vt:lpstr>Альтернативное видение национальной идентичности</vt:lpstr>
      <vt:lpstr>5 основных компонентов гражданской идентичности</vt:lpstr>
      <vt:lpstr>Культурная идентичность</vt:lpstr>
      <vt:lpstr>Этническая национальная идентичность </vt:lpstr>
      <vt:lpstr>PowerPoint Presentation</vt:lpstr>
      <vt:lpstr>Как можно понять какой тип нации?</vt:lpstr>
      <vt:lpstr>отношения членов общества к национальной идентичности</vt:lpstr>
      <vt:lpstr>ученые</vt:lpstr>
      <vt:lpstr>подлинно гражданское представление о нации </vt:lpstr>
      <vt:lpstr>Государственная политика в отношении национальностей</vt:lpstr>
      <vt:lpstr>Государственная политика в отношении национальностей</vt:lpstr>
      <vt:lpstr>Мультикультурная модель развития общества</vt:lpstr>
      <vt:lpstr>Политика мультикультурализма</vt:lpstr>
      <vt:lpstr>Варианты решения проблемы: сосуществование в обществе различных этнических групп</vt:lpstr>
      <vt:lpstr>PowerPoint Presentation</vt:lpstr>
      <vt:lpstr>Гражданские нации </vt:lpstr>
      <vt:lpstr>Страны с этническим национализмом</vt:lpstr>
      <vt:lpstr>Latvia is rather neatly divided into two large groups</vt:lpstr>
      <vt:lpstr>Франция</vt:lpstr>
      <vt:lpstr>Франция</vt:lpstr>
      <vt:lpstr>Франция</vt:lpstr>
      <vt:lpstr>Франция</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11-12</dc:title>
  <dc:creator>Андрей</dc:creator>
  <cp:lastModifiedBy>Kundakbayeva Zhanat</cp:lastModifiedBy>
  <cp:revision>17</cp:revision>
  <dcterms:created xsi:type="dcterms:W3CDTF">2020-11-11T11:11:37Z</dcterms:created>
  <dcterms:modified xsi:type="dcterms:W3CDTF">2020-11-12T05:54:42Z</dcterms:modified>
</cp:coreProperties>
</file>