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4" r:id="rId57"/>
    <p:sldId id="311" r:id="rId58"/>
    <p:sldId id="312" r:id="rId59"/>
    <p:sldId id="313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 varScale="1">
        <p:scale>
          <a:sx n="110" d="100"/>
          <a:sy n="110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02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4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7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90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5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2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6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80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0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368F-995C-41FB-BF90-D80495992A3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8ED7D-AE91-4DA1-A154-EA4EDD6A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04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ZKHPIEZaBQ" TargetMode="External"/><Relationship Id="rId2" Type="http://schemas.openxmlformats.org/officeDocument/2006/relationships/hyperlink" Target="https://www.youtube.com/watch?v=Rm1JLordpp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Коллективизация сельского хозяйства </a:t>
            </a:r>
            <a:r>
              <a:rPr lang="ru-RU" dirty="0" smtClean="0"/>
              <a:t>и </a:t>
            </a:r>
            <a:r>
              <a:rPr lang="ru-RU" dirty="0" smtClean="0"/>
              <a:t>ее трагические </a:t>
            </a:r>
            <a:r>
              <a:rPr lang="ru-RU" dirty="0" smtClean="0"/>
              <a:t>последствия в Казахстане,</a:t>
            </a:r>
          </a:p>
          <a:p>
            <a:r>
              <a:rPr lang="ru-RU" dirty="0" smtClean="0"/>
              <a:t>1920-1930-ые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62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Новая экономическая политика, </a:t>
            </a:r>
            <a:br>
              <a:rPr lang="ru-RU" dirty="0" smtClean="0"/>
            </a:br>
            <a:r>
              <a:rPr lang="ru-RU" dirty="0" smtClean="0"/>
              <a:t>1921-1929 гг.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Коренные изменения произошли и в области промышленного производства. Прежде всего, был отменен декрет о поголовной национализации промышленности. Теперь мелкие и даже часть средних предприятий вновь передавались в частные руки. А некоторые крупные промышленные предприятия разрешалось брать в аренду частным лицам. Допускалось также создание концессий1) с привлечением иностранного капитала, смешанных акционерных обществ и совместных предприятий.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797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Было проведено реформирование системы заработной платы, т.е. была введена тарифная система оплаты труда. В 1922 году была проведена денежная реформа, итогом которой стало введение в стране твердой денежной единицы, и в оборот вводился советский червонец (10 р.), который высоко ценился на мировом валютном рынке. При Новой экономической политике взималась плата за пользование транспортом, системами связи и коммунальными услугами.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018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НЭПа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Новая экономическая политика дала результаты к середине 20-х годов. К 1925 году народное хозяйство было в основном восстановлено. Общий уровень производства промышленной продукции составил примерно 2/3 довоенного уровня. В действие было введено более 60% предприятий, был восстановлен транспорт. Посевная площадь приблизилась к 3 млн. га, был почти восстановлен довоенный уровень валового сбора зерна. А валовый сбор хлопка превысил довоенный. Поголовье скота удвоилось по сравнению с 1922 годом и превысило 26 млн. голов. Были восстановлены ярмарки, такие как </a:t>
            </a:r>
            <a:r>
              <a:rPr lang="ru-RU" dirty="0" err="1" smtClean="0"/>
              <a:t>Уильская</a:t>
            </a:r>
            <a:r>
              <a:rPr lang="ru-RU" dirty="0" smtClean="0"/>
              <a:t>, </a:t>
            </a:r>
            <a:r>
              <a:rPr lang="ru-RU" dirty="0" err="1" smtClean="0"/>
              <a:t>Темирская</a:t>
            </a:r>
            <a:r>
              <a:rPr lang="ru-RU" dirty="0" smtClean="0"/>
              <a:t>, </a:t>
            </a:r>
            <a:r>
              <a:rPr lang="ru-RU" dirty="0" err="1" smtClean="0"/>
              <a:t>Куяндинская</a:t>
            </a:r>
            <a:r>
              <a:rPr lang="ru-RU" dirty="0" smtClean="0"/>
              <a:t> и другие, а всего их действовало 128 с общим объемом торговли 20-23 млн. рублей.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759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земельно-водная реформа, 1921-1922 гг.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1921-1922 годах в Казахстане была проведена земельно-водная реформа, суть которой заключалась в возврате казахских земель, изъятых для Сибирского и Уральского казачьего войска, в </a:t>
            </a:r>
            <a:r>
              <a:rPr lang="ru-RU" dirty="0" err="1" smtClean="0"/>
              <a:t>Прииртышье</a:t>
            </a:r>
            <a:r>
              <a:rPr lang="ru-RU" dirty="0" smtClean="0"/>
              <a:t> и по левому берегу Урала, а также земель в Семиречье и Южном Казахстане. Всего крестьяне получили в пользование более 1 млн. 385 тыс. десятин земли.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7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Земельно-водная реформа 1921-1922 гг. способствовала вовлечению казахов в советское строительство.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07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свертывание новой экономической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Но! До начала реализации ленинской идеи перевода сельского хозяйства на социалистические рельсы путем проведения кампании массовой коллективизации деревни/аула, государство предпринимает ряд шагов, направленных на свертывание новой экономической политики. В конце 1920-х годов в СССР начались силовые сельхоз заготовки и резкое усиление налогообложения, которая проводится в виде конфискационной налоговой политики.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651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Причиной широкомасштабных экспроприационных акций стал поиск средств для осуществления сталинского плана социалистической индустриализации, который предполагал диспропорциональное увеличение инвестиций в промышленность. Источником конфискационной налоговой политики стали ножницы цен на промышленные и сельскохозяйственные товары.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623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Так, государство диктовало потребителям и прежде всего аграрному сектору монопольно высокие цены на промышленную продукцию, в то время как закупочные цены на сельскохозяйственные товары были крайне низкими. Например, в 1927-1928 г. государственная закупочная цена на зерно была на 40% ниже цен на зерно на черном рынке, а в следующем году – даже на 50%. Таким образом, разница цен приводила к тому, что практически крестьянство было обложено </a:t>
            </a:r>
            <a:r>
              <a:rPr lang="ru-RU" dirty="0" err="1" smtClean="0"/>
              <a:t>сверхналогом</a:t>
            </a:r>
            <a:r>
              <a:rPr lang="ru-RU" dirty="0" smtClean="0"/>
              <a:t>, который предполагалось направлять в индустриальный сектор.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434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взять деньги на индустриализацию?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Западные страны устроили экономическую блокаду советскому государству. Они покупали у него только зерно. Поэтому зерно стало вопросом стратегическим. На зерно покупали станки и оборудование, брали займы у иностранных банков.</a:t>
            </a:r>
          </a:p>
          <a:p>
            <a:pPr marL="0" indent="0">
              <a:buNone/>
            </a:pPr>
            <a:r>
              <a:rPr lang="ru-RU" dirty="0" smtClean="0"/>
              <a:t>Но крестьяне отказываются добровольно сдавать зерно государству, что отразилось в кризисе заготовки зерна в 1927-1928 г. В предотвращении открытого конфликта с крестьянством государство имело целый ряд экономических средств и рычагов.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297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Назревал конфликт государства с крестьянами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Так, можно было бы смягчить политику жесткого контроля над ценами. Или сделать закупки зерна за рубежом, как предлагал Н. Бухарин. </a:t>
            </a:r>
          </a:p>
          <a:p>
            <a:r>
              <a:rPr lang="ru-RU" dirty="0" smtClean="0"/>
              <a:t>Но Сталин предпочел развернуть репрессии против сотен и сотен тысяч крестьян. Это проявилось в деятельности широко развернутых по всей стране </a:t>
            </a:r>
            <a:r>
              <a:rPr lang="ru-RU" b="1" dirty="0" smtClean="0"/>
              <a:t>чрезвычайных хлебозаготовительных кампаний-попросту отряды отбирали у крестьян зерно</a:t>
            </a:r>
            <a:r>
              <a:rPr lang="ru-RU" dirty="0" smtClean="0"/>
              <a:t>. В Казахстане для реализации задач хлебозаготовок стал применяться так называемый урало-сибирский метод. Суть метода заключалась в том, что на собрании бедноты и середняков избирались комиссии содействия хлебозаготовкам, которые решали, сколько зерна должны сдать кулацко-байские хозяйства, и сколько – середняцкие.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8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Новая экономическая политика 1921- 1929 г. Казахский аул накануне коллективизации. </a:t>
            </a:r>
          </a:p>
          <a:p>
            <a:r>
              <a:rPr lang="ru-RU" dirty="0" smtClean="0"/>
              <a:t>2.	Насильственная коллективизация сельского хозяйства. Особенности проведения в Казахстане</a:t>
            </a:r>
          </a:p>
          <a:p>
            <a:r>
              <a:rPr lang="ru-RU" dirty="0" smtClean="0"/>
              <a:t>3.	Последствия перегибов: великое бедствие, голод, бегство за пределы республики.</a:t>
            </a:r>
          </a:p>
          <a:p>
            <a:r>
              <a:rPr lang="ru-RU" dirty="0" smtClean="0"/>
              <a:t>4. Как ученые сегодня оценивают трагические последствия коллективизации?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860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Наказание за не сдачу зерна государству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Был разработан и репрессивный механизм, если решение схода не выполнялось, то хозяйства должны были уплатить штраф – в пятикратном размере первоначального задания или лишиться свободы. В итоге, во время хлебозаготовительных кампаний в Казахстане, как и по всей стране, был развязан сильнейший административный террор. Здесь кампании по заготовке скота, зерна и других видов сельскохозяйственной продукции имели характер насильственных изыманий времен военного коммунизма.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302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Увеличение суммы налога  на крестьян на 87%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ходе хлебозаготовительных кампаний в Казахстане также были проведены масштабные </a:t>
            </a:r>
            <a:r>
              <a:rPr lang="ru-RU" dirty="0" err="1" smtClean="0"/>
              <a:t>антикрестьянские</a:t>
            </a:r>
            <a:r>
              <a:rPr lang="ru-RU" dirty="0" smtClean="0"/>
              <a:t> репрессии. Кроме </a:t>
            </a:r>
            <a:r>
              <a:rPr lang="ru-RU" dirty="0" err="1" smtClean="0"/>
              <a:t>сверхналога</a:t>
            </a:r>
            <a:r>
              <a:rPr lang="ru-RU" dirty="0" smtClean="0"/>
              <a:t>, который реализовался путем хлебозаготовительных кампаний, в поисках средств на индустриализацию, государство ужесточает налоговый режим. Уже в 1926-1927 г. сумма налога увеличилась на 87% по сравнению с предыдущим периодом.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071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курс на массовую коллективизацию деревни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XV съезд ВКП(б) декабрь 1927 г. провозгласил курс на массовую коллективизацию деревни. По всей стране осуществление этой задачи проводилось силовыми методами и форсировано. Казахстан был отнесен к той региональной группе, где коллективизацию предполагалось завершить весной 1932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20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Казахстан  был отнесен к кочевым и полукочевым районам, где темпы коллективизации должны были быть ниже, чем в зерновых районах.</a:t>
            </a:r>
          </a:p>
          <a:p>
            <a:pPr marL="0" indent="0">
              <a:buNone/>
            </a:pPr>
            <a:r>
              <a:rPr lang="ru-RU" dirty="0" smtClean="0"/>
              <a:t>Но! На практике темпы коллективизации в Казахстане даже обгоняли в зерновых районах.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045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Политика оседания кочевников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Параллельно с коллективизацией в Казахстане проводилась политика насильственного перевода кочевников  и полукочевников на оседлые формы хозяйства и быта. Сильнейший удар нанесло по казахскому хозяйству проводившееся силовыми методами оседание скотоводов-кочевников и полукочевников.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931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Политика оседания кочевников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Картина по оседанию кочевых и полукочевых хозяйств была следующая: в 1930 г. - 87 136 хозяйств, в 1931 г. - 77 508, в 1932 г. - 77 674, в 1933 г. - 242 208. В рамках оседания создавались скотоводческие городки, в которые сгонялись аулы с большой территории.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052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Коллективизация и оседание кочевого населения на земле были определенно взаимосвязаны, поэтому Сталин решительно настаивал на окончательном устранении кочевой экономики.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744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августе 1931 года руководство </a:t>
            </a:r>
            <a:r>
              <a:rPr lang="ru-RU" dirty="0" err="1" smtClean="0"/>
              <a:t>Казкрайкома</a:t>
            </a:r>
            <a:r>
              <a:rPr lang="ru-RU" dirty="0" smtClean="0"/>
              <a:t> дало указание местным партийным и советским организациям о форсированной коллективизации полукочевых и кочевых казахских крестьян и переводе их на оседлый образ жизни.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131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катастрофическое сокращение поголовья скота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Политика насильственного оседания кочевников спровоцировала скотоводов-казахов на массовый забой скота и откочевки. Все это привело к катастрофическому сокращению поголовья скота и расстройству хозяйства огромного большинства казахского крестьянства.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76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1928 по 1932 год численность</a:t>
            </a:r>
            <a:br>
              <a:rPr lang="ru-RU" dirty="0" smtClean="0"/>
            </a:br>
            <a:r>
              <a:rPr lang="ru-RU" dirty="0" smtClean="0"/>
              <a:t>скота сократилась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крупного рогатого скота сократилась с 6 млн 509 тыс. до 965 тыс. голов, </a:t>
            </a:r>
          </a:p>
          <a:p>
            <a:r>
              <a:rPr lang="ru-RU" dirty="0" smtClean="0"/>
              <a:t>овец - с 18 млн 566 тыс. до 1 млн 386 тыс. голов, </a:t>
            </a:r>
          </a:p>
          <a:p>
            <a:r>
              <a:rPr lang="ru-RU" dirty="0" smtClean="0"/>
              <a:t>лошадей - с 3 млн 616 тыс. до 416 тыс. голов, </a:t>
            </a:r>
          </a:p>
          <a:p>
            <a:r>
              <a:rPr lang="ru-RU" dirty="0" smtClean="0"/>
              <a:t>верблюдов - с 1 млн 42 тыс. до 63 тыс. голов.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1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Казахский аул</a:t>
            </a:r>
            <a:br>
              <a:rPr lang="ru-RU" dirty="0" smtClean="0"/>
            </a:br>
            <a:r>
              <a:rPr lang="ru-RU" dirty="0" smtClean="0"/>
              <a:t>накануне коллективизации, </a:t>
            </a:r>
            <a:br>
              <a:rPr lang="ru-RU" dirty="0" smtClean="0"/>
            </a:br>
            <a:r>
              <a:rPr lang="ru-RU" dirty="0" smtClean="0"/>
              <a:t>в 1921-1927 гг.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После окончания гражданской войны советская страна находилась в крайне сложном положении. К этому привела не только гражданская война, но и экономическая политика большевиков во время войны, которая называется политика военного коммунизма. Национализация промышленности и банков, упразднение налогов, отказ от </a:t>
            </a:r>
            <a:r>
              <a:rPr lang="ru-RU" dirty="0" err="1" smtClean="0"/>
              <a:t>товаро</a:t>
            </a:r>
            <a:r>
              <a:rPr lang="ru-RU" dirty="0" smtClean="0"/>
              <a:t>-денежных отношений. Вместо налога ввели продразверстку, когда у крестьян забирали практически весь урожай, не оставляя ничего не только а семена, но и на питание. Вынужденная мера во время войны. Но результаты: Разорение, нужда, обнищание – так характеризовал сложившееся после окончания гражданской войны положение В.И. Ленин.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876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 на оседлый образ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 1938 году в основном завершился процесс перехода казахов-кочевников и полукочевников к оседлости. Перешло к оседлости 338,7 тыс. хозяйств, из них в животноводческих кочевых и полукочевых районах -62,4 тыс., в зерновых - 250,8 тыс., в хлопководческих - 16,1 тыс., в свеклосеющих - 8,9 тыс.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3374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Голод в Казахстане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Голод в Казахстане начался зимой 1930 г, на год раньше чем на Украине и России. </a:t>
            </a:r>
          </a:p>
          <a:p>
            <a:pPr marL="0" indent="0">
              <a:buNone/>
            </a:pPr>
            <a:r>
              <a:rPr lang="ru-RU" dirty="0" smtClean="0"/>
              <a:t>В 1931-1933 г. начались массовые откочевки казахов не только в Центральную Азию, но и в Китай.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798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Массовая гибель скота от бескормицы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Обобществленный скот собирался на колхозно-товарных фермах, что на практике зачастую обозначало участок степи, огороженный изгородью или колышками с арканами. Концентрация огромного количества скота в одном месте нарушала главный </a:t>
            </a:r>
            <a:r>
              <a:rPr lang="ru-RU" dirty="0" err="1" smtClean="0"/>
              <a:t>экосистемный</a:t>
            </a:r>
            <a:r>
              <a:rPr lang="ru-RU" dirty="0" smtClean="0"/>
              <a:t> принцип кочевого способа производства – точной соотнесенности численности скота и природных водно-кормовых ресурсов (кормовых и водных).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40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результате началась массовая гибель скота от бескормицы и эпизоотий, вызванной скученностью скота. Таким образом, основная масса хозяйств лишилось скота. Так, коллективизация нанесла удар по сельской экономике, разрушив как производительные силы аула, так и их функциональные структуры.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455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Сильнейший удар нанесло по казахскому хозяйству проводившееся силовыми методами оседание скотоводов-кочевников и полукочевников. </a:t>
            </a:r>
            <a:r>
              <a:rPr lang="ru-RU" b="1" dirty="0" smtClean="0"/>
              <a:t>Это привело к тому, что скот, собранный в одно место, начинал погибать от бескормицы</a:t>
            </a:r>
            <a:r>
              <a:rPr lang="ru-RU" dirty="0" smtClean="0"/>
              <a:t>. Коллективизация и оседание кочевого населения на земле были определенно взаимосвязаны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656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голода пострадали все казахи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Голод охватил не только Казахстан 1930-1933 г., но и Украину, и Россию-Поволжье, Дон, Кубань. Но имел свои особенности. Жертвами коллективизации и голода стали практически все казахи, тогда как в Украине и России крестьяне. Казахи потеряли 90% своего поголовья скота и вынуждены были осесть.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9395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голода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Коллективизация и насильственное оседание разрушили не только образ жизни, но и систему снабжения продовольствием, так как единственным источником питания для казахов был скот. Поскольку природно-климатические условия не позволяли прокормиться за счет земледелия.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930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голода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Утратив скот, обитатели Степи лишались традиционного для них мясомолочного рациона питания. Рыболовство, охота и собирательство не спасали положения. Хлеб в ауле в силу неурожая также отсутствовал, а тот что, был изымали по хлебозаготовкам. Покинуть зону бедствия не всегда удавалось, так как без лошадей и верблюдов кочевник не мог преодолевать огромные расстояния.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1992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казахская интеллигенция доказывала, что нельзя так быстро разрушать кочевое скотоводство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Служившие в правительственных учреждениях специалисты сельского хозяйства, казахская интеллигенция (А. </a:t>
            </a:r>
            <a:r>
              <a:rPr lang="ru-RU" dirty="0" err="1" smtClean="0"/>
              <a:t>Бокейханов</a:t>
            </a:r>
            <a:r>
              <a:rPr lang="ru-RU" dirty="0" smtClean="0"/>
              <a:t>, Т. Рыскулов, А. </a:t>
            </a:r>
            <a:r>
              <a:rPr lang="ru-RU" dirty="0" err="1" smtClean="0"/>
              <a:t>Байтурсынов</a:t>
            </a:r>
            <a:r>
              <a:rPr lang="ru-RU" dirty="0" smtClean="0"/>
              <a:t> и др.) продолжали доказывать, что потребности кочевников следует учитывать, что традиционная казахская экономика животноводства, которая сочетала в себе свободное пастбищное и стойловое содержание скота, больше подходит к условиям степи и что любая попытка подчинить животноводство </a:t>
            </a:r>
            <a:r>
              <a:rPr lang="ru-RU" dirty="0" err="1" smtClean="0"/>
              <a:t>зерноводству</a:t>
            </a:r>
            <a:r>
              <a:rPr lang="ru-RU" dirty="0" smtClean="0"/>
              <a:t> может привести к снижению экономической продуктивности Степи. Их беспокоило, что любые навязанные силой быстрые преобразования в практике казахского скотоводства могут привести к глубокой экономической депрессии, трагедии народа.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524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Письма Сталину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 бедственном положении казахского населения сообщал Сталину в своем письме председатель Совнаркома республики У. Исаев, в котором указывал, что массовые откочевки в другие края и республики усиливаются, положение казахского народа очень тяжелое, люди гибнут от голода и эпидемий, представители местной власти замалчивают недочеты, приукрашивают действительное положение казахского населения. В своем письме У. Исаев предлагал сместить с должности первого секретаря </a:t>
            </a:r>
            <a:r>
              <a:rPr lang="ru-RU" dirty="0" err="1" smtClean="0"/>
              <a:t>Казкрайкома</a:t>
            </a:r>
            <a:r>
              <a:rPr lang="ru-RU" dirty="0" smtClean="0"/>
              <a:t> партии </a:t>
            </a:r>
            <a:r>
              <a:rPr lang="ru-RU" dirty="0" err="1" smtClean="0"/>
              <a:t>Голощекина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33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Плачевное положение промышленности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Чрезвычайно тяжелым было и положение Казахстана. Из 307 национализированных предприятий Казахстана 250 бездействовали. По сравнению с 1913 годом добыча нефти в Казахстане сократилась в 4 раза, Карагандинского угля - в 5 раз, а добыча медной руды прекратилась совсем. Были разграблены нефтепромыслы и выведены из строя </a:t>
            </a:r>
            <a:r>
              <a:rPr lang="ru-RU" dirty="0" err="1" smtClean="0"/>
              <a:t>Риддерские</a:t>
            </a:r>
            <a:r>
              <a:rPr lang="ru-RU" dirty="0" smtClean="0"/>
              <a:t> рудники, </a:t>
            </a:r>
            <a:r>
              <a:rPr lang="ru-RU" dirty="0" err="1" smtClean="0"/>
              <a:t>Экибастузские</a:t>
            </a:r>
            <a:r>
              <a:rPr lang="ru-RU" dirty="0" smtClean="0"/>
              <a:t> угольные копи и Спасская обогатительная фабрика. Доля промышленности в валовой продукции народного хозяйства края составляла в 1920 году всего 6,3 %. Железные дороги бездействовали из-за нехватки топлива и разрушения путей.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92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Письма Сталину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Заместитель председателя СНК РСФСР Т. Рыскулов в своем письме Сталину в 1933 г. также указывал на бедственное положение казахского населения, что к лету откочевки и, как следствие, голод и эпидемии среди беженцев приняли угрожающие размеры. В письме Т. Рыскулов предлагал конкретные меры по спасению казахского народа от гибели, предлагая резко поднять животноводство путем раздачи скота казахам в частную собственность.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481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“письмо пятерых” в адрес  </a:t>
            </a:r>
            <a:r>
              <a:rPr lang="ru-RU" dirty="0" err="1" smtClean="0"/>
              <a:t>Ф.Голощекина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Письма Сталину и в правительственные органы писали не только отдельные должностные лица, представители казахской интеллектуальной элиты, но и рядовые люди. Так называемое «письмо пяти» видных казахстанских деятелей культуры занимает особое место в истории Казахстана. В 1932 году в разгар массового голода в республике группа деятелей страны, в числе которых были писатель </a:t>
            </a:r>
            <a:r>
              <a:rPr lang="ru-RU" dirty="0" err="1" smtClean="0"/>
              <a:t>Габит</a:t>
            </a:r>
            <a:r>
              <a:rPr lang="ru-RU" dirty="0" smtClean="0"/>
              <a:t> Мусрепов, заведующий Казахским государственным издательством Мансур </a:t>
            </a:r>
            <a:r>
              <a:rPr lang="ru-RU" dirty="0" err="1" smtClean="0"/>
              <a:t>Гатаулин</a:t>
            </a:r>
            <a:r>
              <a:rPr lang="ru-RU" dirty="0" smtClean="0"/>
              <a:t>, заместитель проректора </a:t>
            </a:r>
            <a:r>
              <a:rPr lang="ru-RU" dirty="0" err="1" smtClean="0"/>
              <a:t>Комвуза</a:t>
            </a:r>
            <a:r>
              <a:rPr lang="ru-RU" dirty="0" smtClean="0"/>
              <a:t> </a:t>
            </a:r>
            <a:r>
              <a:rPr lang="ru-RU" dirty="0" err="1" smtClean="0"/>
              <a:t>Муташ</a:t>
            </a:r>
            <a:r>
              <a:rPr lang="ru-RU" dirty="0" smtClean="0"/>
              <a:t> </a:t>
            </a:r>
            <a:r>
              <a:rPr lang="ru-RU" dirty="0" err="1" smtClean="0"/>
              <a:t>Даулеткалиев</a:t>
            </a:r>
            <a:r>
              <a:rPr lang="ru-RU" dirty="0" smtClean="0"/>
              <a:t>, проректор того же учебного заведения </a:t>
            </a:r>
            <a:r>
              <a:rPr lang="ru-RU" dirty="0" err="1" smtClean="0"/>
              <a:t>Емберген</a:t>
            </a:r>
            <a:r>
              <a:rPr lang="ru-RU" dirty="0" smtClean="0"/>
              <a:t> </a:t>
            </a:r>
            <a:r>
              <a:rPr lang="ru-RU" dirty="0" err="1" smtClean="0"/>
              <a:t>Алтынбеков</a:t>
            </a:r>
            <a:r>
              <a:rPr lang="ru-RU" dirty="0" smtClean="0"/>
              <a:t> и заведующий энергетическим сектором Госплана </a:t>
            </a:r>
            <a:r>
              <a:rPr lang="ru-RU" dirty="0" err="1" smtClean="0"/>
              <a:t>КазССР</a:t>
            </a:r>
            <a:r>
              <a:rPr lang="ru-RU" dirty="0" smtClean="0"/>
              <a:t> </a:t>
            </a:r>
            <a:r>
              <a:rPr lang="ru-RU" dirty="0" err="1" smtClean="0"/>
              <a:t>Кадыр</a:t>
            </a:r>
            <a:r>
              <a:rPr lang="ru-RU" dirty="0" smtClean="0"/>
              <a:t> </a:t>
            </a:r>
            <a:r>
              <a:rPr lang="ru-RU" dirty="0" err="1" smtClean="0"/>
              <a:t>Куанышев</a:t>
            </a:r>
            <a:r>
              <a:rPr lang="ru-RU" dirty="0" smtClean="0"/>
              <a:t> выступили с письмом (оно  получило название “письма пятерых”) в адрес  </a:t>
            </a:r>
            <a:r>
              <a:rPr lang="ru-RU" dirty="0" err="1" smtClean="0"/>
              <a:t>Ф.Голощекина</a:t>
            </a:r>
            <a:r>
              <a:rPr lang="ru-RU" dirty="0" smtClean="0"/>
              <a:t>,  занимавшего должность первого секретаря  </a:t>
            </a:r>
            <a:r>
              <a:rPr lang="ru-RU" dirty="0" err="1" smtClean="0"/>
              <a:t>Казкрайкома</a:t>
            </a:r>
            <a:r>
              <a:rPr lang="ru-RU" dirty="0" smtClean="0"/>
              <a:t>  ВКП (б).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4771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“письмо пятерых” в адрес  </a:t>
            </a:r>
            <a:r>
              <a:rPr lang="ru-RU" dirty="0" err="1" smtClean="0"/>
              <a:t>Ф.Голощекина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Письмо пятерых представителей казахской интеллигенции занимает особое место в истории Казахстана. В письме отмечались нарушения ленинского принципа добровольности, то, что не учитывалась особенность аула и что вместе с боями ликвидировали середняков. </a:t>
            </a:r>
            <a:r>
              <a:rPr lang="ru-RU" dirty="0" err="1" smtClean="0"/>
              <a:t>Голощекина</a:t>
            </a:r>
            <a:r>
              <a:rPr lang="ru-RU" dirty="0" smtClean="0"/>
              <a:t> обвиняли в искривлении генеральной линии партии по проведению коллективизации, уничтожении стимулов населения по развитию животноводства, что отталкивало людей от занятия скотоводством. Все авторы письма были  членами Коммунистической партии. Письмо сопровождалось коротенькой припиской с объяснением мотивов предпринимаемого шага: «Податели этих вопросов не являются ни в какой мере «обиженными» людьми, так же, как людьми, жаждущими карьеры. Единственной нашей целью является помощь социалистическому строительству в Казахстане…».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88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Наказание за письма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Выступление представителей интеллигенции было воспринято как националистическое проявление байских настроений. Авторов письма  обвинили в национал-уклонизме, защите интересов байства. Им стали угрожать исключением из партии и привлечением к уголовной ответственности.</a:t>
            </a:r>
          </a:p>
          <a:p>
            <a:r>
              <a:rPr lang="ru-RU" dirty="0" smtClean="0"/>
              <a:t>5 июля 1932 года на объединенном заседании бюро </a:t>
            </a:r>
            <a:r>
              <a:rPr lang="ru-RU" dirty="0" err="1" smtClean="0"/>
              <a:t>Казкрайкома</a:t>
            </a:r>
            <a:r>
              <a:rPr lang="ru-RU" dirty="0" smtClean="0"/>
              <a:t> и Краевой контрольной комиссии «грех» им был отпущен, а письмо оценено следующим образом: «...Полное затушевывание всех достижений социалистической перестройки Казахстана и достижений национальной политики, выпячивание только отрицательных моментов, критика всей проводимой линии Крайкома».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1625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Репрессии против казахской интеллигенции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Все, кто были против быстрых темпов коллективизации и насильственного оседания стали жертвами преследований. Власть </a:t>
            </a:r>
            <a:r>
              <a:rPr lang="ru-RU" dirty="0" err="1" smtClean="0"/>
              <a:t>Голощекина</a:t>
            </a:r>
            <a:r>
              <a:rPr lang="ru-RU" dirty="0" smtClean="0"/>
              <a:t> усиливалась, и в своих выступлениях и докладах он всячески «разоблачал» тех, кто имел иную точку зрения на проводимые в республике политические и экономические мероприятия. В середине 1930-х годов известные государственные деятели У. Исаев, С. </a:t>
            </a:r>
            <a:r>
              <a:rPr lang="ru-RU" dirty="0" err="1" smtClean="0"/>
              <a:t>Ходжанов</a:t>
            </a:r>
            <a:r>
              <a:rPr lang="ru-RU" dirty="0" smtClean="0"/>
              <a:t>, С. </a:t>
            </a:r>
            <a:r>
              <a:rPr lang="ru-RU" dirty="0" err="1" smtClean="0"/>
              <a:t>Мендешев</a:t>
            </a:r>
            <a:r>
              <a:rPr lang="ru-RU" dirty="0" smtClean="0"/>
              <a:t>, Х. </a:t>
            </a:r>
            <a:r>
              <a:rPr lang="ru-RU" dirty="0" err="1" smtClean="0"/>
              <a:t>Досмухамедов</a:t>
            </a:r>
            <a:r>
              <a:rPr lang="ru-RU" dirty="0" smtClean="0"/>
              <a:t>, Т. </a:t>
            </a:r>
            <a:r>
              <a:rPr lang="ru-RU" dirty="0" err="1" smtClean="0"/>
              <a:t>Жургенов</a:t>
            </a:r>
            <a:r>
              <a:rPr lang="ru-RU" dirty="0" smtClean="0"/>
              <a:t> подверглись репрессиям. Против виднейших казахских литераторов, публицистов и просветителей - А. </a:t>
            </a:r>
            <a:r>
              <a:rPr lang="ru-RU" dirty="0" err="1" smtClean="0"/>
              <a:t>Байтурсынова</a:t>
            </a:r>
            <a:r>
              <a:rPr lang="ru-RU" dirty="0" smtClean="0"/>
              <a:t>, А. </a:t>
            </a:r>
            <a:r>
              <a:rPr lang="ru-RU" dirty="0" err="1" smtClean="0"/>
              <a:t>Бокейханова</a:t>
            </a:r>
            <a:r>
              <a:rPr lang="ru-RU" dirty="0" smtClean="0"/>
              <a:t>, М. Жумабаева, М. </a:t>
            </a:r>
            <a:r>
              <a:rPr lang="ru-RU" dirty="0" err="1" smtClean="0"/>
              <a:t>Дулатова</a:t>
            </a:r>
            <a:r>
              <a:rPr lang="ru-RU" dirty="0" smtClean="0"/>
              <a:t>, Ж. </a:t>
            </a:r>
            <a:r>
              <a:rPr lang="ru-RU" dirty="0" err="1" smtClean="0"/>
              <a:t>Аймаутова</a:t>
            </a:r>
            <a:r>
              <a:rPr lang="ru-RU" dirty="0" smtClean="0"/>
              <a:t>, Т. Рыскулова и других - началась газетная травля, они же стали первыми жертвами беззакония и произвола.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8339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Письма во власть?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Сложно утверждать однозначно о влиянии такого рода документов на кадровую политику ЦК ВКП (б), но факт остается фактом: в январе 1933 года Ф. </a:t>
            </a:r>
            <a:r>
              <a:rPr lang="ru-RU" dirty="0" err="1" smtClean="0"/>
              <a:t>Голощекин</a:t>
            </a:r>
            <a:r>
              <a:rPr lang="ru-RU" dirty="0" smtClean="0"/>
              <a:t>, с именем которого связываются крайности в преобразовании сельского хозяйства Казахстана, был отозван из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623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Масштабы голода в Казахстане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Масштабы голода в Казахстане, вызванного тотальным разрушением хозяйства были поистине страшными.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3778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Ученые о численности казахов, погибших от голода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Сегодня в академическом издании Истории Казахстана указывается, что убыль казахского населения в результате гибели от голода и откочевок за пределы республики составила около </a:t>
            </a:r>
            <a:r>
              <a:rPr lang="ru-RU" b="1" dirty="0" smtClean="0"/>
              <a:t>2 млн. человек </a:t>
            </a:r>
            <a:r>
              <a:rPr lang="ru-RU" dirty="0" smtClean="0"/>
              <a:t>. При этом авторы раздела о коллективизации подчеркивают, что вопрос о численности жертв голода остается пока открытым.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3470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According to </a:t>
            </a:r>
            <a:r>
              <a:rPr lang="en-US" dirty="0" err="1" smtClean="0"/>
              <a:t>NiccolòPianciola</a:t>
            </a:r>
            <a:r>
              <a:rPr lang="en-US" dirty="0" smtClean="0"/>
              <a:t> “Its most disastrous results were in </a:t>
            </a:r>
            <a:r>
              <a:rPr lang="en-US" dirty="0" err="1" smtClean="0"/>
              <a:t>Kazakstan</a:t>
            </a:r>
            <a:r>
              <a:rPr lang="en-US" dirty="0" smtClean="0"/>
              <a:t>, culminating in the great famine of 1</a:t>
            </a:r>
            <a:r>
              <a:rPr lang="en-US" b="1" dirty="0" smtClean="0"/>
              <a:t>931-1933 in which between1.3 and 1.5 million Kazaks</a:t>
            </a:r>
            <a:r>
              <a:rPr lang="en-US" dirty="0" smtClean="0"/>
              <a:t> (</a:t>
            </a:r>
            <a:r>
              <a:rPr lang="en-US" b="1" dirty="0" smtClean="0"/>
              <a:t>between 35% and 38% of the total population</a:t>
            </a:r>
            <a:r>
              <a:rPr lang="en-US" dirty="0" smtClean="0"/>
              <a:t>, the highest percentage of any nationality in the USSR) lost their lives. Of" its" 1.5" million" victims," approximately" </a:t>
            </a:r>
            <a:r>
              <a:rPr lang="en-US" b="1" dirty="0" smtClean="0"/>
              <a:t>1.3"million" were" Kazakhs."</a:t>
            </a:r>
            <a:r>
              <a:rPr lang="en-US" dirty="0" smtClean="0"/>
              <a:t> More" than" a" third" of" all" Kazakhs" perished" in" the"famine,"</a:t>
            </a:r>
            <a:r>
              <a:rPr lang="en-US" dirty="0" err="1" smtClean="0"/>
              <a:t>and"in"the"aftermath"of"the</a:t>
            </a:r>
            <a:r>
              <a:rPr lang="en-US" dirty="0" smtClean="0"/>
              <a:t>" disaster" Kazakhs" </a:t>
            </a:r>
            <a:r>
              <a:rPr lang="en-US" dirty="0" err="1" smtClean="0"/>
              <a:t>became"a</a:t>
            </a:r>
            <a:r>
              <a:rPr lang="en-US" dirty="0" smtClean="0"/>
              <a:t>" minority" </a:t>
            </a:r>
            <a:r>
              <a:rPr lang="en-US" dirty="0" err="1" smtClean="0"/>
              <a:t>in"their"own"republic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688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 число жертв голода в Казахстане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Most"Western"scholars"estimate"that"the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 err="1" smtClean="0"/>
              <a:t>Kazakh"famine</a:t>
            </a:r>
            <a:r>
              <a:rPr lang="en-US" dirty="0" smtClean="0"/>
              <a:t>" claimed" the" lives" of" approximately" </a:t>
            </a:r>
            <a:r>
              <a:rPr lang="en-US" b="1" dirty="0" smtClean="0"/>
              <a:t>1.5" million" people</a:t>
            </a:r>
            <a:r>
              <a:rPr lang="en-US" dirty="0" smtClean="0"/>
              <a:t>," the" </a:t>
            </a:r>
            <a:r>
              <a:rPr lang="en-US" dirty="0" err="1" smtClean="0"/>
              <a:t>vast"majority</a:t>
            </a:r>
            <a:r>
              <a:rPr lang="en-US" dirty="0" smtClean="0"/>
              <a:t>" of" whom" were" ethnic" Kazakhs. </a:t>
            </a:r>
          </a:p>
          <a:p>
            <a:pPr marL="0" indent="0">
              <a:buNone/>
            </a:pPr>
            <a:r>
              <a:rPr lang="en-US" dirty="0" smtClean="0"/>
              <a:t>Kazakhstani historians propose"higher"figures,"such"as"</a:t>
            </a:r>
            <a:r>
              <a:rPr lang="en-US" b="1" dirty="0" smtClean="0"/>
              <a:t>2.5"million</a:t>
            </a:r>
            <a:r>
              <a:rPr lang="en-US" dirty="0" smtClean="0"/>
              <a:t>" </a:t>
            </a:r>
            <a:r>
              <a:rPr lang="en-US" dirty="0" err="1" smtClean="0"/>
              <a:t>ethnic"Kazakh"deaths</a:t>
            </a:r>
            <a:r>
              <a:rPr lang="en-US" dirty="0" smtClean="0"/>
              <a:t>"(</a:t>
            </a:r>
            <a:r>
              <a:rPr lang="en-US" dirty="0" err="1" smtClean="0"/>
              <a:t>Tatimov"and</a:t>
            </a:r>
            <a:r>
              <a:rPr lang="en-US" dirty="0" smtClean="0"/>
              <a:t>" </a:t>
            </a:r>
            <a:r>
              <a:rPr lang="en-US" dirty="0" err="1" smtClean="0"/>
              <a:t>Aliev</a:t>
            </a:r>
            <a:r>
              <a:rPr lang="en-US" dirty="0" smtClean="0"/>
              <a:t>" 216)."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22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Упадок сельского хозяйства республики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упадок пришло сельское хозяйство республики, прежде всего животноводство. Поголовье скота уменьшилось более чем на 10,8 млн. голов. В Уральской губернии посевные площади сократились в два с лишним раза, в Семиречье – почти в 3 раза. Хозяйственные трудности усугубились в 1921 году неурожаем зерновых и, как следствие, голодом, охватившим значительную территорию Казахстана.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0070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Эпидемии и откочевки населения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Гонимые нуждой, людские массы растекались по городам, поселкам, железнодорожным станциям. В местах концентрации людей вспыхивали очаги эпидемии брюшного тифа. Большой урон численности коренного населения нанесли откочевки. Четвертая часть населения, то есть 1030 тыс. человек откочевали в период голода за пределы республики. 616 тыс. казахов ушли безвозвратно (из которых 200 тыс. откочевали за рубеж в Китай, Монголию, Афганистан, Иран и Турцию, а 414 тыс. впоследствии вернулись в Казахстан.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6931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Демографический урон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Голод и связанные с ним эпидемии, а также откочевки сильно деформировали демографическую картину. Прежняя численность населения была восстановлена только через 40 лет, в 1969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3288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Каковы были причины трагических событий? В основе трагедии лежит логика организации сталинской модели общества, по которой для достижения политических и идеологических целей полностью игнорировался человеческий фактор.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5527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объясняли голод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объясняли голод советские ученые? Победа советского колхозного строя, но были ошибки и перегибы в Казахстане, иногда обвиняли руководство во главе с Ф. </a:t>
            </a:r>
            <a:r>
              <a:rPr lang="ru-RU" dirty="0" err="1" smtClean="0"/>
              <a:t>Голощекиным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7871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конце 1980-1990-х общественность ознакомлена с казахским голодом и откочевками</a:t>
            </a:r>
          </a:p>
          <a:p>
            <a:r>
              <a:rPr lang="ru-RU" dirty="0" smtClean="0"/>
              <a:t>В 1992 г. правительственная комиссия под руководством </a:t>
            </a:r>
            <a:r>
              <a:rPr lang="ru-RU" dirty="0" err="1" smtClean="0"/>
              <a:t>Н.Назарбаева</a:t>
            </a:r>
            <a:r>
              <a:rPr lang="ru-RU" dirty="0" smtClean="0"/>
              <a:t> признала голод геноцидом, пресса очень много внимания уделяет этой теме.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7600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Память о голоде в современном Казахстане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конце 1990-х немного охладевают к теме: русско-казахские отношения? </a:t>
            </a:r>
          </a:p>
          <a:p>
            <a:r>
              <a:rPr lang="ru-RU" dirty="0" smtClean="0"/>
              <a:t>В 2012 г. на открытии мемориала жертвам голода Президент указал на необходимость быть осторожными в дискуссиях о голоде, не политизировать тему, не повторять ошибок Украины.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163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Алматы открыт памятник жертвам </a:t>
            </a:r>
            <a:r>
              <a:rPr lang="ru-RU" dirty="0" smtClean="0"/>
              <a:t>голодомора 31 мая 2017 г.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325" y="1600200"/>
            <a:ext cx="681735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333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сегодня западные ученые изучают?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1981 Марта </a:t>
            </a:r>
            <a:r>
              <a:rPr lang="ru-RU" dirty="0" err="1" smtClean="0"/>
              <a:t>Олкотт</a:t>
            </a:r>
            <a:r>
              <a:rPr lang="ru-RU" dirty="0" smtClean="0"/>
              <a:t> ошибки просчеты сталинского руководства, которые не учли особенностей Казахстана.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2967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"</a:t>
            </a:r>
            <a:r>
              <a:rPr lang="en-US" dirty="0" err="1" smtClean="0"/>
              <a:t>the"Kazakh</a:t>
            </a:r>
            <a:r>
              <a:rPr lang="en-US" dirty="0" smtClean="0"/>
              <a:t>" </a:t>
            </a:r>
            <a:r>
              <a:rPr lang="en-US" dirty="0" err="1" smtClean="0"/>
              <a:t>famine"should"not</a:t>
            </a:r>
            <a:r>
              <a:rPr lang="en-US" dirty="0" smtClean="0"/>
              <a:t>" </a:t>
            </a:r>
            <a:r>
              <a:rPr lang="en-US" dirty="0" err="1" smtClean="0"/>
              <a:t>be"considered"a</a:t>
            </a:r>
            <a:r>
              <a:rPr lang="en-US" dirty="0" smtClean="0"/>
              <a:t>" genocide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For"arguments</a:t>
            </a:r>
            <a:r>
              <a:rPr lang="en-US" dirty="0" smtClean="0"/>
              <a:t>" </a:t>
            </a:r>
            <a:r>
              <a:rPr lang="en-US" dirty="0" err="1" smtClean="0"/>
              <a:t>that"the"Kazakh</a:t>
            </a:r>
            <a:r>
              <a:rPr lang="en-US" dirty="0" smtClean="0"/>
              <a:t>" </a:t>
            </a:r>
            <a:r>
              <a:rPr lang="en-US" dirty="0" err="1" smtClean="0"/>
              <a:t>famine"should"not</a:t>
            </a:r>
            <a:r>
              <a:rPr lang="en-US" dirty="0" smtClean="0"/>
              <a:t>" </a:t>
            </a:r>
            <a:r>
              <a:rPr lang="en-US" dirty="0" err="1" smtClean="0"/>
              <a:t>be"considered"a</a:t>
            </a:r>
            <a:r>
              <a:rPr lang="en-US" dirty="0" smtClean="0"/>
              <a:t>" genocide,</a:t>
            </a:r>
            <a:endParaRPr lang="ru-RU" dirty="0" smtClean="0"/>
          </a:p>
          <a:p>
            <a:r>
              <a:rPr lang="ru-RU" dirty="0"/>
              <a:t> </a:t>
            </a:r>
            <a:r>
              <a:rPr lang="en-US" dirty="0" smtClean="0"/>
              <a:t>Kindler</a:t>
            </a:r>
            <a:r>
              <a:rPr lang="ru-RU" dirty="0" smtClean="0"/>
              <a:t> </a:t>
            </a:r>
            <a:r>
              <a:rPr lang="en-US" dirty="0" err="1" smtClean="0"/>
              <a:t>and"Ohayon</a:t>
            </a:r>
            <a:r>
              <a:rPr lang="ru-RU" dirty="0" smtClean="0"/>
              <a:t>. </a:t>
            </a:r>
            <a:r>
              <a:rPr lang="en-US" dirty="0" err="1" smtClean="0"/>
              <a:t>Pianciola</a:t>
            </a:r>
            <a:r>
              <a:rPr lang="en-US" dirty="0" smtClean="0"/>
              <a:t>"(2004,"190)"does"not"address"the"question"of"genocide"directly"but"argues"that" Moscow" did" not" plan" the" slaughter" of" Kazakhs.</a:t>
            </a:r>
            <a:endParaRPr lang="ru-RU" dirty="0" smtClean="0"/>
          </a:p>
          <a:p>
            <a:r>
              <a:rPr lang="en-US" dirty="0" smtClean="0"/>
              <a:t>Cameron</a:t>
            </a:r>
            <a:r>
              <a:rPr lang="ru-RU" dirty="0" smtClean="0"/>
              <a:t> </a:t>
            </a:r>
            <a:r>
              <a:rPr lang="en-US" dirty="0" err="1" smtClean="0"/>
              <a:t>have"argued</a:t>
            </a:r>
            <a:r>
              <a:rPr lang="en-US" dirty="0" smtClean="0"/>
              <a:t>" </a:t>
            </a:r>
            <a:r>
              <a:rPr lang="en-US" dirty="0" err="1" smtClean="0"/>
              <a:t>that"the"Kazakh"famine</a:t>
            </a:r>
            <a:r>
              <a:rPr lang="en-US" dirty="0" smtClean="0"/>
              <a:t>" </a:t>
            </a:r>
            <a:r>
              <a:rPr lang="en-US" dirty="0" err="1" smtClean="0"/>
              <a:t>does"not"fit</a:t>
            </a:r>
            <a:r>
              <a:rPr lang="en-US" dirty="0" smtClean="0"/>
              <a:t>" </a:t>
            </a:r>
            <a:r>
              <a:rPr lang="ru-RU" dirty="0" smtClean="0"/>
              <a:t> </a:t>
            </a:r>
            <a:r>
              <a:rPr lang="en-US" dirty="0" smtClean="0"/>
              <a:t>the"legal"definition"of"genocide"as"adopted"by"the"United"Nations"General"Assembly,"</a:t>
            </a:r>
            <a:endParaRPr lang="ru-RU" dirty="0" smtClean="0"/>
          </a:p>
          <a:p>
            <a:r>
              <a:rPr lang="en-US" dirty="0" err="1" smtClean="0"/>
              <a:t>but"it"may</a:t>
            </a:r>
            <a:r>
              <a:rPr lang="en-US" dirty="0" smtClean="0"/>
              <a:t>" </a:t>
            </a:r>
            <a:r>
              <a:rPr lang="en-US" dirty="0" err="1" smtClean="0"/>
              <a:t>fit"broader</a:t>
            </a:r>
            <a:r>
              <a:rPr lang="en-US" dirty="0" smtClean="0"/>
              <a:t>" </a:t>
            </a:r>
            <a:r>
              <a:rPr lang="en-US" dirty="0" err="1" smtClean="0"/>
              <a:t>definitions"of"genocide</a:t>
            </a:r>
            <a:r>
              <a:rPr lang="en-US" dirty="0" smtClean="0"/>
              <a:t>"(Cameron"21).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1021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Казахстан в годы НЭПа</a:t>
            </a:r>
          </a:p>
          <a:p>
            <a:r>
              <a:rPr lang="ru-RU" dirty="0" smtClean="0">
                <a:hlinkClick r:id="rId2"/>
              </a:rPr>
              <a:t>https://www.youtube.com/watch?v=Rm1JLordppU</a:t>
            </a:r>
            <a:endParaRPr lang="ru-RU" dirty="0" smtClean="0"/>
          </a:p>
          <a:p>
            <a:endParaRPr lang="ru-RU" smtClean="0">
              <a:hlinkClick r:id="rId3"/>
            </a:endParaRPr>
          </a:p>
          <a:p>
            <a:r>
              <a:rPr lang="en-US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://www.youtube.com/watch?v=WZKHPIEZaBQ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46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Экономическая политика большевиков после Гражданской войны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На X съезде РКП (б) в марте 1921 года Ленин предложил новую экономическую политику. Эта была антикризисная программа, сущность которой состояла в воссоздании многоукладной экономики и использовании организационно – технического опыта капиталистов при сохранении руководства в руках большевистского правительства. Основные политические и экономические рычаги общества находились в руках государства. В промышленности государственный сектор, централизованная финансовая система и монополия внешней торговли.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84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Какие цели имел ввиду </a:t>
            </a:r>
            <a:r>
              <a:rPr lang="ru-RU" dirty="0" err="1" smtClean="0"/>
              <a:t>В.Ленин</a:t>
            </a:r>
            <a:r>
              <a:rPr lang="ru-RU" dirty="0" smtClean="0"/>
              <a:t>, временно допуская капиталистические отношения? Политическую – снять социальную напряженность, не отталкивать крестьян от советской власти. Экономическая цель- выйти из кризиса, разрухи и нищеты. НЭП включал комплекс экономических и социально – политических мероприятий. Они означали “отступление” от принципов “военного коммунизма” – возрождение частного предпринимательства, введение свободы внутренней торговли и удовлетворение некоторых требований крестьянства.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38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Новая экономическая политика, </a:t>
            </a:r>
            <a:br>
              <a:rPr lang="ru-RU" dirty="0" smtClean="0"/>
            </a:br>
            <a:r>
              <a:rPr lang="ru-RU" dirty="0" smtClean="0"/>
              <a:t>1921-1929 гг.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Введение (реализация) новой экономической политики началось с сельского хозяйства путем замены продразверстки на продовольственный налог (продналог). Он устанавливался до посевной компании, и не мог изменяться в течение года, и был в два раза меньше разверстки. После выполнения государственных поставок разрешалась свободная торговля продуктами своего хозяйства. Это создало материальный стимул для увеличения производства сельскохозяйственной продукции.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01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Новая экономическая политика, </a:t>
            </a:r>
            <a:br>
              <a:rPr lang="ru-RU" dirty="0" smtClean="0"/>
            </a:br>
            <a:r>
              <a:rPr lang="ru-RU" dirty="0" smtClean="0"/>
              <a:t>1921-1929 гг.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Следующие мероприятия НЭПа : была отменена трудовая повинность, разрешались свобода торговли, аренда земли, применение наемного труда, поощрялось развитие кооперации; стал широко использоваться хозрасчет.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229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3418</Words>
  <Application>Microsoft Office PowerPoint</Application>
  <PresentationFormat>On-screen Show (4:3)</PresentationFormat>
  <Paragraphs>128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Calibri</vt:lpstr>
      <vt:lpstr>Тема Office</vt:lpstr>
      <vt:lpstr>Лекция 4</vt:lpstr>
      <vt:lpstr>План</vt:lpstr>
      <vt:lpstr>Казахский аул накануне коллективизации,  в 1921-1927 гг. </vt:lpstr>
      <vt:lpstr>Плачевное положение промышленности</vt:lpstr>
      <vt:lpstr>Упадок сельского хозяйства республики</vt:lpstr>
      <vt:lpstr>Экономическая политика большевиков после Гражданской войны</vt:lpstr>
      <vt:lpstr>PowerPoint Presentation</vt:lpstr>
      <vt:lpstr>Новая экономическая политика,  1921-1929 гг.</vt:lpstr>
      <vt:lpstr>Новая экономическая политика,  1921-1929 гг.</vt:lpstr>
      <vt:lpstr>Новая экономическая политика,  1921-1929 гг.</vt:lpstr>
      <vt:lpstr>PowerPoint Presentation</vt:lpstr>
      <vt:lpstr>Результаты НЭПа</vt:lpstr>
      <vt:lpstr>земельно-водная реформа, 1921-1922 гг.</vt:lpstr>
      <vt:lpstr>PowerPoint Presentation</vt:lpstr>
      <vt:lpstr>свертывание новой экономической политики</vt:lpstr>
      <vt:lpstr>Почему?</vt:lpstr>
      <vt:lpstr>Как?</vt:lpstr>
      <vt:lpstr>Где взять деньги на индустриализацию?</vt:lpstr>
      <vt:lpstr>Назревал конфликт государства с крестьянами</vt:lpstr>
      <vt:lpstr>Наказание за не сдачу зерна государству</vt:lpstr>
      <vt:lpstr>Увеличение суммы налога  на крестьян на 87%</vt:lpstr>
      <vt:lpstr>курс на массовую коллективизацию деревни</vt:lpstr>
      <vt:lpstr>PowerPoint Presentation</vt:lpstr>
      <vt:lpstr>Политика оседания кочевников</vt:lpstr>
      <vt:lpstr>Политика оседания кочевников</vt:lpstr>
      <vt:lpstr>PowerPoint Presentation</vt:lpstr>
      <vt:lpstr>PowerPoint Presentation</vt:lpstr>
      <vt:lpstr>катастрофическое сокращение поголовья скота </vt:lpstr>
      <vt:lpstr>С 1928 по 1932 год численность скота сократилась </vt:lpstr>
      <vt:lpstr>Переход на оседлый образ жизни</vt:lpstr>
      <vt:lpstr>Голод в Казахстане </vt:lpstr>
      <vt:lpstr>Массовая гибель скота от бескормицы</vt:lpstr>
      <vt:lpstr>PowerPoint Presentation</vt:lpstr>
      <vt:lpstr>PowerPoint Presentation</vt:lpstr>
      <vt:lpstr>От голода пострадали все казахи</vt:lpstr>
      <vt:lpstr>Причины голода</vt:lpstr>
      <vt:lpstr>Причины голода</vt:lpstr>
      <vt:lpstr>казахская интеллигенция доказывала, что нельзя так быстро разрушать кочевое скотоводство</vt:lpstr>
      <vt:lpstr>Письма Сталину </vt:lpstr>
      <vt:lpstr>Письма Сталину</vt:lpstr>
      <vt:lpstr>“письмо пятерых” в адрес  Ф.Голощекина</vt:lpstr>
      <vt:lpstr>“письмо пятерых” в адрес  Ф.Голощекина</vt:lpstr>
      <vt:lpstr>Наказание за письма</vt:lpstr>
      <vt:lpstr>Репрессии против казахской интеллигенции</vt:lpstr>
      <vt:lpstr>Письма во власть?</vt:lpstr>
      <vt:lpstr>Масштабы голода в Казахстане</vt:lpstr>
      <vt:lpstr>Ученые о численности казахов, погибших от голода</vt:lpstr>
      <vt:lpstr>PowerPoint Presentation</vt:lpstr>
      <vt:lpstr>Итого число жертв голода в Казахстане</vt:lpstr>
      <vt:lpstr>Эпидемии и откочевки населения</vt:lpstr>
      <vt:lpstr>Демографический урон</vt:lpstr>
      <vt:lpstr>Почему?</vt:lpstr>
      <vt:lpstr>Как объясняли голод </vt:lpstr>
      <vt:lpstr>PowerPoint Presentation</vt:lpstr>
      <vt:lpstr>Память о голоде в современном Казахстане</vt:lpstr>
      <vt:lpstr>В Алматы открыт памятник жертвам голодомора 31 мая 2017 г.</vt:lpstr>
      <vt:lpstr>Как сегодня западные ученые изучают? </vt:lpstr>
      <vt:lpstr>"the"Kazakh" famine"should"not" be"considered"a" genocide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</dc:title>
  <dc:creator>Андрей</dc:creator>
  <cp:lastModifiedBy>Kundakbayeva Zhanat</cp:lastModifiedBy>
  <cp:revision>12</cp:revision>
  <dcterms:created xsi:type="dcterms:W3CDTF">2020-09-21T15:50:46Z</dcterms:created>
  <dcterms:modified xsi:type="dcterms:W3CDTF">2020-09-22T05:51:53Z</dcterms:modified>
</cp:coreProperties>
</file>