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15"/>
  </p:notesMasterIdLst>
  <p:sldIdLst>
    <p:sldId id="275" r:id="rId2"/>
    <p:sldId id="276" r:id="rId3"/>
    <p:sldId id="306" r:id="rId4"/>
    <p:sldId id="307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4">
          <p15:clr>
            <a:srgbClr val="A4A3A4"/>
          </p15:clr>
        </p15:guide>
        <p15:guide id="2" orient="horz" pos="2448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2880">
          <p15:clr>
            <a:srgbClr val="A4A3A4"/>
          </p15:clr>
        </p15:guide>
        <p15:guide id="5" pos="49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3" autoAdjust="0"/>
    <p:restoredTop sz="94645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1584"/>
        <p:guide orient="horz" pos="2448"/>
        <p:guide orient="horz" pos="3168"/>
        <p:guide pos="2880"/>
        <p:guide pos="49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1868094-4C19-4A61-ADCD-0AA4B37A5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839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1673006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03315A78-79FA-488A-A48F-FD79782DE8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059924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643EEB7D-A30E-408C-9E10-9D9471748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182273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EC8B4998-F6E5-4B04-8AC7-9B2F9BE19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3960634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AB1D1D31-B30A-40A9-9233-FEAEB726D9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813173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5F634271-942C-4442-A888-334608D88E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165974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A8B72124-8E77-4C70-A04E-405F22AE1E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090541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92557EA4-8CEF-4FD3-9234-EB441A1A4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545684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85767FF8-A1B9-4B1A-85BA-E9146DE1BF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545845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351C5789-E8CF-4C8E-9B82-2D0EAC9008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708933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11-</a:t>
            </a:r>
            <a:fld id="{CDCC12CA-5BE5-4BE5-A689-ABF4D9DE5C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616312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11-</a:t>
            </a:r>
            <a:fld id="{F1ABF3AC-4FB2-425E-B053-BB01BF1887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Tutorial on Chapter 11</a:t>
            </a:r>
          </a:p>
        </p:txBody>
      </p:sp>
      <p:sp>
        <p:nvSpPr>
          <p:cNvPr id="4101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36576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Development Policymaking </a:t>
            </a:r>
            <a:br>
              <a:rPr lang="en-US" altLang="en-US" smtClean="0"/>
            </a:br>
            <a:r>
              <a:rPr lang="en-US" altLang="en-US" smtClean="0"/>
              <a:t>and the Roles of Market, State, </a:t>
            </a:r>
            <a:br>
              <a:rPr lang="en-US" altLang="en-US" smtClean="0"/>
            </a:br>
            <a:r>
              <a:rPr lang="en-US" altLang="en-US" smtClean="0"/>
              <a:t>and Civil Society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331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69CBC606-830B-4CAA-A2DF-932FFF82E987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6. What economic benefits might a developing country gain by reducing corruption? Discuss only economic benefits and provide examples from specific developing countries.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4339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EF567B13-1348-4822-9D04-6FFEA6F5C7D8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7. As an agent of economic development, in what areas do NGOs have a comparative advantage, compared to governments or markets?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5363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7104E707-5E56-46CA-B53F-2471A286E994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8. What is the primary composition/ownership pattern of the private sector in most developing countries?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5363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7104E707-5E56-46CA-B53F-2471A286E994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altLang="en-US" sz="2400" dirty="0" smtClean="0"/>
              <a:t>9</a:t>
            </a:r>
            <a:r>
              <a:rPr lang="en-US" altLang="en-US" sz="2400" dirty="0"/>
              <a:t>. If the population growth rate is 2%, the incremental capital output ratio is 3, the saving ratio is 24% and the depreciation rate is 5%, </a:t>
            </a:r>
            <a:r>
              <a:rPr lang="en-US" altLang="en-US" sz="2400" dirty="0" smtClean="0"/>
              <a:t>what is the </a:t>
            </a:r>
            <a:r>
              <a:rPr lang="en-US" altLang="en-US" sz="2400" dirty="0"/>
              <a:t>rate of growth of </a:t>
            </a:r>
            <a:r>
              <a:rPr lang="en-US" altLang="en-US" sz="2400" dirty="0" smtClean="0"/>
              <a:t>income? What is the rate of growth of income per capita?</a:t>
            </a:r>
            <a:endParaRPr lang="en-US" altLang="en-US" sz="2400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2698178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11-</a:t>
            </a:r>
            <a:fld id="{1D82ED1A-8385-496D-AE37-D11DAADB2D5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Outline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Tutorial on Ch 11</a:t>
            </a:r>
          </a:p>
          <a:p>
            <a:pPr lvl="1" eaLnBrk="1" hangingPunct="1"/>
            <a:r>
              <a:rPr lang="en-US" altLang="en-US" smtClean="0"/>
              <a:t>Concepts</a:t>
            </a:r>
          </a:p>
          <a:p>
            <a:pPr lvl="1" eaLnBrk="1" hangingPunct="1"/>
            <a:r>
              <a:rPr lang="en-US" altLang="en-US" smtClean="0"/>
              <a:t>Discussion Questions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6147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11-</a:t>
            </a:r>
            <a:fld id="{0107F703-B0FC-4C3F-BBFF-188747E8D4CC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Concepts for Review</a:t>
            </a:r>
          </a:p>
        </p:txBody>
      </p:sp>
      <p:sp>
        <p:nvSpPr>
          <p:cNvPr id="4813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05000"/>
            <a:ext cx="4191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Accounting prices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Aggregate growth model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Comprehensive plan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Cost-benefit analysis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Development Participation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Economic infrastructure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Economic plan</a:t>
            </a:r>
          </a:p>
        </p:txBody>
      </p:sp>
      <p:sp>
        <p:nvSpPr>
          <p:cNvPr id="48134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905000"/>
            <a:ext cx="4191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Economic planning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Government failure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Input-output model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Interindustry model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Internal rate of return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Market failure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Market prices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Net present value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8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8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11-</a:t>
            </a:r>
            <a:fld id="{CEE6F46C-65F5-47D6-9D9C-EDBE5C26B903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Concepts for Review (cont’d)</a:t>
            </a:r>
          </a:p>
        </p:txBody>
      </p:sp>
      <p:sp>
        <p:nvSpPr>
          <p:cNvPr id="4915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4191000" cy="4419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Partial plan</a:t>
            </a:r>
          </a:p>
          <a:p>
            <a:pPr eaLnBrk="1" hangingPunct="1"/>
            <a:r>
              <a:rPr lang="en-US" altLang="en-US" sz="2800" smtClean="0"/>
              <a:t>Planning process</a:t>
            </a:r>
          </a:p>
          <a:p>
            <a:pPr eaLnBrk="1" hangingPunct="1"/>
            <a:r>
              <a:rPr lang="en-US" altLang="en-US" sz="2800" smtClean="0"/>
              <a:t>Political will</a:t>
            </a:r>
          </a:p>
          <a:p>
            <a:pPr eaLnBrk="1" hangingPunct="1"/>
            <a:r>
              <a:rPr lang="en-US" altLang="en-US" sz="2800" smtClean="0"/>
              <a:t>Project appraisal</a:t>
            </a:r>
          </a:p>
          <a:p>
            <a:pPr eaLnBrk="1" hangingPunct="1"/>
            <a:r>
              <a:rPr lang="en-US" altLang="en-US" sz="2800" smtClean="0"/>
              <a:t>Rent seeking</a:t>
            </a:r>
          </a:p>
          <a:p>
            <a:pPr eaLnBrk="1" hangingPunct="1"/>
            <a:r>
              <a:rPr lang="en-US" altLang="en-US" sz="2800" smtClean="0"/>
              <a:t>Shadow prices</a:t>
            </a:r>
          </a:p>
          <a:p>
            <a:pPr eaLnBrk="1" hangingPunct="1"/>
            <a:r>
              <a:rPr lang="en-US" altLang="en-US" sz="2800" smtClean="0"/>
              <a:t>Social profit</a:t>
            </a:r>
          </a:p>
          <a:p>
            <a:pPr eaLnBrk="1" hangingPunct="1"/>
            <a:r>
              <a:rPr lang="en-US" altLang="en-US" sz="2800" smtClean="0"/>
              <a:t>Social rate of discount</a:t>
            </a:r>
          </a:p>
        </p:txBody>
      </p:sp>
      <p:sp>
        <p:nvSpPr>
          <p:cNvPr id="7174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0" y="1752600"/>
            <a:ext cx="4191000" cy="4419600"/>
          </a:xfrm>
        </p:spPr>
        <p:txBody>
          <a:bodyPr/>
          <a:lstStyle/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9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819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FEA0C13A-4BCD-44DD-9034-C31FE25DB1DB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1. Explain what is meant by market failure.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9219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AF38975E-CD8A-4A90-ACF2-B2100D8AF332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2. In the Harrod-Domar model, if the savings rate is 20% and the incremental capital output ratio is five, abstracting from depreciation, what is the implied growth rate?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0243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AFC9B21B-7C88-427B-8B97-7F6FA3A1C4BD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3. In the Harrod-Domar growth model, if 12.5% of income is saved, the incremental capital output ratio is 2.5 and the rate of depreciation is 4%, what is the implied rate of growth?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1267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2BA81995-7FE6-4DED-97A3-B1834031FB95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4. Why must projects be appraised? What do we learn from project appraisals?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12291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9-</a:t>
            </a:r>
            <a:fld id="{29AC5B31-B1C3-4340-AAEF-6B2690210C46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5. In what ways may social evaluations of costs and benefits differ from those implied by market prices? Explain carefully.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785</TotalTime>
  <Words>466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</vt:lpstr>
      <vt:lpstr>Times New Roman</vt:lpstr>
      <vt:lpstr>Rejda_template</vt:lpstr>
      <vt:lpstr>Tutorial on Chapter 11</vt:lpstr>
      <vt:lpstr>Outline</vt:lpstr>
      <vt:lpstr>Concepts for Review</vt:lpstr>
      <vt:lpstr>Concepts for Review (cont’d)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subject>Development Policymaking and the Roles of Market, State, and Civil Society</dc:subject>
  <dc:creator>Michael P. Todaro</dc:creator>
  <cp:lastModifiedBy>Reviewer</cp:lastModifiedBy>
  <cp:revision>88</cp:revision>
  <dcterms:created xsi:type="dcterms:W3CDTF">1999-06-23T16:10:30Z</dcterms:created>
  <dcterms:modified xsi:type="dcterms:W3CDTF">2021-11-11T03:52:13Z</dcterms:modified>
</cp:coreProperties>
</file>