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theme/theme4.xml" ContentType="application/vnd.openxmlformats-officedocument.theme+xml"/>
  <Override PartName="/ppt/slideLayouts/slideLayout8.xml" ContentType="application/vnd.openxmlformats-officedocument.presentationml.slideLayout+xml"/>
  <Override PartName="/ppt/theme/theme5.xml" ContentType="application/vnd.openxmlformats-officedocument.theme+xml"/>
  <Override PartName="/ppt/slideLayouts/slideLayout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540" r:id="rId1"/>
    <p:sldMasterId id="2147484543" r:id="rId2"/>
    <p:sldMasterId id="2147484336" r:id="rId3"/>
    <p:sldMasterId id="2147483754" r:id="rId4"/>
    <p:sldMasterId id="2147484326" r:id="rId5"/>
    <p:sldMasterId id="2147484548" r:id="rId6"/>
  </p:sldMasterIdLst>
  <p:notesMasterIdLst>
    <p:notesMasterId r:id="rId85"/>
  </p:notesMasterIdLst>
  <p:sldIdLst>
    <p:sldId id="578" r:id="rId7"/>
    <p:sldId id="571" r:id="rId8"/>
    <p:sldId id="577" r:id="rId9"/>
    <p:sldId id="363" r:id="rId10"/>
    <p:sldId id="368" r:id="rId11"/>
    <p:sldId id="533" r:id="rId12"/>
    <p:sldId id="574" r:id="rId13"/>
    <p:sldId id="369" r:id="rId14"/>
    <p:sldId id="370" r:id="rId15"/>
    <p:sldId id="371" r:id="rId16"/>
    <p:sldId id="441" r:id="rId17"/>
    <p:sldId id="372" r:id="rId18"/>
    <p:sldId id="568" r:id="rId19"/>
    <p:sldId id="364" r:id="rId20"/>
    <p:sldId id="373" r:id="rId21"/>
    <p:sldId id="534" r:id="rId22"/>
    <p:sldId id="500" r:id="rId23"/>
    <p:sldId id="375" r:id="rId24"/>
    <p:sldId id="535" r:id="rId25"/>
    <p:sldId id="378" r:id="rId26"/>
    <p:sldId id="501" r:id="rId27"/>
    <p:sldId id="536" r:id="rId28"/>
    <p:sldId id="457" r:id="rId29"/>
    <p:sldId id="502" r:id="rId30"/>
    <p:sldId id="503" r:id="rId31"/>
    <p:sldId id="504" r:id="rId32"/>
    <p:sldId id="505" r:id="rId33"/>
    <p:sldId id="506" r:id="rId34"/>
    <p:sldId id="515" r:id="rId35"/>
    <p:sldId id="512" r:id="rId36"/>
    <p:sldId id="539" r:id="rId37"/>
    <p:sldId id="548" r:id="rId38"/>
    <p:sldId id="537" r:id="rId39"/>
    <p:sldId id="554" r:id="rId40"/>
    <p:sldId id="555" r:id="rId41"/>
    <p:sldId id="556" r:id="rId42"/>
    <p:sldId id="557" r:id="rId43"/>
    <p:sldId id="558" r:id="rId44"/>
    <p:sldId id="538" r:id="rId45"/>
    <p:sldId id="388" r:id="rId46"/>
    <p:sldId id="479" r:id="rId47"/>
    <p:sldId id="481" r:id="rId48"/>
    <p:sldId id="482" r:id="rId49"/>
    <p:sldId id="559" r:id="rId50"/>
    <p:sldId id="471" r:id="rId51"/>
    <p:sldId id="547" r:id="rId52"/>
    <p:sldId id="483" r:id="rId53"/>
    <p:sldId id="417" r:id="rId54"/>
    <p:sldId id="418" r:id="rId55"/>
    <p:sldId id="419" r:id="rId56"/>
    <p:sldId id="420" r:id="rId57"/>
    <p:sldId id="422" r:id="rId58"/>
    <p:sldId id="444" r:id="rId59"/>
    <p:sldId id="424" r:id="rId60"/>
    <p:sldId id="445" r:id="rId61"/>
    <p:sldId id="428" r:id="rId62"/>
    <p:sldId id="488" r:id="rId63"/>
    <p:sldId id="516" r:id="rId64"/>
    <p:sldId id="485" r:id="rId65"/>
    <p:sldId id="431" r:id="rId66"/>
    <p:sldId id="517" r:id="rId67"/>
    <p:sldId id="561" r:id="rId68"/>
    <p:sldId id="573" r:id="rId69"/>
    <p:sldId id="562" r:id="rId70"/>
    <p:sldId id="560" r:id="rId71"/>
    <p:sldId id="518" r:id="rId72"/>
    <p:sldId id="563" r:id="rId73"/>
    <p:sldId id="564" r:id="rId74"/>
    <p:sldId id="519" r:id="rId75"/>
    <p:sldId id="520" r:id="rId76"/>
    <p:sldId id="521" r:id="rId77"/>
    <p:sldId id="540" r:id="rId78"/>
    <p:sldId id="541" r:id="rId79"/>
    <p:sldId id="542" r:id="rId80"/>
    <p:sldId id="543" r:id="rId81"/>
    <p:sldId id="544" r:id="rId82"/>
    <p:sldId id="545" r:id="rId83"/>
    <p:sldId id="546" r:id="rId84"/>
  </p:sldIdLst>
  <p:sldSz cx="9144000" cy="6858000" type="screen4x3"/>
  <p:notesSz cx="6858000" cy="9144000"/>
  <p:custDataLst>
    <p:tags r:id="rId86"/>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30A0"/>
    <a:srgbClr val="1A71B7"/>
    <a:srgbClr val="009CAF"/>
    <a:srgbClr val="F2615F"/>
    <a:srgbClr val="6054A1"/>
    <a:srgbClr val="DB8657"/>
    <a:srgbClr val="3399FF"/>
    <a:srgbClr val="C40075"/>
    <a:srgbClr val="126723"/>
    <a:srgbClr val="60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828" autoAdjust="0"/>
    <p:restoredTop sz="90598" autoAdjust="0"/>
  </p:normalViewPr>
  <p:slideViewPr>
    <p:cSldViewPr>
      <p:cViewPr varScale="1">
        <p:scale>
          <a:sx n="105" d="100"/>
          <a:sy n="105" d="100"/>
        </p:scale>
        <p:origin x="1416"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6" d="100"/>
          <a:sy n="86" d="100"/>
        </p:scale>
        <p:origin x="3864"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slide" Target="slides/slide70.xml"/><Relationship Id="rId84" Type="http://schemas.openxmlformats.org/officeDocument/2006/relationships/slide" Target="slides/slide78.xml"/><Relationship Id="rId89" Type="http://schemas.openxmlformats.org/officeDocument/2006/relationships/theme" Target="theme/theme1.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slide" Target="slides/slide73.xml"/><Relationship Id="rId87"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55.xml"/><Relationship Id="rId82" Type="http://schemas.openxmlformats.org/officeDocument/2006/relationships/slide" Target="slides/slide76.xml"/><Relationship Id="rId90" Type="http://schemas.openxmlformats.org/officeDocument/2006/relationships/tableStyles" Target="tableStyles.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viewProps" Target="viewProps.xml"/><Relationship Id="rId9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tags" Target="tags/tag1.xml"/><Relationship Id="rId4" Type="http://schemas.openxmlformats.org/officeDocument/2006/relationships/slideMaster" Target="slideMasters/slideMaster4.xml"/><Relationship Id="rId9" Type="http://schemas.openxmlformats.org/officeDocument/2006/relationships/slide" Target="slides/slide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05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1105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71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05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1105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CB3C0C3F-98DE-41D9-AC22-001801C603E5}" type="slidenum">
              <a:rPr lang="en-US" altLang="en-US"/>
              <a:pPr>
                <a:defRPr/>
              </a:pPr>
              <a:t>‹#›</a:t>
            </a:fld>
            <a:endParaRPr lang="en-US" altLang="en-US"/>
          </a:p>
        </p:txBody>
      </p:sp>
    </p:spTree>
    <p:extLst>
      <p:ext uri="{BB962C8B-B14F-4D97-AF65-F5344CB8AC3E}">
        <p14:creationId xmlns:p14="http://schemas.microsoft.com/office/powerpoint/2010/main" val="26357999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ln/>
        </p:spPr>
      </p:sp>
      <p:sp>
        <p:nvSpPr>
          <p:cNvPr id="9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9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8F4240F-40E2-46C5-948E-75B8757EB4DD}" type="slidenum">
              <a:rPr lang="en-US" altLang="en-US" smtClean="0">
                <a:solidFill>
                  <a:srgbClr val="000000"/>
                </a:solidFill>
                <a:cs typeface="Arial" panose="020B0604020202020204" pitchFamily="34" charset="0"/>
              </a:rPr>
              <a:pPr>
                <a:spcBef>
                  <a:spcPct val="0"/>
                </a:spcBef>
              </a:pPr>
              <a:t>1</a:t>
            </a:fld>
            <a:endParaRPr lang="en-US" altLang="en-US">
              <a:solidFill>
                <a:srgbClr val="000000"/>
              </a:solidFill>
              <a:cs typeface="Arial" panose="020B0604020202020204" pitchFamily="34" charset="0"/>
            </a:endParaRPr>
          </a:p>
        </p:txBody>
      </p:sp>
    </p:spTree>
    <p:extLst>
      <p:ext uri="{BB962C8B-B14F-4D97-AF65-F5344CB8AC3E}">
        <p14:creationId xmlns:p14="http://schemas.microsoft.com/office/powerpoint/2010/main" val="3327052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04518BD-220A-47DB-AC0A-51B88D7EAAFE}" type="slidenum">
              <a:rPr lang="en-US" altLang="en-US"/>
              <a:pPr>
                <a:spcBef>
                  <a:spcPct val="0"/>
                </a:spcBef>
              </a:pPr>
              <a:t>10</a:t>
            </a:fld>
            <a:endParaRPr lang="en-US" altLang="en-US"/>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latin typeface="Arial" panose="020B0604020202020204" pitchFamily="34" charset="0"/>
            </a:endParaRPr>
          </a:p>
        </p:txBody>
      </p:sp>
    </p:spTree>
    <p:extLst>
      <p:ext uri="{BB962C8B-B14F-4D97-AF65-F5344CB8AC3E}">
        <p14:creationId xmlns:p14="http://schemas.microsoft.com/office/powerpoint/2010/main" val="15137538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DF35130-CEEA-4ACE-AE33-3B7150710A5E}" type="slidenum">
              <a:rPr lang="en-US" altLang="en-US"/>
              <a:pPr>
                <a:spcBef>
                  <a:spcPct val="0"/>
                </a:spcBef>
              </a:pPr>
              <a:t>11</a:t>
            </a:fld>
            <a:endParaRPr lang="en-US" alt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latin typeface="Arial" panose="020B0604020202020204" pitchFamily="34" charset="0"/>
            </a:endParaRPr>
          </a:p>
        </p:txBody>
      </p:sp>
    </p:spTree>
    <p:extLst>
      <p:ext uri="{BB962C8B-B14F-4D97-AF65-F5344CB8AC3E}">
        <p14:creationId xmlns:p14="http://schemas.microsoft.com/office/powerpoint/2010/main" val="27433554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5BD3893-6858-4A66-B113-0A555D7E2C53}" type="slidenum">
              <a:rPr lang="en-US" altLang="en-US"/>
              <a:pPr>
                <a:spcBef>
                  <a:spcPct val="0"/>
                </a:spcBef>
              </a:pPr>
              <a:t>12</a:t>
            </a:fld>
            <a:endParaRPr lang="en-US" alt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latin typeface="Arial" panose="020B0604020202020204" pitchFamily="34" charset="0"/>
            </a:endParaRPr>
          </a:p>
        </p:txBody>
      </p:sp>
    </p:spTree>
    <p:extLst>
      <p:ext uri="{BB962C8B-B14F-4D97-AF65-F5344CB8AC3E}">
        <p14:creationId xmlns:p14="http://schemas.microsoft.com/office/powerpoint/2010/main" val="22483306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39DCA34-FC65-4E75-8000-AF0DF460A894}" type="slidenum">
              <a:rPr lang="en-US" altLang="en-US"/>
              <a:pPr>
                <a:spcBef>
                  <a:spcPct val="0"/>
                </a:spcBef>
              </a:pPr>
              <a:t>13</a:t>
            </a:fld>
            <a:endParaRPr lang="en-US" altLang="en-US"/>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latin typeface="Arial" panose="020B0604020202020204" pitchFamily="34" charset="0"/>
            </a:endParaRPr>
          </a:p>
        </p:txBody>
      </p:sp>
    </p:spTree>
    <p:extLst>
      <p:ext uri="{BB962C8B-B14F-4D97-AF65-F5344CB8AC3E}">
        <p14:creationId xmlns:p14="http://schemas.microsoft.com/office/powerpoint/2010/main" val="37201582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144561C-F829-4023-B69F-71B0A28B5A8C}" type="slidenum">
              <a:rPr lang="en-US" altLang="en-US"/>
              <a:pPr>
                <a:spcBef>
                  <a:spcPct val="0"/>
                </a:spcBef>
              </a:pPr>
              <a:t>14</a:t>
            </a:fld>
            <a:endParaRPr lang="en-US" altLang="en-U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000">
                <a:latin typeface="Arial" panose="020B0604020202020204" pitchFamily="34" charset="0"/>
              </a:rPr>
              <a:t>Students usually have bank accounts, but often they have never fully thought through what banks do, how they do it, or what the differences are between banks and other deposit-taking institutions, so what tends to strike instructors as rather dry descriptive material can be interesting to students. It is worth being explicit about the fact, which students tend to be very aware of, that in practice chartered banks earn income not only by the spread between their deposit and lending rates, but also by charging fees for their services. The text focuses on the role of depository institutions as a source of credit creation; for most students, like most customers, their most important function is actually facilitating the payment process, and a little discussion on that (and how relatively cheap it is) can also engage students.</a:t>
            </a:r>
          </a:p>
        </p:txBody>
      </p:sp>
    </p:spTree>
    <p:extLst>
      <p:ext uri="{BB962C8B-B14F-4D97-AF65-F5344CB8AC3E}">
        <p14:creationId xmlns:p14="http://schemas.microsoft.com/office/powerpoint/2010/main" val="18149496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20BE503-8FF7-49E7-A2E7-64F9BB2BDCCA}" type="slidenum">
              <a:rPr lang="en-US" altLang="en-US"/>
              <a:pPr>
                <a:spcBef>
                  <a:spcPct val="0"/>
                </a:spcBef>
              </a:pPr>
              <a:t>15</a:t>
            </a:fld>
            <a:endParaRPr lang="en-US" alt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latin typeface="Arial" panose="020B0604020202020204" pitchFamily="34" charset="0"/>
            </a:endParaRPr>
          </a:p>
        </p:txBody>
      </p:sp>
    </p:spTree>
    <p:extLst>
      <p:ext uri="{BB962C8B-B14F-4D97-AF65-F5344CB8AC3E}">
        <p14:creationId xmlns:p14="http://schemas.microsoft.com/office/powerpoint/2010/main" val="15374252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344055D-3A53-4074-9C4B-72934AC4EE3C}" type="slidenum">
              <a:rPr lang="en-US" altLang="en-US"/>
              <a:pPr>
                <a:spcBef>
                  <a:spcPct val="0"/>
                </a:spcBef>
              </a:pPr>
              <a:t>16</a:t>
            </a:fld>
            <a:endParaRPr lang="en-US" altLang="en-U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CA" altLang="en-US" b="1">
                <a:solidFill>
                  <a:srgbClr val="FF0000"/>
                </a:solidFill>
                <a:latin typeface="Arial" panose="020B0604020202020204" pitchFamily="34" charset="0"/>
              </a:rPr>
              <a:t>Classroom activity</a:t>
            </a:r>
          </a:p>
          <a:p>
            <a:pPr eaLnBrk="1" hangingPunct="1"/>
            <a:r>
              <a:rPr lang="en-CA" altLang="en-US">
                <a:latin typeface="Arial" panose="020B0604020202020204" pitchFamily="34" charset="0"/>
              </a:rPr>
              <a:t>Check out </a:t>
            </a:r>
            <a:r>
              <a:rPr lang="en-CA" altLang="en-US" i="1">
                <a:latin typeface="Arial" panose="020B0604020202020204" pitchFamily="34" charset="0"/>
              </a:rPr>
              <a:t>At Issue</a:t>
            </a:r>
            <a:r>
              <a:rPr lang="en-CA" altLang="en-US">
                <a:latin typeface="Arial" panose="020B0604020202020204" pitchFamily="34" charset="0"/>
              </a:rPr>
              <a:t>: Fractional-Reserve Banking versus 100 Percent Reserve Banking</a:t>
            </a:r>
            <a:endParaRPr lang="en-US" altLang="en-US">
              <a:latin typeface="Arial" panose="020B0604020202020204" pitchFamily="34" charset="0"/>
            </a:endParaRPr>
          </a:p>
          <a:p>
            <a:pPr eaLnBrk="1" hangingPunct="1"/>
            <a:endParaRPr lang="en-CA" altLang="en-US">
              <a:latin typeface="Arial" panose="020B0604020202020204" pitchFamily="34" charset="0"/>
            </a:endParaRPr>
          </a:p>
        </p:txBody>
      </p:sp>
    </p:spTree>
    <p:extLst>
      <p:ext uri="{BB962C8B-B14F-4D97-AF65-F5344CB8AC3E}">
        <p14:creationId xmlns:p14="http://schemas.microsoft.com/office/powerpoint/2010/main" val="9039638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AC21D07-46FC-4CDF-A532-8E1F000F6378}" type="slidenum">
              <a:rPr lang="en-US" altLang="en-US"/>
              <a:pPr>
                <a:spcBef>
                  <a:spcPct val="0"/>
                </a:spcBef>
              </a:pPr>
              <a:t>17</a:t>
            </a:fld>
            <a:endParaRPr lang="en-US" alt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latin typeface="Arial" panose="020B0604020202020204" pitchFamily="34" charset="0"/>
            </a:endParaRPr>
          </a:p>
        </p:txBody>
      </p:sp>
    </p:spTree>
    <p:extLst>
      <p:ext uri="{BB962C8B-B14F-4D97-AF65-F5344CB8AC3E}">
        <p14:creationId xmlns:p14="http://schemas.microsoft.com/office/powerpoint/2010/main" val="36572762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15B96E7-8B32-4853-80C6-162A2610633A}" type="slidenum">
              <a:rPr lang="en-US" altLang="en-US"/>
              <a:pPr>
                <a:spcBef>
                  <a:spcPct val="0"/>
                </a:spcBef>
              </a:pPr>
              <a:t>18</a:t>
            </a:fld>
            <a:endParaRPr lang="en-US" alt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CA" altLang="en-US" b="1">
                <a:solidFill>
                  <a:srgbClr val="FF0000"/>
                </a:solidFill>
                <a:latin typeface="Arial" panose="020B0604020202020204" pitchFamily="34" charset="0"/>
              </a:rPr>
              <a:t>Classroom activity</a:t>
            </a:r>
          </a:p>
          <a:p>
            <a:pPr eaLnBrk="1" hangingPunct="1"/>
            <a:r>
              <a:rPr lang="en-CA" altLang="en-US">
                <a:latin typeface="Arial" panose="020B0604020202020204" pitchFamily="34" charset="0"/>
              </a:rPr>
              <a:t>Check out </a:t>
            </a:r>
            <a:r>
              <a:rPr lang="en-CA" altLang="en-US" i="1">
                <a:latin typeface="Arial" panose="020B0604020202020204" pitchFamily="34" charset="0"/>
              </a:rPr>
              <a:t>Economics in Action</a:t>
            </a:r>
            <a:r>
              <a:rPr lang="en-CA" altLang="en-US">
                <a:latin typeface="Arial" panose="020B0604020202020204" pitchFamily="34" charset="0"/>
              </a:rPr>
              <a:t>: </a:t>
            </a:r>
            <a:r>
              <a:rPr lang="en-US" altLang="en-US">
                <a:latin typeface="Arial" panose="020B0604020202020204" pitchFamily="34" charset="0"/>
              </a:rPr>
              <a:t>Commercial Banks Flush with Reserves</a:t>
            </a:r>
          </a:p>
          <a:p>
            <a:pPr eaLnBrk="1" hangingPunct="1"/>
            <a:endParaRPr lang="en-CA" altLang="en-US">
              <a:latin typeface="Arial" panose="020B0604020202020204" pitchFamily="34" charset="0"/>
            </a:endParaRPr>
          </a:p>
        </p:txBody>
      </p:sp>
    </p:spTree>
    <p:extLst>
      <p:ext uri="{BB962C8B-B14F-4D97-AF65-F5344CB8AC3E}">
        <p14:creationId xmlns:p14="http://schemas.microsoft.com/office/powerpoint/2010/main" val="2526109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3C4A9A9-AB7A-4730-B87A-6BFBF4D46822}" type="slidenum">
              <a:rPr lang="en-US" altLang="en-US"/>
              <a:pPr>
                <a:spcBef>
                  <a:spcPct val="0"/>
                </a:spcBef>
              </a:pPr>
              <a:t>19</a:t>
            </a:fld>
            <a:endParaRPr lang="en-US" alt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latin typeface="Arial" panose="020B0604020202020204" pitchFamily="34" charset="0"/>
            </a:endParaRPr>
          </a:p>
        </p:txBody>
      </p:sp>
    </p:spTree>
    <p:extLst>
      <p:ext uri="{BB962C8B-B14F-4D97-AF65-F5344CB8AC3E}">
        <p14:creationId xmlns:p14="http://schemas.microsoft.com/office/powerpoint/2010/main" val="23238569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ln/>
        </p:spPr>
      </p:sp>
      <p:sp>
        <p:nvSpPr>
          <p:cNvPr id="11267" name="Notes Placeholder 2"/>
          <p:cNvSpPr>
            <a:spLocks noGrp="1"/>
          </p:cNvSpPr>
          <p:nvPr>
            <p:ph type="body" idx="1"/>
          </p:nvPr>
        </p:nvSpPr>
        <p:spPr>
          <a:xfrm>
            <a:off x="685800" y="4343400"/>
            <a:ext cx="5486400" cy="4495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100"/>
              </a:spcBef>
            </a:pPr>
            <a:r>
              <a:rPr lang="en-CA" altLang="en-US" dirty="0">
                <a:latin typeface="Arial" panose="020B0604020202020204" pitchFamily="34" charset="0"/>
              </a:rPr>
              <a:t>Notes and teaching tips:4, 8, 9, 14, 16, 18, 24, 30, 35, 47, 48, 52, 69, 71, and 72. </a:t>
            </a:r>
          </a:p>
          <a:p>
            <a:pPr eaLnBrk="1" hangingPunct="1">
              <a:spcBef>
                <a:spcPts val="100"/>
              </a:spcBef>
            </a:pPr>
            <a:r>
              <a:rPr lang="en-CA" altLang="en-US" dirty="0">
                <a:latin typeface="Arial" panose="020B0604020202020204" pitchFamily="34" charset="0"/>
              </a:rPr>
              <a:t>To view a full-screen figure during a class, click the expand button.</a:t>
            </a:r>
          </a:p>
          <a:p>
            <a:pPr eaLnBrk="1" hangingPunct="1">
              <a:spcBef>
                <a:spcPts val="100"/>
              </a:spcBef>
            </a:pPr>
            <a:r>
              <a:rPr lang="en-CA" altLang="en-US" dirty="0">
                <a:latin typeface="Arial" panose="020B0604020202020204" pitchFamily="34" charset="0"/>
              </a:rPr>
              <a:t>To return to the previous slide, click the shrink button.</a:t>
            </a:r>
          </a:p>
          <a:p>
            <a:pPr eaLnBrk="1" hangingPunct="1">
              <a:spcBef>
                <a:spcPts val="100"/>
              </a:spcBef>
            </a:pPr>
            <a:r>
              <a:rPr lang="en-CA" altLang="en-US" dirty="0">
                <a:latin typeface="Arial" panose="020B0604020202020204" pitchFamily="34" charset="0"/>
              </a:rPr>
              <a:t>To advance to the next slide, click anywhere on the full screen figure.</a:t>
            </a:r>
          </a:p>
          <a:p>
            <a:r>
              <a:rPr lang="en-AU" altLang="en-US" dirty="0">
                <a:latin typeface="Arial" panose="020B0604020202020204" pitchFamily="34" charset="0"/>
              </a:rPr>
              <a:t>Applying the principles of economics to interpret and understand the news is a major goal of the principles course. You can encourage your students in this activity by using the two features: </a:t>
            </a:r>
            <a:r>
              <a:rPr lang="en-AU" altLang="en-US" i="1" dirty="0">
                <a:latin typeface="Arial" panose="020B0604020202020204" pitchFamily="34" charset="0"/>
              </a:rPr>
              <a:t>Economics in the News </a:t>
            </a:r>
            <a:r>
              <a:rPr lang="en-AU" altLang="en-US" dirty="0">
                <a:latin typeface="Arial" panose="020B0604020202020204" pitchFamily="34" charset="0"/>
              </a:rPr>
              <a:t>and </a:t>
            </a:r>
            <a:r>
              <a:rPr lang="en-AU" altLang="en-US" i="1" dirty="0">
                <a:latin typeface="Arial" panose="020B0604020202020204" pitchFamily="34" charset="0"/>
              </a:rPr>
              <a:t>Economics in Action</a:t>
            </a:r>
            <a:r>
              <a:rPr lang="en-AU" altLang="en-US" dirty="0">
                <a:latin typeface="Arial" panose="020B0604020202020204" pitchFamily="34" charset="0"/>
              </a:rPr>
              <a:t>.</a:t>
            </a:r>
            <a:endParaRPr lang="en-US" altLang="en-US" dirty="0">
              <a:latin typeface="Arial" panose="020B0604020202020204" pitchFamily="34" charset="0"/>
            </a:endParaRPr>
          </a:p>
          <a:p>
            <a:r>
              <a:rPr lang="en-AU" altLang="en-US" dirty="0">
                <a:latin typeface="Arial" panose="020B0604020202020204" pitchFamily="34" charset="0"/>
              </a:rPr>
              <a:t>(1) </a:t>
            </a:r>
            <a:r>
              <a:rPr lang="en-AU" altLang="en-US" i="1" dirty="0">
                <a:latin typeface="Arial" panose="020B0604020202020204" pitchFamily="34" charset="0"/>
              </a:rPr>
              <a:t>Before each class</a:t>
            </a:r>
            <a:r>
              <a:rPr lang="en-AU" altLang="en-US" dirty="0">
                <a:latin typeface="Arial" panose="020B0604020202020204" pitchFamily="34" charset="0"/>
              </a:rPr>
              <a:t>, scan the news and select two or three headlines that are relevant to your session today. There is always something that works. Read the headline and ask for comments, interpretation, discussion. Pose questions arising from it that motivate today’s class. At the end of the class, return to the questions and answer them with the tools you’ve been explaining.</a:t>
            </a:r>
            <a:endParaRPr lang="en-US" altLang="en-US" dirty="0">
              <a:latin typeface="Arial" panose="020B0604020202020204" pitchFamily="34" charset="0"/>
            </a:endParaRPr>
          </a:p>
          <a:p>
            <a:r>
              <a:rPr lang="en-AU" altLang="en-US" dirty="0">
                <a:latin typeface="Arial" panose="020B0604020202020204" pitchFamily="34" charset="0"/>
              </a:rPr>
              <a:t>(2) </a:t>
            </a:r>
            <a:r>
              <a:rPr lang="en-AU" altLang="en-US" i="1" dirty="0">
                <a:latin typeface="Arial" panose="020B0604020202020204" pitchFamily="34" charset="0"/>
              </a:rPr>
              <a:t>Once or twice a semester</a:t>
            </a:r>
            <a:r>
              <a:rPr lang="en-AU" altLang="en-US" dirty="0">
                <a:latin typeface="Arial" panose="020B0604020202020204" pitchFamily="34" charset="0"/>
              </a:rPr>
              <a:t>, set an assignment, for credit, with the following instructions:</a:t>
            </a:r>
            <a:endParaRPr lang="en-US" altLang="en-US" dirty="0">
              <a:latin typeface="Arial" panose="020B0604020202020204" pitchFamily="34" charset="0"/>
            </a:endParaRPr>
          </a:p>
          <a:p>
            <a:pPr>
              <a:spcBef>
                <a:spcPts val="100"/>
              </a:spcBef>
            </a:pPr>
            <a:r>
              <a:rPr lang="en-AU" altLang="en-US" dirty="0">
                <a:latin typeface="Arial" panose="020B0604020202020204" pitchFamily="34" charset="0"/>
              </a:rPr>
              <a:t>(a) Find a news article about an economic topic that you find interesting.</a:t>
            </a:r>
            <a:endParaRPr lang="en-US" altLang="en-US" dirty="0">
              <a:latin typeface="Arial" panose="020B0604020202020204" pitchFamily="34" charset="0"/>
            </a:endParaRPr>
          </a:p>
          <a:p>
            <a:pPr>
              <a:spcBef>
                <a:spcPts val="100"/>
              </a:spcBef>
            </a:pPr>
            <a:r>
              <a:rPr lang="en-AU" altLang="en-US" dirty="0">
                <a:latin typeface="Arial" panose="020B0604020202020204" pitchFamily="34" charset="0"/>
              </a:rPr>
              <a:t>(b) Make a short bullet-list summary of the article.</a:t>
            </a:r>
            <a:endParaRPr lang="en-US" altLang="en-US" dirty="0">
              <a:latin typeface="Arial" panose="020B0604020202020204" pitchFamily="34" charset="0"/>
            </a:endParaRPr>
          </a:p>
          <a:p>
            <a:pPr>
              <a:spcBef>
                <a:spcPts val="100"/>
              </a:spcBef>
            </a:pPr>
            <a:r>
              <a:rPr lang="en-AU" altLang="en-US" dirty="0">
                <a:latin typeface="Arial" panose="020B0604020202020204" pitchFamily="34" charset="0"/>
              </a:rPr>
              <a:t>(c) Write and illustrate with appropriate graphs an economic analysis of the key points in the article.</a:t>
            </a:r>
            <a:endParaRPr lang="en-US" altLang="en-US" dirty="0">
              <a:latin typeface="Arial" panose="020B0604020202020204" pitchFamily="34" charset="0"/>
            </a:endParaRPr>
          </a:p>
          <a:p>
            <a:r>
              <a:rPr lang="en-AU" altLang="en-US" dirty="0">
                <a:latin typeface="Arial" panose="020B0604020202020204" pitchFamily="34" charset="0"/>
              </a:rPr>
              <a:t>Use the </a:t>
            </a:r>
            <a:r>
              <a:rPr lang="en-AU" altLang="en-US" i="1" dirty="0">
                <a:latin typeface="Arial" panose="020B0604020202020204" pitchFamily="34" charset="0"/>
              </a:rPr>
              <a:t>Economics in the News</a:t>
            </a:r>
            <a:r>
              <a:rPr lang="en-AU" altLang="en-US" dirty="0">
                <a:latin typeface="Arial" panose="020B0604020202020204" pitchFamily="34" charset="0"/>
              </a:rPr>
              <a:t> features in your textbook as models.</a:t>
            </a:r>
            <a:endParaRPr lang="en-US" altLang="en-US" dirty="0">
              <a:latin typeface="Arial" panose="020B0604020202020204" pitchFamily="34" charset="0"/>
            </a:endParaRPr>
          </a:p>
          <a:p>
            <a:pPr eaLnBrk="1" hangingPunct="1"/>
            <a:endParaRPr lang="en-CA" altLang="en-US" dirty="0">
              <a:latin typeface="Arial" panose="020B0604020202020204" pitchFamily="34" charset="0"/>
            </a:endParaRPr>
          </a:p>
          <a:p>
            <a:pPr eaLnBrk="1" hangingPunct="1"/>
            <a:endParaRPr lang="en-GB" altLang="en-US" dirty="0">
              <a:latin typeface="Arial" panose="020B0604020202020204" pitchFamily="34" charset="0"/>
            </a:endParaRPr>
          </a:p>
        </p:txBody>
      </p:sp>
      <p:sp>
        <p:nvSpPr>
          <p:cNvPr id="112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9D7FBB5-5BA0-4795-8D03-43EA2B102698}" type="slidenum">
              <a:rPr lang="en-US" altLang="en-US">
                <a:solidFill>
                  <a:srgbClr val="000000"/>
                </a:solidFill>
                <a:cs typeface="Arial" panose="020B0604020202020204" pitchFamily="34" charset="0"/>
              </a:rPr>
              <a:pPr>
                <a:spcBef>
                  <a:spcPct val="0"/>
                </a:spcBef>
              </a:pPr>
              <a:t>2</a:t>
            </a:fld>
            <a:endParaRPr lang="en-US" altLang="en-US">
              <a:solidFill>
                <a:srgbClr val="000000"/>
              </a:solidFill>
              <a:cs typeface="Arial" panose="020B0604020202020204" pitchFamily="34" charset="0"/>
            </a:endParaRPr>
          </a:p>
        </p:txBody>
      </p:sp>
    </p:spTree>
    <p:extLst>
      <p:ext uri="{BB962C8B-B14F-4D97-AF65-F5344CB8AC3E}">
        <p14:creationId xmlns:p14="http://schemas.microsoft.com/office/powerpoint/2010/main" val="18111160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E7EDCDE-C8A8-4BEA-B541-94DAC446AF35}" type="slidenum">
              <a:rPr lang="en-US" altLang="en-US"/>
              <a:pPr>
                <a:spcBef>
                  <a:spcPct val="0"/>
                </a:spcBef>
              </a:pPr>
              <a:t>20</a:t>
            </a:fld>
            <a:endParaRPr lang="en-US" alt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latin typeface="Arial" panose="020B0604020202020204" pitchFamily="34" charset="0"/>
            </a:endParaRPr>
          </a:p>
        </p:txBody>
      </p:sp>
    </p:spTree>
    <p:extLst>
      <p:ext uri="{BB962C8B-B14F-4D97-AF65-F5344CB8AC3E}">
        <p14:creationId xmlns:p14="http://schemas.microsoft.com/office/powerpoint/2010/main" val="14682119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9210E12-B118-427B-80DE-0F49D5CCABE4}" type="slidenum">
              <a:rPr lang="en-US" altLang="en-US"/>
              <a:pPr>
                <a:spcBef>
                  <a:spcPct val="0"/>
                </a:spcBef>
              </a:pPr>
              <a:t>21</a:t>
            </a:fld>
            <a:endParaRPr lang="en-US" alt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42735660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5500678-1D9B-4172-9B91-DB87C50C9D0C}" type="slidenum">
              <a:rPr lang="en-US" altLang="en-US"/>
              <a:pPr>
                <a:spcBef>
                  <a:spcPct val="0"/>
                </a:spcBef>
              </a:pPr>
              <a:t>22</a:t>
            </a:fld>
            <a:endParaRPr lang="en-US" altLang="en-US"/>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40874737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1606947-180B-4A8D-B171-BBBE24067D22}" type="slidenum">
              <a:rPr lang="en-US" altLang="en-US"/>
              <a:pPr>
                <a:spcBef>
                  <a:spcPct val="0"/>
                </a:spcBef>
              </a:pPr>
              <a:t>23</a:t>
            </a:fld>
            <a:endParaRPr lang="en-US" alt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latin typeface="Arial" panose="020B0604020202020204" pitchFamily="34" charset="0"/>
            </a:endParaRPr>
          </a:p>
        </p:txBody>
      </p:sp>
    </p:spTree>
    <p:extLst>
      <p:ext uri="{BB962C8B-B14F-4D97-AF65-F5344CB8AC3E}">
        <p14:creationId xmlns:p14="http://schemas.microsoft.com/office/powerpoint/2010/main" val="2336462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A9FFF7A-EE37-405A-A469-2CAF3617228E}" type="slidenum">
              <a:rPr lang="en-US" altLang="en-US"/>
              <a:pPr>
                <a:spcBef>
                  <a:spcPct val="0"/>
                </a:spcBef>
              </a:pPr>
              <a:t>24</a:t>
            </a:fld>
            <a:endParaRPr lang="en-US" alt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000" b="1" i="1">
                <a:latin typeface="Arial" panose="020B0604020202020204" pitchFamily="34" charset="0"/>
              </a:rPr>
              <a:t>Conspiracy theory of the Fed.</a:t>
            </a:r>
            <a:r>
              <a:rPr lang="en-US" altLang="en-US" sz="1000">
                <a:latin typeface="Arial" panose="020B0604020202020204" pitchFamily="34" charset="0"/>
              </a:rPr>
              <a:t> Some students will have heard about a “conspiracy theory of the Fed.” This theory, advanced by the ignorant, the misinformed, or the deceitful, is that the commercial banks own the Fed, which is run solely to benefit the banks to ensure that they earn large profits. Point out that commercial banks do indeed own the Fed—they own all the stock issued by the Fed. But Fed stock is not like shares in General Electric or Microsoft. The dividend on the Fed’s stock is fixed at 6 percent of the purchase price, and the stock cannot be sold in a marketplace. So this stock is a lousy investment</a:t>
            </a:r>
          </a:p>
          <a:p>
            <a:pPr eaLnBrk="1" hangingPunct="1"/>
            <a:r>
              <a:rPr lang="en-US" altLang="en-US" sz="1000" b="1" i="1">
                <a:latin typeface="Arial" panose="020B0604020202020204" pitchFamily="34" charset="0"/>
              </a:rPr>
              <a:t>What privileges come with the stock?</a:t>
            </a:r>
            <a:r>
              <a:rPr lang="en-US" altLang="en-US" sz="1000">
                <a:latin typeface="Arial" panose="020B0604020202020204" pitchFamily="34" charset="0"/>
              </a:rPr>
              <a:t> Commercial banks elect six of the nine directors of their Federal Reserve Regional bank; each commercial bank’s votes are proportional to the stock it owns. But the directors of the regional banks are hardly key players in the Federal Reserve System. Essentially, the most important task they perform is nominating a president for the regional bank. The regional banks’ presidents </a:t>
            </a:r>
            <a:r>
              <a:rPr lang="en-US" altLang="en-US" sz="1000" i="1">
                <a:latin typeface="Arial" panose="020B0604020202020204" pitchFamily="34" charset="0"/>
              </a:rPr>
              <a:t>are</a:t>
            </a:r>
            <a:r>
              <a:rPr lang="en-US" altLang="en-US" sz="1000">
                <a:latin typeface="Arial" panose="020B0604020202020204" pitchFamily="34" charset="0"/>
              </a:rPr>
              <a:t> important. The directors, however, do not get much freedom in this choice because their nominee must be approved by the Board of Governors, which does not hesitate to veto anyone considered unacceptable. Moreover, the regional bank presidents gain their power from sitting on the FOMC. But there they are a minority because the voting members of the FOMC consist of five regional bank presidents and seven members of the Board of Governors. Because the board members are appointed by the president and approved by the Senate, the government thus wields the ultimate power in the Federal Reserve. The regional bank presidents must be approved by the publicly appointed board members and the board members constitute a majority on the FOMC.</a:t>
            </a:r>
          </a:p>
        </p:txBody>
      </p:sp>
    </p:spTree>
    <p:extLst>
      <p:ext uri="{BB962C8B-B14F-4D97-AF65-F5344CB8AC3E}">
        <p14:creationId xmlns:p14="http://schemas.microsoft.com/office/powerpoint/2010/main" val="21504689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6F89A6D-B7C3-436B-B586-582EABCC917C}" type="slidenum">
              <a:rPr lang="en-US" altLang="en-US"/>
              <a:pPr>
                <a:spcBef>
                  <a:spcPct val="0"/>
                </a:spcBef>
              </a:pPr>
              <a:t>25</a:t>
            </a:fld>
            <a:endParaRPr lang="en-US" altLang="en-U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latin typeface="Arial" panose="020B0604020202020204" pitchFamily="34" charset="0"/>
            </a:endParaRPr>
          </a:p>
        </p:txBody>
      </p:sp>
    </p:spTree>
    <p:extLst>
      <p:ext uri="{BB962C8B-B14F-4D97-AF65-F5344CB8AC3E}">
        <p14:creationId xmlns:p14="http://schemas.microsoft.com/office/powerpoint/2010/main" val="22628640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036B5B8-224C-4844-B17E-BF6CBFC5F39D}" type="slidenum">
              <a:rPr lang="en-US" altLang="en-US"/>
              <a:pPr>
                <a:spcBef>
                  <a:spcPct val="0"/>
                </a:spcBef>
              </a:pPr>
              <a:t>26</a:t>
            </a:fld>
            <a:endParaRPr lang="en-US" altLang="en-US"/>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latin typeface="Arial" panose="020B0604020202020204" pitchFamily="34" charset="0"/>
            </a:endParaRPr>
          </a:p>
        </p:txBody>
      </p:sp>
    </p:spTree>
    <p:extLst>
      <p:ext uri="{BB962C8B-B14F-4D97-AF65-F5344CB8AC3E}">
        <p14:creationId xmlns:p14="http://schemas.microsoft.com/office/powerpoint/2010/main" val="2373026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523DA8A-33B7-4221-80B8-762EB12D0621}" type="slidenum">
              <a:rPr lang="en-US" altLang="en-US"/>
              <a:pPr>
                <a:spcBef>
                  <a:spcPct val="0"/>
                </a:spcBef>
              </a:pPr>
              <a:t>27</a:t>
            </a:fld>
            <a:endParaRPr lang="en-US" altLang="en-US"/>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8200413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2720EFF-B877-4162-A545-60A4F8F94451}" type="slidenum">
              <a:rPr lang="en-US" altLang="en-US"/>
              <a:pPr>
                <a:spcBef>
                  <a:spcPct val="0"/>
                </a:spcBef>
              </a:pPr>
              <a:t>28</a:t>
            </a:fld>
            <a:endParaRPr lang="en-US" altLang="en-US"/>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latin typeface="Arial" panose="020B0604020202020204" pitchFamily="34" charset="0"/>
            </a:endParaRPr>
          </a:p>
        </p:txBody>
      </p:sp>
    </p:spTree>
    <p:extLst>
      <p:ext uri="{BB962C8B-B14F-4D97-AF65-F5344CB8AC3E}">
        <p14:creationId xmlns:p14="http://schemas.microsoft.com/office/powerpoint/2010/main" val="10424772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8DBCD97-920C-4430-B7D9-D294154C947E}" type="slidenum">
              <a:rPr lang="en-US" altLang="en-US"/>
              <a:pPr>
                <a:spcBef>
                  <a:spcPct val="0"/>
                </a:spcBef>
              </a:pPr>
              <a:t>29</a:t>
            </a:fld>
            <a:endParaRPr lang="en-US" altLang="en-US"/>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latin typeface="Arial" panose="020B0604020202020204" pitchFamily="34" charset="0"/>
            </a:endParaRPr>
          </a:p>
        </p:txBody>
      </p:sp>
    </p:spTree>
    <p:extLst>
      <p:ext uri="{BB962C8B-B14F-4D97-AF65-F5344CB8AC3E}">
        <p14:creationId xmlns:p14="http://schemas.microsoft.com/office/powerpoint/2010/main" val="26768837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3F740CC-794F-4F21-90BF-8960E2682204}" type="slidenum">
              <a:rPr lang="en-US" altLang="en-US">
                <a:solidFill>
                  <a:srgbClr val="000000"/>
                </a:solidFill>
              </a:rPr>
              <a:pPr>
                <a:spcBef>
                  <a:spcPct val="0"/>
                </a:spcBef>
              </a:pPr>
              <a:t>3</a:t>
            </a:fld>
            <a:endParaRPr lang="en-US" altLang="en-US">
              <a:solidFill>
                <a:srgbClr val="000000"/>
              </a:solidFill>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9540611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2EF08E8-3F51-4C74-856F-8AC9D80EA744}" type="slidenum">
              <a:rPr lang="en-US" altLang="en-US"/>
              <a:pPr>
                <a:spcBef>
                  <a:spcPct val="0"/>
                </a:spcBef>
              </a:pPr>
              <a:t>30</a:t>
            </a:fld>
            <a:endParaRPr lang="en-US" altLang="en-US"/>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It is useful to look at the Fed’s balance sheet (available on its excellent Web site). It shows very quickly that loans to banks usually are a trivial portion of the Fed’s assets. Of the Fed’s theoretical three tools, only open market operations really matter and there is no harm in being blunt about this. Students can easily see why required reserve ratio changes would work, but also can see quickly how discontinuous and disruptive they would be. Tell students that (a) many industrialized countries no longer bother with required reserve ratios at all, and (b) changes in required reserve ratios are normally only used as monetary policy tools in developing countries without capital markets in which open market operations would be possible. The discount rate looks like it ought to matter more, and certainly changes in it are announced, but explain that it is in practice a signal: banks only borrow from the Fed as a last resort. Why? Because banks believe that if they borrow from the Fed, that will be interpreted as meaning that they cannot borrow from any other source, so they are in very bad trouble. So what actually matters is the Federal Funds Rate, which the Fed can influence very strongly by changing the supply of reserves by Open Market Operations. The distinction between the deposit multiplier and the money multiplier is somewhat subtle; the key issue is not only that there may be a currency drain, but that banks do sometimes hold excess reserves, or move excess reserves into alternate income-generating assets rather than loans. </a:t>
            </a:r>
          </a:p>
        </p:txBody>
      </p:sp>
    </p:spTree>
    <p:extLst>
      <p:ext uri="{BB962C8B-B14F-4D97-AF65-F5344CB8AC3E}">
        <p14:creationId xmlns:p14="http://schemas.microsoft.com/office/powerpoint/2010/main" val="20694999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88821CD-EA2C-4312-8EC4-E4F7C0F1E88D}" type="slidenum">
              <a:rPr lang="en-US" altLang="en-US"/>
              <a:pPr>
                <a:spcBef>
                  <a:spcPct val="0"/>
                </a:spcBef>
              </a:pPr>
              <a:t>31</a:t>
            </a:fld>
            <a:endParaRPr lang="en-US" altLang="en-US"/>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5098799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BBC87A4-99C0-417B-8EFE-52C72D724302}" type="slidenum">
              <a:rPr lang="en-US" altLang="en-US"/>
              <a:pPr>
                <a:spcBef>
                  <a:spcPct val="0"/>
                </a:spcBef>
              </a:pPr>
              <a:t>32</a:t>
            </a:fld>
            <a:endParaRPr lang="en-US" altLang="en-US"/>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41673028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D9433F2-3CF8-4A62-8533-D680EEDC4C24}" type="slidenum">
              <a:rPr lang="en-US" altLang="en-US"/>
              <a:pPr>
                <a:spcBef>
                  <a:spcPct val="0"/>
                </a:spcBef>
              </a:pPr>
              <a:t>33</a:t>
            </a:fld>
            <a:endParaRPr lang="en-US" altLang="en-US"/>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latin typeface="Arial" panose="020B0604020202020204" pitchFamily="34" charset="0"/>
            </a:endParaRPr>
          </a:p>
        </p:txBody>
      </p:sp>
    </p:spTree>
    <p:extLst>
      <p:ext uri="{BB962C8B-B14F-4D97-AF65-F5344CB8AC3E}">
        <p14:creationId xmlns:p14="http://schemas.microsoft.com/office/powerpoint/2010/main" val="32297534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B578AA0-F475-4750-B160-386C9398D960}" type="slidenum">
              <a:rPr lang="en-US" altLang="en-US"/>
              <a:pPr>
                <a:spcBef>
                  <a:spcPct val="0"/>
                </a:spcBef>
              </a:pPr>
              <a:t>34</a:t>
            </a:fld>
            <a:endParaRPr lang="en-US" altLang="en-US"/>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11106066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F12BB4B-0A57-42E4-84E4-EE87019C142E}" type="slidenum">
              <a:rPr lang="en-US" altLang="en-US"/>
              <a:pPr>
                <a:spcBef>
                  <a:spcPct val="0"/>
                </a:spcBef>
              </a:pPr>
              <a:t>35</a:t>
            </a:fld>
            <a:endParaRPr lang="en-US" altLang="en-US"/>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CA" altLang="en-US" b="1">
                <a:solidFill>
                  <a:srgbClr val="FF0000"/>
                </a:solidFill>
                <a:latin typeface="Arial" panose="020B0604020202020204" pitchFamily="34" charset="0"/>
              </a:rPr>
              <a:t>Classroom activity</a:t>
            </a:r>
          </a:p>
          <a:p>
            <a:pPr eaLnBrk="1" hangingPunct="1"/>
            <a:r>
              <a:rPr lang="en-CA" altLang="en-US">
                <a:latin typeface="Arial" panose="020B0604020202020204" pitchFamily="34" charset="0"/>
              </a:rPr>
              <a:t>Check out </a:t>
            </a:r>
            <a:r>
              <a:rPr lang="en-CA" altLang="en-US" i="1">
                <a:latin typeface="Arial" panose="020B0604020202020204" pitchFamily="34" charset="0"/>
              </a:rPr>
              <a:t>Economics in Action</a:t>
            </a:r>
            <a:r>
              <a:rPr lang="en-CA" altLang="en-US">
                <a:latin typeface="Arial" panose="020B0604020202020204" pitchFamily="34" charset="0"/>
              </a:rPr>
              <a:t>: The </a:t>
            </a:r>
            <a:r>
              <a:rPr lang="en-US" altLang="en-US">
                <a:latin typeface="Arial" panose="020B0604020202020204" pitchFamily="34" charset="0"/>
              </a:rPr>
              <a:t>Fed’s Balance Sheet Explodes</a:t>
            </a:r>
          </a:p>
          <a:p>
            <a:pPr eaLnBrk="1" hangingPunct="1"/>
            <a:r>
              <a:rPr lang="en-CA" altLang="en-US">
                <a:latin typeface="Arial" panose="020B0604020202020204" pitchFamily="34" charset="0"/>
              </a:rPr>
              <a:t>Check out </a:t>
            </a:r>
            <a:r>
              <a:rPr lang="en-CA" altLang="en-US" i="1">
                <a:latin typeface="Arial" panose="020B0604020202020204" pitchFamily="34" charset="0"/>
              </a:rPr>
              <a:t>Economics in the News</a:t>
            </a:r>
            <a:r>
              <a:rPr lang="en-CA" altLang="en-US">
                <a:latin typeface="Arial" panose="020B0604020202020204" pitchFamily="34" charset="0"/>
              </a:rPr>
              <a:t>: </a:t>
            </a:r>
            <a:r>
              <a:rPr lang="en-US" altLang="en-US">
                <a:latin typeface="Arial" panose="020B0604020202020204" pitchFamily="34" charset="0"/>
              </a:rPr>
              <a:t>A Massive Open Market Operation</a:t>
            </a:r>
          </a:p>
          <a:p>
            <a:pPr eaLnBrk="1" hangingPunct="1"/>
            <a:endParaRPr lang="en-US" altLang="en-US">
              <a:latin typeface="Arial" panose="020B0604020202020204" pitchFamily="34" charset="0"/>
            </a:endParaRPr>
          </a:p>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280270993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01C06C0-E2A0-4187-8153-B3BA613D99FF}" type="slidenum">
              <a:rPr lang="en-US" altLang="en-US"/>
              <a:pPr>
                <a:spcBef>
                  <a:spcPct val="0"/>
                </a:spcBef>
              </a:pPr>
              <a:t>36</a:t>
            </a:fld>
            <a:endParaRPr lang="en-US" altLang="en-US"/>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latin typeface="Arial" panose="020B0604020202020204" pitchFamily="34" charset="0"/>
            </a:endParaRPr>
          </a:p>
        </p:txBody>
      </p:sp>
    </p:spTree>
    <p:extLst>
      <p:ext uri="{BB962C8B-B14F-4D97-AF65-F5344CB8AC3E}">
        <p14:creationId xmlns:p14="http://schemas.microsoft.com/office/powerpoint/2010/main" val="286625897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5A74E40-9C63-426B-91A8-80D7CB11A6A2}" type="slidenum">
              <a:rPr lang="en-US" altLang="en-US"/>
              <a:pPr>
                <a:spcBef>
                  <a:spcPct val="0"/>
                </a:spcBef>
              </a:pPr>
              <a:t>37</a:t>
            </a:fld>
            <a:endParaRPr lang="en-US" altLang="en-US"/>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33381092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F4EFEE1-4BC3-4718-BA76-DB88ADB247F6}" type="slidenum">
              <a:rPr lang="en-US" altLang="en-US"/>
              <a:pPr>
                <a:spcBef>
                  <a:spcPct val="0"/>
                </a:spcBef>
              </a:pPr>
              <a:t>38</a:t>
            </a:fld>
            <a:endParaRPr lang="en-US" altLang="en-US"/>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latin typeface="Arial" panose="020B0604020202020204" pitchFamily="34" charset="0"/>
            </a:endParaRPr>
          </a:p>
        </p:txBody>
      </p:sp>
    </p:spTree>
    <p:extLst>
      <p:ext uri="{BB962C8B-B14F-4D97-AF65-F5344CB8AC3E}">
        <p14:creationId xmlns:p14="http://schemas.microsoft.com/office/powerpoint/2010/main" val="279162456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07996B1-7AC2-4487-8098-85A40FD742C1}" type="slidenum">
              <a:rPr lang="en-US" altLang="en-US"/>
              <a:pPr>
                <a:spcBef>
                  <a:spcPct val="0"/>
                </a:spcBef>
              </a:pPr>
              <a:t>39</a:t>
            </a:fld>
            <a:endParaRPr lang="en-US" altLang="en-US"/>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latin typeface="Arial" panose="020B0604020202020204" pitchFamily="34" charset="0"/>
            </a:endParaRPr>
          </a:p>
        </p:txBody>
      </p:sp>
    </p:spTree>
    <p:extLst>
      <p:ext uri="{BB962C8B-B14F-4D97-AF65-F5344CB8AC3E}">
        <p14:creationId xmlns:p14="http://schemas.microsoft.com/office/powerpoint/2010/main" val="3015973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9A01DCE-FA20-49B3-BA8A-A431F52656C7}" type="slidenum">
              <a:rPr lang="en-US" altLang="en-US"/>
              <a:pPr>
                <a:spcBef>
                  <a:spcPct val="0"/>
                </a:spcBef>
              </a:pPr>
              <a:t>4</a:t>
            </a:fld>
            <a:endParaRPr lang="en-US" altLang="en-US"/>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000" b="1" i="1">
                <a:latin typeface="Arial" panose="020B0604020202020204" pitchFamily="34" charset="0"/>
              </a:rPr>
              <a:t>The defining characteristic of money</a:t>
            </a:r>
            <a:r>
              <a:rPr lang="en-US" altLang="en-US" sz="1000">
                <a:latin typeface="Arial" panose="020B0604020202020204" pitchFamily="34" charset="0"/>
              </a:rPr>
              <a:t> Adam Smith wrote, “Money is a commodity or token that everyone will accept in exchange for the things they have to sell.” Most people have interpreted this statement as defining money as the medium of exchange. That interpretation is wrong. Smith is defining money as the means of payment. Money is a commodity or token that everyone will accept as payment for the things they have to sell.</a:t>
            </a:r>
          </a:p>
          <a:p>
            <a:pPr eaLnBrk="1" hangingPunct="1"/>
            <a:r>
              <a:rPr lang="en-US" altLang="en-US" sz="1000">
                <a:latin typeface="Arial" panose="020B0604020202020204" pitchFamily="34" charset="0"/>
              </a:rPr>
              <a:t>When Michael was at the start of his career, he had the enormous good fortune to meet Anna Schwartz, Milton Friedman, and a group of other leading monetary economists. It was during the late 1960s when the monetarist debate was alive and well and people were still arguing about whether the demand for money was interest inelastic (as the monetarists claimed) or almost perfectly elastic (as the Keynesians claimed). Anna made a remark that for him was one of those defining moments. She said money is the means of payment. Nothing else performs this function. It is unique to money. Many things serve as a medium of exchange, unit of account, or store of value, but money alone serves as the means of payment—the means of settling a debt so that there is no remaining obligation between the parties to a transaction.</a:t>
            </a:r>
          </a:p>
        </p:txBody>
      </p:sp>
    </p:spTree>
    <p:extLst>
      <p:ext uri="{BB962C8B-B14F-4D97-AF65-F5344CB8AC3E}">
        <p14:creationId xmlns:p14="http://schemas.microsoft.com/office/powerpoint/2010/main" val="111370498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23FC3AF-C17F-4CC8-BC46-B68CDD0693F2}" type="slidenum">
              <a:rPr lang="en-US" altLang="en-US"/>
              <a:pPr>
                <a:spcBef>
                  <a:spcPct val="0"/>
                </a:spcBef>
              </a:pPr>
              <a:t>40</a:t>
            </a:fld>
            <a:endParaRPr lang="en-US" altLang="en-US"/>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latin typeface="Arial" panose="020B0604020202020204" pitchFamily="34" charset="0"/>
            </a:endParaRPr>
          </a:p>
        </p:txBody>
      </p:sp>
    </p:spTree>
    <p:extLst>
      <p:ext uri="{BB962C8B-B14F-4D97-AF65-F5344CB8AC3E}">
        <p14:creationId xmlns:p14="http://schemas.microsoft.com/office/powerpoint/2010/main" val="47594592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9F453AE-753B-4092-8C6B-3D29FB908015}" type="slidenum">
              <a:rPr lang="en-US" altLang="en-US"/>
              <a:pPr>
                <a:spcBef>
                  <a:spcPct val="0"/>
                </a:spcBef>
              </a:pPr>
              <a:t>41</a:t>
            </a:fld>
            <a:endParaRPr lang="en-US" altLang="en-US"/>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latin typeface="Arial" panose="020B0604020202020204" pitchFamily="34" charset="0"/>
            </a:endParaRPr>
          </a:p>
        </p:txBody>
      </p:sp>
    </p:spTree>
    <p:extLst>
      <p:ext uri="{BB962C8B-B14F-4D97-AF65-F5344CB8AC3E}">
        <p14:creationId xmlns:p14="http://schemas.microsoft.com/office/powerpoint/2010/main" val="131732461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5A323DE-8173-481A-9D6A-A105F16654A9}" type="slidenum">
              <a:rPr lang="en-US" altLang="en-US"/>
              <a:pPr>
                <a:spcBef>
                  <a:spcPct val="0"/>
                </a:spcBef>
              </a:pPr>
              <a:t>42</a:t>
            </a:fld>
            <a:endParaRPr lang="en-US" altLang="en-US"/>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latin typeface="Arial" panose="020B0604020202020204" pitchFamily="34" charset="0"/>
            </a:endParaRPr>
          </a:p>
        </p:txBody>
      </p:sp>
    </p:spTree>
    <p:extLst>
      <p:ext uri="{BB962C8B-B14F-4D97-AF65-F5344CB8AC3E}">
        <p14:creationId xmlns:p14="http://schemas.microsoft.com/office/powerpoint/2010/main" val="325318323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C474349-2D2F-4541-A535-B69A743CF118}" type="slidenum">
              <a:rPr lang="en-US" altLang="en-US"/>
              <a:pPr>
                <a:spcBef>
                  <a:spcPct val="0"/>
                </a:spcBef>
              </a:pPr>
              <a:t>43</a:t>
            </a:fld>
            <a:endParaRPr lang="en-US" altLang="en-US"/>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latin typeface="Arial" panose="020B0604020202020204" pitchFamily="34" charset="0"/>
            </a:endParaRPr>
          </a:p>
        </p:txBody>
      </p:sp>
    </p:spTree>
    <p:extLst>
      <p:ext uri="{BB962C8B-B14F-4D97-AF65-F5344CB8AC3E}">
        <p14:creationId xmlns:p14="http://schemas.microsoft.com/office/powerpoint/2010/main" val="326858861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26E932A-4E48-4C3E-90E7-A88474616061}" type="slidenum">
              <a:rPr lang="en-US" altLang="en-US"/>
              <a:pPr>
                <a:spcBef>
                  <a:spcPct val="0"/>
                </a:spcBef>
              </a:pPr>
              <a:t>44</a:t>
            </a:fld>
            <a:endParaRPr lang="en-US" altLang="en-US"/>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latin typeface="Arial" panose="020B0604020202020204" pitchFamily="34" charset="0"/>
            </a:endParaRPr>
          </a:p>
        </p:txBody>
      </p:sp>
    </p:spTree>
    <p:extLst>
      <p:ext uri="{BB962C8B-B14F-4D97-AF65-F5344CB8AC3E}">
        <p14:creationId xmlns:p14="http://schemas.microsoft.com/office/powerpoint/2010/main" val="305622985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3167289-C260-4CEE-B415-A3C5C85323EC}" type="slidenum">
              <a:rPr lang="en-US" altLang="en-US"/>
              <a:pPr>
                <a:spcBef>
                  <a:spcPct val="0"/>
                </a:spcBef>
              </a:pPr>
              <a:t>45</a:t>
            </a:fld>
            <a:endParaRPr lang="en-US" altLang="en-US"/>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latin typeface="Arial" panose="020B0604020202020204" pitchFamily="34" charset="0"/>
            </a:endParaRPr>
          </a:p>
        </p:txBody>
      </p:sp>
    </p:spTree>
    <p:extLst>
      <p:ext uri="{BB962C8B-B14F-4D97-AF65-F5344CB8AC3E}">
        <p14:creationId xmlns:p14="http://schemas.microsoft.com/office/powerpoint/2010/main" val="190380119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C23FC7E-EF55-4507-A6A7-CB713184E8DF}" type="slidenum">
              <a:rPr lang="en-US" altLang="en-US"/>
              <a:pPr>
                <a:spcBef>
                  <a:spcPct val="0"/>
                </a:spcBef>
              </a:pPr>
              <a:t>46</a:t>
            </a:fld>
            <a:endParaRPr lang="en-US" altLang="en-US"/>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latin typeface="Arial" panose="020B0604020202020204" pitchFamily="34" charset="0"/>
            </a:endParaRPr>
          </a:p>
        </p:txBody>
      </p:sp>
    </p:spTree>
    <p:extLst>
      <p:ext uri="{BB962C8B-B14F-4D97-AF65-F5344CB8AC3E}">
        <p14:creationId xmlns:p14="http://schemas.microsoft.com/office/powerpoint/2010/main" val="361116549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87FA422-9846-4666-A6E9-671F4C22D2E0}" type="slidenum">
              <a:rPr lang="en-US" altLang="en-US"/>
              <a:pPr>
                <a:spcBef>
                  <a:spcPct val="0"/>
                </a:spcBef>
              </a:pPr>
              <a:t>47</a:t>
            </a:fld>
            <a:endParaRPr lang="en-US" altLang="en-US"/>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CA" altLang="en-US" b="1">
                <a:solidFill>
                  <a:srgbClr val="FF0000"/>
                </a:solidFill>
                <a:latin typeface="Arial" panose="020B0604020202020204" pitchFamily="34" charset="0"/>
              </a:rPr>
              <a:t>Classroom activity</a:t>
            </a:r>
          </a:p>
          <a:p>
            <a:pPr eaLnBrk="1" hangingPunct="1"/>
            <a:r>
              <a:rPr lang="en-CA" altLang="en-US">
                <a:latin typeface="Arial" panose="020B0604020202020204" pitchFamily="34" charset="0"/>
              </a:rPr>
              <a:t>Check out </a:t>
            </a:r>
            <a:r>
              <a:rPr lang="en-CA" altLang="en-US" i="1">
                <a:latin typeface="Arial" panose="020B0604020202020204" pitchFamily="34" charset="0"/>
              </a:rPr>
              <a:t>Economics in Action</a:t>
            </a:r>
            <a:r>
              <a:rPr lang="en-CA" altLang="en-US">
                <a:latin typeface="Arial" panose="020B0604020202020204" pitchFamily="34" charset="0"/>
              </a:rPr>
              <a:t>: The Variable Money Multipliers</a:t>
            </a:r>
          </a:p>
        </p:txBody>
      </p:sp>
    </p:spTree>
    <p:extLst>
      <p:ext uri="{BB962C8B-B14F-4D97-AF65-F5344CB8AC3E}">
        <p14:creationId xmlns:p14="http://schemas.microsoft.com/office/powerpoint/2010/main" val="165180628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2D9034F-859B-4103-8744-F3ED5C77315A}" type="slidenum">
              <a:rPr lang="en-US" altLang="en-US"/>
              <a:pPr>
                <a:spcBef>
                  <a:spcPct val="0"/>
                </a:spcBef>
              </a:pPr>
              <a:t>48</a:t>
            </a:fld>
            <a:endParaRPr lang="en-US" altLang="en-US"/>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000">
                <a:latin typeface="Arial" panose="020B0604020202020204" pitchFamily="34" charset="0"/>
              </a:rPr>
              <a:t>It is worth reminding students that “money” has a jargon sense in economics; students are often confused by the phrase “demand for money” and it is worth tackling it head-on by emphasizing this does not equate to “wanting to be rich,” but refers to how much of total wealth (assets) the public want to hold in the particular form “money.” Students often try to understand ideas in terms of their own lives; few will make a clear connection between interest rates and demand for money from their own introspection. There are two ways to overcome this: one is to ask them to think in terms of extreme situations (get what short-term interest rates are in a high-inflation country); the other is to get them to imagine themselves in the job of treasurer of a corporation with large liquid resources, and to think how their behavior with respect to those funds might differ according to the short-term interest rates available. </a:t>
            </a:r>
          </a:p>
        </p:txBody>
      </p:sp>
    </p:spTree>
    <p:extLst>
      <p:ext uri="{BB962C8B-B14F-4D97-AF65-F5344CB8AC3E}">
        <p14:creationId xmlns:p14="http://schemas.microsoft.com/office/powerpoint/2010/main" val="296221259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4F09827-8605-4A3A-B8E9-34080C33CF21}" type="slidenum">
              <a:rPr lang="en-US" altLang="en-US"/>
              <a:pPr>
                <a:spcBef>
                  <a:spcPct val="0"/>
                </a:spcBef>
              </a:pPr>
              <a:t>49</a:t>
            </a:fld>
            <a:endParaRPr lang="en-US" altLang="en-US"/>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latin typeface="Arial" panose="020B0604020202020204" pitchFamily="34" charset="0"/>
            </a:endParaRPr>
          </a:p>
        </p:txBody>
      </p:sp>
    </p:spTree>
    <p:extLst>
      <p:ext uri="{BB962C8B-B14F-4D97-AF65-F5344CB8AC3E}">
        <p14:creationId xmlns:p14="http://schemas.microsoft.com/office/powerpoint/2010/main" val="24717043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9430CBF-4DB7-47DA-A132-8B3D38FB768F}" type="slidenum">
              <a:rPr lang="en-US" altLang="en-US"/>
              <a:pPr>
                <a:spcBef>
                  <a:spcPct val="0"/>
                </a:spcBef>
              </a:pPr>
              <a:t>5</a:t>
            </a:fld>
            <a:endParaRPr lang="en-US" altLang="en-US"/>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latin typeface="Arial" panose="020B0604020202020204" pitchFamily="34" charset="0"/>
            </a:endParaRPr>
          </a:p>
        </p:txBody>
      </p:sp>
    </p:spTree>
    <p:extLst>
      <p:ext uri="{BB962C8B-B14F-4D97-AF65-F5344CB8AC3E}">
        <p14:creationId xmlns:p14="http://schemas.microsoft.com/office/powerpoint/2010/main" val="208981400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98C0ECF-6C52-4758-9193-6008EF5999F9}" type="slidenum">
              <a:rPr lang="en-US" altLang="en-US"/>
              <a:pPr>
                <a:spcBef>
                  <a:spcPct val="0"/>
                </a:spcBef>
              </a:pPr>
              <a:t>50</a:t>
            </a:fld>
            <a:endParaRPr lang="en-US" altLang="en-US"/>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latin typeface="Arial" panose="020B0604020202020204" pitchFamily="34" charset="0"/>
            </a:endParaRPr>
          </a:p>
        </p:txBody>
      </p:sp>
    </p:spTree>
    <p:extLst>
      <p:ext uri="{BB962C8B-B14F-4D97-AF65-F5344CB8AC3E}">
        <p14:creationId xmlns:p14="http://schemas.microsoft.com/office/powerpoint/2010/main" val="282536437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9327875-9186-468D-ABC4-767BC00C27AE}" type="slidenum">
              <a:rPr lang="en-US" altLang="en-US"/>
              <a:pPr>
                <a:spcBef>
                  <a:spcPct val="0"/>
                </a:spcBef>
              </a:pPr>
              <a:t>51</a:t>
            </a:fld>
            <a:endParaRPr lang="en-US" altLang="en-US"/>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latin typeface="Arial" panose="020B0604020202020204" pitchFamily="34" charset="0"/>
            </a:endParaRPr>
          </a:p>
        </p:txBody>
      </p:sp>
    </p:spTree>
    <p:extLst>
      <p:ext uri="{BB962C8B-B14F-4D97-AF65-F5344CB8AC3E}">
        <p14:creationId xmlns:p14="http://schemas.microsoft.com/office/powerpoint/2010/main" val="416600813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05FDE0E-725C-4F85-9219-6917A6ADF84A}" type="slidenum">
              <a:rPr lang="en-US" altLang="en-US"/>
              <a:pPr>
                <a:spcBef>
                  <a:spcPct val="0"/>
                </a:spcBef>
              </a:pPr>
              <a:t>52</a:t>
            </a:fld>
            <a:endParaRPr lang="en-US" altLang="en-US"/>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CA" altLang="en-US" b="1">
                <a:solidFill>
                  <a:srgbClr val="FF0000"/>
                </a:solidFill>
                <a:latin typeface="Arial" panose="020B0604020202020204" pitchFamily="34" charset="0"/>
              </a:rPr>
              <a:t>Classroom activity</a:t>
            </a:r>
          </a:p>
          <a:p>
            <a:pPr eaLnBrk="1" hangingPunct="1"/>
            <a:r>
              <a:rPr lang="en-CA" altLang="en-US">
                <a:latin typeface="Arial" panose="020B0604020202020204" pitchFamily="34" charset="0"/>
              </a:rPr>
              <a:t>Check out </a:t>
            </a:r>
            <a:r>
              <a:rPr lang="en-CA" altLang="en-US" i="1">
                <a:latin typeface="Arial" panose="020B0604020202020204" pitchFamily="34" charset="0"/>
              </a:rPr>
              <a:t>Economics in the News</a:t>
            </a:r>
            <a:r>
              <a:rPr lang="en-CA" altLang="en-US">
                <a:latin typeface="Arial" panose="020B0604020202020204" pitchFamily="34" charset="0"/>
              </a:rPr>
              <a:t>: Money and the Interest Rate</a:t>
            </a:r>
          </a:p>
          <a:p>
            <a:pPr eaLnBrk="1" hangingPunct="1"/>
            <a:endParaRPr lang="en-CA" altLang="en-US">
              <a:latin typeface="Arial" panose="020B0604020202020204" pitchFamily="34" charset="0"/>
            </a:endParaRPr>
          </a:p>
        </p:txBody>
      </p:sp>
    </p:spTree>
    <p:extLst>
      <p:ext uri="{BB962C8B-B14F-4D97-AF65-F5344CB8AC3E}">
        <p14:creationId xmlns:p14="http://schemas.microsoft.com/office/powerpoint/2010/main" val="116690740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93A25D9-6B42-4A5E-894B-DBD3F99F0ACB}" type="slidenum">
              <a:rPr lang="en-US" altLang="en-US"/>
              <a:pPr>
                <a:spcBef>
                  <a:spcPct val="0"/>
                </a:spcBef>
              </a:pPr>
              <a:t>53</a:t>
            </a:fld>
            <a:endParaRPr lang="en-US" altLang="en-US"/>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latin typeface="Arial" panose="020B0604020202020204" pitchFamily="34" charset="0"/>
            </a:endParaRPr>
          </a:p>
        </p:txBody>
      </p:sp>
    </p:spTree>
    <p:extLst>
      <p:ext uri="{BB962C8B-B14F-4D97-AF65-F5344CB8AC3E}">
        <p14:creationId xmlns:p14="http://schemas.microsoft.com/office/powerpoint/2010/main" val="254964264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E37338D-ADDF-4B61-8B18-8EBA1A528CC7}" type="slidenum">
              <a:rPr lang="en-US" altLang="en-US"/>
              <a:pPr>
                <a:spcBef>
                  <a:spcPct val="0"/>
                </a:spcBef>
              </a:pPr>
              <a:t>54</a:t>
            </a:fld>
            <a:endParaRPr lang="en-US" altLang="en-US"/>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latin typeface="Arial" panose="020B0604020202020204" pitchFamily="34" charset="0"/>
            </a:endParaRPr>
          </a:p>
        </p:txBody>
      </p:sp>
    </p:spTree>
    <p:extLst>
      <p:ext uri="{BB962C8B-B14F-4D97-AF65-F5344CB8AC3E}">
        <p14:creationId xmlns:p14="http://schemas.microsoft.com/office/powerpoint/2010/main" val="103017135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B2454D0-8C9D-4EA3-AA09-E7CD97EA6EB4}" type="slidenum">
              <a:rPr lang="en-US" altLang="en-US"/>
              <a:pPr>
                <a:spcBef>
                  <a:spcPct val="0"/>
                </a:spcBef>
              </a:pPr>
              <a:t>55</a:t>
            </a:fld>
            <a:endParaRPr lang="en-US" altLang="en-US"/>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latin typeface="Arial" panose="020B0604020202020204" pitchFamily="34" charset="0"/>
            </a:endParaRPr>
          </a:p>
        </p:txBody>
      </p:sp>
    </p:spTree>
    <p:extLst>
      <p:ext uri="{BB962C8B-B14F-4D97-AF65-F5344CB8AC3E}">
        <p14:creationId xmlns:p14="http://schemas.microsoft.com/office/powerpoint/2010/main" val="32153120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D0E4CD4-80BC-4A72-A114-F36E8BAF52E6}" type="slidenum">
              <a:rPr lang="en-US" altLang="en-US"/>
              <a:pPr>
                <a:spcBef>
                  <a:spcPct val="0"/>
                </a:spcBef>
              </a:pPr>
              <a:t>56</a:t>
            </a:fld>
            <a:endParaRPr lang="en-US" altLang="en-US"/>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latin typeface="Arial" panose="020B0604020202020204" pitchFamily="34" charset="0"/>
            </a:endParaRPr>
          </a:p>
        </p:txBody>
      </p:sp>
    </p:spTree>
    <p:extLst>
      <p:ext uri="{BB962C8B-B14F-4D97-AF65-F5344CB8AC3E}">
        <p14:creationId xmlns:p14="http://schemas.microsoft.com/office/powerpoint/2010/main" val="52220302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14988A3-4B42-4C91-9715-670F3582FF63}" type="slidenum">
              <a:rPr lang="en-US" altLang="en-US"/>
              <a:pPr>
                <a:spcBef>
                  <a:spcPct val="0"/>
                </a:spcBef>
              </a:pPr>
              <a:t>57</a:t>
            </a:fld>
            <a:endParaRPr lang="en-US" altLang="en-US"/>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latin typeface="Arial" panose="020B0604020202020204" pitchFamily="34" charset="0"/>
            </a:endParaRPr>
          </a:p>
        </p:txBody>
      </p:sp>
    </p:spTree>
    <p:extLst>
      <p:ext uri="{BB962C8B-B14F-4D97-AF65-F5344CB8AC3E}">
        <p14:creationId xmlns:p14="http://schemas.microsoft.com/office/powerpoint/2010/main" val="409575027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CBFB141-9E90-450F-BB41-D411FA1AF05F}" type="slidenum">
              <a:rPr lang="en-US" altLang="en-US"/>
              <a:pPr>
                <a:spcBef>
                  <a:spcPct val="0"/>
                </a:spcBef>
              </a:pPr>
              <a:t>58</a:t>
            </a:fld>
            <a:endParaRPr lang="en-US" altLang="en-US"/>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latin typeface="Arial" panose="020B0604020202020204" pitchFamily="34" charset="0"/>
            </a:endParaRPr>
          </a:p>
        </p:txBody>
      </p:sp>
    </p:spTree>
    <p:extLst>
      <p:ext uri="{BB962C8B-B14F-4D97-AF65-F5344CB8AC3E}">
        <p14:creationId xmlns:p14="http://schemas.microsoft.com/office/powerpoint/2010/main" val="65244389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C673E61-AB6E-43BF-848C-474007BFA252}" type="slidenum">
              <a:rPr lang="en-US" altLang="en-US"/>
              <a:pPr>
                <a:spcBef>
                  <a:spcPct val="0"/>
                </a:spcBef>
              </a:pPr>
              <a:t>59</a:t>
            </a:fld>
            <a:endParaRPr lang="en-US" altLang="en-US"/>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latin typeface="Arial" panose="020B0604020202020204" pitchFamily="34" charset="0"/>
            </a:endParaRPr>
          </a:p>
        </p:txBody>
      </p:sp>
    </p:spTree>
    <p:extLst>
      <p:ext uri="{BB962C8B-B14F-4D97-AF65-F5344CB8AC3E}">
        <p14:creationId xmlns:p14="http://schemas.microsoft.com/office/powerpoint/2010/main" val="34301680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E097AE7-2177-49AD-855D-33EF121C8704}" type="slidenum">
              <a:rPr lang="en-US" altLang="en-US"/>
              <a:pPr>
                <a:spcBef>
                  <a:spcPct val="0"/>
                </a:spcBef>
              </a:pPr>
              <a:t>6</a:t>
            </a:fld>
            <a:endParaRPr lang="en-US" altLang="en-US"/>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latin typeface="Arial" panose="020B0604020202020204" pitchFamily="34" charset="0"/>
            </a:endParaRPr>
          </a:p>
        </p:txBody>
      </p:sp>
    </p:spTree>
    <p:extLst>
      <p:ext uri="{BB962C8B-B14F-4D97-AF65-F5344CB8AC3E}">
        <p14:creationId xmlns:p14="http://schemas.microsoft.com/office/powerpoint/2010/main" val="168457615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8C283B4-C58F-40D2-B190-353AB9977134}" type="slidenum">
              <a:rPr lang="en-US" altLang="en-US"/>
              <a:pPr>
                <a:spcBef>
                  <a:spcPct val="0"/>
                </a:spcBef>
              </a:pPr>
              <a:t>60</a:t>
            </a:fld>
            <a:endParaRPr lang="en-US" altLang="en-US"/>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latin typeface="Arial" panose="020B0604020202020204" pitchFamily="34" charset="0"/>
            </a:endParaRPr>
          </a:p>
        </p:txBody>
      </p:sp>
    </p:spTree>
    <p:extLst>
      <p:ext uri="{BB962C8B-B14F-4D97-AF65-F5344CB8AC3E}">
        <p14:creationId xmlns:p14="http://schemas.microsoft.com/office/powerpoint/2010/main" val="167699827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AB5A0C3-588F-467C-964E-9DC5C8CA8E75}" type="slidenum">
              <a:rPr lang="en-US" altLang="en-US"/>
              <a:pPr>
                <a:spcBef>
                  <a:spcPct val="0"/>
                </a:spcBef>
              </a:pPr>
              <a:t>61</a:t>
            </a:fld>
            <a:endParaRPr lang="en-US" altLang="en-US"/>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latin typeface="Arial" panose="020B0604020202020204" pitchFamily="34" charset="0"/>
            </a:endParaRPr>
          </a:p>
        </p:txBody>
      </p:sp>
    </p:spTree>
    <p:extLst>
      <p:ext uri="{BB962C8B-B14F-4D97-AF65-F5344CB8AC3E}">
        <p14:creationId xmlns:p14="http://schemas.microsoft.com/office/powerpoint/2010/main" val="387288875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DF60FA5-85BD-4BA5-902C-BDEFFFD16542}" type="slidenum">
              <a:rPr lang="en-US" altLang="en-US"/>
              <a:pPr>
                <a:spcBef>
                  <a:spcPct val="0"/>
                </a:spcBef>
              </a:pPr>
              <a:t>62</a:t>
            </a:fld>
            <a:endParaRPr lang="en-US" altLang="en-US"/>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latin typeface="Arial" panose="020B0604020202020204" pitchFamily="34" charset="0"/>
            </a:endParaRPr>
          </a:p>
        </p:txBody>
      </p:sp>
    </p:spTree>
    <p:extLst>
      <p:ext uri="{BB962C8B-B14F-4D97-AF65-F5344CB8AC3E}">
        <p14:creationId xmlns:p14="http://schemas.microsoft.com/office/powerpoint/2010/main" val="251380995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013E5B4-81E2-4443-B02A-75988F23592D}" type="slidenum">
              <a:rPr lang="en-US" altLang="en-US">
                <a:solidFill>
                  <a:srgbClr val="000000"/>
                </a:solidFill>
              </a:rPr>
              <a:pPr>
                <a:spcBef>
                  <a:spcPct val="0"/>
                </a:spcBef>
              </a:pPr>
              <a:t>63</a:t>
            </a:fld>
            <a:endParaRPr lang="en-US" altLang="en-US">
              <a:solidFill>
                <a:srgbClr val="000000"/>
              </a:solidFill>
            </a:endParaRPr>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latin typeface="Arial" panose="020B0604020202020204" pitchFamily="34" charset="0"/>
            </a:endParaRPr>
          </a:p>
        </p:txBody>
      </p:sp>
    </p:spTree>
    <p:extLst>
      <p:ext uri="{BB962C8B-B14F-4D97-AF65-F5344CB8AC3E}">
        <p14:creationId xmlns:p14="http://schemas.microsoft.com/office/powerpoint/2010/main" val="76669533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F6D4BE6-BC67-4256-B67D-3E8077C65C24}" type="slidenum">
              <a:rPr lang="en-US" altLang="en-US"/>
              <a:pPr>
                <a:spcBef>
                  <a:spcPct val="0"/>
                </a:spcBef>
              </a:pPr>
              <a:t>64</a:t>
            </a:fld>
            <a:endParaRPr lang="en-US" altLang="en-US"/>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latin typeface="Arial" panose="020B0604020202020204" pitchFamily="34" charset="0"/>
            </a:endParaRPr>
          </a:p>
        </p:txBody>
      </p:sp>
    </p:spTree>
    <p:extLst>
      <p:ext uri="{BB962C8B-B14F-4D97-AF65-F5344CB8AC3E}">
        <p14:creationId xmlns:p14="http://schemas.microsoft.com/office/powerpoint/2010/main" val="136497519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412668A-F617-45C9-A5BF-6B18B775F5F7}" type="slidenum">
              <a:rPr lang="en-US" altLang="en-US"/>
              <a:pPr>
                <a:spcBef>
                  <a:spcPct val="0"/>
                </a:spcBef>
              </a:pPr>
              <a:t>65</a:t>
            </a:fld>
            <a:endParaRPr lang="en-US" altLang="en-US"/>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latin typeface="Arial" panose="020B0604020202020204" pitchFamily="34" charset="0"/>
            </a:endParaRPr>
          </a:p>
        </p:txBody>
      </p:sp>
    </p:spTree>
    <p:extLst>
      <p:ext uri="{BB962C8B-B14F-4D97-AF65-F5344CB8AC3E}">
        <p14:creationId xmlns:p14="http://schemas.microsoft.com/office/powerpoint/2010/main" val="337793328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4A875EC-56B8-4DC5-8B1F-E5B554B3D4C5}" type="slidenum">
              <a:rPr lang="en-US" altLang="en-US"/>
              <a:pPr>
                <a:spcBef>
                  <a:spcPct val="0"/>
                </a:spcBef>
              </a:pPr>
              <a:t>66</a:t>
            </a:fld>
            <a:endParaRPr lang="en-US" altLang="en-US"/>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latin typeface="Arial" panose="020B0604020202020204" pitchFamily="34" charset="0"/>
            </a:endParaRPr>
          </a:p>
        </p:txBody>
      </p:sp>
    </p:spTree>
    <p:extLst>
      <p:ext uri="{BB962C8B-B14F-4D97-AF65-F5344CB8AC3E}">
        <p14:creationId xmlns:p14="http://schemas.microsoft.com/office/powerpoint/2010/main" val="333246187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C640B6D-F716-4E5D-AE64-C4B8B7A83F56}" type="slidenum">
              <a:rPr lang="en-US" altLang="en-US"/>
              <a:pPr>
                <a:spcBef>
                  <a:spcPct val="0"/>
                </a:spcBef>
              </a:pPr>
              <a:t>67</a:t>
            </a:fld>
            <a:endParaRPr lang="en-US" altLang="en-US"/>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latin typeface="Arial" panose="020B0604020202020204" pitchFamily="34" charset="0"/>
            </a:endParaRPr>
          </a:p>
        </p:txBody>
      </p:sp>
    </p:spTree>
    <p:extLst>
      <p:ext uri="{BB962C8B-B14F-4D97-AF65-F5344CB8AC3E}">
        <p14:creationId xmlns:p14="http://schemas.microsoft.com/office/powerpoint/2010/main" val="401927046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34CD294-8355-4A3E-8E58-E0EB6EE940E4}" type="slidenum">
              <a:rPr lang="en-US" altLang="en-US"/>
              <a:pPr>
                <a:spcBef>
                  <a:spcPct val="0"/>
                </a:spcBef>
              </a:pPr>
              <a:t>68</a:t>
            </a:fld>
            <a:endParaRPr lang="en-US" altLang="en-US"/>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latin typeface="Arial" panose="020B0604020202020204" pitchFamily="34" charset="0"/>
            </a:endParaRPr>
          </a:p>
        </p:txBody>
      </p:sp>
    </p:spTree>
    <p:extLst>
      <p:ext uri="{BB962C8B-B14F-4D97-AF65-F5344CB8AC3E}">
        <p14:creationId xmlns:p14="http://schemas.microsoft.com/office/powerpoint/2010/main" val="95637102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1AE315F-6D67-4035-96EB-2F2D8628CC96}" type="slidenum">
              <a:rPr lang="en-US" altLang="en-US"/>
              <a:pPr>
                <a:spcBef>
                  <a:spcPct val="0"/>
                </a:spcBef>
              </a:pPr>
              <a:t>69</a:t>
            </a:fld>
            <a:endParaRPr lang="en-US" altLang="en-US"/>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000" b="1" i="1">
                <a:latin typeface="Arial" panose="020B0604020202020204" pitchFamily="34" charset="0"/>
              </a:rPr>
              <a:t>Velocity of circulation.</a:t>
            </a:r>
            <a:r>
              <a:rPr lang="en-US" altLang="en-US" sz="1000">
                <a:latin typeface="Arial" panose="020B0604020202020204" pitchFamily="34" charset="0"/>
              </a:rPr>
              <a:t> Emphasize that velocity is defined by the equation </a:t>
            </a:r>
            <a:r>
              <a:rPr lang="en-US" altLang="en-US" sz="1000" i="1">
                <a:latin typeface="Arial" panose="020B0604020202020204" pitchFamily="34" charset="0"/>
              </a:rPr>
              <a:t>V</a:t>
            </a:r>
            <a:r>
              <a:rPr lang="en-US" altLang="en-US" sz="1000">
                <a:latin typeface="Arial" panose="020B0604020202020204" pitchFamily="34" charset="0"/>
              </a:rPr>
              <a:t> = </a:t>
            </a:r>
            <a:r>
              <a:rPr lang="en-US" altLang="en-US" sz="1000" i="1">
                <a:latin typeface="Arial" panose="020B0604020202020204" pitchFamily="34" charset="0"/>
              </a:rPr>
              <a:t>PY</a:t>
            </a:r>
            <a:r>
              <a:rPr lang="en-US" altLang="en-US" sz="1000">
                <a:latin typeface="Arial" panose="020B0604020202020204" pitchFamily="34" charset="0"/>
              </a:rPr>
              <a:t>/</a:t>
            </a:r>
            <a:r>
              <a:rPr lang="en-US" altLang="en-US" sz="1000" i="1">
                <a:latin typeface="Arial" panose="020B0604020202020204" pitchFamily="34" charset="0"/>
              </a:rPr>
              <a:t>M</a:t>
            </a:r>
            <a:r>
              <a:rPr lang="en-US" altLang="en-US" sz="1000">
                <a:latin typeface="Arial" panose="020B0604020202020204" pitchFamily="34" charset="0"/>
              </a:rPr>
              <a:t>, and is not the average number of times a given piece of paper changes hands in a year. Nor is </a:t>
            </a:r>
            <a:r>
              <a:rPr lang="en-US" altLang="en-US" sz="1000" i="1">
                <a:latin typeface="Arial" panose="020B0604020202020204" pitchFamily="34" charset="0"/>
              </a:rPr>
              <a:t>V</a:t>
            </a:r>
            <a:r>
              <a:rPr lang="en-US" altLang="en-US" sz="1000">
                <a:latin typeface="Arial" panose="020B0604020202020204" pitchFamily="34" charset="0"/>
              </a:rPr>
              <a:t> the transactions velocity because most transactions are not payments for goods and services. (Transactions are twice </a:t>
            </a:r>
            <a:r>
              <a:rPr lang="en-US" altLang="en-US" sz="1000" i="1">
                <a:latin typeface="Arial" panose="020B0604020202020204" pitchFamily="34" charset="0"/>
              </a:rPr>
              <a:t>PY</a:t>
            </a:r>
            <a:r>
              <a:rPr lang="en-US" altLang="en-US" sz="1000">
                <a:latin typeface="Arial" panose="020B0604020202020204" pitchFamily="34" charset="0"/>
              </a:rPr>
              <a:t> because they also include payments for the services of factors of production, which equals </a:t>
            </a:r>
            <a:r>
              <a:rPr lang="en-US" altLang="en-US" sz="1000" i="1">
                <a:latin typeface="Arial" panose="020B0604020202020204" pitchFamily="34" charset="0"/>
              </a:rPr>
              <a:t>PY</a:t>
            </a:r>
            <a:r>
              <a:rPr lang="en-US" altLang="en-US" sz="1000">
                <a:latin typeface="Arial" panose="020B0604020202020204" pitchFamily="34" charset="0"/>
              </a:rPr>
              <a:t>, plus all the purely financial transactions such as buying and selling stocks, bonds, foreign currency, and real estate.)</a:t>
            </a:r>
          </a:p>
          <a:p>
            <a:pPr eaLnBrk="1" hangingPunct="1"/>
            <a:r>
              <a:rPr lang="en-US" altLang="en-US" sz="1000" b="1" i="1">
                <a:latin typeface="Arial" panose="020B0604020202020204" pitchFamily="34" charset="0"/>
              </a:rPr>
              <a:t>The quantity theory of money.</a:t>
            </a:r>
            <a:r>
              <a:rPr lang="en-US" altLang="en-US" sz="1000">
                <a:latin typeface="Arial" panose="020B0604020202020204" pitchFamily="34" charset="0"/>
              </a:rPr>
              <a:t> Given that </a:t>
            </a:r>
            <a:r>
              <a:rPr lang="en-US" altLang="en-US" sz="1000" i="1">
                <a:latin typeface="Arial" panose="020B0604020202020204" pitchFamily="34" charset="0"/>
              </a:rPr>
              <a:t>V</a:t>
            </a:r>
            <a:r>
              <a:rPr lang="en-US" altLang="en-US" sz="1000">
                <a:latin typeface="Arial" panose="020B0604020202020204" pitchFamily="34" charset="0"/>
              </a:rPr>
              <a:t> is defined as </a:t>
            </a:r>
            <a:r>
              <a:rPr lang="en-US" altLang="en-US" sz="1000" i="1">
                <a:latin typeface="Arial" panose="020B0604020202020204" pitchFamily="34" charset="0"/>
              </a:rPr>
              <a:t>PY</a:t>
            </a:r>
            <a:r>
              <a:rPr lang="en-US" altLang="en-US" sz="1000">
                <a:latin typeface="Arial" panose="020B0604020202020204" pitchFamily="34" charset="0"/>
              </a:rPr>
              <a:t>/</a:t>
            </a:r>
            <a:r>
              <a:rPr lang="en-US" altLang="en-US" sz="1000" i="1">
                <a:latin typeface="Arial" panose="020B0604020202020204" pitchFamily="34" charset="0"/>
              </a:rPr>
              <a:t>M</a:t>
            </a:r>
            <a:r>
              <a:rPr lang="en-US" altLang="en-US" sz="1000">
                <a:latin typeface="Arial" panose="020B0604020202020204" pitchFamily="34" charset="0"/>
              </a:rPr>
              <a:t>, the equation of exchange, </a:t>
            </a:r>
            <a:r>
              <a:rPr lang="en-US" altLang="en-US" sz="1000" i="1">
                <a:latin typeface="Arial" panose="020B0604020202020204" pitchFamily="34" charset="0"/>
              </a:rPr>
              <a:t>MV</a:t>
            </a:r>
            <a:r>
              <a:rPr lang="en-US" altLang="en-US" sz="1000">
                <a:latin typeface="Arial" panose="020B0604020202020204" pitchFamily="34" charset="0"/>
              </a:rPr>
              <a:t> = </a:t>
            </a:r>
            <a:r>
              <a:rPr lang="en-US" altLang="en-US" sz="1000" i="1">
                <a:latin typeface="Arial" panose="020B0604020202020204" pitchFamily="34" charset="0"/>
              </a:rPr>
              <a:t>PY</a:t>
            </a:r>
            <a:r>
              <a:rPr lang="en-US" altLang="en-US" sz="1000">
                <a:latin typeface="Arial" panose="020B0604020202020204" pitchFamily="34" charset="0"/>
              </a:rPr>
              <a:t> is an identity. The quantity theory is not the equation of exchange but the propositions that (1) </a:t>
            </a:r>
            <a:r>
              <a:rPr lang="en-US" altLang="en-US" sz="1000" i="1">
                <a:latin typeface="Arial" panose="020B0604020202020204" pitchFamily="34" charset="0"/>
              </a:rPr>
              <a:t>V</a:t>
            </a:r>
            <a:r>
              <a:rPr lang="en-US" altLang="en-US" sz="1000">
                <a:latin typeface="Arial" panose="020B0604020202020204" pitchFamily="34" charset="0"/>
              </a:rPr>
              <a:t> is independent of </a:t>
            </a:r>
            <a:r>
              <a:rPr lang="en-US" altLang="en-US" sz="1000" i="1">
                <a:latin typeface="Arial" panose="020B0604020202020204" pitchFamily="34" charset="0"/>
              </a:rPr>
              <a:t>M</a:t>
            </a:r>
            <a:r>
              <a:rPr lang="en-US" altLang="en-US" sz="1000">
                <a:latin typeface="Arial" panose="020B0604020202020204" pitchFamily="34" charset="0"/>
              </a:rPr>
              <a:t> and (2) </a:t>
            </a:r>
            <a:r>
              <a:rPr lang="en-US" altLang="en-US" sz="1000" i="1">
                <a:latin typeface="Arial" panose="020B0604020202020204" pitchFamily="34" charset="0"/>
              </a:rPr>
              <a:t>Y</a:t>
            </a:r>
            <a:r>
              <a:rPr lang="en-US" altLang="en-US" sz="1000">
                <a:latin typeface="Arial" panose="020B0604020202020204" pitchFamily="34" charset="0"/>
              </a:rPr>
              <a:t> equals potential GDP, which is independent of </a:t>
            </a:r>
            <a:r>
              <a:rPr lang="en-US" altLang="en-US" sz="1000" i="1">
                <a:latin typeface="Arial" panose="020B0604020202020204" pitchFamily="34" charset="0"/>
              </a:rPr>
              <a:t>M</a:t>
            </a:r>
            <a:r>
              <a:rPr lang="en-US" altLang="en-US" sz="1000">
                <a:latin typeface="Arial" panose="020B0604020202020204" pitchFamily="34" charset="0"/>
              </a:rPr>
              <a:t>. Given these assumptions, the inflation rate equals the growth rate of the quantity of money.</a:t>
            </a:r>
          </a:p>
          <a:p>
            <a:pPr eaLnBrk="1" hangingPunct="1"/>
            <a:r>
              <a:rPr lang="en-US" altLang="en-US" sz="1000" b="1" i="1">
                <a:latin typeface="Arial" panose="020B0604020202020204" pitchFamily="34" charset="0"/>
              </a:rPr>
              <a:t>The quantity theory of hyperinflation.</a:t>
            </a:r>
            <a:r>
              <a:rPr lang="en-US" altLang="en-US" sz="1000">
                <a:latin typeface="Arial" panose="020B0604020202020204" pitchFamily="34" charset="0"/>
              </a:rPr>
              <a:t> A possible exercise is to ask students whether we would expect the correlation between money growth and inflation to remain strong in a hyperinflation. Most will see that in a hyperinflation, velocity will increase. Emphasize that the level of velocity is greater in hyperinflation but if the inflation rate remains constant (and high) velocity also is constant (and high), so the quantity theory still holds. It does not hold in the move from low inflation to high inflation. The inflation rate overshoots the growth rate of the quantity of money. </a:t>
            </a:r>
          </a:p>
        </p:txBody>
      </p:sp>
    </p:spTree>
    <p:extLst>
      <p:ext uri="{BB962C8B-B14F-4D97-AF65-F5344CB8AC3E}">
        <p14:creationId xmlns:p14="http://schemas.microsoft.com/office/powerpoint/2010/main" val="15068747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latin typeface="Arial" panose="020B0604020202020204" pitchFamily="34" charset="0"/>
            </a:endParaRPr>
          </a:p>
        </p:txBody>
      </p:sp>
      <p:sp>
        <p:nvSpPr>
          <p:cNvPr id="21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E251DCD-37DF-4338-B4EF-F2CDA1E58636}" type="slidenum">
              <a:rPr lang="en-US" altLang="en-US"/>
              <a:pPr/>
              <a:t>7</a:t>
            </a:fld>
            <a:endParaRPr lang="en-US" altLang="en-US"/>
          </a:p>
        </p:txBody>
      </p:sp>
    </p:spTree>
    <p:extLst>
      <p:ext uri="{BB962C8B-B14F-4D97-AF65-F5344CB8AC3E}">
        <p14:creationId xmlns:p14="http://schemas.microsoft.com/office/powerpoint/2010/main" val="231760805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18BB2C8-0A96-4386-89D5-DF0078ED3A75}" type="slidenum">
              <a:rPr lang="en-US" altLang="en-US"/>
              <a:pPr>
                <a:spcBef>
                  <a:spcPct val="0"/>
                </a:spcBef>
              </a:pPr>
              <a:t>70</a:t>
            </a:fld>
            <a:endParaRPr lang="en-US" altLang="en-US"/>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latin typeface="Arial" panose="020B0604020202020204" pitchFamily="34" charset="0"/>
            </a:endParaRPr>
          </a:p>
        </p:txBody>
      </p:sp>
    </p:spTree>
    <p:extLst>
      <p:ext uri="{BB962C8B-B14F-4D97-AF65-F5344CB8AC3E}">
        <p14:creationId xmlns:p14="http://schemas.microsoft.com/office/powerpoint/2010/main" val="138348156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D1BF2E0-4182-4D45-B47F-FDF9CC04DF5C}" type="slidenum">
              <a:rPr lang="en-US" altLang="en-US"/>
              <a:pPr>
                <a:spcBef>
                  <a:spcPct val="0"/>
                </a:spcBef>
              </a:pPr>
              <a:t>71</a:t>
            </a:fld>
            <a:endParaRPr lang="en-US" altLang="en-US"/>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CA" altLang="en-US" b="1">
                <a:solidFill>
                  <a:srgbClr val="FF0000"/>
                </a:solidFill>
                <a:latin typeface="Arial" panose="020B0604020202020204" pitchFamily="34" charset="0"/>
              </a:rPr>
              <a:t>Classroom activity</a:t>
            </a:r>
          </a:p>
          <a:p>
            <a:pPr eaLnBrk="1" hangingPunct="1"/>
            <a:r>
              <a:rPr lang="en-CA" altLang="en-US">
                <a:latin typeface="Arial" panose="020B0604020202020204" pitchFamily="34" charset="0"/>
              </a:rPr>
              <a:t>Check out </a:t>
            </a:r>
            <a:r>
              <a:rPr lang="en-CA" altLang="en-US" i="1">
                <a:latin typeface="Arial" panose="020B0604020202020204" pitchFamily="34" charset="0"/>
              </a:rPr>
              <a:t>Economics in Action</a:t>
            </a:r>
            <a:r>
              <a:rPr lang="en-CA" altLang="en-US">
                <a:latin typeface="Arial" panose="020B0604020202020204" pitchFamily="34" charset="0"/>
              </a:rPr>
              <a:t>: </a:t>
            </a:r>
            <a:r>
              <a:rPr lang="en-US" altLang="en-US">
                <a:latin typeface="Arial" panose="020B0604020202020204" pitchFamily="34" charset="0"/>
              </a:rPr>
              <a:t>Does the Quantity Theory Work?</a:t>
            </a:r>
          </a:p>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47053268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E2D2760-9E2D-41D4-AC19-5CBBFE4B06D4}" type="slidenum">
              <a:rPr lang="en-US" altLang="en-US"/>
              <a:pPr>
                <a:spcBef>
                  <a:spcPct val="0"/>
                </a:spcBef>
              </a:pPr>
              <a:t>72</a:t>
            </a:fld>
            <a:endParaRPr lang="en-US" altLang="en-US"/>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xfrm>
            <a:off x="685800" y="4191000"/>
            <a:ext cx="5715000" cy="4724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en-US" altLang="en-US" sz="1000" b="1" i="1">
                <a:latin typeface="Arial" panose="020B0604020202020204" pitchFamily="34" charset="0"/>
              </a:rPr>
              <a:t>A money creation experiment.</a:t>
            </a:r>
            <a:r>
              <a:rPr lang="en-US" altLang="en-US" sz="1000">
                <a:latin typeface="Arial" panose="020B0604020202020204" pitchFamily="34" charset="0"/>
              </a:rPr>
              <a:t> The process through which banks “create money” can be a dark and mysterious secret to the students. Indeed, even though the text contains a superb description of the process, students still manage to end up confused. The first prerequisite to students understanding the process is that they be comfortable with balance sheets shown in the form of T-accounts, and it is well worth spending time on them to make sure students understand what they are and what they show. This will be the first time some students have ever had to interpret a balance sheet, and it is key that they understand that assets are what are owned, liabilities are what are owed, by the institution for which the balance sheet is constructed; and that the two sides must balance. </a:t>
            </a:r>
          </a:p>
          <a:p>
            <a:pPr eaLnBrk="1" hangingPunct="1">
              <a:lnSpc>
                <a:spcPct val="80000"/>
              </a:lnSpc>
            </a:pPr>
            <a:r>
              <a:rPr lang="en-US" altLang="en-US" sz="1000">
                <a:latin typeface="Arial" panose="020B0604020202020204" pitchFamily="34" charset="0"/>
              </a:rPr>
              <a:t>Mark Rush (our U.S supplements czar) tackles the problem of getting students to understand bank money creation head-on by (again) involving the class in a demonstration. Prepare by decorating a piece of green paper with currency-like symbols. (For instance, Mark draws a seal and around it writes “In Rush We Trust.” You may write the same slogan, but substituting your name for his probably will be more effective; an alternative is to use “play money”). Label this piece of paper a “$100 bill.” In class use one of the students by handing him the bill. Tell him that he has decided to deposit it in his bank and ask him his bank’s name. On the chalkboard draw a balance sheet for the bank with deposits of $100, reserves of $10, and loans of $90. Tell the students that the required reserve ratio is 10 percent, so this bank currently has no excess reserves. Now, instruct the student to deposit the money in his bank, which coincidentally happens to be run by the student next to him. Show the class what happens to the balance sheet and how the bank now has excess reserves of $90. Clearly the “banker” will loan these reserves to the next student in the class, who wants a $90 dollar loan so she can take a bus ride to some nearby dismal location. (Being located in Gainesville, Florida, Mark picks on the city of Stark, home to Florida’s electric chair and a town with an apt name.) When the loan takes place, rip the $100 bill so that only about nine tenths of it is given as the loan. This student pays the money to Greyhound—coincidentally the next student. Ask the name of Greyhound’s bank and draw an initial balance sheet for this bank identical to the initial balance sheet of the first bank. Greyhound deposits the money in the bank—the next student in the row. Work with the balance sheets to show what happens to the first bank and what happens to the second bank. Clearly the first one no longer has excess reserves but the second bank now has $81 of excess reserves ($90 of additional deposits minus $9 of required reserves). The second bank will make a loan, which you can act out with more students in the class, again ripping off nine tenths of the remaining bill. Work through the point where the second loan winds up deposited in a third bank and then stop to take stock. At this point the quantity of money has increased by $90 in the second bank and $81 in the third, for a total increase—so far—of $171. The students will clearly see that this loaning and reloaning process is not yet over and that the quantity of money will increase by still more. Moreover (and more important) the students will grasp how banks “create money.”</a:t>
            </a:r>
          </a:p>
          <a:p>
            <a:pPr eaLnBrk="1" hangingPunct="1">
              <a:lnSpc>
                <a:spcPct val="80000"/>
              </a:lnSpc>
            </a:pPr>
            <a:endParaRPr lang="en-CA" altLang="en-US" sz="1000">
              <a:latin typeface="Arial" panose="020B0604020202020204" pitchFamily="34" charset="0"/>
            </a:endParaRPr>
          </a:p>
          <a:p>
            <a:pPr eaLnBrk="1" hangingPunct="1">
              <a:lnSpc>
                <a:spcPct val="80000"/>
              </a:lnSpc>
            </a:pPr>
            <a:endParaRPr lang="en-CA" altLang="en-US" sz="1000">
              <a:latin typeface="Arial" panose="020B0604020202020204" pitchFamily="34" charset="0"/>
            </a:endParaRPr>
          </a:p>
        </p:txBody>
      </p:sp>
    </p:spTree>
    <p:extLst>
      <p:ext uri="{BB962C8B-B14F-4D97-AF65-F5344CB8AC3E}">
        <p14:creationId xmlns:p14="http://schemas.microsoft.com/office/powerpoint/2010/main" val="353386489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2241FEC-8A1A-4AB9-BC44-5EC53E116038}" type="slidenum">
              <a:rPr lang="en-US" altLang="en-US"/>
              <a:pPr>
                <a:spcBef>
                  <a:spcPct val="0"/>
                </a:spcBef>
              </a:pPr>
              <a:t>73</a:t>
            </a:fld>
            <a:endParaRPr lang="en-US" altLang="en-US"/>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latin typeface="Arial" panose="020B0604020202020204" pitchFamily="34" charset="0"/>
            </a:endParaRPr>
          </a:p>
        </p:txBody>
      </p:sp>
    </p:spTree>
    <p:extLst>
      <p:ext uri="{BB962C8B-B14F-4D97-AF65-F5344CB8AC3E}">
        <p14:creationId xmlns:p14="http://schemas.microsoft.com/office/powerpoint/2010/main" val="352550665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5FA44EE-0AAE-460A-888F-DE1F6B53AE36}" type="slidenum">
              <a:rPr lang="en-US" altLang="en-US"/>
              <a:pPr>
                <a:spcBef>
                  <a:spcPct val="0"/>
                </a:spcBef>
              </a:pPr>
              <a:t>74</a:t>
            </a:fld>
            <a:endParaRPr lang="en-US" altLang="en-US"/>
          </a:p>
        </p:txBody>
      </p:sp>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latin typeface="Arial" panose="020B0604020202020204" pitchFamily="34" charset="0"/>
            </a:endParaRPr>
          </a:p>
        </p:txBody>
      </p:sp>
    </p:spTree>
    <p:extLst>
      <p:ext uri="{BB962C8B-B14F-4D97-AF65-F5344CB8AC3E}">
        <p14:creationId xmlns:p14="http://schemas.microsoft.com/office/powerpoint/2010/main" val="144272191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1F3ECE1-F872-4DC9-95BB-DA10B8CC9E4E}" type="slidenum">
              <a:rPr lang="en-US" altLang="en-US"/>
              <a:pPr>
                <a:spcBef>
                  <a:spcPct val="0"/>
                </a:spcBef>
              </a:pPr>
              <a:t>75</a:t>
            </a:fld>
            <a:endParaRPr lang="en-US" altLang="en-US"/>
          </a:p>
        </p:txBody>
      </p:sp>
      <p:sp>
        <p:nvSpPr>
          <p:cNvPr id="160771" name="Rectangle 2"/>
          <p:cNvSpPr>
            <a:spLocks noGrp="1" noRot="1" noChangeAspect="1" noChangeArrowheads="1" noTextEdit="1"/>
          </p:cNvSpPr>
          <p:nvPr>
            <p:ph type="sldImg"/>
          </p:nvPr>
        </p:nvSpPr>
        <p:spPr>
          <a:ln/>
        </p:spPr>
      </p:sp>
      <p:sp>
        <p:nvSpPr>
          <p:cNvPr id="160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latin typeface="Arial" panose="020B0604020202020204" pitchFamily="34" charset="0"/>
            </a:endParaRPr>
          </a:p>
        </p:txBody>
      </p:sp>
    </p:spTree>
    <p:extLst>
      <p:ext uri="{BB962C8B-B14F-4D97-AF65-F5344CB8AC3E}">
        <p14:creationId xmlns:p14="http://schemas.microsoft.com/office/powerpoint/2010/main" val="267638053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F251E99-4106-4D21-BB69-5A496EFD806D}" type="slidenum">
              <a:rPr lang="en-US" altLang="en-US"/>
              <a:pPr>
                <a:spcBef>
                  <a:spcPct val="0"/>
                </a:spcBef>
              </a:pPr>
              <a:t>76</a:t>
            </a:fld>
            <a:endParaRPr lang="en-US" altLang="en-US"/>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latin typeface="Arial" panose="020B0604020202020204" pitchFamily="34" charset="0"/>
            </a:endParaRPr>
          </a:p>
        </p:txBody>
      </p:sp>
    </p:spTree>
    <p:extLst>
      <p:ext uri="{BB962C8B-B14F-4D97-AF65-F5344CB8AC3E}">
        <p14:creationId xmlns:p14="http://schemas.microsoft.com/office/powerpoint/2010/main" val="243646505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37227F2-98C4-4DDD-9C23-B8DFA6FD94DC}" type="slidenum">
              <a:rPr lang="en-US" altLang="en-US"/>
              <a:pPr>
                <a:spcBef>
                  <a:spcPct val="0"/>
                </a:spcBef>
              </a:pPr>
              <a:t>77</a:t>
            </a:fld>
            <a:endParaRPr lang="en-US" altLang="en-US"/>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latin typeface="Arial" panose="020B0604020202020204" pitchFamily="34" charset="0"/>
            </a:endParaRPr>
          </a:p>
        </p:txBody>
      </p:sp>
    </p:spTree>
    <p:extLst>
      <p:ext uri="{BB962C8B-B14F-4D97-AF65-F5344CB8AC3E}">
        <p14:creationId xmlns:p14="http://schemas.microsoft.com/office/powerpoint/2010/main" val="403127668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8BFBD35-896B-43D9-8891-DD9A49B5E7DF}" type="slidenum">
              <a:rPr lang="en-US" altLang="en-US"/>
              <a:pPr>
                <a:spcBef>
                  <a:spcPct val="0"/>
                </a:spcBef>
              </a:pPr>
              <a:t>78</a:t>
            </a:fld>
            <a:endParaRPr lang="en-US" altLang="en-US"/>
          </a:p>
        </p:txBody>
      </p:sp>
      <p:sp>
        <p:nvSpPr>
          <p:cNvPr id="166915" name="Rectangle 2"/>
          <p:cNvSpPr>
            <a:spLocks noGrp="1" noRot="1" noChangeAspect="1" noChangeArrowheads="1" noTextEdit="1"/>
          </p:cNvSpPr>
          <p:nvPr>
            <p:ph type="sldImg"/>
          </p:nvPr>
        </p:nvSpPr>
        <p:spPr>
          <a:ln/>
        </p:spPr>
      </p:sp>
      <p:sp>
        <p:nvSpPr>
          <p:cNvPr id="166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dirty="0">
              <a:latin typeface="Arial" panose="020B0604020202020204" pitchFamily="34" charset="0"/>
            </a:endParaRPr>
          </a:p>
        </p:txBody>
      </p:sp>
    </p:spTree>
    <p:extLst>
      <p:ext uri="{BB962C8B-B14F-4D97-AF65-F5344CB8AC3E}">
        <p14:creationId xmlns:p14="http://schemas.microsoft.com/office/powerpoint/2010/main" val="26718169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78DDB46-5C97-4301-8339-76D65592D3F9}" type="slidenum">
              <a:rPr lang="en-US" altLang="en-US"/>
              <a:pPr>
                <a:spcBef>
                  <a:spcPct val="0"/>
                </a:spcBef>
              </a:pPr>
              <a:t>8</a:t>
            </a:fld>
            <a:endParaRPr lang="en-US" altLang="en-US"/>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000" b="1" i="1">
                <a:latin typeface="Arial" panose="020B0604020202020204" pitchFamily="34" charset="0"/>
              </a:rPr>
              <a:t>Fiat money.</a:t>
            </a:r>
            <a:r>
              <a:rPr lang="en-US" altLang="en-US" sz="1000">
                <a:latin typeface="Arial" panose="020B0604020202020204" pitchFamily="34" charset="0"/>
              </a:rPr>
              <a:t> To get across the idea of money, take a colored piece of paper and cut it to the same size as a $20 bill. Then take the paper into class along with a $20 bill. Ask the students why one piece of paper has value and the other does not. Is there anything intrinsically more valuable about the $20 bill? If not, why won’t someone in class exchange his or her old wrinkled piece of Federal Reserve paper with writing on it for the nice new piece you offer?</a:t>
            </a:r>
          </a:p>
          <a:p>
            <a:pPr eaLnBrk="1" hangingPunct="1"/>
            <a:r>
              <a:rPr lang="en-US" altLang="en-US" sz="1000" b="1" i="1">
                <a:latin typeface="Arial" panose="020B0604020202020204" pitchFamily="34" charset="0"/>
              </a:rPr>
              <a:t>The contrast between money in economics and money in everyday language.</a:t>
            </a:r>
            <a:r>
              <a:rPr lang="en-US" altLang="en-US" sz="1000">
                <a:latin typeface="Arial" panose="020B0604020202020204" pitchFamily="34" charset="0"/>
              </a:rPr>
              <a:t> It can be helpful to emphasize that “money” is a technical term in economics that has a precise meaning and that differs from its looser usages in every day language. For example, an economist would not say “Bill Gates makes a lot of money.” Rather, the economist would say “Bill Gates earns a large income.” An interesting exercise is to have students think of statements containing the word “money” that make complete sense in normal language but that misuse the word in its precise economic sense, and to get them to explain why.</a:t>
            </a:r>
          </a:p>
          <a:p>
            <a:pPr eaLnBrk="1" hangingPunct="1"/>
            <a:r>
              <a:rPr lang="en-US" altLang="en-US" sz="1000" b="1" i="1">
                <a:latin typeface="Arial" panose="020B0604020202020204" pitchFamily="34" charset="0"/>
              </a:rPr>
              <a:t>A picky point.</a:t>
            </a:r>
            <a:r>
              <a:rPr lang="en-US" altLang="en-US" sz="1000">
                <a:latin typeface="Arial" panose="020B0604020202020204" pitchFamily="34" charset="0"/>
              </a:rPr>
              <a:t> The textbook is careful in its use of the terms “quantity of money” and “money supply”. The money supply is the relationship between the quantity of money supplied and the interest rate, other things remaining the same. It parallels the demand for money. Although this point might seem picky, you can help your students by using this same language convention. Everyday usage over uses the term “money supply.”</a:t>
            </a:r>
          </a:p>
        </p:txBody>
      </p:sp>
    </p:spTree>
    <p:extLst>
      <p:ext uri="{BB962C8B-B14F-4D97-AF65-F5344CB8AC3E}">
        <p14:creationId xmlns:p14="http://schemas.microsoft.com/office/powerpoint/2010/main" val="15044228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BF806F4-01AC-4600-8E66-2A02F9F98589}" type="slidenum">
              <a:rPr lang="en-US" altLang="en-US"/>
              <a:pPr>
                <a:spcBef>
                  <a:spcPct val="0"/>
                </a:spcBef>
              </a:pPr>
              <a:t>9</a:t>
            </a:fld>
            <a:endParaRPr lang="en-US" altLang="en-US"/>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000" b="1" i="1">
                <a:latin typeface="Arial" panose="020B0604020202020204" pitchFamily="34" charset="0"/>
              </a:rPr>
              <a:t>Get the class involved in figuring out what money is.</a:t>
            </a:r>
            <a:r>
              <a:rPr lang="en-US" altLang="en-US" sz="1000">
                <a:latin typeface="Arial" panose="020B0604020202020204" pitchFamily="34" charset="0"/>
              </a:rPr>
              <a:t> To involve the students in the process of determining what money is, after noting its definition and three functions, ask them what they think should be counted as money. List the suggestions on the board before commenting on them. Coins and currency will certainly be mentioned. Usually each class has a few members who have read the text and will suggest checkable deposits. Almost always you will obtain some not-so-excellent answers, ranging from gold to shares of stock to credit cards. The point of this exercise is to obtain these incorrect answers because they give you a chance to discuss why these items are not money. Without ridiculing the wrong answers, you can poke fun at some of the suggestions. (Point out that students rarely pay for books by giving the bookstore shares of Bombardier stock and asking for change in BCE stock.) By being involved and having to think, the students emerge with a stronger grasp of why money is measured as it is.</a:t>
            </a:r>
          </a:p>
          <a:p>
            <a:pPr eaLnBrk="1" hangingPunct="1"/>
            <a:endParaRPr lang="en-US" altLang="en-US" sz="1000">
              <a:latin typeface="Arial" panose="020B0604020202020204" pitchFamily="34" charset="0"/>
            </a:endParaRPr>
          </a:p>
        </p:txBody>
      </p:sp>
    </p:spTree>
    <p:extLst>
      <p:ext uri="{BB962C8B-B14F-4D97-AF65-F5344CB8AC3E}">
        <p14:creationId xmlns:p14="http://schemas.microsoft.com/office/powerpoint/2010/main" val="926403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Content Placeholder 3"/>
          <p:cNvSpPr>
            <a:spLocks noGrp="1" noChangeArrowheads="1"/>
          </p:cNvSpPr>
          <p:nvPr>
            <p:ph idx="1"/>
          </p:nvPr>
        </p:nvSpPr>
        <p:spPr bwMode="auto">
          <a:xfrm>
            <a:off x="360363" y="158432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p:txBody>
      </p:sp>
      <p:sp>
        <p:nvSpPr>
          <p:cNvPr id="5" name="Rectangle 12"/>
          <p:cNvSpPr>
            <a:spLocks noGrp="1" noChangeArrowheads="1"/>
          </p:cNvSpPr>
          <p:nvPr>
            <p:ph type="title"/>
          </p:nvPr>
        </p:nvSpPr>
        <p:spPr bwMode="auto">
          <a:xfrm>
            <a:off x="1152000" y="304800"/>
            <a:ext cx="716280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a:solidFill>
                  <a:srgbClr val="00AE82"/>
                </a:solidFill>
              </a:defRPr>
            </a:lvl1pPr>
          </a:lstStyle>
          <a:p>
            <a:pPr lvl="0"/>
            <a:r>
              <a:rPr lang="en-US" altLang="en-US" dirty="0"/>
              <a:t>Click to edit Master title</a:t>
            </a:r>
          </a:p>
        </p:txBody>
      </p:sp>
    </p:spTree>
    <p:extLst>
      <p:ext uri="{BB962C8B-B14F-4D97-AF65-F5344CB8AC3E}">
        <p14:creationId xmlns:p14="http://schemas.microsoft.com/office/powerpoint/2010/main" val="1797534787"/>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3">
        <p:tmplLst>
          <p:tmpl lvl="1">
            <p:tnLst>
              <p:par>
                <p:cTn presetID="22" presetClass="entr" presetSubtype="8"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1000"/>
                        <p:tgtEl>
                          <p:spTgt spid="4"/>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1000"/>
                        <p:tgtEl>
                          <p:spTgt spid="4"/>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1000"/>
                        <p:tgtEl>
                          <p:spTgt spid="4"/>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4" name="Content Placeholder 3"/>
          <p:cNvSpPr>
            <a:spLocks noGrp="1" noChangeArrowheads="1"/>
          </p:cNvSpPr>
          <p:nvPr>
            <p:ph idx="1"/>
          </p:nvPr>
        </p:nvSpPr>
        <p:spPr bwMode="auto">
          <a:xfrm>
            <a:off x="360363" y="1584325"/>
            <a:ext cx="4211637"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p:txBody>
      </p:sp>
      <p:sp>
        <p:nvSpPr>
          <p:cNvPr id="6" name="Rectangle 12"/>
          <p:cNvSpPr>
            <a:spLocks noGrp="1" noChangeArrowheads="1"/>
          </p:cNvSpPr>
          <p:nvPr>
            <p:ph type="title"/>
          </p:nvPr>
        </p:nvSpPr>
        <p:spPr bwMode="auto">
          <a:xfrm>
            <a:off x="1152000" y="304800"/>
            <a:ext cx="716280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a:solidFill>
                  <a:srgbClr val="00AE82"/>
                </a:solidFill>
              </a:defRPr>
            </a:lvl1pPr>
          </a:lstStyle>
          <a:p>
            <a:pPr lvl="0"/>
            <a:r>
              <a:rPr lang="en-US" altLang="en-US" dirty="0"/>
              <a:t>Click to edit Master title</a:t>
            </a:r>
          </a:p>
        </p:txBody>
      </p:sp>
    </p:spTree>
    <p:extLst>
      <p:ext uri="{BB962C8B-B14F-4D97-AF65-F5344CB8AC3E}">
        <p14:creationId xmlns:p14="http://schemas.microsoft.com/office/powerpoint/2010/main" val="569142355"/>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3">
        <p:tmplLst>
          <p:tmpl lvl="1">
            <p:tnLst>
              <p:par>
                <p:cTn presetID="22" presetClass="entr" presetSubtype="8"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1000"/>
                        <p:tgtEl>
                          <p:spTgt spid="4"/>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1000"/>
                        <p:tgtEl>
                          <p:spTgt spid="4"/>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1000"/>
                        <p:tgtEl>
                          <p:spTgt spid="4"/>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Content Placeholder 3"/>
          <p:cNvSpPr>
            <a:spLocks noGrp="1" noChangeArrowheads="1"/>
          </p:cNvSpPr>
          <p:nvPr>
            <p:ph idx="1"/>
          </p:nvPr>
        </p:nvSpPr>
        <p:spPr bwMode="auto">
          <a:xfrm>
            <a:off x="360363" y="158432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p:txBody>
      </p:sp>
      <p:sp>
        <p:nvSpPr>
          <p:cNvPr id="5" name="Rectangle 12"/>
          <p:cNvSpPr>
            <a:spLocks noGrp="1" noChangeArrowheads="1"/>
          </p:cNvSpPr>
          <p:nvPr>
            <p:ph type="title"/>
          </p:nvPr>
        </p:nvSpPr>
        <p:spPr bwMode="auto">
          <a:xfrm>
            <a:off x="1152000" y="304800"/>
            <a:ext cx="716280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a:solidFill>
                  <a:srgbClr val="00AE82"/>
                </a:solidFill>
              </a:defRPr>
            </a:lvl1pPr>
          </a:lstStyle>
          <a:p>
            <a:pPr lvl="0"/>
            <a:r>
              <a:rPr lang="en-US" altLang="en-US" dirty="0"/>
              <a:t>Click to edit Master title</a:t>
            </a:r>
          </a:p>
        </p:txBody>
      </p:sp>
    </p:spTree>
    <p:extLst>
      <p:ext uri="{BB962C8B-B14F-4D97-AF65-F5344CB8AC3E}">
        <p14:creationId xmlns:p14="http://schemas.microsoft.com/office/powerpoint/2010/main" val="998290242"/>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3">
        <p:tmplLst>
          <p:tmpl lvl="1">
            <p:tnLst>
              <p:par>
                <p:cTn presetID="22" presetClass="entr" presetSubtype="8"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1000"/>
                        <p:tgtEl>
                          <p:spTgt spid="4"/>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1000"/>
                        <p:tgtEl>
                          <p:spTgt spid="4"/>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1000"/>
                        <p:tgtEl>
                          <p:spTgt spid="4"/>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4" name="Content Placeholder 3"/>
          <p:cNvSpPr>
            <a:spLocks noGrp="1" noChangeArrowheads="1"/>
          </p:cNvSpPr>
          <p:nvPr>
            <p:ph idx="1"/>
          </p:nvPr>
        </p:nvSpPr>
        <p:spPr bwMode="auto">
          <a:xfrm>
            <a:off x="360363" y="1584325"/>
            <a:ext cx="4211637"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p:txBody>
      </p:sp>
      <p:sp>
        <p:nvSpPr>
          <p:cNvPr id="6" name="Rectangle 12"/>
          <p:cNvSpPr>
            <a:spLocks noGrp="1" noChangeArrowheads="1"/>
          </p:cNvSpPr>
          <p:nvPr>
            <p:ph type="title"/>
          </p:nvPr>
        </p:nvSpPr>
        <p:spPr bwMode="auto">
          <a:xfrm>
            <a:off x="1152000" y="304800"/>
            <a:ext cx="716280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a:solidFill>
                  <a:srgbClr val="00AE82"/>
                </a:solidFill>
              </a:defRPr>
            </a:lvl1pPr>
          </a:lstStyle>
          <a:p>
            <a:pPr lvl="0"/>
            <a:r>
              <a:rPr lang="en-US" altLang="en-US" dirty="0"/>
              <a:t>Click to edit Master title</a:t>
            </a:r>
          </a:p>
        </p:txBody>
      </p:sp>
    </p:spTree>
    <p:extLst>
      <p:ext uri="{BB962C8B-B14F-4D97-AF65-F5344CB8AC3E}">
        <p14:creationId xmlns:p14="http://schemas.microsoft.com/office/powerpoint/2010/main" val="1109877545"/>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3">
        <p:tmplLst>
          <p:tmpl lvl="1">
            <p:tnLst>
              <p:par>
                <p:cTn presetID="22" presetClass="entr" presetSubtype="8"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1000"/>
                        <p:tgtEl>
                          <p:spTgt spid="4"/>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1000"/>
                        <p:tgtEl>
                          <p:spTgt spid="4"/>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1000"/>
                        <p:tgtEl>
                          <p:spTgt spid="4"/>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24131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1665546"/>
      </p:ext>
    </p:extLst>
  </p:cSld>
  <p:clrMapOvr>
    <a:masterClrMapping/>
  </p:clrMapOvr>
  <p:transition spd="med">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33960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8595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6319348"/>
      </p:ext>
    </p:extLst>
  </p:cSld>
  <p:clrMapOvr>
    <a:masterClrMapping/>
  </p:clrMapOvr>
  <p:transition spd="med">
    <p:zoom/>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jpg"/><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image" Target="../media/image2.jp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3.xml"/><Relationship Id="rId1"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7.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8.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0707" name="Rectangle 3"/>
          <p:cNvSpPr>
            <a:spLocks noGrp="1" noChangeArrowheads="1"/>
          </p:cNvSpPr>
          <p:nvPr>
            <p:ph type="body" idx="1"/>
          </p:nvPr>
        </p:nvSpPr>
        <p:spPr bwMode="auto">
          <a:xfrm>
            <a:off x="360363" y="158432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p:txBody>
      </p:sp>
      <p:sp>
        <p:nvSpPr>
          <p:cNvPr id="2052" name="Rectangle 12"/>
          <p:cNvSpPr>
            <a:spLocks noGrp="1" noChangeArrowheads="1"/>
          </p:cNvSpPr>
          <p:nvPr>
            <p:ph type="title"/>
          </p:nvPr>
        </p:nvSpPr>
        <p:spPr bwMode="auto">
          <a:xfrm>
            <a:off x="1152000" y="304800"/>
            <a:ext cx="716280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a:t>
            </a:r>
          </a:p>
        </p:txBody>
      </p:sp>
      <p:pic>
        <p:nvPicPr>
          <p:cNvPr id="2053" name="Picture 7">
            <a:hlinkClick r:id="" action="ppaction://hlinkshowjump?jump=nextslide" tooltip="Click to expand the figure"/>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8640763" y="6480175"/>
            <a:ext cx="2222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5"/>
          <p:cNvSpPr txBox="1">
            <a:spLocks noChangeArrowheads="1"/>
          </p:cNvSpPr>
          <p:nvPr userDrawn="1"/>
        </p:nvSpPr>
        <p:spPr bwMode="auto">
          <a:xfrm>
            <a:off x="3725863" y="6642100"/>
            <a:ext cx="1692275" cy="184150"/>
          </a:xfrm>
          <a:prstGeom prst="rect">
            <a:avLst/>
          </a:prstGeom>
          <a:noFill/>
          <a:ln>
            <a:no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defRPr/>
            </a:pPr>
            <a:r>
              <a:rPr lang="en-US" altLang="en-US" sz="600" dirty="0">
                <a:solidFill>
                  <a:srgbClr val="000000"/>
                </a:solidFill>
              </a:rPr>
              <a:t>© 2019 Pearson Education</a:t>
            </a:r>
          </a:p>
        </p:txBody>
      </p:sp>
      <p:pic>
        <p:nvPicPr>
          <p:cNvPr id="2" name="Picture 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60363" y="625792"/>
            <a:ext cx="822960" cy="491490"/>
          </a:xfrm>
          <a:prstGeom prst="rect">
            <a:avLst/>
          </a:prstGeom>
        </p:spPr>
      </p:pic>
    </p:spTree>
    <p:extLst>
      <p:ext uri="{BB962C8B-B14F-4D97-AF65-F5344CB8AC3E}">
        <p14:creationId xmlns:p14="http://schemas.microsoft.com/office/powerpoint/2010/main" val="843152801"/>
      </p:ext>
    </p:extLst>
  </p:cSld>
  <p:clrMap bg1="lt1" tx1="dk1" bg2="lt2" tx2="dk2" accent1="accent1" accent2="accent2" accent3="accent3" accent4="accent4" accent5="accent5" accent6="accent6" hlink="hlink" folHlink="folHlink"/>
  <p:sldLayoutIdLst>
    <p:sldLayoutId id="2147484541" r:id="rId1"/>
    <p:sldLayoutId id="2147484542" r:id="rId2"/>
  </p:sldLayoutIdLst>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0707">
                                            <p:txEl>
                                              <p:pRg st="0" end="0"/>
                                            </p:txEl>
                                          </p:spTgt>
                                        </p:tgtEl>
                                        <p:attrNameLst>
                                          <p:attrName>style.visibility</p:attrName>
                                        </p:attrNameLst>
                                      </p:cBhvr>
                                      <p:to>
                                        <p:strVal val="visible"/>
                                      </p:to>
                                    </p:set>
                                    <p:animEffect transition="in" filter="wipe(left)">
                                      <p:cBhvr>
                                        <p:cTn id="7" dur="1000"/>
                                        <p:tgtEl>
                                          <p:spTgt spid="2007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0707">
                                            <p:txEl>
                                              <p:pRg st="1" end="1"/>
                                            </p:txEl>
                                          </p:spTgt>
                                        </p:tgtEl>
                                        <p:attrNameLst>
                                          <p:attrName>style.visibility</p:attrName>
                                        </p:attrNameLst>
                                      </p:cBhvr>
                                      <p:to>
                                        <p:strVal val="visible"/>
                                      </p:to>
                                    </p:set>
                                    <p:animEffect transition="in" filter="wipe(left)">
                                      <p:cBhvr>
                                        <p:cTn id="12" dur="1000"/>
                                        <p:tgtEl>
                                          <p:spTgt spid="20070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07" grpId="0" build="p" bldLvl="3">
        <p:tmplLst>
          <p:tmpl lvl="1">
            <p:tnLst>
              <p:par>
                <p:cTn presetID="22" presetClass="entr" presetSubtype="8" fill="hold" nodeType="clickEffect">
                  <p:stCondLst>
                    <p:cond delay="0"/>
                  </p:stCondLst>
                  <p:childTnLst>
                    <p:set>
                      <p:cBhvr>
                        <p:cTn dur="1" fill="hold">
                          <p:stCondLst>
                            <p:cond delay="0"/>
                          </p:stCondLst>
                        </p:cTn>
                        <p:tgtEl>
                          <p:spTgt spid="200707"/>
                        </p:tgtEl>
                        <p:attrNameLst>
                          <p:attrName>style.visibility</p:attrName>
                        </p:attrNameLst>
                      </p:cBhvr>
                      <p:to>
                        <p:strVal val="visible"/>
                      </p:to>
                    </p:set>
                    <p:animEffect transition="in" filter="wipe(left)">
                      <p:cBhvr>
                        <p:cTn dur="1000"/>
                        <p:tgtEl>
                          <p:spTgt spid="200707"/>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200707"/>
                        </p:tgtEl>
                        <p:attrNameLst>
                          <p:attrName>style.visibility</p:attrName>
                        </p:attrNameLst>
                      </p:cBhvr>
                      <p:to>
                        <p:strVal val="visible"/>
                      </p:to>
                    </p:set>
                    <p:animEffect transition="in" filter="wipe(left)">
                      <p:cBhvr>
                        <p:cTn dur="1000"/>
                        <p:tgtEl>
                          <p:spTgt spid="200707"/>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200707"/>
                        </p:tgtEl>
                        <p:attrNameLst>
                          <p:attrName>style.visibility</p:attrName>
                        </p:attrNameLst>
                      </p:cBhvr>
                      <p:to>
                        <p:strVal val="visible"/>
                      </p:to>
                    </p:set>
                    <p:animEffect transition="in" filter="wipe(left)">
                      <p:cBhvr>
                        <p:cTn dur="1000"/>
                        <p:tgtEl>
                          <p:spTgt spid="200707"/>
                        </p:tgtEl>
                      </p:cBhvr>
                    </p:animEffect>
                  </p:childTnLst>
                </p:cTn>
              </p:par>
            </p:tnLst>
          </p:tmpl>
        </p:tmplLst>
      </p:bldP>
    </p:bldLst>
  </p:timing>
  <p:txStyles>
    <p:titleStyle>
      <a:lvl1pPr algn="l" rtl="0" eaLnBrk="0" fontAlgn="base" hangingPunct="0">
        <a:spcBef>
          <a:spcPct val="0"/>
        </a:spcBef>
        <a:spcAft>
          <a:spcPct val="0"/>
        </a:spcAft>
        <a:defRPr sz="3200" b="1">
          <a:solidFill>
            <a:srgbClr val="00AE82"/>
          </a:solidFill>
          <a:latin typeface="+mj-lt"/>
          <a:ea typeface="+mj-ea"/>
          <a:cs typeface="+mj-cs"/>
        </a:defRPr>
      </a:lvl1pPr>
      <a:lvl2pPr algn="l" rtl="0" eaLnBrk="0" fontAlgn="base" hangingPunct="0">
        <a:spcBef>
          <a:spcPct val="0"/>
        </a:spcBef>
        <a:spcAft>
          <a:spcPct val="0"/>
        </a:spcAft>
        <a:defRPr sz="3200" b="1">
          <a:solidFill>
            <a:srgbClr val="6054A1"/>
          </a:solidFill>
          <a:latin typeface="Arial" charset="0"/>
        </a:defRPr>
      </a:lvl2pPr>
      <a:lvl3pPr algn="l" rtl="0" eaLnBrk="0" fontAlgn="base" hangingPunct="0">
        <a:spcBef>
          <a:spcPct val="0"/>
        </a:spcBef>
        <a:spcAft>
          <a:spcPct val="0"/>
        </a:spcAft>
        <a:defRPr sz="3200" b="1">
          <a:solidFill>
            <a:srgbClr val="6054A1"/>
          </a:solidFill>
          <a:latin typeface="Arial" charset="0"/>
        </a:defRPr>
      </a:lvl3pPr>
      <a:lvl4pPr algn="l" rtl="0" eaLnBrk="0" fontAlgn="base" hangingPunct="0">
        <a:spcBef>
          <a:spcPct val="0"/>
        </a:spcBef>
        <a:spcAft>
          <a:spcPct val="0"/>
        </a:spcAft>
        <a:defRPr sz="3200" b="1">
          <a:solidFill>
            <a:srgbClr val="6054A1"/>
          </a:solidFill>
          <a:latin typeface="Arial" charset="0"/>
        </a:defRPr>
      </a:lvl4pPr>
      <a:lvl5pPr algn="l" rtl="0" eaLnBrk="0" fontAlgn="base" hangingPunct="0">
        <a:spcBef>
          <a:spcPct val="0"/>
        </a:spcBef>
        <a:spcAft>
          <a:spcPct val="0"/>
        </a:spcAft>
        <a:defRPr sz="3200" b="1">
          <a:solidFill>
            <a:srgbClr val="6054A1"/>
          </a:solidFill>
          <a:latin typeface="Arial" charset="0"/>
        </a:defRPr>
      </a:lvl5pPr>
      <a:lvl6pPr marL="457200" algn="l" rtl="0" fontAlgn="base">
        <a:spcBef>
          <a:spcPct val="0"/>
        </a:spcBef>
        <a:spcAft>
          <a:spcPct val="0"/>
        </a:spcAft>
        <a:defRPr sz="3200" b="1">
          <a:solidFill>
            <a:srgbClr val="126723"/>
          </a:solidFill>
          <a:latin typeface="Arial" charset="0"/>
        </a:defRPr>
      </a:lvl6pPr>
      <a:lvl7pPr marL="914400" algn="l" rtl="0" fontAlgn="base">
        <a:spcBef>
          <a:spcPct val="0"/>
        </a:spcBef>
        <a:spcAft>
          <a:spcPct val="0"/>
        </a:spcAft>
        <a:defRPr sz="3200" b="1">
          <a:solidFill>
            <a:srgbClr val="126723"/>
          </a:solidFill>
          <a:latin typeface="Arial" charset="0"/>
        </a:defRPr>
      </a:lvl7pPr>
      <a:lvl8pPr marL="1371600" algn="l" rtl="0" fontAlgn="base">
        <a:spcBef>
          <a:spcPct val="0"/>
        </a:spcBef>
        <a:spcAft>
          <a:spcPct val="0"/>
        </a:spcAft>
        <a:defRPr sz="3200" b="1">
          <a:solidFill>
            <a:srgbClr val="126723"/>
          </a:solidFill>
          <a:latin typeface="Arial" charset="0"/>
        </a:defRPr>
      </a:lvl8pPr>
      <a:lvl9pPr marL="1828800" algn="l" rtl="0" fontAlgn="base">
        <a:spcBef>
          <a:spcPct val="0"/>
        </a:spcBef>
        <a:spcAft>
          <a:spcPct val="0"/>
        </a:spcAft>
        <a:defRPr sz="3200" b="1">
          <a:solidFill>
            <a:srgbClr val="126723"/>
          </a:solidFill>
          <a:latin typeface="Arial" charset="0"/>
        </a:defRPr>
      </a:lvl9pPr>
    </p:titleStyle>
    <p:bodyStyle>
      <a:lvl1pPr marL="108000" algn="l" rtl="0" eaLnBrk="0" fontAlgn="base" hangingPunct="0">
        <a:spcBef>
          <a:spcPts val="600"/>
        </a:spcBef>
        <a:spcAft>
          <a:spcPts val="600"/>
        </a:spcAft>
        <a:defRPr sz="2400" b="1">
          <a:solidFill>
            <a:srgbClr val="1A71B7"/>
          </a:solidFill>
          <a:latin typeface="+mn-lt"/>
          <a:ea typeface="+mn-ea"/>
          <a:cs typeface="+mn-cs"/>
        </a:defRPr>
      </a:lvl1pPr>
      <a:lvl2pPr marL="108000" algn="l" rtl="0" eaLnBrk="0" fontAlgn="base" hangingPunct="0">
        <a:spcBef>
          <a:spcPts val="600"/>
        </a:spcBef>
        <a:spcAft>
          <a:spcPts val="600"/>
        </a:spcAft>
        <a:buClr>
          <a:srgbClr val="FF0000"/>
        </a:buClr>
        <a:buFont typeface="Wingdings" panose="05000000000000000000" pitchFamily="2" charset="2"/>
        <a:defRPr sz="2400">
          <a:solidFill>
            <a:schemeClr val="tx1"/>
          </a:solidFill>
          <a:latin typeface="+mn-lt"/>
        </a:defRPr>
      </a:lvl2pPr>
      <a:lvl3pPr marL="347663" indent="566738" algn="l" rtl="0" eaLnBrk="0" fontAlgn="base" hangingPunct="0">
        <a:spcBef>
          <a:spcPct val="20000"/>
        </a:spcBef>
        <a:spcAft>
          <a:spcPct val="0"/>
        </a:spcAft>
        <a:buChar char="•"/>
        <a:defRPr sz="2000">
          <a:solidFill>
            <a:schemeClr val="tx1"/>
          </a:solidFill>
          <a:latin typeface="+mn-lt"/>
        </a:defRPr>
      </a:lvl3pPr>
      <a:lvl4pPr marL="571500" indent="800100" algn="l" rtl="0" eaLnBrk="0" fontAlgn="base" hangingPunct="0">
        <a:spcBef>
          <a:spcPct val="20000"/>
        </a:spcBef>
        <a:spcAft>
          <a:spcPct val="0"/>
        </a:spcAft>
        <a:buChar char="–"/>
        <a:defRPr sz="2000">
          <a:solidFill>
            <a:schemeClr val="tx1"/>
          </a:solidFill>
          <a:latin typeface="Gill Sans MT" pitchFamily="34" charset="0"/>
        </a:defRPr>
      </a:lvl4pPr>
      <a:lvl5pPr marL="742950" indent="1085850" algn="l" rtl="0" eaLnBrk="0" fontAlgn="base" hangingPunct="0">
        <a:spcBef>
          <a:spcPct val="20000"/>
        </a:spcBef>
        <a:spcAft>
          <a:spcPct val="0"/>
        </a:spcAft>
        <a:buChar char="»"/>
        <a:defRPr sz="2000">
          <a:solidFill>
            <a:schemeClr val="tx1"/>
          </a:solidFill>
          <a:latin typeface="Gill Sans MT" pitchFamily="34" charset="0"/>
        </a:defRPr>
      </a:lvl5pPr>
      <a:lvl6pPr marL="1200150" algn="l" rtl="0" fontAlgn="base">
        <a:spcBef>
          <a:spcPct val="20000"/>
        </a:spcBef>
        <a:spcAft>
          <a:spcPct val="0"/>
        </a:spcAft>
        <a:buChar char="»"/>
        <a:defRPr sz="2000">
          <a:solidFill>
            <a:schemeClr val="tx1"/>
          </a:solidFill>
          <a:latin typeface="Gill Sans MT" pitchFamily="34" charset="0"/>
        </a:defRPr>
      </a:lvl6pPr>
      <a:lvl7pPr marL="1657350" algn="l" rtl="0" fontAlgn="base">
        <a:spcBef>
          <a:spcPct val="20000"/>
        </a:spcBef>
        <a:spcAft>
          <a:spcPct val="0"/>
        </a:spcAft>
        <a:buChar char="»"/>
        <a:defRPr sz="2000">
          <a:solidFill>
            <a:schemeClr val="tx1"/>
          </a:solidFill>
          <a:latin typeface="Gill Sans MT" pitchFamily="34" charset="0"/>
        </a:defRPr>
      </a:lvl7pPr>
      <a:lvl8pPr marL="2114550" algn="l" rtl="0" fontAlgn="base">
        <a:spcBef>
          <a:spcPct val="20000"/>
        </a:spcBef>
        <a:spcAft>
          <a:spcPct val="0"/>
        </a:spcAft>
        <a:buChar char="»"/>
        <a:defRPr sz="2000">
          <a:solidFill>
            <a:schemeClr val="tx1"/>
          </a:solidFill>
          <a:latin typeface="Gill Sans MT" pitchFamily="34" charset="0"/>
        </a:defRPr>
      </a:lvl8pPr>
      <a:lvl9pPr marL="2571750" algn="l" rtl="0" fontAlgn="base">
        <a:spcBef>
          <a:spcPct val="20000"/>
        </a:spcBef>
        <a:spcAft>
          <a:spcPct val="0"/>
        </a:spcAft>
        <a:buChar char="»"/>
        <a:defRPr sz="2000">
          <a:solidFill>
            <a:schemeClr val="tx1"/>
          </a:solidFill>
          <a:latin typeface="Gill Sans MT"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0707" name="Rectangle 3"/>
          <p:cNvSpPr>
            <a:spLocks noGrp="1" noChangeArrowheads="1"/>
          </p:cNvSpPr>
          <p:nvPr>
            <p:ph type="body" idx="1"/>
          </p:nvPr>
        </p:nvSpPr>
        <p:spPr bwMode="auto">
          <a:xfrm>
            <a:off x="360363" y="158432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p:txBody>
      </p:sp>
      <p:sp>
        <p:nvSpPr>
          <p:cNvPr id="3076" name="Rectangle 12"/>
          <p:cNvSpPr>
            <a:spLocks noGrp="1" noChangeArrowheads="1"/>
          </p:cNvSpPr>
          <p:nvPr>
            <p:ph type="title"/>
          </p:nvPr>
        </p:nvSpPr>
        <p:spPr bwMode="auto">
          <a:xfrm>
            <a:off x="1152000" y="304800"/>
            <a:ext cx="716280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a:t>
            </a:r>
          </a:p>
        </p:txBody>
      </p:sp>
      <p:sp>
        <p:nvSpPr>
          <p:cNvPr id="6" name="Text Box 15"/>
          <p:cNvSpPr txBox="1">
            <a:spLocks noChangeArrowheads="1"/>
          </p:cNvSpPr>
          <p:nvPr userDrawn="1"/>
        </p:nvSpPr>
        <p:spPr bwMode="auto">
          <a:xfrm>
            <a:off x="3725863" y="6642100"/>
            <a:ext cx="1692275" cy="184150"/>
          </a:xfrm>
          <a:prstGeom prst="rect">
            <a:avLst/>
          </a:prstGeom>
          <a:noFill/>
          <a:ln>
            <a:no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defRPr/>
            </a:pPr>
            <a:r>
              <a:rPr lang="en-US" altLang="en-US" sz="600" dirty="0">
                <a:solidFill>
                  <a:srgbClr val="000000"/>
                </a:solidFill>
              </a:rPr>
              <a:t>© 2019 Pearson Education</a:t>
            </a:r>
          </a:p>
        </p:txBody>
      </p:sp>
      <p:pic>
        <p:nvPicPr>
          <p:cNvPr id="10" name="Picture 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60363" y="625792"/>
            <a:ext cx="822960" cy="491490"/>
          </a:xfrm>
          <a:prstGeom prst="rect">
            <a:avLst/>
          </a:prstGeom>
        </p:spPr>
      </p:pic>
    </p:spTree>
    <p:extLst>
      <p:ext uri="{BB962C8B-B14F-4D97-AF65-F5344CB8AC3E}">
        <p14:creationId xmlns:p14="http://schemas.microsoft.com/office/powerpoint/2010/main" val="4279234084"/>
      </p:ext>
    </p:extLst>
  </p:cSld>
  <p:clrMap bg1="lt1" tx1="dk1" bg2="lt2" tx2="dk2" accent1="accent1" accent2="accent2" accent3="accent3" accent4="accent4" accent5="accent5" accent6="accent6" hlink="hlink" folHlink="folHlink"/>
  <p:sldLayoutIdLst>
    <p:sldLayoutId id="2147484544" r:id="rId1"/>
    <p:sldLayoutId id="2147484545" r:id="rId2"/>
    <p:sldLayoutId id="2147484546" r:id="rId3"/>
  </p:sldLayoutIdLst>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0707">
                                            <p:txEl>
                                              <p:pRg st="0" end="0"/>
                                            </p:txEl>
                                          </p:spTgt>
                                        </p:tgtEl>
                                        <p:attrNameLst>
                                          <p:attrName>style.visibility</p:attrName>
                                        </p:attrNameLst>
                                      </p:cBhvr>
                                      <p:to>
                                        <p:strVal val="visible"/>
                                      </p:to>
                                    </p:set>
                                    <p:animEffect transition="in" filter="wipe(left)">
                                      <p:cBhvr>
                                        <p:cTn id="7" dur="1000"/>
                                        <p:tgtEl>
                                          <p:spTgt spid="2007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0707">
                                            <p:txEl>
                                              <p:pRg st="1" end="1"/>
                                            </p:txEl>
                                          </p:spTgt>
                                        </p:tgtEl>
                                        <p:attrNameLst>
                                          <p:attrName>style.visibility</p:attrName>
                                        </p:attrNameLst>
                                      </p:cBhvr>
                                      <p:to>
                                        <p:strVal val="visible"/>
                                      </p:to>
                                    </p:set>
                                    <p:animEffect transition="in" filter="wipe(left)">
                                      <p:cBhvr>
                                        <p:cTn id="12" dur="1000"/>
                                        <p:tgtEl>
                                          <p:spTgt spid="20070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07" grpId="0" build="p" bldLvl="3">
        <p:tmplLst>
          <p:tmpl lvl="1">
            <p:tnLst>
              <p:par>
                <p:cTn presetID="22" presetClass="entr" presetSubtype="8" fill="hold" nodeType="clickEffect">
                  <p:stCondLst>
                    <p:cond delay="0"/>
                  </p:stCondLst>
                  <p:childTnLst>
                    <p:set>
                      <p:cBhvr>
                        <p:cTn dur="1" fill="hold">
                          <p:stCondLst>
                            <p:cond delay="0"/>
                          </p:stCondLst>
                        </p:cTn>
                        <p:tgtEl>
                          <p:spTgt spid="200707"/>
                        </p:tgtEl>
                        <p:attrNameLst>
                          <p:attrName>style.visibility</p:attrName>
                        </p:attrNameLst>
                      </p:cBhvr>
                      <p:to>
                        <p:strVal val="visible"/>
                      </p:to>
                    </p:set>
                    <p:animEffect transition="in" filter="wipe(left)">
                      <p:cBhvr>
                        <p:cTn dur="1000"/>
                        <p:tgtEl>
                          <p:spTgt spid="200707"/>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200707"/>
                        </p:tgtEl>
                        <p:attrNameLst>
                          <p:attrName>style.visibility</p:attrName>
                        </p:attrNameLst>
                      </p:cBhvr>
                      <p:to>
                        <p:strVal val="visible"/>
                      </p:to>
                    </p:set>
                    <p:animEffect transition="in" filter="wipe(left)">
                      <p:cBhvr>
                        <p:cTn dur="1000"/>
                        <p:tgtEl>
                          <p:spTgt spid="200707"/>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200707"/>
                        </p:tgtEl>
                        <p:attrNameLst>
                          <p:attrName>style.visibility</p:attrName>
                        </p:attrNameLst>
                      </p:cBhvr>
                      <p:to>
                        <p:strVal val="visible"/>
                      </p:to>
                    </p:set>
                    <p:animEffect transition="in" filter="wipe(left)">
                      <p:cBhvr>
                        <p:cTn dur="1000"/>
                        <p:tgtEl>
                          <p:spTgt spid="200707"/>
                        </p:tgtEl>
                      </p:cBhvr>
                    </p:animEffect>
                  </p:childTnLst>
                </p:cTn>
              </p:par>
            </p:tnLst>
          </p:tmpl>
        </p:tmplLst>
      </p:bldP>
    </p:bldLst>
  </p:timing>
  <p:txStyles>
    <p:titleStyle>
      <a:lvl1pPr algn="l" rtl="0" eaLnBrk="0" fontAlgn="base" hangingPunct="0">
        <a:spcBef>
          <a:spcPct val="0"/>
        </a:spcBef>
        <a:spcAft>
          <a:spcPct val="0"/>
        </a:spcAft>
        <a:defRPr sz="3200" b="1">
          <a:solidFill>
            <a:srgbClr val="00AE82"/>
          </a:solidFill>
          <a:latin typeface="+mj-lt"/>
          <a:ea typeface="+mj-ea"/>
          <a:cs typeface="+mj-cs"/>
        </a:defRPr>
      </a:lvl1pPr>
      <a:lvl2pPr algn="l" rtl="0" eaLnBrk="0" fontAlgn="base" hangingPunct="0">
        <a:spcBef>
          <a:spcPct val="0"/>
        </a:spcBef>
        <a:spcAft>
          <a:spcPct val="0"/>
        </a:spcAft>
        <a:defRPr sz="3200" b="1">
          <a:solidFill>
            <a:srgbClr val="6054A1"/>
          </a:solidFill>
          <a:latin typeface="Arial" charset="0"/>
        </a:defRPr>
      </a:lvl2pPr>
      <a:lvl3pPr algn="l" rtl="0" eaLnBrk="0" fontAlgn="base" hangingPunct="0">
        <a:spcBef>
          <a:spcPct val="0"/>
        </a:spcBef>
        <a:spcAft>
          <a:spcPct val="0"/>
        </a:spcAft>
        <a:defRPr sz="3200" b="1">
          <a:solidFill>
            <a:srgbClr val="6054A1"/>
          </a:solidFill>
          <a:latin typeface="Arial" charset="0"/>
        </a:defRPr>
      </a:lvl3pPr>
      <a:lvl4pPr algn="l" rtl="0" eaLnBrk="0" fontAlgn="base" hangingPunct="0">
        <a:spcBef>
          <a:spcPct val="0"/>
        </a:spcBef>
        <a:spcAft>
          <a:spcPct val="0"/>
        </a:spcAft>
        <a:defRPr sz="3200" b="1">
          <a:solidFill>
            <a:srgbClr val="6054A1"/>
          </a:solidFill>
          <a:latin typeface="Arial" charset="0"/>
        </a:defRPr>
      </a:lvl4pPr>
      <a:lvl5pPr algn="l" rtl="0" eaLnBrk="0" fontAlgn="base" hangingPunct="0">
        <a:spcBef>
          <a:spcPct val="0"/>
        </a:spcBef>
        <a:spcAft>
          <a:spcPct val="0"/>
        </a:spcAft>
        <a:defRPr sz="3200" b="1">
          <a:solidFill>
            <a:srgbClr val="6054A1"/>
          </a:solidFill>
          <a:latin typeface="Arial" charset="0"/>
        </a:defRPr>
      </a:lvl5pPr>
      <a:lvl6pPr marL="457200" algn="l" rtl="0" fontAlgn="base">
        <a:spcBef>
          <a:spcPct val="0"/>
        </a:spcBef>
        <a:spcAft>
          <a:spcPct val="0"/>
        </a:spcAft>
        <a:defRPr sz="3200" b="1">
          <a:solidFill>
            <a:srgbClr val="126723"/>
          </a:solidFill>
          <a:latin typeface="Arial" charset="0"/>
        </a:defRPr>
      </a:lvl6pPr>
      <a:lvl7pPr marL="914400" algn="l" rtl="0" fontAlgn="base">
        <a:spcBef>
          <a:spcPct val="0"/>
        </a:spcBef>
        <a:spcAft>
          <a:spcPct val="0"/>
        </a:spcAft>
        <a:defRPr sz="3200" b="1">
          <a:solidFill>
            <a:srgbClr val="126723"/>
          </a:solidFill>
          <a:latin typeface="Arial" charset="0"/>
        </a:defRPr>
      </a:lvl7pPr>
      <a:lvl8pPr marL="1371600" algn="l" rtl="0" fontAlgn="base">
        <a:spcBef>
          <a:spcPct val="0"/>
        </a:spcBef>
        <a:spcAft>
          <a:spcPct val="0"/>
        </a:spcAft>
        <a:defRPr sz="3200" b="1">
          <a:solidFill>
            <a:srgbClr val="126723"/>
          </a:solidFill>
          <a:latin typeface="Arial" charset="0"/>
        </a:defRPr>
      </a:lvl8pPr>
      <a:lvl9pPr marL="1828800" algn="l" rtl="0" fontAlgn="base">
        <a:spcBef>
          <a:spcPct val="0"/>
        </a:spcBef>
        <a:spcAft>
          <a:spcPct val="0"/>
        </a:spcAft>
        <a:defRPr sz="3200" b="1">
          <a:solidFill>
            <a:srgbClr val="126723"/>
          </a:solidFill>
          <a:latin typeface="Arial" charset="0"/>
        </a:defRPr>
      </a:lvl9pPr>
    </p:titleStyle>
    <p:bodyStyle>
      <a:lvl1pPr marL="108000" algn="l" rtl="0" eaLnBrk="0" fontAlgn="base" hangingPunct="0">
        <a:spcBef>
          <a:spcPts val="600"/>
        </a:spcBef>
        <a:spcAft>
          <a:spcPts val="600"/>
        </a:spcAft>
        <a:defRPr sz="2400" b="1">
          <a:solidFill>
            <a:srgbClr val="1A71B7"/>
          </a:solidFill>
          <a:latin typeface="+mn-lt"/>
          <a:ea typeface="+mn-ea"/>
          <a:cs typeface="+mn-cs"/>
        </a:defRPr>
      </a:lvl1pPr>
      <a:lvl2pPr marL="108000" algn="l" rtl="0" eaLnBrk="0" fontAlgn="base" hangingPunct="0">
        <a:spcBef>
          <a:spcPts val="600"/>
        </a:spcBef>
        <a:spcAft>
          <a:spcPts val="600"/>
        </a:spcAft>
        <a:buClr>
          <a:srgbClr val="FF0000"/>
        </a:buClr>
        <a:buFont typeface="Wingdings" panose="05000000000000000000" pitchFamily="2" charset="2"/>
        <a:defRPr sz="2400">
          <a:solidFill>
            <a:schemeClr val="tx1"/>
          </a:solidFill>
          <a:latin typeface="+mn-lt"/>
        </a:defRPr>
      </a:lvl2pPr>
      <a:lvl3pPr marL="347663" indent="566738" algn="l" rtl="0" eaLnBrk="0" fontAlgn="base" hangingPunct="0">
        <a:spcBef>
          <a:spcPct val="20000"/>
        </a:spcBef>
        <a:spcAft>
          <a:spcPct val="0"/>
        </a:spcAft>
        <a:buChar char="•"/>
        <a:defRPr sz="2000">
          <a:solidFill>
            <a:schemeClr val="tx1"/>
          </a:solidFill>
          <a:latin typeface="+mn-lt"/>
        </a:defRPr>
      </a:lvl3pPr>
      <a:lvl4pPr marL="571500" indent="800100" algn="l" rtl="0" eaLnBrk="0" fontAlgn="base" hangingPunct="0">
        <a:spcBef>
          <a:spcPct val="20000"/>
        </a:spcBef>
        <a:spcAft>
          <a:spcPct val="0"/>
        </a:spcAft>
        <a:buChar char="–"/>
        <a:defRPr sz="2000">
          <a:solidFill>
            <a:schemeClr val="tx1"/>
          </a:solidFill>
          <a:latin typeface="Gill Sans MT" pitchFamily="34" charset="0"/>
        </a:defRPr>
      </a:lvl4pPr>
      <a:lvl5pPr marL="742950" indent="1085850" algn="l" rtl="0" eaLnBrk="0" fontAlgn="base" hangingPunct="0">
        <a:spcBef>
          <a:spcPct val="20000"/>
        </a:spcBef>
        <a:spcAft>
          <a:spcPct val="0"/>
        </a:spcAft>
        <a:buChar char="»"/>
        <a:defRPr sz="2000">
          <a:solidFill>
            <a:schemeClr val="tx1"/>
          </a:solidFill>
          <a:latin typeface="Gill Sans MT" pitchFamily="34" charset="0"/>
        </a:defRPr>
      </a:lvl5pPr>
      <a:lvl6pPr marL="1200150" algn="l" rtl="0" fontAlgn="base">
        <a:spcBef>
          <a:spcPct val="20000"/>
        </a:spcBef>
        <a:spcAft>
          <a:spcPct val="0"/>
        </a:spcAft>
        <a:buChar char="»"/>
        <a:defRPr sz="2000">
          <a:solidFill>
            <a:schemeClr val="tx1"/>
          </a:solidFill>
          <a:latin typeface="Gill Sans MT" pitchFamily="34" charset="0"/>
        </a:defRPr>
      </a:lvl6pPr>
      <a:lvl7pPr marL="1657350" algn="l" rtl="0" fontAlgn="base">
        <a:spcBef>
          <a:spcPct val="20000"/>
        </a:spcBef>
        <a:spcAft>
          <a:spcPct val="0"/>
        </a:spcAft>
        <a:buChar char="»"/>
        <a:defRPr sz="2000">
          <a:solidFill>
            <a:schemeClr val="tx1"/>
          </a:solidFill>
          <a:latin typeface="Gill Sans MT" pitchFamily="34" charset="0"/>
        </a:defRPr>
      </a:lvl7pPr>
      <a:lvl8pPr marL="2114550" algn="l" rtl="0" fontAlgn="base">
        <a:spcBef>
          <a:spcPct val="20000"/>
        </a:spcBef>
        <a:spcAft>
          <a:spcPct val="0"/>
        </a:spcAft>
        <a:buChar char="»"/>
        <a:defRPr sz="2000">
          <a:solidFill>
            <a:schemeClr val="tx1"/>
          </a:solidFill>
          <a:latin typeface="Gill Sans MT" pitchFamily="34" charset="0"/>
        </a:defRPr>
      </a:lvl8pPr>
      <a:lvl9pPr marL="2571750" algn="l" rtl="0" fontAlgn="base">
        <a:spcBef>
          <a:spcPct val="20000"/>
        </a:spcBef>
        <a:spcAft>
          <a:spcPct val="0"/>
        </a:spcAft>
        <a:buChar char="»"/>
        <a:defRPr sz="2000">
          <a:solidFill>
            <a:schemeClr val="tx1"/>
          </a:solidFill>
          <a:latin typeface="Gill Sans MT"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3">
            <a:hlinkClick r:id="" action="ppaction://hlinkshowjump?jump=previousslide" tooltip="Click to return to previous slide"/>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640763" y="6480175"/>
            <a:ext cx="2222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15"/>
          <p:cNvSpPr txBox="1">
            <a:spLocks noChangeArrowheads="1"/>
          </p:cNvSpPr>
          <p:nvPr userDrawn="1"/>
        </p:nvSpPr>
        <p:spPr bwMode="auto">
          <a:xfrm>
            <a:off x="3725863" y="6642100"/>
            <a:ext cx="1692275" cy="184150"/>
          </a:xfrm>
          <a:prstGeom prst="rect">
            <a:avLst/>
          </a:prstGeom>
          <a:noFill/>
          <a:ln>
            <a:no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defRPr/>
            </a:pPr>
            <a:r>
              <a:rPr lang="en-US" altLang="en-US" sz="600" dirty="0">
                <a:solidFill>
                  <a:srgbClr val="000000"/>
                </a:solidFill>
              </a:rPr>
              <a:t>© 2019 Pearson Education</a:t>
            </a:r>
          </a:p>
        </p:txBody>
      </p:sp>
    </p:spTree>
  </p:cSld>
  <p:clrMap bg1="lt1" tx1="dk1" bg2="lt2" tx2="dk2" accent1="accent1" accent2="accent2" accent3="accent3" accent4="accent4" accent5="accent5" accent6="accent6" hlink="hlink" folHlink="folHlink"/>
  <p:sldLayoutIdLst>
    <p:sldLayoutId id="2147484535" r:id="rId1"/>
  </p:sldLayoutIdLst>
  <p:transition spd="med">
    <p:zo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536"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Box 15"/>
          <p:cNvSpPr txBox="1">
            <a:spLocks noChangeArrowheads="1"/>
          </p:cNvSpPr>
          <p:nvPr userDrawn="1"/>
        </p:nvSpPr>
        <p:spPr bwMode="auto">
          <a:xfrm>
            <a:off x="3725863" y="6642100"/>
            <a:ext cx="1692275" cy="184150"/>
          </a:xfrm>
          <a:prstGeom prst="rect">
            <a:avLst/>
          </a:prstGeom>
          <a:noFill/>
          <a:ln>
            <a:no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defRPr/>
            </a:pPr>
            <a:r>
              <a:rPr lang="en-US" altLang="en-US" sz="600" dirty="0">
                <a:solidFill>
                  <a:srgbClr val="000000"/>
                </a:solidFill>
              </a:rPr>
              <a:t>© 2019 Pearson Education</a:t>
            </a:r>
          </a:p>
        </p:txBody>
      </p:sp>
    </p:spTree>
  </p:cSld>
  <p:clrMap bg1="lt1" tx1="dk1" bg2="lt2" tx2="dk2" accent1="accent1" accent2="accent2" accent3="accent3" accent4="accent4" accent5="accent5" accent6="accent6" hlink="hlink" folHlink="folHlink"/>
  <p:sldLayoutIdLst>
    <p:sldLayoutId id="2147484537" r:id="rId1"/>
  </p:sldLayoutIdLst>
  <p:txStyles>
    <p:titleStyle>
      <a:lvl1pPr algn="l" rtl="0" eaLnBrk="0" fontAlgn="base" hangingPunct="0">
        <a:spcBef>
          <a:spcPct val="0"/>
        </a:spcBef>
        <a:spcAft>
          <a:spcPct val="0"/>
        </a:spcAft>
        <a:defRPr sz="2400" b="1">
          <a:solidFill>
            <a:srgbClr val="600033"/>
          </a:solidFill>
          <a:latin typeface="+mj-lt"/>
          <a:ea typeface="+mj-ea"/>
          <a:cs typeface="+mj-cs"/>
        </a:defRPr>
      </a:lvl1pPr>
      <a:lvl2pPr algn="l" rtl="0" eaLnBrk="0" fontAlgn="base" hangingPunct="0">
        <a:spcBef>
          <a:spcPct val="0"/>
        </a:spcBef>
        <a:spcAft>
          <a:spcPct val="0"/>
        </a:spcAft>
        <a:defRPr sz="2400" b="1">
          <a:solidFill>
            <a:srgbClr val="600033"/>
          </a:solidFill>
          <a:latin typeface="Arial" charset="0"/>
        </a:defRPr>
      </a:lvl2pPr>
      <a:lvl3pPr algn="l" rtl="0" eaLnBrk="0" fontAlgn="base" hangingPunct="0">
        <a:spcBef>
          <a:spcPct val="0"/>
        </a:spcBef>
        <a:spcAft>
          <a:spcPct val="0"/>
        </a:spcAft>
        <a:defRPr sz="2400" b="1">
          <a:solidFill>
            <a:srgbClr val="600033"/>
          </a:solidFill>
          <a:latin typeface="Arial" charset="0"/>
        </a:defRPr>
      </a:lvl3pPr>
      <a:lvl4pPr algn="l" rtl="0" eaLnBrk="0" fontAlgn="base" hangingPunct="0">
        <a:spcBef>
          <a:spcPct val="0"/>
        </a:spcBef>
        <a:spcAft>
          <a:spcPct val="0"/>
        </a:spcAft>
        <a:defRPr sz="2400" b="1">
          <a:solidFill>
            <a:srgbClr val="600033"/>
          </a:solidFill>
          <a:latin typeface="Arial" charset="0"/>
        </a:defRPr>
      </a:lvl4pPr>
      <a:lvl5pPr algn="l" rtl="0" eaLnBrk="0" fontAlgn="base" hangingPunct="0">
        <a:spcBef>
          <a:spcPct val="0"/>
        </a:spcBef>
        <a:spcAft>
          <a:spcPct val="0"/>
        </a:spcAft>
        <a:defRPr sz="2400" b="1">
          <a:solidFill>
            <a:srgbClr val="600033"/>
          </a:solidFill>
          <a:latin typeface="Arial" charset="0"/>
        </a:defRPr>
      </a:lvl5pPr>
      <a:lvl6pPr marL="457200" algn="l" rtl="0" fontAlgn="base">
        <a:spcBef>
          <a:spcPct val="0"/>
        </a:spcBef>
        <a:spcAft>
          <a:spcPct val="0"/>
        </a:spcAft>
        <a:defRPr sz="2400" b="1">
          <a:solidFill>
            <a:srgbClr val="600033"/>
          </a:solidFill>
          <a:latin typeface="Arial" charset="0"/>
        </a:defRPr>
      </a:lvl6pPr>
      <a:lvl7pPr marL="914400" algn="l" rtl="0" fontAlgn="base">
        <a:spcBef>
          <a:spcPct val="0"/>
        </a:spcBef>
        <a:spcAft>
          <a:spcPct val="0"/>
        </a:spcAft>
        <a:defRPr sz="2400" b="1">
          <a:solidFill>
            <a:srgbClr val="600033"/>
          </a:solidFill>
          <a:latin typeface="Arial" charset="0"/>
        </a:defRPr>
      </a:lvl7pPr>
      <a:lvl8pPr marL="1371600" algn="l" rtl="0" fontAlgn="base">
        <a:spcBef>
          <a:spcPct val="0"/>
        </a:spcBef>
        <a:spcAft>
          <a:spcPct val="0"/>
        </a:spcAft>
        <a:defRPr sz="2400" b="1">
          <a:solidFill>
            <a:srgbClr val="600033"/>
          </a:solidFill>
          <a:latin typeface="Arial" charset="0"/>
        </a:defRPr>
      </a:lvl8pPr>
      <a:lvl9pPr marL="1828800" algn="l" rtl="0" fontAlgn="base">
        <a:spcBef>
          <a:spcPct val="0"/>
        </a:spcBef>
        <a:spcAft>
          <a:spcPct val="0"/>
        </a:spcAft>
        <a:defRPr sz="2400" b="1">
          <a:solidFill>
            <a:srgbClr val="600033"/>
          </a:solidFill>
          <a:latin typeface="Arial" charset="0"/>
        </a:defRPr>
      </a:lvl9pPr>
    </p:titleStyle>
    <p:bodyStyle>
      <a:lvl1pPr marL="342900" indent="-342900" algn="l" rtl="0" eaLnBrk="0" fontAlgn="base" hangingPunct="0">
        <a:spcBef>
          <a:spcPct val="20000"/>
        </a:spcBef>
        <a:spcAft>
          <a:spcPct val="0"/>
        </a:spcAft>
        <a:defRPr sz="2400" b="1">
          <a:solidFill>
            <a:srgbClr val="600033"/>
          </a:solidFill>
          <a:latin typeface="+mn-lt"/>
          <a:ea typeface="+mn-ea"/>
          <a:cs typeface="+mn-cs"/>
        </a:defRPr>
      </a:lvl1pPr>
      <a:lvl2pPr marL="828675" indent="-285750" algn="l" rtl="0" eaLnBrk="0" fontAlgn="base" hangingPunct="0">
        <a:spcBef>
          <a:spcPct val="20000"/>
        </a:spcBef>
        <a:spcAft>
          <a:spcPct val="0"/>
        </a:spcAft>
        <a:buChar char="–"/>
        <a:defRPr sz="2800">
          <a:solidFill>
            <a:schemeClr val="tx1"/>
          </a:solidFill>
          <a:latin typeface="+mn-lt"/>
        </a:defRPr>
      </a:lvl2pPr>
      <a:lvl3pPr marL="1236663" indent="-228600" algn="l" rtl="0" eaLnBrk="0" fontAlgn="base" hangingPunct="0">
        <a:spcBef>
          <a:spcPct val="20000"/>
        </a:spcBef>
        <a:spcAft>
          <a:spcPct val="0"/>
        </a:spcAft>
        <a:buClr>
          <a:srgbClr val="FF4C0B"/>
        </a:buClr>
        <a:buFont typeface="Webdings" panose="05030102010509060703" pitchFamily="18" charset="2"/>
        <a:buChar char="4"/>
        <a:defRPr sz="2400">
          <a:solidFill>
            <a:schemeClr val="tx1"/>
          </a:solidFill>
          <a:latin typeface="+mn-lt"/>
        </a:defRPr>
      </a:lvl3pPr>
      <a:lvl4pPr marL="164465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Box 15"/>
          <p:cNvSpPr txBox="1">
            <a:spLocks noChangeArrowheads="1"/>
          </p:cNvSpPr>
          <p:nvPr userDrawn="1"/>
        </p:nvSpPr>
        <p:spPr bwMode="auto">
          <a:xfrm>
            <a:off x="3725863" y="6642100"/>
            <a:ext cx="1692275" cy="184150"/>
          </a:xfrm>
          <a:prstGeom prst="rect">
            <a:avLst/>
          </a:prstGeom>
          <a:noFill/>
          <a:ln>
            <a:no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defRPr/>
            </a:pPr>
            <a:r>
              <a:rPr lang="en-US" altLang="en-US" sz="600" dirty="0">
                <a:solidFill>
                  <a:srgbClr val="000000"/>
                </a:solidFill>
                <a:ea typeface="MS PGothic" panose="020B0600070205080204" pitchFamily="34" charset="-128"/>
                <a:cs typeface="Arial" panose="020B0604020202020204" pitchFamily="34" charset="0"/>
              </a:rPr>
              <a:t>© 2019 Pearson Education</a:t>
            </a:r>
          </a:p>
        </p:txBody>
      </p:sp>
    </p:spTree>
    <p:extLst>
      <p:ext uri="{BB962C8B-B14F-4D97-AF65-F5344CB8AC3E}">
        <p14:creationId xmlns:p14="http://schemas.microsoft.com/office/powerpoint/2010/main" val="1632782299"/>
      </p:ext>
    </p:extLst>
  </p:cSld>
  <p:clrMap bg1="lt1" tx1="dk1" bg2="lt2" tx2="dk2" accent1="accent1" accent2="accent2" accent3="accent3" accent4="accent4" accent5="accent5" accent6="accent6" hlink="hlink" folHlink="folHlink"/>
  <p:sldLayoutIdLst>
    <p:sldLayoutId id="2147484549" r:id="rId1"/>
  </p:sldLayoutIdLst>
  <p:transition spd="med">
    <p:zo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3.gif"/><Relationship Id="rId3" Type="http://schemas.openxmlformats.org/officeDocument/2006/relationships/image" Target="../media/image8.gif"/><Relationship Id="rId7" Type="http://schemas.openxmlformats.org/officeDocument/2006/relationships/image" Target="../media/image12.gif"/><Relationship Id="rId12"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1.gif"/><Relationship Id="rId11" Type="http://schemas.openxmlformats.org/officeDocument/2006/relationships/slide" Target="slide11.xml"/><Relationship Id="rId5" Type="http://schemas.openxmlformats.org/officeDocument/2006/relationships/image" Target="../media/image10.gif"/><Relationship Id="rId10" Type="http://schemas.openxmlformats.org/officeDocument/2006/relationships/image" Target="../media/image15.gif"/><Relationship Id="rId4" Type="http://schemas.openxmlformats.org/officeDocument/2006/relationships/image" Target="../media/image9.gif"/><Relationship Id="rId9" Type="http://schemas.openxmlformats.org/officeDocument/2006/relationships/image" Target="../media/image14.gif"/></Relationships>
</file>

<file path=ppt/slides/_rels/slide11.xml.rels><?xml version="1.0" encoding="UTF-8" standalone="yes"?>
<Relationships xmlns="http://schemas.openxmlformats.org/package/2006/relationships"><Relationship Id="rId8" Type="http://schemas.openxmlformats.org/officeDocument/2006/relationships/image" Target="../media/image13.gif"/><Relationship Id="rId3" Type="http://schemas.openxmlformats.org/officeDocument/2006/relationships/image" Target="../media/image8.gif"/><Relationship Id="rId7" Type="http://schemas.openxmlformats.org/officeDocument/2006/relationships/image" Target="../media/image12.gif"/><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11.gif"/><Relationship Id="rId5" Type="http://schemas.openxmlformats.org/officeDocument/2006/relationships/image" Target="../media/image10.gif"/><Relationship Id="rId10" Type="http://schemas.openxmlformats.org/officeDocument/2006/relationships/image" Target="../media/image15.gif"/><Relationship Id="rId4" Type="http://schemas.openxmlformats.org/officeDocument/2006/relationships/image" Target="../media/image9.gif"/><Relationship Id="rId9" Type="http://schemas.openxmlformats.org/officeDocument/2006/relationships/image" Target="../media/image14.gi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6.gif"/><Relationship Id="rId4" Type="http://schemas.openxmlformats.org/officeDocument/2006/relationships/image" Target="../media/image1.jpeg"/></Relationships>
</file>

<file path=ppt/slides/_rels/slide19.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6.jpg"/><Relationship Id="rId5" Type="http://schemas.openxmlformats.org/officeDocument/2006/relationships/image" Target="../media/image5.wmf"/><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18" Type="http://schemas.openxmlformats.org/officeDocument/2006/relationships/image" Target="../media/image1.jpe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png"/><Relationship Id="rId17" Type="http://schemas.openxmlformats.org/officeDocument/2006/relationships/slide" Target="slide27.xml"/><Relationship Id="rId2" Type="http://schemas.openxmlformats.org/officeDocument/2006/relationships/notesSlide" Target="../notesSlides/notesSlide26.xml"/><Relationship Id="rId16" Type="http://schemas.openxmlformats.org/officeDocument/2006/relationships/image" Target="../media/image30.png"/><Relationship Id="rId1" Type="http://schemas.openxmlformats.org/officeDocument/2006/relationships/slideLayout" Target="../slideLayouts/slideLayout1.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5" Type="http://schemas.openxmlformats.org/officeDocument/2006/relationships/image" Target="../media/image2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 Id="rId14" Type="http://schemas.openxmlformats.org/officeDocument/2006/relationships/image" Target="../media/image28.png"/></Relationships>
</file>

<file path=ppt/slides/_rels/slide27.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notesSlide" Target="../notesSlides/notesSlide27.xml"/><Relationship Id="rId16" Type="http://schemas.openxmlformats.org/officeDocument/2006/relationships/image" Target="../media/image30.png"/><Relationship Id="rId1" Type="http://schemas.openxmlformats.org/officeDocument/2006/relationships/slideLayout" Target="../slideLayouts/slideLayout6.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5" Type="http://schemas.openxmlformats.org/officeDocument/2006/relationships/image" Target="../media/image2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 Id="rId14" Type="http://schemas.openxmlformats.org/officeDocument/2006/relationships/image" Target="../media/image28.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31.gif"/><Relationship Id="rId4" Type="http://schemas.openxmlformats.org/officeDocument/2006/relationships/image" Target="../media/image1.jpeg"/></Relationships>
</file>

<file path=ppt/slides/_rels/slide32.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1.jpe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slide" Target="slide36.xml"/><Relationship Id="rId5" Type="http://schemas.openxmlformats.org/officeDocument/2006/relationships/image" Target="../media/image34.png"/><Relationship Id="rId4" Type="http://schemas.openxmlformats.org/officeDocument/2006/relationships/image" Target="../media/image33.png"/></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6.xml"/><Relationship Id="rId1" Type="http://schemas.openxmlformats.org/officeDocument/2006/relationships/slideLayout" Target="../slideLayouts/slideLayout6.xml"/><Relationship Id="rId5" Type="http://schemas.openxmlformats.org/officeDocument/2006/relationships/image" Target="../media/image34.png"/><Relationship Id="rId4" Type="http://schemas.openxmlformats.org/officeDocument/2006/relationships/image" Target="../media/image33.png"/></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1.jpe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slide" Target="slide38.xml"/><Relationship Id="rId5" Type="http://schemas.openxmlformats.org/officeDocument/2006/relationships/image" Target="../media/image37.png"/><Relationship Id="rId4" Type="http://schemas.openxmlformats.org/officeDocument/2006/relationships/image" Target="../media/image36.png"/></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8.xml"/><Relationship Id="rId1" Type="http://schemas.openxmlformats.org/officeDocument/2006/relationships/slideLayout" Target="../slideLayouts/slideLayout6.xml"/><Relationship Id="rId5" Type="http://schemas.openxmlformats.org/officeDocument/2006/relationships/image" Target="../media/image37.png"/><Relationship Id="rId4" Type="http://schemas.openxmlformats.org/officeDocument/2006/relationships/image" Target="../media/image36.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8" Type="http://schemas.openxmlformats.org/officeDocument/2006/relationships/image" Target="../media/image43.gif"/><Relationship Id="rId3" Type="http://schemas.openxmlformats.org/officeDocument/2006/relationships/image" Target="../media/image38.gif"/><Relationship Id="rId7" Type="http://schemas.openxmlformats.org/officeDocument/2006/relationships/image" Target="../media/image42.gif"/><Relationship Id="rId2" Type="http://schemas.openxmlformats.org/officeDocument/2006/relationships/notesSlide" Target="../notesSlides/notesSlide45.xml"/><Relationship Id="rId1" Type="http://schemas.openxmlformats.org/officeDocument/2006/relationships/slideLayout" Target="../slideLayouts/slideLayout1.xml"/><Relationship Id="rId6" Type="http://schemas.openxmlformats.org/officeDocument/2006/relationships/image" Target="../media/image41.gif"/><Relationship Id="rId11" Type="http://schemas.openxmlformats.org/officeDocument/2006/relationships/image" Target="../media/image1.jpeg"/><Relationship Id="rId5" Type="http://schemas.openxmlformats.org/officeDocument/2006/relationships/image" Target="../media/image40.gif"/><Relationship Id="rId10" Type="http://schemas.openxmlformats.org/officeDocument/2006/relationships/slide" Target="slide46.xml"/><Relationship Id="rId4" Type="http://schemas.openxmlformats.org/officeDocument/2006/relationships/image" Target="../media/image39.gif"/><Relationship Id="rId9" Type="http://schemas.openxmlformats.org/officeDocument/2006/relationships/image" Target="../media/image44.gif"/></Relationships>
</file>

<file path=ppt/slides/_rels/slide46.xml.rels><?xml version="1.0" encoding="UTF-8" standalone="yes"?>
<Relationships xmlns="http://schemas.openxmlformats.org/package/2006/relationships"><Relationship Id="rId8" Type="http://schemas.openxmlformats.org/officeDocument/2006/relationships/image" Target="../media/image43.gif"/><Relationship Id="rId3" Type="http://schemas.openxmlformats.org/officeDocument/2006/relationships/image" Target="../media/image38.gif"/><Relationship Id="rId7" Type="http://schemas.openxmlformats.org/officeDocument/2006/relationships/image" Target="../media/image42.gif"/><Relationship Id="rId2" Type="http://schemas.openxmlformats.org/officeDocument/2006/relationships/notesSlide" Target="../notesSlides/notesSlide46.xml"/><Relationship Id="rId1" Type="http://schemas.openxmlformats.org/officeDocument/2006/relationships/slideLayout" Target="../slideLayouts/slideLayout6.xml"/><Relationship Id="rId6" Type="http://schemas.openxmlformats.org/officeDocument/2006/relationships/image" Target="../media/image41.gif"/><Relationship Id="rId5" Type="http://schemas.openxmlformats.org/officeDocument/2006/relationships/image" Target="../media/image40.gif"/><Relationship Id="rId4" Type="http://schemas.openxmlformats.org/officeDocument/2006/relationships/image" Target="../media/image39.gif"/><Relationship Id="rId9" Type="http://schemas.openxmlformats.org/officeDocument/2006/relationships/image" Target="../media/image44.gif"/></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1.jpeg"/><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slide" Target="slide53.xml"/><Relationship Id="rId5" Type="http://schemas.openxmlformats.org/officeDocument/2006/relationships/image" Target="../media/image47.png"/><Relationship Id="rId4" Type="http://schemas.openxmlformats.org/officeDocument/2006/relationships/image" Target="../media/image46.png"/></Relationships>
</file>

<file path=ppt/slides/_rels/slide5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3.xml"/><Relationship Id="rId1" Type="http://schemas.openxmlformats.org/officeDocument/2006/relationships/slideLayout" Target="../slideLayouts/slideLayout6.xml"/><Relationship Id="rId5" Type="http://schemas.openxmlformats.org/officeDocument/2006/relationships/image" Target="../media/image47.png"/><Relationship Id="rId4" Type="http://schemas.openxmlformats.org/officeDocument/2006/relationships/image" Target="../media/image46.png"/></Relationships>
</file>

<file path=ppt/slides/_rels/slide54.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1.jpeg"/><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slide" Target="slide55.xml"/><Relationship Id="rId5" Type="http://schemas.openxmlformats.org/officeDocument/2006/relationships/image" Target="../media/image50.png"/><Relationship Id="rId4" Type="http://schemas.openxmlformats.org/officeDocument/2006/relationships/image" Target="../media/image49.png"/></Relationships>
</file>

<file path=ppt/slides/_rels/slide5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5.xml"/><Relationship Id="rId1" Type="http://schemas.openxmlformats.org/officeDocument/2006/relationships/slideLayout" Target="../slideLayouts/slideLayout6.xml"/><Relationship Id="rId5" Type="http://schemas.openxmlformats.org/officeDocument/2006/relationships/image" Target="../media/image50.png"/><Relationship Id="rId4" Type="http://schemas.openxmlformats.org/officeDocument/2006/relationships/image" Target="../media/image49.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image" Target="../media/image1.jpeg"/><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slide" Target="slide58.xml"/><Relationship Id="rId5" Type="http://schemas.openxmlformats.org/officeDocument/2006/relationships/image" Target="../media/image53.png"/><Relationship Id="rId4" Type="http://schemas.openxmlformats.org/officeDocument/2006/relationships/image" Target="../media/image52.png"/></Relationships>
</file>

<file path=ppt/slides/_rels/slide58.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notesSlide" Target="../notesSlides/notesSlide58.xml"/><Relationship Id="rId1" Type="http://schemas.openxmlformats.org/officeDocument/2006/relationships/slideLayout" Target="../slideLayouts/slideLayout6.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5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9.xml"/><Relationship Id="rId1" Type="http://schemas.openxmlformats.org/officeDocument/2006/relationships/slideLayout" Target="../slideLayouts/slideLayout4.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6.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7.gif"/><Relationship Id="rId4" Type="http://schemas.openxmlformats.org/officeDocument/2006/relationships/image" Target="../media/image1.jpeg"/></Relationships>
</file>

<file path=ppt/slides/_rels/slide60.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notesSlide" Target="../notesSlides/notesSlide60.xml"/><Relationship Id="rId1" Type="http://schemas.openxmlformats.org/officeDocument/2006/relationships/slideLayout" Target="../slideLayouts/slideLayout4.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6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1.xml"/><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slide" Target="slide62.xml"/><Relationship Id="rId4" Type="http://schemas.openxmlformats.org/officeDocument/2006/relationships/image" Target="../media/image57.png"/></Relationships>
</file>

<file path=ppt/slides/_rels/slide62.xml.rels><?xml version="1.0" encoding="UTF-8" standalone="yes"?>
<Relationships xmlns="http://schemas.openxmlformats.org/package/2006/relationships"><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notesSlide" Target="../notesSlides/notesSlide62.xml"/><Relationship Id="rId1" Type="http://schemas.openxmlformats.org/officeDocument/2006/relationships/slideLayout" Target="../slideLayouts/slideLayout6.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6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3.xml"/><Relationship Id="rId1" Type="http://schemas.openxmlformats.org/officeDocument/2006/relationships/slideLayout" Target="../slideLayouts/slideLayout4.xml"/><Relationship Id="rId5" Type="http://schemas.openxmlformats.org/officeDocument/2006/relationships/image" Target="../media/image58.png"/><Relationship Id="rId4" Type="http://schemas.openxmlformats.org/officeDocument/2006/relationships/image" Target="../media/image57.png"/></Relationships>
</file>

<file path=ppt/slides/_rels/slide64.xml.rels><?xml version="1.0" encoding="UTF-8" standalone="yes"?>
<Relationships xmlns="http://schemas.openxmlformats.org/package/2006/relationships"><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notesSlide" Target="../notesSlides/notesSlide64.xml"/><Relationship Id="rId1" Type="http://schemas.openxmlformats.org/officeDocument/2006/relationships/slideLayout" Target="../slideLayouts/slideLayout4.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8" Type="http://schemas.openxmlformats.org/officeDocument/2006/relationships/image" Target="../media/image64.gif"/><Relationship Id="rId3" Type="http://schemas.openxmlformats.org/officeDocument/2006/relationships/slide" Target="slide74.xml"/><Relationship Id="rId7" Type="http://schemas.openxmlformats.org/officeDocument/2006/relationships/image" Target="../media/image63.gif"/><Relationship Id="rId2" Type="http://schemas.openxmlformats.org/officeDocument/2006/relationships/notesSlide" Target="../notesSlides/notesSlide73.xml"/><Relationship Id="rId1" Type="http://schemas.openxmlformats.org/officeDocument/2006/relationships/slideLayout" Target="../slideLayouts/slideLayout2.xml"/><Relationship Id="rId6" Type="http://schemas.openxmlformats.org/officeDocument/2006/relationships/image" Target="../media/image62.gif"/><Relationship Id="rId5" Type="http://schemas.openxmlformats.org/officeDocument/2006/relationships/image" Target="../media/image61.gif"/><Relationship Id="rId4" Type="http://schemas.openxmlformats.org/officeDocument/2006/relationships/image" Target="../media/image1.jpeg"/><Relationship Id="rId9" Type="http://schemas.openxmlformats.org/officeDocument/2006/relationships/image" Target="../media/image65.gif"/></Relationships>
</file>

<file path=ppt/slides/_rels/slide74.xml.rels><?xml version="1.0" encoding="UTF-8" standalone="yes"?>
<Relationships xmlns="http://schemas.openxmlformats.org/package/2006/relationships"><Relationship Id="rId8" Type="http://schemas.openxmlformats.org/officeDocument/2006/relationships/image" Target="../media/image66.gif"/><Relationship Id="rId13" Type="http://schemas.openxmlformats.org/officeDocument/2006/relationships/image" Target="../media/image71.gif"/><Relationship Id="rId3" Type="http://schemas.openxmlformats.org/officeDocument/2006/relationships/image" Target="../media/image61.gif"/><Relationship Id="rId7" Type="http://schemas.openxmlformats.org/officeDocument/2006/relationships/image" Target="../media/image65.gif"/><Relationship Id="rId12" Type="http://schemas.openxmlformats.org/officeDocument/2006/relationships/image" Target="../media/image70.gif"/><Relationship Id="rId2" Type="http://schemas.openxmlformats.org/officeDocument/2006/relationships/notesSlide" Target="../notesSlides/notesSlide74.xml"/><Relationship Id="rId1" Type="http://schemas.openxmlformats.org/officeDocument/2006/relationships/slideLayout" Target="../slideLayouts/slideLayout6.xml"/><Relationship Id="rId6" Type="http://schemas.openxmlformats.org/officeDocument/2006/relationships/image" Target="../media/image64.gif"/><Relationship Id="rId11" Type="http://schemas.openxmlformats.org/officeDocument/2006/relationships/image" Target="../media/image69.gif"/><Relationship Id="rId5" Type="http://schemas.openxmlformats.org/officeDocument/2006/relationships/image" Target="../media/image63.gif"/><Relationship Id="rId10" Type="http://schemas.openxmlformats.org/officeDocument/2006/relationships/image" Target="../media/image68.gif"/><Relationship Id="rId4" Type="http://schemas.openxmlformats.org/officeDocument/2006/relationships/image" Target="../media/image62.gif"/><Relationship Id="rId9" Type="http://schemas.openxmlformats.org/officeDocument/2006/relationships/image" Target="../media/image67.gif"/></Relationships>
</file>

<file path=ppt/slides/_rels/slide75.xml.rels><?xml version="1.0" encoding="UTF-8" standalone="yes"?>
<Relationships xmlns="http://schemas.openxmlformats.org/package/2006/relationships"><Relationship Id="rId8" Type="http://schemas.openxmlformats.org/officeDocument/2006/relationships/image" Target="../media/image66.gif"/><Relationship Id="rId3" Type="http://schemas.openxmlformats.org/officeDocument/2006/relationships/image" Target="../media/image61.gif"/><Relationship Id="rId7" Type="http://schemas.openxmlformats.org/officeDocument/2006/relationships/image" Target="../media/image65.gif"/><Relationship Id="rId2" Type="http://schemas.openxmlformats.org/officeDocument/2006/relationships/notesSlide" Target="../notesSlides/notesSlide75.xml"/><Relationship Id="rId1" Type="http://schemas.openxmlformats.org/officeDocument/2006/relationships/slideLayout" Target="../slideLayouts/slideLayout4.xml"/><Relationship Id="rId6" Type="http://schemas.openxmlformats.org/officeDocument/2006/relationships/image" Target="../media/image64.gif"/><Relationship Id="rId5" Type="http://schemas.openxmlformats.org/officeDocument/2006/relationships/image" Target="../media/image63.gif"/><Relationship Id="rId4" Type="http://schemas.openxmlformats.org/officeDocument/2006/relationships/image" Target="../media/image62.gif"/><Relationship Id="rId9" Type="http://schemas.openxmlformats.org/officeDocument/2006/relationships/image" Target="../media/image67.gif"/></Relationships>
</file>

<file path=ppt/slides/_rels/slide76.xml.rels><?xml version="1.0" encoding="UTF-8" standalone="yes"?>
<Relationships xmlns="http://schemas.openxmlformats.org/package/2006/relationships"><Relationship Id="rId8" Type="http://schemas.openxmlformats.org/officeDocument/2006/relationships/image" Target="../media/image66.gif"/><Relationship Id="rId3" Type="http://schemas.openxmlformats.org/officeDocument/2006/relationships/image" Target="../media/image61.gif"/><Relationship Id="rId7" Type="http://schemas.openxmlformats.org/officeDocument/2006/relationships/image" Target="../media/image65.gif"/><Relationship Id="rId2" Type="http://schemas.openxmlformats.org/officeDocument/2006/relationships/notesSlide" Target="../notesSlides/notesSlide76.xml"/><Relationship Id="rId1" Type="http://schemas.openxmlformats.org/officeDocument/2006/relationships/slideLayout" Target="../slideLayouts/slideLayout4.xml"/><Relationship Id="rId6" Type="http://schemas.openxmlformats.org/officeDocument/2006/relationships/image" Target="../media/image64.gif"/><Relationship Id="rId11" Type="http://schemas.openxmlformats.org/officeDocument/2006/relationships/image" Target="../media/image69.gif"/><Relationship Id="rId5" Type="http://schemas.openxmlformats.org/officeDocument/2006/relationships/image" Target="../media/image63.gif"/><Relationship Id="rId10" Type="http://schemas.openxmlformats.org/officeDocument/2006/relationships/image" Target="../media/image68.gif"/><Relationship Id="rId4" Type="http://schemas.openxmlformats.org/officeDocument/2006/relationships/image" Target="../media/image62.gif"/><Relationship Id="rId9" Type="http://schemas.openxmlformats.org/officeDocument/2006/relationships/image" Target="../media/image67.gif"/></Relationships>
</file>

<file path=ppt/slides/_rels/slide77.xml.rels><?xml version="1.0" encoding="UTF-8" standalone="yes"?>
<Relationships xmlns="http://schemas.openxmlformats.org/package/2006/relationships"><Relationship Id="rId8" Type="http://schemas.openxmlformats.org/officeDocument/2006/relationships/image" Target="../media/image66.gif"/><Relationship Id="rId13" Type="http://schemas.openxmlformats.org/officeDocument/2006/relationships/image" Target="../media/image71.gif"/><Relationship Id="rId3" Type="http://schemas.openxmlformats.org/officeDocument/2006/relationships/image" Target="../media/image61.gif"/><Relationship Id="rId7" Type="http://schemas.openxmlformats.org/officeDocument/2006/relationships/image" Target="../media/image65.gif"/><Relationship Id="rId12" Type="http://schemas.openxmlformats.org/officeDocument/2006/relationships/image" Target="../media/image70.gif"/><Relationship Id="rId2" Type="http://schemas.openxmlformats.org/officeDocument/2006/relationships/notesSlide" Target="../notesSlides/notesSlide77.xml"/><Relationship Id="rId1" Type="http://schemas.openxmlformats.org/officeDocument/2006/relationships/slideLayout" Target="../slideLayouts/slideLayout4.xml"/><Relationship Id="rId6" Type="http://schemas.openxmlformats.org/officeDocument/2006/relationships/image" Target="../media/image64.gif"/><Relationship Id="rId11" Type="http://schemas.openxmlformats.org/officeDocument/2006/relationships/image" Target="../media/image69.gif"/><Relationship Id="rId5" Type="http://schemas.openxmlformats.org/officeDocument/2006/relationships/image" Target="../media/image63.gif"/><Relationship Id="rId10" Type="http://schemas.openxmlformats.org/officeDocument/2006/relationships/image" Target="../media/image68.gif"/><Relationship Id="rId4" Type="http://schemas.openxmlformats.org/officeDocument/2006/relationships/image" Target="../media/image62.gif"/><Relationship Id="rId9" Type="http://schemas.openxmlformats.org/officeDocument/2006/relationships/image" Target="../media/image67.gif"/></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827EA787-D5F0-4FB2-B349-51AE421ED7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808"/>
            <a:ext cx="9144000" cy="6852383"/>
          </a:xfrm>
          <a:prstGeom prst="rect">
            <a:avLst/>
          </a:prstGeom>
        </p:spPr>
      </p:pic>
    </p:spTree>
    <p:extLst>
      <p:ext uri="{BB962C8B-B14F-4D97-AF65-F5344CB8AC3E}">
        <p14:creationId xmlns:p14="http://schemas.microsoft.com/office/powerpoint/2010/main" val="1050343445"/>
      </p:ext>
    </p:extLst>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3699" name="Rectangle 3"/>
          <p:cNvSpPr>
            <a:spLocks noGrp="1" noChangeArrowheads="1"/>
          </p:cNvSpPr>
          <p:nvPr>
            <p:ph idx="1"/>
          </p:nvPr>
        </p:nvSpPr>
        <p:spPr/>
        <p:txBody>
          <a:bodyPr/>
          <a:lstStyle/>
          <a:p>
            <a:pPr marL="107950" lvl="1" eaLnBrk="1" hangingPunct="1"/>
            <a:r>
              <a:rPr lang="en-CA" altLang="en-US"/>
              <a:t>The figure illustrates the composition of M1…</a:t>
            </a:r>
          </a:p>
          <a:p>
            <a:pPr marL="107950" lvl="1" eaLnBrk="1" hangingPunct="1"/>
            <a:r>
              <a:rPr lang="en-CA" altLang="en-US"/>
              <a:t>and M2.</a:t>
            </a:r>
          </a:p>
          <a:p>
            <a:pPr marL="107950" lvl="1" eaLnBrk="1" hangingPunct="1"/>
            <a:r>
              <a:rPr lang="en-CA" altLang="en-US"/>
              <a:t>It also shows the relative magnitudes of the components.</a:t>
            </a:r>
          </a:p>
        </p:txBody>
      </p:sp>
      <p:sp>
        <p:nvSpPr>
          <p:cNvPr id="26627" name="Rectangle 35"/>
          <p:cNvSpPr>
            <a:spLocks noGrp="1" noChangeArrowheads="1"/>
          </p:cNvSpPr>
          <p:nvPr>
            <p:ph type="title"/>
          </p:nvPr>
        </p:nvSpPr>
        <p:spPr>
          <a:noFill/>
          <a:ln/>
        </p:spPr>
        <p:txBody>
          <a:bodyPr/>
          <a:lstStyle/>
          <a:p>
            <a:pPr eaLnBrk="1" hangingPunct="1"/>
            <a:r>
              <a:rPr lang="en-CA" altLang="en-US"/>
              <a:t>What is Money?</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0000" y="1440000"/>
            <a:ext cx="4057650" cy="4857750"/>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00000" y="1440000"/>
            <a:ext cx="4057650" cy="4857750"/>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00000" y="1440000"/>
            <a:ext cx="4057650" cy="4857750"/>
          </a:xfrm>
          <a:prstGeom prst="rect">
            <a:avLst/>
          </a:prstGeom>
        </p:spPr>
      </p:pic>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00000" y="1440000"/>
            <a:ext cx="4057650" cy="4857750"/>
          </a:xfrm>
          <a:prstGeom prst="rect">
            <a:avLst/>
          </a:prstGeom>
        </p:spPr>
      </p:pic>
      <p:pic>
        <p:nvPicPr>
          <p:cNvPr id="17" name="Picture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00000" y="1440000"/>
            <a:ext cx="4057650" cy="4857750"/>
          </a:xfrm>
          <a:prstGeom prst="rect">
            <a:avLst/>
          </a:prstGeom>
        </p:spPr>
      </p:pic>
      <p:pic>
        <p:nvPicPr>
          <p:cNvPr id="18" name="Picture 1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00000" y="1440000"/>
            <a:ext cx="4057650" cy="4857750"/>
          </a:xfrm>
          <a:prstGeom prst="rect">
            <a:avLst/>
          </a:prstGeom>
        </p:spPr>
      </p:pic>
      <p:pic>
        <p:nvPicPr>
          <p:cNvPr id="24" name="Picture 2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500000" y="1440000"/>
            <a:ext cx="4057650" cy="4857750"/>
          </a:xfrm>
          <a:prstGeom prst="rect">
            <a:avLst/>
          </a:prstGeom>
        </p:spPr>
      </p:pic>
      <p:pic>
        <p:nvPicPr>
          <p:cNvPr id="27" name="Picture 2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500000" y="1440000"/>
            <a:ext cx="4057650" cy="4857750"/>
          </a:xfrm>
          <a:prstGeom prst="rect">
            <a:avLst/>
          </a:prstGeom>
        </p:spPr>
      </p:pic>
      <p:pic>
        <p:nvPicPr>
          <p:cNvPr id="28" name="Picture 7">
            <a:hlinkClick r:id="rId11" action="ppaction://hlinksldjump" tooltip="Click to expand the figure"/>
          </p:cNvPr>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640763" y="6480175"/>
            <a:ext cx="2222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1500"/>
                                        <p:tgtEl>
                                          <p:spTgt spid="14"/>
                                        </p:tgtEl>
                                      </p:cBhvr>
                                    </p:animEffect>
                                  </p:childTnLst>
                                </p:cTn>
                              </p:par>
                            </p:childTnLst>
                          </p:cTn>
                        </p:par>
                        <p:par>
                          <p:cTn id="8" fill="hold">
                            <p:stCondLst>
                              <p:cond delay="1500"/>
                            </p:stCondLst>
                            <p:childTnLst>
                              <p:par>
                                <p:cTn id="9" presetID="22" presetClass="entr" presetSubtype="4"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down)">
                                      <p:cBhvr>
                                        <p:cTn id="11" dur="1500"/>
                                        <p:tgtEl>
                                          <p:spTgt spid="15"/>
                                        </p:tgtEl>
                                      </p:cBhvr>
                                    </p:animEffect>
                                  </p:childTnLst>
                                </p:cTn>
                              </p:par>
                            </p:childTnLst>
                          </p:cTn>
                        </p:par>
                        <p:par>
                          <p:cTn id="12" fill="hold">
                            <p:stCondLst>
                              <p:cond delay="3000"/>
                            </p:stCondLst>
                            <p:childTnLst>
                              <p:par>
                                <p:cTn id="13" presetID="22" presetClass="entr" presetSubtype="8"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left)">
                                      <p:cBhvr>
                                        <p:cTn id="15" dur="1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413699">
                                            <p:txEl>
                                              <p:pRg st="1" end="1"/>
                                            </p:txEl>
                                          </p:spTgt>
                                        </p:tgtEl>
                                        <p:attrNameLst>
                                          <p:attrName>style.visibility</p:attrName>
                                        </p:attrNameLst>
                                      </p:cBhvr>
                                      <p:to>
                                        <p:strVal val="visible"/>
                                      </p:to>
                                    </p:set>
                                    <p:animEffect transition="in" filter="wipe(left)">
                                      <p:cBhvr>
                                        <p:cTn id="20" dur="500"/>
                                        <p:tgtEl>
                                          <p:spTgt spid="413699">
                                            <p:txEl>
                                              <p:pRg st="1" end="1"/>
                                            </p:txEl>
                                          </p:spTgt>
                                        </p:tgtEl>
                                      </p:cBhvr>
                                    </p:animEffect>
                                  </p:childTnLst>
                                </p:cTn>
                              </p:par>
                              <p:par>
                                <p:cTn id="21" presetID="22" presetClass="entr" presetSubtype="4"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down)">
                                      <p:cBhvr>
                                        <p:cTn id="23" dur="1500"/>
                                        <p:tgtEl>
                                          <p:spTgt spid="17"/>
                                        </p:tgtEl>
                                      </p:cBhvr>
                                    </p:animEffect>
                                  </p:childTnLst>
                                </p:cTn>
                              </p:par>
                            </p:childTnLst>
                          </p:cTn>
                        </p:par>
                        <p:par>
                          <p:cTn id="24" fill="hold">
                            <p:stCondLst>
                              <p:cond delay="1500"/>
                            </p:stCondLst>
                            <p:childTnLst>
                              <p:par>
                                <p:cTn id="25" presetID="22" presetClass="entr" presetSubtype="4" fill="hold"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down)">
                                      <p:cBhvr>
                                        <p:cTn id="27" dur="1500"/>
                                        <p:tgtEl>
                                          <p:spTgt spid="18"/>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down)">
                                      <p:cBhvr>
                                        <p:cTn id="31" dur="1500"/>
                                        <p:tgtEl>
                                          <p:spTgt spid="24"/>
                                        </p:tgtEl>
                                      </p:cBhvr>
                                    </p:animEffect>
                                  </p:childTnLst>
                                </p:cTn>
                              </p:par>
                            </p:childTnLst>
                          </p:cTn>
                        </p:par>
                        <p:par>
                          <p:cTn id="32" fill="hold">
                            <p:stCondLst>
                              <p:cond delay="4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1500"/>
                                        <p:tgtEl>
                                          <p:spTgt spid="27"/>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413699">
                                            <p:txEl>
                                              <p:pRg st="2" end="2"/>
                                            </p:txEl>
                                          </p:spTgt>
                                        </p:tgtEl>
                                        <p:attrNameLst>
                                          <p:attrName>style.visibility</p:attrName>
                                        </p:attrNameLst>
                                      </p:cBhvr>
                                      <p:to>
                                        <p:strVal val="visible"/>
                                      </p:to>
                                    </p:set>
                                    <p:animEffect transition="in" filter="wipe(left)">
                                      <p:cBhvr>
                                        <p:cTn id="40" dur="1000"/>
                                        <p:tgtEl>
                                          <p:spTgt spid="4136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0" y="381000"/>
            <a:ext cx="4869180" cy="5829300"/>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33600" y="381000"/>
            <a:ext cx="4869180" cy="582930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33600" y="381000"/>
            <a:ext cx="4869180" cy="582930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33600" y="381000"/>
            <a:ext cx="4869180" cy="5829300"/>
          </a:xfrm>
          <a:prstGeom prst="rect">
            <a:avLst/>
          </a:prstGeom>
        </p:spPr>
      </p:pic>
      <p:pic>
        <p:nvPicPr>
          <p:cNvPr id="19" name="Picture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33600" y="381000"/>
            <a:ext cx="4869180" cy="5829300"/>
          </a:xfrm>
          <a:prstGeom prst="rect">
            <a:avLst/>
          </a:prstGeom>
        </p:spPr>
      </p:pic>
      <p:pic>
        <p:nvPicPr>
          <p:cNvPr id="20" name="Picture 1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33600" y="381000"/>
            <a:ext cx="4869180" cy="5829300"/>
          </a:xfrm>
          <a:prstGeom prst="rect">
            <a:avLst/>
          </a:prstGeom>
        </p:spPr>
      </p:pic>
      <p:pic>
        <p:nvPicPr>
          <p:cNvPr id="21" name="Picture 2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133600" y="381000"/>
            <a:ext cx="4869180" cy="5829300"/>
          </a:xfrm>
          <a:prstGeom prst="rect">
            <a:avLst/>
          </a:prstGeom>
        </p:spPr>
      </p:pic>
      <p:pic>
        <p:nvPicPr>
          <p:cNvPr id="22" name="Picture 2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133600" y="381000"/>
            <a:ext cx="4869180" cy="5829300"/>
          </a:xfrm>
          <a:prstGeom prst="rect">
            <a:avLst/>
          </a:prstGeom>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1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1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left)">
                                      <p:cBhvr>
                                        <p:cTn id="17" dur="1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down)">
                                      <p:cBhvr>
                                        <p:cTn id="22" dur="1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down)">
                                      <p:cBhvr>
                                        <p:cTn id="27" dur="1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down)">
                                      <p:cBhvr>
                                        <p:cTn id="32" dur="1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wipe(left)">
                                      <p:cBhvr>
                                        <p:cTn id="3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4723" name="Rectangle 3"/>
          <p:cNvSpPr>
            <a:spLocks noGrp="1" noChangeArrowheads="1"/>
          </p:cNvSpPr>
          <p:nvPr>
            <p:ph idx="1"/>
          </p:nvPr>
        </p:nvSpPr>
        <p:spPr/>
        <p:txBody>
          <a:bodyPr/>
          <a:lstStyle/>
          <a:p>
            <a:pPr marL="107950" lvl="1" eaLnBrk="1" hangingPunct="1"/>
            <a:r>
              <a:rPr lang="en-CA" b="1" dirty="0">
                <a:solidFill>
                  <a:srgbClr val="7030A0"/>
                </a:solidFill>
              </a:rPr>
              <a:t>Are M1 and M2 Really Money?</a:t>
            </a:r>
          </a:p>
          <a:p>
            <a:pPr marL="107950" lvl="1" eaLnBrk="1" hangingPunct="1"/>
            <a:r>
              <a:rPr lang="en-CA" dirty="0"/>
              <a:t>All the items in M1 are means of payment, so they are </a:t>
            </a:r>
            <a:r>
              <a:rPr lang="en-CA" i="1" dirty="0"/>
              <a:t>money</a:t>
            </a:r>
            <a:r>
              <a:rPr lang="en-CA" dirty="0"/>
              <a:t>. </a:t>
            </a:r>
          </a:p>
          <a:p>
            <a:pPr marL="107950" lvl="1" eaLnBrk="1" hangingPunct="1"/>
            <a:r>
              <a:rPr lang="en-CA" dirty="0"/>
              <a:t>Some saving deposits in M2 are not means of payments—they are called liquid assets.</a:t>
            </a:r>
          </a:p>
          <a:p>
            <a:pPr marL="107950" lvl="1" eaLnBrk="1" hangingPunct="1"/>
            <a:r>
              <a:rPr lang="en-CA" i="1" dirty="0"/>
              <a:t>Liquidity</a:t>
            </a:r>
            <a:r>
              <a:rPr lang="en-CA" dirty="0"/>
              <a:t> is the property of being instantly convertible into a means of payment with little loss of value.</a:t>
            </a:r>
          </a:p>
        </p:txBody>
      </p:sp>
      <p:sp>
        <p:nvSpPr>
          <p:cNvPr id="30722" name="Rectangle 5"/>
          <p:cNvSpPr>
            <a:spLocks noGrp="1" noChangeArrowheads="1"/>
          </p:cNvSpPr>
          <p:nvPr>
            <p:ph type="title"/>
          </p:nvPr>
        </p:nvSpPr>
        <p:spPr>
          <a:noFill/>
        </p:spPr>
        <p:txBody>
          <a:bodyPr/>
          <a:lstStyle/>
          <a:p>
            <a:pPr eaLnBrk="1" hangingPunct="1"/>
            <a:r>
              <a:rPr lang="en-CA" altLang="en-US"/>
              <a:t>What is Money?</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14723">
                                            <p:txEl>
                                              <p:pRg st="1" end="1"/>
                                            </p:txEl>
                                          </p:spTgt>
                                        </p:tgtEl>
                                        <p:attrNameLst>
                                          <p:attrName>style.visibility</p:attrName>
                                        </p:attrNameLst>
                                      </p:cBhvr>
                                      <p:to>
                                        <p:strVal val="visible"/>
                                      </p:to>
                                    </p:set>
                                    <p:animEffect transition="in" filter="wipe(left)">
                                      <p:cBhvr>
                                        <p:cTn id="7" dur="1000"/>
                                        <p:tgtEl>
                                          <p:spTgt spid="41472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14723">
                                            <p:txEl>
                                              <p:pRg st="2" end="2"/>
                                            </p:txEl>
                                          </p:spTgt>
                                        </p:tgtEl>
                                        <p:attrNameLst>
                                          <p:attrName>style.visibility</p:attrName>
                                        </p:attrNameLst>
                                      </p:cBhvr>
                                      <p:to>
                                        <p:strVal val="visible"/>
                                      </p:to>
                                    </p:set>
                                    <p:animEffect transition="in" filter="wipe(left)">
                                      <p:cBhvr>
                                        <p:cTn id="12" dur="1000"/>
                                        <p:tgtEl>
                                          <p:spTgt spid="41472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14723">
                                            <p:txEl>
                                              <p:pRg st="3" end="3"/>
                                            </p:txEl>
                                          </p:spTgt>
                                        </p:tgtEl>
                                        <p:attrNameLst>
                                          <p:attrName>style.visibility</p:attrName>
                                        </p:attrNameLst>
                                      </p:cBhvr>
                                      <p:to>
                                        <p:strVal val="visible"/>
                                      </p:to>
                                    </p:set>
                                    <p:animEffect transition="in" filter="wipe(left)">
                                      <p:cBhvr>
                                        <p:cTn id="17" dur="1000"/>
                                        <p:tgtEl>
                                          <p:spTgt spid="4147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4723" grpId="0" build="p" bldLvl="3"/>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4723" name="Rectangle 3"/>
          <p:cNvSpPr>
            <a:spLocks noGrp="1" noChangeArrowheads="1"/>
          </p:cNvSpPr>
          <p:nvPr>
            <p:ph idx="1"/>
          </p:nvPr>
        </p:nvSpPr>
        <p:spPr>
          <a:xfrm>
            <a:off x="360363" y="1584325"/>
            <a:ext cx="8631237" cy="4968875"/>
          </a:xfrm>
        </p:spPr>
        <p:txBody>
          <a:bodyPr/>
          <a:lstStyle/>
          <a:p>
            <a:pPr marL="107950" lvl="1" eaLnBrk="1" hangingPunct="1"/>
            <a:r>
              <a:rPr lang="en-CA" b="1" dirty="0">
                <a:solidFill>
                  <a:srgbClr val="7030A0"/>
                </a:solidFill>
              </a:rPr>
              <a:t>Deposits Are Money but Checks and Debit Cards Are Not</a:t>
            </a:r>
          </a:p>
          <a:p>
            <a:pPr marL="107950" lvl="1"/>
            <a:r>
              <a:rPr dirty="0"/>
              <a:t>In defining money, we include, along with currency, deposits at banks and other depository institutions. </a:t>
            </a:r>
          </a:p>
          <a:p>
            <a:pPr marL="107950" lvl="1"/>
            <a:r>
              <a:rPr lang="en-CA" dirty="0"/>
              <a:t>A check or card swipe is an instruction to a bank to transfer money.</a:t>
            </a:r>
          </a:p>
          <a:p>
            <a:pPr marL="107950" lvl="1"/>
            <a:r>
              <a:rPr lang="en-CA" dirty="0"/>
              <a:t>A check or card swipe is not money, but the deposit on which it is linked is money.</a:t>
            </a:r>
          </a:p>
          <a:p>
            <a:pPr marL="107950" lvl="1" eaLnBrk="1" hangingPunct="1"/>
            <a:r>
              <a:rPr lang="en-CA" b="1" dirty="0">
                <a:solidFill>
                  <a:srgbClr val="7030A0"/>
                </a:solidFill>
              </a:rPr>
              <a:t>Credit Cards Are Not Money?</a:t>
            </a:r>
            <a:endParaRPr lang="en-CA" dirty="0">
              <a:solidFill>
                <a:srgbClr val="7030A0"/>
              </a:solidFill>
            </a:endParaRPr>
          </a:p>
          <a:p>
            <a:pPr marL="107950" lvl="1" eaLnBrk="1" hangingPunct="1"/>
            <a:r>
              <a:rPr lang="en-CA" dirty="0"/>
              <a:t>A credit card enables the holder to obtain a loan, but it must be repaid with money. Credit cards are not money.</a:t>
            </a:r>
          </a:p>
        </p:txBody>
      </p:sp>
      <p:sp>
        <p:nvSpPr>
          <p:cNvPr id="32770" name="Rectangle 5"/>
          <p:cNvSpPr>
            <a:spLocks noGrp="1" noChangeArrowheads="1"/>
          </p:cNvSpPr>
          <p:nvPr>
            <p:ph type="title"/>
          </p:nvPr>
        </p:nvSpPr>
        <p:spPr>
          <a:noFill/>
        </p:spPr>
        <p:txBody>
          <a:bodyPr/>
          <a:lstStyle/>
          <a:p>
            <a:pPr eaLnBrk="1" hangingPunct="1"/>
            <a:r>
              <a:rPr lang="en-CA" altLang="en-US" dirty="0"/>
              <a:t>What is Money?</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14723">
                                            <p:txEl>
                                              <p:pRg st="1" end="1"/>
                                            </p:txEl>
                                          </p:spTgt>
                                        </p:tgtEl>
                                        <p:attrNameLst>
                                          <p:attrName>style.visibility</p:attrName>
                                        </p:attrNameLst>
                                      </p:cBhvr>
                                      <p:to>
                                        <p:strVal val="visible"/>
                                      </p:to>
                                    </p:set>
                                    <p:animEffect transition="in" filter="wipe(left)">
                                      <p:cBhvr>
                                        <p:cTn id="7" dur="1000"/>
                                        <p:tgtEl>
                                          <p:spTgt spid="41472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14723">
                                            <p:txEl>
                                              <p:pRg st="2" end="2"/>
                                            </p:txEl>
                                          </p:spTgt>
                                        </p:tgtEl>
                                        <p:attrNameLst>
                                          <p:attrName>style.visibility</p:attrName>
                                        </p:attrNameLst>
                                      </p:cBhvr>
                                      <p:to>
                                        <p:strVal val="visible"/>
                                      </p:to>
                                    </p:set>
                                    <p:animEffect transition="in" filter="wipe(left)">
                                      <p:cBhvr>
                                        <p:cTn id="12" dur="1000"/>
                                        <p:tgtEl>
                                          <p:spTgt spid="41472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14723">
                                            <p:txEl>
                                              <p:pRg st="3" end="3"/>
                                            </p:txEl>
                                          </p:spTgt>
                                        </p:tgtEl>
                                        <p:attrNameLst>
                                          <p:attrName>style.visibility</p:attrName>
                                        </p:attrNameLst>
                                      </p:cBhvr>
                                      <p:to>
                                        <p:strVal val="visible"/>
                                      </p:to>
                                    </p:set>
                                    <p:animEffect transition="in" filter="wipe(left)">
                                      <p:cBhvr>
                                        <p:cTn id="17" dur="1000"/>
                                        <p:tgtEl>
                                          <p:spTgt spid="414723">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14723">
                                            <p:txEl>
                                              <p:pRg st="4" end="4"/>
                                            </p:txEl>
                                          </p:spTgt>
                                        </p:tgtEl>
                                        <p:attrNameLst>
                                          <p:attrName>style.visibility</p:attrName>
                                        </p:attrNameLst>
                                      </p:cBhvr>
                                      <p:to>
                                        <p:strVal val="visible"/>
                                      </p:to>
                                    </p:set>
                                    <p:animEffect transition="in" filter="wipe(left)">
                                      <p:cBhvr>
                                        <p:cTn id="22" dur="1000"/>
                                        <p:tgtEl>
                                          <p:spTgt spid="414723">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14723">
                                            <p:txEl>
                                              <p:pRg st="5" end="5"/>
                                            </p:txEl>
                                          </p:spTgt>
                                        </p:tgtEl>
                                        <p:attrNameLst>
                                          <p:attrName>style.visibility</p:attrName>
                                        </p:attrNameLst>
                                      </p:cBhvr>
                                      <p:to>
                                        <p:strVal val="visible"/>
                                      </p:to>
                                    </p:set>
                                    <p:animEffect transition="in" filter="wipe(left)">
                                      <p:cBhvr>
                                        <p:cTn id="27" dur="1000"/>
                                        <p:tgtEl>
                                          <p:spTgt spid="41472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4723" grpId="0" uiExpand="1" build="p" bldLvl="3"/>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9" name="Rectangle 3"/>
          <p:cNvSpPr>
            <a:spLocks noGrp="1" noChangeArrowheads="1"/>
          </p:cNvSpPr>
          <p:nvPr>
            <p:ph idx="1"/>
          </p:nvPr>
        </p:nvSpPr>
        <p:spPr/>
        <p:txBody>
          <a:bodyPr/>
          <a:lstStyle/>
          <a:p>
            <a:pPr marL="107950" lvl="1" eaLnBrk="1" hangingPunct="1"/>
            <a:r>
              <a:rPr lang="en-CA" dirty="0"/>
              <a:t>A </a:t>
            </a:r>
            <a:r>
              <a:rPr lang="en-CA" b="1" dirty="0"/>
              <a:t>depository institution </a:t>
            </a:r>
            <a:r>
              <a:rPr lang="en-CA" dirty="0"/>
              <a:t>is a firm that takes deposits from households and firms and makes loans to other households and firms.</a:t>
            </a:r>
          </a:p>
          <a:p>
            <a:pPr marL="107950" lvl="1" eaLnBrk="1" hangingPunct="1"/>
            <a:r>
              <a:rPr lang="en-CA" b="1" dirty="0">
                <a:solidFill>
                  <a:srgbClr val="1A71B7"/>
                </a:solidFill>
              </a:rPr>
              <a:t>Types of Depository Institutions</a:t>
            </a:r>
          </a:p>
          <a:p>
            <a:pPr marL="107950" lvl="1" eaLnBrk="1" hangingPunct="1"/>
            <a:r>
              <a:rPr lang="en-CA" dirty="0"/>
              <a:t>Deposits at three institutions make up the nation’s money. They are</a:t>
            </a:r>
          </a:p>
          <a:p>
            <a:pPr marL="107950" lvl="1" eaLnBrk="1" hangingPunct="1">
              <a:buClr>
                <a:srgbClr val="7030A0"/>
              </a:buClr>
              <a:buSzPct val="120000"/>
              <a:buFont typeface="Wingdings" panose="05000000000000000000" pitchFamily="2" charset="2"/>
              <a:buChar char="§"/>
            </a:pPr>
            <a:r>
              <a:rPr lang="en-CA" dirty="0"/>
              <a:t> Commercial banks</a:t>
            </a:r>
          </a:p>
          <a:p>
            <a:pPr marL="107950" lvl="1" eaLnBrk="1" hangingPunct="1">
              <a:buClr>
                <a:srgbClr val="7030A0"/>
              </a:buClr>
              <a:buSzPct val="120000"/>
              <a:buFont typeface="Wingdings" panose="05000000000000000000" pitchFamily="2" charset="2"/>
              <a:buChar char="§"/>
            </a:pPr>
            <a:r>
              <a:rPr lang="en-CA" dirty="0"/>
              <a:t> Thrift institutions</a:t>
            </a:r>
          </a:p>
          <a:p>
            <a:pPr marL="107950" lvl="1" eaLnBrk="1" hangingPunct="1">
              <a:buClr>
                <a:srgbClr val="7030A0"/>
              </a:buClr>
              <a:buSzPct val="120000"/>
              <a:buFont typeface="Wingdings" panose="05000000000000000000" pitchFamily="2" charset="2"/>
              <a:buChar char="§"/>
            </a:pPr>
            <a:r>
              <a:rPr lang="en-CA" dirty="0"/>
              <a:t> Money market mutual funds</a:t>
            </a:r>
          </a:p>
        </p:txBody>
      </p:sp>
      <p:sp>
        <p:nvSpPr>
          <p:cNvPr id="34818" name="Rectangle 2"/>
          <p:cNvSpPr>
            <a:spLocks noGrp="1" noChangeArrowheads="1"/>
          </p:cNvSpPr>
          <p:nvPr>
            <p:ph type="title"/>
          </p:nvPr>
        </p:nvSpPr>
        <p:spPr/>
        <p:txBody>
          <a:bodyPr/>
          <a:lstStyle/>
          <a:p>
            <a:pPr eaLnBrk="1" hangingPunct="1"/>
            <a:r>
              <a:rPr lang="en-CA" altLang="en-US"/>
              <a:t>Depository Institutions</a:t>
            </a: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childTnLst>
                                    <p:set>
                                      <p:cBhvr>
                                        <p:cTn id="6" dur="1" fill="hold">
                                          <p:stCondLst>
                                            <p:cond delay="0"/>
                                          </p:stCondLst>
                                        </p:cTn>
                                        <p:tgtEl>
                                          <p:spTgt spid="34819">
                                            <p:txEl>
                                              <p:pRg st="1" end="1"/>
                                            </p:txEl>
                                          </p:spTgt>
                                        </p:tgtEl>
                                        <p:attrNameLst>
                                          <p:attrName>style.visibility</p:attrName>
                                        </p:attrNameLst>
                                      </p:cBhvr>
                                      <p:to>
                                        <p:strVal val="visible"/>
                                      </p:to>
                                    </p:set>
                                    <p:animEffect transition="in" filter="wipe(left)">
                                      <p:cBhvr>
                                        <p:cTn id="7" dur="1000"/>
                                        <p:tgtEl>
                                          <p:spTgt spid="3481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1" nodeType="clickEffect">
                                  <p:stCondLst>
                                    <p:cond delay="0"/>
                                  </p:stCondLst>
                                  <p:childTnLst>
                                    <p:set>
                                      <p:cBhvr>
                                        <p:cTn id="11" dur="1" fill="hold">
                                          <p:stCondLst>
                                            <p:cond delay="0"/>
                                          </p:stCondLst>
                                        </p:cTn>
                                        <p:tgtEl>
                                          <p:spTgt spid="34819">
                                            <p:txEl>
                                              <p:pRg st="2" end="2"/>
                                            </p:txEl>
                                          </p:spTgt>
                                        </p:tgtEl>
                                        <p:attrNameLst>
                                          <p:attrName>style.visibility</p:attrName>
                                        </p:attrNameLst>
                                      </p:cBhvr>
                                      <p:to>
                                        <p:strVal val="visible"/>
                                      </p:to>
                                    </p:set>
                                    <p:animEffect transition="in" filter="wipe(left)">
                                      <p:cBhvr>
                                        <p:cTn id="12" dur="1000"/>
                                        <p:tgtEl>
                                          <p:spTgt spid="3481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1" nodeType="clickEffect">
                                  <p:stCondLst>
                                    <p:cond delay="0"/>
                                  </p:stCondLst>
                                  <p:childTnLst>
                                    <p:set>
                                      <p:cBhvr>
                                        <p:cTn id="16" dur="1" fill="hold">
                                          <p:stCondLst>
                                            <p:cond delay="0"/>
                                          </p:stCondLst>
                                        </p:cTn>
                                        <p:tgtEl>
                                          <p:spTgt spid="34819">
                                            <p:txEl>
                                              <p:pRg st="3" end="3"/>
                                            </p:txEl>
                                          </p:spTgt>
                                        </p:tgtEl>
                                        <p:attrNameLst>
                                          <p:attrName>style.visibility</p:attrName>
                                        </p:attrNameLst>
                                      </p:cBhvr>
                                      <p:to>
                                        <p:strVal val="visible"/>
                                      </p:to>
                                    </p:set>
                                    <p:animEffect transition="in" filter="wipe(left)">
                                      <p:cBhvr>
                                        <p:cTn id="17" dur="1000"/>
                                        <p:tgtEl>
                                          <p:spTgt spid="3481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1" nodeType="clickEffect">
                                  <p:stCondLst>
                                    <p:cond delay="0"/>
                                  </p:stCondLst>
                                  <p:childTnLst>
                                    <p:set>
                                      <p:cBhvr>
                                        <p:cTn id="21" dur="1" fill="hold">
                                          <p:stCondLst>
                                            <p:cond delay="0"/>
                                          </p:stCondLst>
                                        </p:cTn>
                                        <p:tgtEl>
                                          <p:spTgt spid="34819">
                                            <p:txEl>
                                              <p:pRg st="4" end="4"/>
                                            </p:txEl>
                                          </p:spTgt>
                                        </p:tgtEl>
                                        <p:attrNameLst>
                                          <p:attrName>style.visibility</p:attrName>
                                        </p:attrNameLst>
                                      </p:cBhvr>
                                      <p:to>
                                        <p:strVal val="visible"/>
                                      </p:to>
                                    </p:set>
                                    <p:animEffect transition="in" filter="wipe(left)">
                                      <p:cBhvr>
                                        <p:cTn id="22" dur="1000"/>
                                        <p:tgtEl>
                                          <p:spTgt spid="3481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1" nodeType="clickEffect">
                                  <p:stCondLst>
                                    <p:cond delay="0"/>
                                  </p:stCondLst>
                                  <p:childTnLst>
                                    <p:set>
                                      <p:cBhvr>
                                        <p:cTn id="26" dur="1" fill="hold">
                                          <p:stCondLst>
                                            <p:cond delay="0"/>
                                          </p:stCondLst>
                                        </p:cTn>
                                        <p:tgtEl>
                                          <p:spTgt spid="34819">
                                            <p:txEl>
                                              <p:pRg st="5" end="5"/>
                                            </p:txEl>
                                          </p:spTgt>
                                        </p:tgtEl>
                                        <p:attrNameLst>
                                          <p:attrName>style.visibility</p:attrName>
                                        </p:attrNameLst>
                                      </p:cBhvr>
                                      <p:to>
                                        <p:strVal val="visible"/>
                                      </p:to>
                                    </p:set>
                                    <p:animEffect transition="in" filter="wipe(left)">
                                      <p:cBhvr>
                                        <p:cTn id="27" dur="1000"/>
                                        <p:tgtEl>
                                          <p:spTgt spid="348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1" uiExpand="1" build="p" bldLvl="3"/>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43" name="Rectangle 3"/>
          <p:cNvSpPr>
            <a:spLocks noGrp="1" noChangeArrowheads="1"/>
          </p:cNvSpPr>
          <p:nvPr>
            <p:ph idx="1"/>
          </p:nvPr>
        </p:nvSpPr>
        <p:spPr>
          <a:xfrm>
            <a:off x="360363" y="1584325"/>
            <a:ext cx="8229600" cy="4892675"/>
          </a:xfrm>
        </p:spPr>
        <p:txBody>
          <a:bodyPr/>
          <a:lstStyle/>
          <a:p>
            <a:pPr marL="107950" eaLnBrk="1" hangingPunct="1"/>
            <a:r>
              <a:rPr lang="en-CA" altLang="en-US" dirty="0">
                <a:solidFill>
                  <a:srgbClr val="7030A0"/>
                </a:solidFill>
              </a:rPr>
              <a:t>Commercial Banks</a:t>
            </a:r>
          </a:p>
          <a:p>
            <a:pPr marL="107950" lvl="1" eaLnBrk="1" hangingPunct="1"/>
            <a:r>
              <a:rPr lang="en-CA" dirty="0"/>
              <a:t>A </a:t>
            </a:r>
            <a:r>
              <a:rPr lang="en-CA" i="1" dirty="0"/>
              <a:t>commercial bank</a:t>
            </a:r>
            <a:r>
              <a:rPr lang="en-CA" dirty="0"/>
              <a:t> is a private firm that is licensed by the Comptroller of the Currency or by a state agency to receive deposits and make loans.</a:t>
            </a:r>
          </a:p>
          <a:p>
            <a:pPr marL="107950" eaLnBrk="1" hangingPunct="1"/>
            <a:r>
              <a:rPr lang="en-CA" altLang="en-US" dirty="0">
                <a:solidFill>
                  <a:srgbClr val="7030A0"/>
                </a:solidFill>
              </a:rPr>
              <a:t>Thrift Institutions</a:t>
            </a:r>
          </a:p>
          <a:p>
            <a:pPr marL="107950" eaLnBrk="1" hangingPunct="1"/>
            <a:r>
              <a:rPr lang="en-CA" altLang="en-US" b="0" dirty="0">
                <a:solidFill>
                  <a:schemeClr val="tx1"/>
                </a:solidFill>
              </a:rPr>
              <a:t>Savings and loan associations, savings banks, and credit unions are called </a:t>
            </a:r>
            <a:r>
              <a:rPr lang="en-CA" altLang="en-US" b="0" i="1" dirty="0">
                <a:solidFill>
                  <a:schemeClr val="tx1"/>
                </a:solidFill>
              </a:rPr>
              <a:t>thrift institutions.</a:t>
            </a:r>
          </a:p>
          <a:p>
            <a:pPr marL="107950" eaLnBrk="1" hangingPunct="1"/>
            <a:r>
              <a:rPr lang="en-CA" altLang="en-US" dirty="0">
                <a:solidFill>
                  <a:srgbClr val="7030A0"/>
                </a:solidFill>
              </a:rPr>
              <a:t>Money Market Mutual Funds</a:t>
            </a:r>
          </a:p>
          <a:p>
            <a:pPr marL="107950" eaLnBrk="1" hangingPunct="1"/>
            <a:r>
              <a:rPr lang="en-CA" altLang="en-US" b="0" dirty="0">
                <a:solidFill>
                  <a:schemeClr val="tx1"/>
                </a:solidFill>
              </a:rPr>
              <a:t>A money market mutual fund is a fund operated by a financial institution that sells shares in the fund and holds assets such as U.S. Treasury bills.</a:t>
            </a:r>
            <a:endParaRPr lang="en-CA" altLang="en-US" b="0" i="1" dirty="0">
              <a:solidFill>
                <a:schemeClr val="tx1"/>
              </a:solidFill>
            </a:endParaRPr>
          </a:p>
        </p:txBody>
      </p:sp>
      <p:sp>
        <p:nvSpPr>
          <p:cNvPr id="36866" name="Rectangle 5"/>
          <p:cNvSpPr>
            <a:spLocks noGrp="1" noChangeArrowheads="1"/>
          </p:cNvSpPr>
          <p:nvPr>
            <p:ph type="title"/>
          </p:nvPr>
        </p:nvSpPr>
        <p:spPr>
          <a:noFill/>
        </p:spPr>
        <p:txBody>
          <a:bodyPr/>
          <a:lstStyle/>
          <a:p>
            <a:pPr eaLnBrk="1" hangingPunct="1"/>
            <a:r>
              <a:rPr lang="en-CA" altLang="en-US"/>
              <a:t>Depository Institutions</a:t>
            </a: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19843">
                                            <p:txEl>
                                              <p:pRg st="1" end="1"/>
                                            </p:txEl>
                                          </p:spTgt>
                                        </p:tgtEl>
                                        <p:attrNameLst>
                                          <p:attrName>style.visibility</p:attrName>
                                        </p:attrNameLst>
                                      </p:cBhvr>
                                      <p:to>
                                        <p:strVal val="visible"/>
                                      </p:to>
                                    </p:set>
                                    <p:animEffect transition="in" filter="wipe(left)">
                                      <p:cBhvr>
                                        <p:cTn id="7" dur="1000"/>
                                        <p:tgtEl>
                                          <p:spTgt spid="41984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19843">
                                            <p:txEl>
                                              <p:pRg st="2" end="2"/>
                                            </p:txEl>
                                          </p:spTgt>
                                        </p:tgtEl>
                                        <p:attrNameLst>
                                          <p:attrName>style.visibility</p:attrName>
                                        </p:attrNameLst>
                                      </p:cBhvr>
                                      <p:to>
                                        <p:strVal val="visible"/>
                                      </p:to>
                                    </p:set>
                                    <p:animEffect transition="in" filter="wipe(left)">
                                      <p:cBhvr>
                                        <p:cTn id="12" dur="1000"/>
                                        <p:tgtEl>
                                          <p:spTgt spid="41984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19843">
                                            <p:txEl>
                                              <p:pRg st="3" end="3"/>
                                            </p:txEl>
                                          </p:spTgt>
                                        </p:tgtEl>
                                        <p:attrNameLst>
                                          <p:attrName>style.visibility</p:attrName>
                                        </p:attrNameLst>
                                      </p:cBhvr>
                                      <p:to>
                                        <p:strVal val="visible"/>
                                      </p:to>
                                    </p:set>
                                    <p:animEffect transition="in" filter="wipe(left)">
                                      <p:cBhvr>
                                        <p:cTn id="17" dur="1000"/>
                                        <p:tgtEl>
                                          <p:spTgt spid="419843">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19843">
                                            <p:txEl>
                                              <p:pRg st="4" end="4"/>
                                            </p:txEl>
                                          </p:spTgt>
                                        </p:tgtEl>
                                        <p:attrNameLst>
                                          <p:attrName>style.visibility</p:attrName>
                                        </p:attrNameLst>
                                      </p:cBhvr>
                                      <p:to>
                                        <p:strVal val="visible"/>
                                      </p:to>
                                    </p:set>
                                    <p:animEffect transition="in" filter="wipe(left)">
                                      <p:cBhvr>
                                        <p:cTn id="22" dur="1000"/>
                                        <p:tgtEl>
                                          <p:spTgt spid="419843">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19843">
                                            <p:txEl>
                                              <p:pRg st="5" end="5"/>
                                            </p:txEl>
                                          </p:spTgt>
                                        </p:tgtEl>
                                        <p:attrNameLst>
                                          <p:attrName>style.visibility</p:attrName>
                                        </p:attrNameLst>
                                      </p:cBhvr>
                                      <p:to>
                                        <p:strVal val="visible"/>
                                      </p:to>
                                    </p:set>
                                    <p:animEffect transition="in" filter="wipe(left)">
                                      <p:cBhvr>
                                        <p:cTn id="27" dur="1000"/>
                                        <p:tgtEl>
                                          <p:spTgt spid="41984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43" grpId="0" uiExpand="1" build="p" bldLvl="3"/>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5090" name="Rectangle 2"/>
          <p:cNvSpPr>
            <a:spLocks noGrp="1" noChangeArrowheads="1"/>
          </p:cNvSpPr>
          <p:nvPr>
            <p:ph idx="1"/>
          </p:nvPr>
        </p:nvSpPr>
        <p:spPr/>
        <p:txBody>
          <a:bodyPr/>
          <a:lstStyle/>
          <a:p>
            <a:pPr eaLnBrk="1" hangingPunct="1">
              <a:tabLst>
                <a:tab pos="461963" algn="l"/>
              </a:tabLst>
              <a:defRPr/>
            </a:pPr>
            <a:r>
              <a:rPr lang="en-CA" altLang="en-US" dirty="0"/>
              <a:t>What Depository Institutions Do</a:t>
            </a:r>
          </a:p>
          <a:p>
            <a:pPr lvl="1" eaLnBrk="1" hangingPunct="1">
              <a:tabLst>
                <a:tab pos="461963" algn="l"/>
              </a:tabLst>
              <a:defRPr/>
            </a:pPr>
            <a:r>
              <a:rPr lang="en-CA" dirty="0"/>
              <a:t>The goal of any bank is to maximize the wealth of its owners. </a:t>
            </a:r>
          </a:p>
          <a:p>
            <a:pPr lvl="1" eaLnBrk="1" hangingPunct="1">
              <a:tabLst>
                <a:tab pos="461963" algn="l"/>
              </a:tabLst>
              <a:defRPr/>
            </a:pPr>
            <a:r>
              <a:rPr lang="en-CA" dirty="0"/>
              <a:t>To achieve this objective, the interest rate at which it lends exceeds the interest rate it pays on deposits.</a:t>
            </a:r>
          </a:p>
          <a:p>
            <a:pPr lvl="1" eaLnBrk="1" hangingPunct="1">
              <a:tabLst>
                <a:tab pos="461963" algn="l"/>
              </a:tabLst>
              <a:defRPr/>
            </a:pPr>
            <a:r>
              <a:rPr lang="en-CA" dirty="0"/>
              <a:t>But the banks must balance profit and prudence: </a:t>
            </a:r>
          </a:p>
          <a:p>
            <a:pPr marL="540000" lvl="1" indent="-360000" eaLnBrk="1" hangingPunct="1">
              <a:buClr>
                <a:schemeClr val="tx1"/>
              </a:buClr>
              <a:buSzPct val="120000"/>
              <a:buFont typeface="Wingdings" panose="05000000000000000000" pitchFamily="2" charset="2"/>
              <a:buChar char="§"/>
              <a:tabLst>
                <a:tab pos="461963" algn="l"/>
              </a:tabLst>
              <a:defRPr/>
            </a:pPr>
            <a:r>
              <a:rPr lang="en-CA" dirty="0"/>
              <a:t>Loans generate profit.</a:t>
            </a:r>
          </a:p>
          <a:p>
            <a:pPr marL="540000" lvl="1" indent="-360000" eaLnBrk="1" hangingPunct="1">
              <a:buClr>
                <a:schemeClr val="tx1"/>
              </a:buClr>
              <a:buSzPct val="120000"/>
              <a:buFont typeface="Wingdings" panose="05000000000000000000" pitchFamily="2" charset="2"/>
              <a:buChar char="§"/>
              <a:tabLst>
                <a:tab pos="461963" algn="l"/>
              </a:tabLst>
              <a:defRPr/>
            </a:pPr>
            <a:r>
              <a:rPr lang="en-CA" dirty="0"/>
              <a:t>Depositors must be able to obtain their funds when they want them.</a:t>
            </a:r>
          </a:p>
        </p:txBody>
      </p:sp>
      <p:sp>
        <p:nvSpPr>
          <p:cNvPr id="38914" name="Rectangle 3"/>
          <p:cNvSpPr>
            <a:spLocks noGrp="1" noChangeArrowheads="1"/>
          </p:cNvSpPr>
          <p:nvPr>
            <p:ph type="title"/>
          </p:nvPr>
        </p:nvSpPr>
        <p:spPr>
          <a:noFill/>
        </p:spPr>
        <p:txBody>
          <a:bodyPr/>
          <a:lstStyle/>
          <a:p>
            <a:pPr eaLnBrk="1" hangingPunct="1"/>
            <a:r>
              <a:rPr lang="en-CA" altLang="en-US"/>
              <a:t>Depository Institutions</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85090">
                                            <p:txEl>
                                              <p:pRg st="1" end="1"/>
                                            </p:txEl>
                                          </p:spTgt>
                                        </p:tgtEl>
                                        <p:attrNameLst>
                                          <p:attrName>style.visibility</p:attrName>
                                        </p:attrNameLst>
                                      </p:cBhvr>
                                      <p:to>
                                        <p:strVal val="visible"/>
                                      </p:to>
                                    </p:set>
                                    <p:animEffect transition="in" filter="wipe(left)">
                                      <p:cBhvr>
                                        <p:cTn id="7" dur="1000"/>
                                        <p:tgtEl>
                                          <p:spTgt spid="985090">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85090">
                                            <p:txEl>
                                              <p:pRg st="2" end="2"/>
                                            </p:txEl>
                                          </p:spTgt>
                                        </p:tgtEl>
                                        <p:attrNameLst>
                                          <p:attrName>style.visibility</p:attrName>
                                        </p:attrNameLst>
                                      </p:cBhvr>
                                      <p:to>
                                        <p:strVal val="visible"/>
                                      </p:to>
                                    </p:set>
                                    <p:animEffect transition="in" filter="wipe(left)">
                                      <p:cBhvr>
                                        <p:cTn id="12" dur="1000"/>
                                        <p:tgtEl>
                                          <p:spTgt spid="985090">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85090">
                                            <p:txEl>
                                              <p:pRg st="3" end="3"/>
                                            </p:txEl>
                                          </p:spTgt>
                                        </p:tgtEl>
                                        <p:attrNameLst>
                                          <p:attrName>style.visibility</p:attrName>
                                        </p:attrNameLst>
                                      </p:cBhvr>
                                      <p:to>
                                        <p:strVal val="visible"/>
                                      </p:to>
                                    </p:set>
                                    <p:animEffect transition="in" filter="wipe(left)">
                                      <p:cBhvr>
                                        <p:cTn id="17" dur="1000"/>
                                        <p:tgtEl>
                                          <p:spTgt spid="985090">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85090">
                                            <p:txEl>
                                              <p:pRg st="4" end="4"/>
                                            </p:txEl>
                                          </p:spTgt>
                                        </p:tgtEl>
                                        <p:attrNameLst>
                                          <p:attrName>style.visibility</p:attrName>
                                        </p:attrNameLst>
                                      </p:cBhvr>
                                      <p:to>
                                        <p:strVal val="visible"/>
                                      </p:to>
                                    </p:set>
                                    <p:animEffect transition="in" filter="wipe(left)">
                                      <p:cBhvr>
                                        <p:cTn id="22" dur="1000"/>
                                        <p:tgtEl>
                                          <p:spTgt spid="985090">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85090">
                                            <p:txEl>
                                              <p:pRg st="5" end="5"/>
                                            </p:txEl>
                                          </p:spTgt>
                                        </p:tgtEl>
                                        <p:attrNameLst>
                                          <p:attrName>style.visibility</p:attrName>
                                        </p:attrNameLst>
                                      </p:cBhvr>
                                      <p:to>
                                        <p:strVal val="visible"/>
                                      </p:to>
                                    </p:set>
                                    <p:animEffect transition="in" filter="wipe(left)">
                                      <p:cBhvr>
                                        <p:cTn id="27" dur="1000"/>
                                        <p:tgtEl>
                                          <p:spTgt spid="98509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5090" grpId="0" uiExpand="1" build="p" bldLvl="3"/>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57091" name="Rectangle 3"/>
          <p:cNvSpPr>
            <a:spLocks noGrp="1" noChangeArrowheads="1"/>
          </p:cNvSpPr>
          <p:nvPr>
            <p:ph idx="1"/>
          </p:nvPr>
        </p:nvSpPr>
        <p:spPr/>
        <p:txBody>
          <a:bodyPr/>
          <a:lstStyle/>
          <a:p>
            <a:pPr lvl="1" defTabSz="461963" eaLnBrk="1" hangingPunct="1">
              <a:defRPr/>
            </a:pPr>
            <a:r>
              <a:rPr lang="en-CA" dirty="0"/>
              <a:t>A commercial bank puts the depositors’ funds into three types of assets:</a:t>
            </a:r>
          </a:p>
          <a:p>
            <a:pPr marL="324000" lvl="1" indent="-324000" defTabSz="461963" eaLnBrk="1" hangingPunct="1">
              <a:buClr>
                <a:srgbClr val="7030A0"/>
              </a:buClr>
              <a:buSzPct val="120000"/>
              <a:buFont typeface="Wingdings" panose="05000000000000000000" pitchFamily="2" charset="2"/>
              <a:buChar char="§"/>
              <a:defRPr/>
            </a:pPr>
            <a:r>
              <a:rPr lang="en-CA" dirty="0"/>
              <a:t>Cash assets—notes and coins in its vault or its deposit at the Federal Reserve</a:t>
            </a:r>
          </a:p>
          <a:p>
            <a:pPr marL="324000" lvl="1" indent="-324000" defTabSz="461963" eaLnBrk="1" hangingPunct="1">
              <a:buClr>
                <a:srgbClr val="7030A0"/>
              </a:buClr>
              <a:buSzPct val="120000"/>
              <a:buFont typeface="Wingdings" panose="05000000000000000000" pitchFamily="2" charset="2"/>
              <a:buChar char="§"/>
              <a:defRPr/>
            </a:pPr>
            <a:r>
              <a:rPr lang="en-CA" dirty="0"/>
              <a:t>Securities—U.S. government Treasury bills and commercial bills and longer-term U.S. government bonds and other bonds such as mortgage-backed securities</a:t>
            </a:r>
          </a:p>
          <a:p>
            <a:pPr marL="324000" lvl="1" indent="-324000" defTabSz="461963" eaLnBrk="1" hangingPunct="1">
              <a:buClr>
                <a:srgbClr val="7030A0"/>
              </a:buClr>
              <a:buSzPct val="120000"/>
              <a:buFont typeface="Wingdings" panose="05000000000000000000" pitchFamily="2" charset="2"/>
              <a:buChar char="§"/>
              <a:defRPr/>
            </a:pPr>
            <a:r>
              <a:rPr lang="en-CA" dirty="0"/>
              <a:t>Loans—commitments of fixed amounts of money for agreed-upon periods of time</a:t>
            </a:r>
          </a:p>
        </p:txBody>
      </p:sp>
      <p:sp>
        <p:nvSpPr>
          <p:cNvPr id="40962" name="Rectangle 5"/>
          <p:cNvSpPr>
            <a:spLocks noGrp="1" noChangeArrowheads="1"/>
          </p:cNvSpPr>
          <p:nvPr>
            <p:ph type="title"/>
          </p:nvPr>
        </p:nvSpPr>
        <p:spPr>
          <a:noFill/>
        </p:spPr>
        <p:txBody>
          <a:bodyPr/>
          <a:lstStyle/>
          <a:p>
            <a:pPr eaLnBrk="1" hangingPunct="1"/>
            <a:r>
              <a:rPr lang="en-CA" altLang="en-US"/>
              <a:t>Depository Institutions</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57091">
                                            <p:txEl>
                                              <p:pRg st="1" end="1"/>
                                            </p:txEl>
                                          </p:spTgt>
                                        </p:tgtEl>
                                        <p:attrNameLst>
                                          <p:attrName>style.visibility</p:attrName>
                                        </p:attrNameLst>
                                      </p:cBhvr>
                                      <p:to>
                                        <p:strVal val="visible"/>
                                      </p:to>
                                    </p:set>
                                    <p:animEffect transition="in" filter="wipe(left)">
                                      <p:cBhvr>
                                        <p:cTn id="7" dur="1000"/>
                                        <p:tgtEl>
                                          <p:spTgt spid="857091">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57091">
                                            <p:txEl>
                                              <p:pRg st="2" end="2"/>
                                            </p:txEl>
                                          </p:spTgt>
                                        </p:tgtEl>
                                        <p:attrNameLst>
                                          <p:attrName>style.visibility</p:attrName>
                                        </p:attrNameLst>
                                      </p:cBhvr>
                                      <p:to>
                                        <p:strVal val="visible"/>
                                      </p:to>
                                    </p:set>
                                    <p:animEffect transition="in" filter="wipe(left)">
                                      <p:cBhvr>
                                        <p:cTn id="12" dur="1000"/>
                                        <p:tgtEl>
                                          <p:spTgt spid="85709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57091">
                                            <p:txEl>
                                              <p:pRg st="3" end="3"/>
                                            </p:txEl>
                                          </p:spTgt>
                                        </p:tgtEl>
                                        <p:attrNameLst>
                                          <p:attrName>style.visibility</p:attrName>
                                        </p:attrNameLst>
                                      </p:cBhvr>
                                      <p:to>
                                        <p:strVal val="visible"/>
                                      </p:to>
                                    </p:set>
                                    <p:animEffect transition="in" filter="wipe(left)">
                                      <p:cBhvr>
                                        <p:cTn id="17" dur="1000"/>
                                        <p:tgtEl>
                                          <p:spTgt spid="85709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7091" grpId="0" uiExpand="1" build="p" bldLvl="3"/>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7"/>
          <p:cNvSpPr>
            <a:spLocks noGrp="1" noChangeArrowheads="1"/>
          </p:cNvSpPr>
          <p:nvPr>
            <p:ph idx="1"/>
          </p:nvPr>
        </p:nvSpPr>
        <p:spPr>
          <a:xfrm>
            <a:off x="360363" y="1584325"/>
            <a:ext cx="3678237" cy="4525963"/>
          </a:xfrm>
        </p:spPr>
        <p:txBody>
          <a:bodyPr/>
          <a:lstStyle/>
          <a:p>
            <a:pPr marL="107950" eaLnBrk="1" hangingPunct="1"/>
            <a:r>
              <a:rPr lang="en-US" altLang="en-US" b="0" dirty="0">
                <a:solidFill>
                  <a:schemeClr val="tx1"/>
                </a:solidFill>
              </a:rPr>
              <a:t>Table 8.2 shows the sources and uses of funds in all U.S. commercial banks in June 2017.</a:t>
            </a:r>
          </a:p>
        </p:txBody>
      </p:sp>
      <p:sp>
        <p:nvSpPr>
          <p:cNvPr id="43011" name="Rectangle 5"/>
          <p:cNvSpPr>
            <a:spLocks noGrp="1" noChangeArrowheads="1"/>
          </p:cNvSpPr>
          <p:nvPr>
            <p:ph type="title"/>
          </p:nvPr>
        </p:nvSpPr>
        <p:spPr>
          <a:noFill/>
          <a:ln/>
        </p:spPr>
        <p:txBody>
          <a:bodyPr/>
          <a:lstStyle/>
          <a:p>
            <a:pPr eaLnBrk="1" hangingPunct="1"/>
            <a:r>
              <a:rPr lang="en-CA" altLang="en-US"/>
              <a:t>Depository Institutions</a:t>
            </a:r>
          </a:p>
        </p:txBody>
      </p:sp>
      <p:pic>
        <p:nvPicPr>
          <p:cNvPr id="13" name="Picture 7">
            <a:hlinkClick r:id="rId3" action="ppaction://hlinksldjump" tooltip="Click to expand the figure"/>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40763" y="6480175"/>
            <a:ext cx="2222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60000" y="1584004"/>
            <a:ext cx="4444841" cy="4388168"/>
          </a:xfrm>
          <a:prstGeom prst="rect">
            <a:avLst/>
          </a:prstGeom>
        </p:spPr>
      </p:pic>
    </p:spTree>
  </p:cSld>
  <p:clrMapOvr>
    <a:masterClrMapping/>
  </p:clrMapOvr>
  <p:transition spd="slow">
    <p:wipe dir="r"/>
  </p:transition>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7387" y="847725"/>
            <a:ext cx="5229225" cy="5162550"/>
          </a:xfrm>
          <a:prstGeom prst="rect">
            <a:avLst/>
          </a:prstGeom>
        </p:spPr>
      </p:pic>
    </p:spTree>
  </p:cSld>
  <p:clrMapOvr>
    <a:masterClrMapping/>
  </p:clrMapOvr>
  <p:transition spd="slow">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btitle 2"/>
          <p:cNvSpPr txBox="1">
            <a:spLocks/>
          </p:cNvSpPr>
          <p:nvPr/>
        </p:nvSpPr>
        <p:spPr bwMode="auto">
          <a:xfrm>
            <a:off x="2772000" y="4644000"/>
            <a:ext cx="5476589"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indent="0" eaLnBrk="1" hangingPunct="1">
              <a:spcBef>
                <a:spcPts val="0"/>
              </a:spcBef>
            </a:pPr>
            <a:r>
              <a:rPr lang="en-CA" altLang="en-US" sz="3600" b="1" dirty="0">
                <a:solidFill>
                  <a:srgbClr val="009A82"/>
                </a:solidFill>
                <a:latin typeface="Futura Condensed" pitchFamily="34" charset="0"/>
              </a:rPr>
              <a:t>MONEY, THE PRICE LEVEL, AND INFLATION</a:t>
            </a:r>
          </a:p>
        </p:txBody>
      </p:sp>
      <p:graphicFrame>
        <p:nvGraphicFramePr>
          <p:cNvPr id="7" name="Object 6"/>
          <p:cNvGraphicFramePr>
            <a:graphicFrameLocks noChangeAspect="1"/>
          </p:cNvGraphicFramePr>
          <p:nvPr>
            <p:extLst>
              <p:ext uri="{D42A27DB-BD31-4B8C-83A1-F6EECF244321}">
                <p14:modId xmlns:p14="http://schemas.microsoft.com/office/powerpoint/2010/main" val="1101549666"/>
              </p:ext>
            </p:extLst>
          </p:nvPr>
        </p:nvGraphicFramePr>
        <p:xfrm>
          <a:off x="238412" y="5728494"/>
          <a:ext cx="8621477" cy="471487"/>
        </p:xfrm>
        <a:graphic>
          <a:graphicData uri="http://schemas.openxmlformats.org/presentationml/2006/ole">
            <mc:AlternateContent xmlns:mc="http://schemas.openxmlformats.org/markup-compatibility/2006">
              <mc:Choice xmlns:v="urn:schemas-microsoft-com:vml" Requires="v">
                <p:oleObj spid="_x0000_s10262" name="Image" r:id="rId4" imgW="14603040" imgH="799920" progId="Photoshop.Image.11">
                  <p:embed/>
                </p:oleObj>
              </mc:Choice>
              <mc:Fallback>
                <p:oleObj name="Image" r:id="rId4" imgW="14603040" imgH="799920" progId="Photoshop.Image.11">
                  <p:embed/>
                  <p:pic>
                    <p:nvPicPr>
                      <p:cNvPr id="0" name=""/>
                      <p:cNvPicPr/>
                      <p:nvPr/>
                    </p:nvPicPr>
                    <p:blipFill>
                      <a:blip r:embed="rId5"/>
                      <a:stretch>
                        <a:fillRect/>
                      </a:stretch>
                    </p:blipFill>
                    <p:spPr>
                      <a:xfrm>
                        <a:off x="238412" y="5728494"/>
                        <a:ext cx="8621477" cy="471487"/>
                      </a:xfrm>
                      <a:prstGeom prst="rect">
                        <a:avLst/>
                      </a:prstGeom>
                    </p:spPr>
                  </p:pic>
                </p:oleObj>
              </mc:Fallback>
            </mc:AlternateContent>
          </a:graphicData>
        </a:graphic>
      </p:graphicFrame>
      <p:sp>
        <p:nvSpPr>
          <p:cNvPr id="8" name="Title 1"/>
          <p:cNvSpPr txBox="1">
            <a:spLocks/>
          </p:cNvSpPr>
          <p:nvPr/>
        </p:nvSpPr>
        <p:spPr bwMode="auto">
          <a:xfrm>
            <a:off x="792000" y="4320000"/>
            <a:ext cx="1891522"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CA" altLang="en-US" sz="12000" dirty="0">
                <a:solidFill>
                  <a:srgbClr val="9B2590"/>
                </a:solidFill>
                <a:latin typeface="Mundo Sans Std Light" panose="02000302020104020303" pitchFamily="50" charset="0"/>
              </a:rPr>
              <a:t>8</a:t>
            </a:r>
          </a:p>
        </p:txBody>
      </p: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2005" y="0"/>
            <a:ext cx="7189470" cy="4503420"/>
          </a:xfrm>
          <a:prstGeom prst="rect">
            <a:avLst/>
          </a:prstGeom>
        </p:spPr>
      </p:pic>
    </p:spTree>
  </p:cSld>
  <p:clrMapOvr>
    <a:masterClrMapping/>
  </p:clrMapOvr>
  <p:transition spd="slow">
    <p:wipe dir="r"/>
  </p:transition>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24963" name="Rectangle 3"/>
          <p:cNvSpPr>
            <a:spLocks noGrp="1" noChangeArrowheads="1"/>
          </p:cNvSpPr>
          <p:nvPr>
            <p:ph idx="1"/>
          </p:nvPr>
        </p:nvSpPr>
        <p:spPr>
          <a:xfrm>
            <a:off x="360362" y="1584325"/>
            <a:ext cx="8402637" cy="4525963"/>
          </a:xfrm>
        </p:spPr>
        <p:txBody>
          <a:bodyPr/>
          <a:lstStyle/>
          <a:p>
            <a:pPr marL="107950" eaLnBrk="1" hangingPunct="1"/>
            <a:r>
              <a:rPr lang="en-CA" altLang="en-US" dirty="0"/>
              <a:t>Economic Benefits Provided by Depository Institutions</a:t>
            </a:r>
          </a:p>
          <a:p>
            <a:pPr marL="107950" lvl="1" eaLnBrk="1" hangingPunct="1"/>
            <a:r>
              <a:rPr lang="en-CA" dirty="0"/>
              <a:t>Depository institutions make a profit from the spread between the interest rate they pay on their deposits and the interest rate they charge on their loans. </a:t>
            </a:r>
          </a:p>
          <a:p>
            <a:pPr marL="107950" lvl="1" eaLnBrk="1" hangingPunct="1"/>
            <a:r>
              <a:rPr lang="en-CA" dirty="0"/>
              <a:t>Depository institutions provide four benefits:</a:t>
            </a:r>
          </a:p>
          <a:p>
            <a:pPr marL="107950" lvl="1" eaLnBrk="1" hangingPunct="1">
              <a:buClr>
                <a:srgbClr val="7030A0"/>
              </a:buClr>
              <a:buSzPct val="120000"/>
              <a:buFont typeface="Wingdings" panose="05000000000000000000" pitchFamily="2" charset="2"/>
              <a:buChar char="§"/>
            </a:pPr>
            <a:r>
              <a:rPr lang="en-CA" dirty="0"/>
              <a:t> Create liquidity</a:t>
            </a:r>
          </a:p>
          <a:p>
            <a:pPr marL="107950" lvl="1" eaLnBrk="1" hangingPunct="1">
              <a:buClr>
                <a:srgbClr val="7030A0"/>
              </a:buClr>
              <a:buSzPct val="120000"/>
              <a:buFont typeface="Wingdings" panose="05000000000000000000" pitchFamily="2" charset="2"/>
              <a:buChar char="§"/>
            </a:pPr>
            <a:r>
              <a:rPr lang="en-CA" dirty="0"/>
              <a:t> Pool risk </a:t>
            </a:r>
          </a:p>
          <a:p>
            <a:pPr marL="107950" lvl="1" eaLnBrk="1" hangingPunct="1">
              <a:buClr>
                <a:srgbClr val="7030A0"/>
              </a:buClr>
              <a:buSzPct val="120000"/>
              <a:buFont typeface="Wingdings" panose="05000000000000000000" pitchFamily="2" charset="2"/>
              <a:buChar char="§"/>
            </a:pPr>
            <a:r>
              <a:rPr lang="en-CA" dirty="0"/>
              <a:t> Lower the cost of borrowing</a:t>
            </a:r>
          </a:p>
          <a:p>
            <a:pPr marL="107950" lvl="1" eaLnBrk="1" hangingPunct="1">
              <a:buClr>
                <a:srgbClr val="7030A0"/>
              </a:buClr>
              <a:buSzPct val="120000"/>
              <a:buFont typeface="Wingdings" panose="05000000000000000000" pitchFamily="2" charset="2"/>
              <a:buChar char="§"/>
            </a:pPr>
            <a:r>
              <a:rPr lang="en-CA" dirty="0"/>
              <a:t> Lower the cost of monitoring borrowers</a:t>
            </a:r>
          </a:p>
        </p:txBody>
      </p:sp>
      <p:sp>
        <p:nvSpPr>
          <p:cNvPr id="47106" name="Rectangle 5"/>
          <p:cNvSpPr>
            <a:spLocks noGrp="1" noChangeArrowheads="1"/>
          </p:cNvSpPr>
          <p:nvPr>
            <p:ph type="title"/>
          </p:nvPr>
        </p:nvSpPr>
        <p:spPr>
          <a:noFill/>
        </p:spPr>
        <p:txBody>
          <a:bodyPr/>
          <a:lstStyle/>
          <a:p>
            <a:pPr eaLnBrk="1" hangingPunct="1"/>
            <a:r>
              <a:rPr lang="en-CA" altLang="en-US"/>
              <a:t>Depository Institutions</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24963">
                                            <p:txEl>
                                              <p:pRg st="1" end="1"/>
                                            </p:txEl>
                                          </p:spTgt>
                                        </p:tgtEl>
                                        <p:attrNameLst>
                                          <p:attrName>style.visibility</p:attrName>
                                        </p:attrNameLst>
                                      </p:cBhvr>
                                      <p:to>
                                        <p:strVal val="visible"/>
                                      </p:to>
                                    </p:set>
                                    <p:animEffect transition="in" filter="wipe(left)">
                                      <p:cBhvr>
                                        <p:cTn id="7" dur="1000"/>
                                        <p:tgtEl>
                                          <p:spTgt spid="42496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24963">
                                            <p:txEl>
                                              <p:pRg st="2" end="2"/>
                                            </p:txEl>
                                          </p:spTgt>
                                        </p:tgtEl>
                                        <p:attrNameLst>
                                          <p:attrName>style.visibility</p:attrName>
                                        </p:attrNameLst>
                                      </p:cBhvr>
                                      <p:to>
                                        <p:strVal val="visible"/>
                                      </p:to>
                                    </p:set>
                                    <p:animEffect transition="in" filter="wipe(left)">
                                      <p:cBhvr>
                                        <p:cTn id="12" dur="1000"/>
                                        <p:tgtEl>
                                          <p:spTgt spid="42496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24963">
                                            <p:txEl>
                                              <p:pRg st="3" end="3"/>
                                            </p:txEl>
                                          </p:spTgt>
                                        </p:tgtEl>
                                        <p:attrNameLst>
                                          <p:attrName>style.visibility</p:attrName>
                                        </p:attrNameLst>
                                      </p:cBhvr>
                                      <p:to>
                                        <p:strVal val="visible"/>
                                      </p:to>
                                    </p:set>
                                    <p:animEffect transition="in" filter="wipe(left)">
                                      <p:cBhvr>
                                        <p:cTn id="17" dur="1000"/>
                                        <p:tgtEl>
                                          <p:spTgt spid="424963">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24963">
                                            <p:txEl>
                                              <p:pRg st="4" end="4"/>
                                            </p:txEl>
                                          </p:spTgt>
                                        </p:tgtEl>
                                        <p:attrNameLst>
                                          <p:attrName>style.visibility</p:attrName>
                                        </p:attrNameLst>
                                      </p:cBhvr>
                                      <p:to>
                                        <p:strVal val="visible"/>
                                      </p:to>
                                    </p:set>
                                    <p:animEffect transition="in" filter="wipe(left)">
                                      <p:cBhvr>
                                        <p:cTn id="22" dur="1000"/>
                                        <p:tgtEl>
                                          <p:spTgt spid="424963">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24963">
                                            <p:txEl>
                                              <p:pRg st="5" end="5"/>
                                            </p:txEl>
                                          </p:spTgt>
                                        </p:tgtEl>
                                        <p:attrNameLst>
                                          <p:attrName>style.visibility</p:attrName>
                                        </p:attrNameLst>
                                      </p:cBhvr>
                                      <p:to>
                                        <p:strVal val="visible"/>
                                      </p:to>
                                    </p:set>
                                    <p:animEffect transition="in" filter="wipe(left)">
                                      <p:cBhvr>
                                        <p:cTn id="27" dur="1000"/>
                                        <p:tgtEl>
                                          <p:spTgt spid="424963">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24963">
                                            <p:txEl>
                                              <p:pRg st="6" end="6"/>
                                            </p:txEl>
                                          </p:spTgt>
                                        </p:tgtEl>
                                        <p:attrNameLst>
                                          <p:attrName>style.visibility</p:attrName>
                                        </p:attrNameLst>
                                      </p:cBhvr>
                                      <p:to>
                                        <p:strVal val="visible"/>
                                      </p:to>
                                    </p:set>
                                    <p:animEffect transition="in" filter="wipe(left)">
                                      <p:cBhvr>
                                        <p:cTn id="32" dur="1000"/>
                                        <p:tgtEl>
                                          <p:spTgt spid="42496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4963" grpId="0" uiExpand="1" build="p" bldLvl="3"/>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59139" name="Rectangle 3"/>
          <p:cNvSpPr>
            <a:spLocks noGrp="1" noChangeArrowheads="1"/>
          </p:cNvSpPr>
          <p:nvPr>
            <p:ph idx="1"/>
          </p:nvPr>
        </p:nvSpPr>
        <p:spPr/>
        <p:txBody>
          <a:bodyPr/>
          <a:lstStyle/>
          <a:p>
            <a:pPr eaLnBrk="1" hangingPunct="1">
              <a:defRPr/>
            </a:pPr>
            <a:r>
              <a:rPr lang="en-US" altLang="en-US" dirty="0"/>
              <a:t>How Depository Institutions Are Regulated</a:t>
            </a:r>
          </a:p>
          <a:p>
            <a:pPr lvl="1" eaLnBrk="1" hangingPunct="1">
              <a:defRPr/>
            </a:pPr>
            <a:r>
              <a:rPr dirty="0"/>
              <a:t>Depository institutions engage in risky business.</a:t>
            </a:r>
          </a:p>
          <a:p>
            <a:pPr lvl="1" eaLnBrk="1" hangingPunct="1">
              <a:defRPr/>
            </a:pPr>
            <a:r>
              <a:rPr dirty="0"/>
              <a:t>To make the risk of failure small, depository institutions are required to hold levels of reserves and owners’ capital equal to or that surpass the ratios laid down by regulation.</a:t>
            </a:r>
          </a:p>
          <a:p>
            <a:pPr lvl="1" eaLnBrk="1" hangingPunct="1">
              <a:defRPr/>
            </a:pPr>
            <a:r>
              <a:rPr dirty="0"/>
              <a:t>If a depository institution fails, deposits are guaranteed up to $250,000 per depositor per bank by the FDIC—Federal Deposit Insurance Corporation.</a:t>
            </a:r>
          </a:p>
          <a:p>
            <a:pPr marL="0" eaLnBrk="1" hangingPunct="1">
              <a:defRPr/>
            </a:pPr>
            <a:endParaRPr lang="en-US" altLang="en-US" dirty="0"/>
          </a:p>
        </p:txBody>
      </p:sp>
      <p:sp>
        <p:nvSpPr>
          <p:cNvPr id="49154" name="Rectangle 6"/>
          <p:cNvSpPr>
            <a:spLocks noGrp="1" noChangeArrowheads="1"/>
          </p:cNvSpPr>
          <p:nvPr>
            <p:ph type="title"/>
          </p:nvPr>
        </p:nvSpPr>
        <p:spPr>
          <a:noFill/>
        </p:spPr>
        <p:txBody>
          <a:bodyPr/>
          <a:lstStyle/>
          <a:p>
            <a:pPr eaLnBrk="1" hangingPunct="1"/>
            <a:r>
              <a:rPr lang="en-CA" altLang="en-US"/>
              <a:t>Depository Institutions</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59139">
                                            <p:txEl>
                                              <p:pRg st="1" end="1"/>
                                            </p:txEl>
                                          </p:spTgt>
                                        </p:tgtEl>
                                        <p:attrNameLst>
                                          <p:attrName>style.visibility</p:attrName>
                                        </p:attrNameLst>
                                      </p:cBhvr>
                                      <p:to>
                                        <p:strVal val="visible"/>
                                      </p:to>
                                    </p:set>
                                    <p:animEffect transition="in" filter="wipe(left)">
                                      <p:cBhvr>
                                        <p:cTn id="7" dur="1000"/>
                                        <p:tgtEl>
                                          <p:spTgt spid="85913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59139">
                                            <p:txEl>
                                              <p:pRg st="2" end="2"/>
                                            </p:txEl>
                                          </p:spTgt>
                                        </p:tgtEl>
                                        <p:attrNameLst>
                                          <p:attrName>style.visibility</p:attrName>
                                        </p:attrNameLst>
                                      </p:cBhvr>
                                      <p:to>
                                        <p:strVal val="visible"/>
                                      </p:to>
                                    </p:set>
                                    <p:animEffect transition="in" filter="wipe(left)">
                                      <p:cBhvr>
                                        <p:cTn id="12" dur="1000"/>
                                        <p:tgtEl>
                                          <p:spTgt spid="85913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59139">
                                            <p:txEl>
                                              <p:pRg st="3" end="3"/>
                                            </p:txEl>
                                          </p:spTgt>
                                        </p:tgtEl>
                                        <p:attrNameLst>
                                          <p:attrName>style.visibility</p:attrName>
                                        </p:attrNameLst>
                                      </p:cBhvr>
                                      <p:to>
                                        <p:strVal val="visible"/>
                                      </p:to>
                                    </p:set>
                                    <p:animEffect transition="in" filter="wipe(left)">
                                      <p:cBhvr>
                                        <p:cTn id="17" dur="1000"/>
                                        <p:tgtEl>
                                          <p:spTgt spid="85913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9139" grpId="0" uiExpand="1" build="p" bldLvl="3"/>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96354" name="Rectangle 2"/>
          <p:cNvSpPr>
            <a:spLocks noGrp="1" noChangeArrowheads="1"/>
          </p:cNvSpPr>
          <p:nvPr>
            <p:ph idx="1"/>
          </p:nvPr>
        </p:nvSpPr>
        <p:spPr/>
        <p:txBody>
          <a:bodyPr/>
          <a:lstStyle/>
          <a:p>
            <a:pPr eaLnBrk="1" hangingPunct="1">
              <a:defRPr/>
            </a:pPr>
            <a:r>
              <a:rPr lang="en-US" dirty="0"/>
              <a:t>Financial Innovation</a:t>
            </a:r>
          </a:p>
          <a:p>
            <a:pPr lvl="1" eaLnBrk="1" hangingPunct="1">
              <a:defRPr/>
            </a:pPr>
            <a:r>
              <a:rPr dirty="0"/>
              <a:t>The aim of </a:t>
            </a:r>
            <a:r>
              <a:rPr i="1" dirty="0"/>
              <a:t>financial innovation</a:t>
            </a:r>
            <a:r>
              <a:rPr dirty="0"/>
              <a:t>—the development of new financial products—is to lower the cost of deposits or to increase the return from lending. </a:t>
            </a:r>
          </a:p>
          <a:p>
            <a:pPr lvl="1" eaLnBrk="1" hangingPunct="1">
              <a:defRPr/>
            </a:pPr>
            <a:r>
              <a:rPr dirty="0"/>
              <a:t>Two influences on financial innovation are</a:t>
            </a:r>
          </a:p>
          <a:p>
            <a:pPr lvl="1" eaLnBrk="1" hangingPunct="1">
              <a:buClr>
                <a:schemeClr val="tx1"/>
              </a:buClr>
              <a:buSzPct val="100000"/>
              <a:buFont typeface="+mj-lt"/>
              <a:buAutoNum type="arabicPeriod"/>
              <a:defRPr/>
            </a:pPr>
            <a:r>
              <a:rPr dirty="0"/>
              <a:t> Economic environment</a:t>
            </a:r>
          </a:p>
          <a:p>
            <a:pPr lvl="1" eaLnBrk="1" hangingPunct="1">
              <a:buClr>
                <a:schemeClr val="tx1"/>
              </a:buClr>
              <a:buSzPct val="100000"/>
              <a:buFont typeface="+mj-lt"/>
              <a:buAutoNum type="arabicPeriod"/>
              <a:defRPr/>
            </a:pPr>
            <a:r>
              <a:rPr dirty="0"/>
              <a:t> Technology</a:t>
            </a:r>
          </a:p>
          <a:p>
            <a:pPr marL="0" eaLnBrk="1" hangingPunct="1">
              <a:defRPr/>
            </a:pPr>
            <a:endParaRPr lang="en-US" dirty="0"/>
          </a:p>
        </p:txBody>
      </p:sp>
      <p:sp>
        <p:nvSpPr>
          <p:cNvPr id="51202" name="Rectangle 3"/>
          <p:cNvSpPr>
            <a:spLocks noGrp="1" noChangeArrowheads="1"/>
          </p:cNvSpPr>
          <p:nvPr>
            <p:ph type="title"/>
          </p:nvPr>
        </p:nvSpPr>
        <p:spPr>
          <a:noFill/>
        </p:spPr>
        <p:txBody>
          <a:bodyPr/>
          <a:lstStyle/>
          <a:p>
            <a:pPr eaLnBrk="1" hangingPunct="1"/>
            <a:r>
              <a:rPr lang="en-CA" altLang="en-US"/>
              <a:t>Depository Institutions</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96354">
                                            <p:txEl>
                                              <p:pRg st="1" end="1"/>
                                            </p:txEl>
                                          </p:spTgt>
                                        </p:tgtEl>
                                        <p:attrNameLst>
                                          <p:attrName>style.visibility</p:attrName>
                                        </p:attrNameLst>
                                      </p:cBhvr>
                                      <p:to>
                                        <p:strVal val="visible"/>
                                      </p:to>
                                    </p:set>
                                    <p:animEffect transition="in" filter="wipe(left)">
                                      <p:cBhvr>
                                        <p:cTn id="7" dur="1000"/>
                                        <p:tgtEl>
                                          <p:spTgt spid="996354">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96354">
                                            <p:txEl>
                                              <p:pRg st="2" end="2"/>
                                            </p:txEl>
                                          </p:spTgt>
                                        </p:tgtEl>
                                        <p:attrNameLst>
                                          <p:attrName>style.visibility</p:attrName>
                                        </p:attrNameLst>
                                      </p:cBhvr>
                                      <p:to>
                                        <p:strVal val="visible"/>
                                      </p:to>
                                    </p:set>
                                    <p:animEffect transition="in" filter="wipe(left)">
                                      <p:cBhvr>
                                        <p:cTn id="12" dur="1000"/>
                                        <p:tgtEl>
                                          <p:spTgt spid="996354">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96354">
                                            <p:txEl>
                                              <p:pRg st="3" end="3"/>
                                            </p:txEl>
                                          </p:spTgt>
                                        </p:tgtEl>
                                        <p:attrNameLst>
                                          <p:attrName>style.visibility</p:attrName>
                                        </p:attrNameLst>
                                      </p:cBhvr>
                                      <p:to>
                                        <p:strVal val="visible"/>
                                      </p:to>
                                    </p:set>
                                    <p:animEffect transition="in" filter="wipe(left)">
                                      <p:cBhvr>
                                        <p:cTn id="17" dur="1000"/>
                                        <p:tgtEl>
                                          <p:spTgt spid="996354">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96354">
                                            <p:txEl>
                                              <p:pRg st="4" end="4"/>
                                            </p:txEl>
                                          </p:spTgt>
                                        </p:tgtEl>
                                        <p:attrNameLst>
                                          <p:attrName>style.visibility</p:attrName>
                                        </p:attrNameLst>
                                      </p:cBhvr>
                                      <p:to>
                                        <p:strVal val="visible"/>
                                      </p:to>
                                    </p:set>
                                    <p:animEffect transition="in" filter="wipe(left)">
                                      <p:cBhvr>
                                        <p:cTn id="22" dur="1000"/>
                                        <p:tgtEl>
                                          <p:spTgt spid="99635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6354" grpId="0" uiExpand="1" build="p" bldLvl="3"/>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827" name="Rectangle 3"/>
          <p:cNvSpPr>
            <a:spLocks noGrp="1" noChangeArrowheads="1"/>
          </p:cNvSpPr>
          <p:nvPr>
            <p:ph idx="1"/>
          </p:nvPr>
        </p:nvSpPr>
        <p:spPr/>
        <p:txBody>
          <a:bodyPr/>
          <a:lstStyle/>
          <a:p>
            <a:pPr marL="107950" lvl="1" eaLnBrk="1" hangingPunct="1"/>
            <a:r>
              <a:rPr lang="en-CA"/>
              <a:t>The </a:t>
            </a:r>
            <a:r>
              <a:rPr lang="en-CA" b="1"/>
              <a:t>Federal Reserve System</a:t>
            </a:r>
            <a:r>
              <a:rPr lang="en-CA"/>
              <a:t> (the Fed) is the central bank of the United States.</a:t>
            </a:r>
          </a:p>
          <a:p>
            <a:pPr marL="107950" lvl="1" eaLnBrk="1" hangingPunct="1"/>
            <a:r>
              <a:rPr lang="en-CA"/>
              <a:t>A </a:t>
            </a:r>
            <a:r>
              <a:rPr lang="en-CA" b="1"/>
              <a:t>central bank</a:t>
            </a:r>
            <a:r>
              <a:rPr lang="en-CA"/>
              <a:t> is the public authority that regulates a nation’s depository institutions and controls the quantity of money.</a:t>
            </a:r>
          </a:p>
          <a:p>
            <a:pPr marL="107950" lvl="1" eaLnBrk="1" hangingPunct="1"/>
            <a:r>
              <a:rPr lang="en-CA"/>
              <a:t>The Fed’s goals are to keep inflation in check, maintain full employment, moderate the business cycle, and contribute toward achieving long-term growth.</a:t>
            </a:r>
          </a:p>
          <a:p>
            <a:pPr marL="107950" lvl="1" eaLnBrk="1" hangingPunct="1">
              <a:buClr>
                <a:srgbClr val="3399FF"/>
              </a:buClr>
            </a:pPr>
            <a:r>
              <a:rPr lang="en-CA"/>
              <a:t>In pursuit of its goals, the Fed pays close attention to the </a:t>
            </a:r>
            <a:r>
              <a:rPr lang="en-CA" b="1"/>
              <a:t>federal funds rate</a:t>
            </a:r>
            <a:r>
              <a:rPr lang="en-CA"/>
              <a:t>—the interest rate that banks charge each other on overnight loans of reserves.</a:t>
            </a:r>
          </a:p>
        </p:txBody>
      </p:sp>
      <p:sp>
        <p:nvSpPr>
          <p:cNvPr id="53250" name="Rectangle 2"/>
          <p:cNvSpPr>
            <a:spLocks noGrp="1" noChangeArrowheads="1"/>
          </p:cNvSpPr>
          <p:nvPr>
            <p:ph type="title"/>
          </p:nvPr>
        </p:nvSpPr>
        <p:spPr/>
        <p:txBody>
          <a:bodyPr/>
          <a:lstStyle/>
          <a:p>
            <a:pPr eaLnBrk="1" hangingPunct="1"/>
            <a:r>
              <a:rPr lang="en-CA" altLang="en-US"/>
              <a:t>The Federal Reserve System</a:t>
            </a: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17827">
                                            <p:txEl>
                                              <p:pRg st="1" end="1"/>
                                            </p:txEl>
                                          </p:spTgt>
                                        </p:tgtEl>
                                        <p:attrNameLst>
                                          <p:attrName>style.visibility</p:attrName>
                                        </p:attrNameLst>
                                      </p:cBhvr>
                                      <p:to>
                                        <p:strVal val="visible"/>
                                      </p:to>
                                    </p:set>
                                    <p:animEffect transition="in" filter="wipe(left)">
                                      <p:cBhvr>
                                        <p:cTn id="7" dur="1000"/>
                                        <p:tgtEl>
                                          <p:spTgt spid="71782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17827">
                                            <p:txEl>
                                              <p:pRg st="2" end="2"/>
                                            </p:txEl>
                                          </p:spTgt>
                                        </p:tgtEl>
                                        <p:attrNameLst>
                                          <p:attrName>style.visibility</p:attrName>
                                        </p:attrNameLst>
                                      </p:cBhvr>
                                      <p:to>
                                        <p:strVal val="visible"/>
                                      </p:to>
                                    </p:set>
                                    <p:animEffect transition="in" filter="wipe(left)">
                                      <p:cBhvr>
                                        <p:cTn id="12" dur="1000"/>
                                        <p:tgtEl>
                                          <p:spTgt spid="71782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17827">
                                            <p:txEl>
                                              <p:pRg st="3" end="3"/>
                                            </p:txEl>
                                          </p:spTgt>
                                        </p:tgtEl>
                                        <p:attrNameLst>
                                          <p:attrName>style.visibility</p:attrName>
                                        </p:attrNameLst>
                                      </p:cBhvr>
                                      <p:to>
                                        <p:strVal val="visible"/>
                                      </p:to>
                                    </p:set>
                                    <p:animEffect transition="in" filter="wipe(left)">
                                      <p:cBhvr>
                                        <p:cTn id="17" dur="1000"/>
                                        <p:tgtEl>
                                          <p:spTgt spid="71782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827" grpId="0" uiExpand="1" build="p" bldLvl="3"/>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1187" name="Rectangle 3"/>
          <p:cNvSpPr>
            <a:spLocks noGrp="1" noChangeArrowheads="1"/>
          </p:cNvSpPr>
          <p:nvPr>
            <p:ph idx="1"/>
          </p:nvPr>
        </p:nvSpPr>
        <p:spPr/>
        <p:txBody>
          <a:bodyPr/>
          <a:lstStyle/>
          <a:p>
            <a:pPr marL="107950" eaLnBrk="1" hangingPunct="1"/>
            <a:r>
              <a:rPr lang="en-US" altLang="en-US" dirty="0"/>
              <a:t>The Structure of the Fed</a:t>
            </a:r>
          </a:p>
          <a:p>
            <a:pPr marL="107950" lvl="1" eaLnBrk="1" hangingPunct="1"/>
            <a:r>
              <a:rPr dirty="0"/>
              <a:t>The key elements in the structure of the Fed are</a:t>
            </a:r>
          </a:p>
          <a:p>
            <a:pPr marL="107950" lvl="1" eaLnBrk="1" hangingPunct="1">
              <a:buClr>
                <a:srgbClr val="7030A0"/>
              </a:buClr>
              <a:buSzPct val="120000"/>
              <a:buFont typeface="Wingdings" panose="05000000000000000000" pitchFamily="2" charset="2"/>
              <a:buChar char="§"/>
            </a:pPr>
            <a:r>
              <a:rPr dirty="0"/>
              <a:t> The Board of Governors</a:t>
            </a:r>
          </a:p>
          <a:p>
            <a:pPr marL="107950" lvl="1" eaLnBrk="1" hangingPunct="1">
              <a:buClr>
                <a:srgbClr val="7030A0"/>
              </a:buClr>
              <a:buSzPct val="120000"/>
              <a:buFont typeface="Wingdings" panose="05000000000000000000" pitchFamily="2" charset="2"/>
              <a:buChar char="§"/>
            </a:pPr>
            <a:r>
              <a:rPr dirty="0"/>
              <a:t> The regional Federal Reserve banks</a:t>
            </a:r>
          </a:p>
          <a:p>
            <a:pPr marL="107950" lvl="1" eaLnBrk="1" hangingPunct="1">
              <a:buClr>
                <a:srgbClr val="7030A0"/>
              </a:buClr>
              <a:buSzPct val="120000"/>
              <a:buFont typeface="Wingdings" panose="05000000000000000000" pitchFamily="2" charset="2"/>
              <a:buChar char="§"/>
            </a:pPr>
            <a:r>
              <a:rPr dirty="0"/>
              <a:t> The Federal Open Market Committee</a:t>
            </a:r>
          </a:p>
        </p:txBody>
      </p:sp>
      <p:sp>
        <p:nvSpPr>
          <p:cNvPr id="55298" name="Rectangle 5"/>
          <p:cNvSpPr>
            <a:spLocks noGrp="1" noChangeArrowheads="1"/>
          </p:cNvSpPr>
          <p:nvPr>
            <p:ph type="title"/>
          </p:nvPr>
        </p:nvSpPr>
        <p:spPr>
          <a:noFill/>
        </p:spPr>
        <p:txBody>
          <a:bodyPr/>
          <a:lstStyle/>
          <a:p>
            <a:pPr eaLnBrk="1" hangingPunct="1"/>
            <a:r>
              <a:rPr lang="en-CA" altLang="en-US"/>
              <a:t>The Federal Reserve System</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61187">
                                            <p:txEl>
                                              <p:pRg st="1" end="1"/>
                                            </p:txEl>
                                          </p:spTgt>
                                        </p:tgtEl>
                                        <p:attrNameLst>
                                          <p:attrName>style.visibility</p:attrName>
                                        </p:attrNameLst>
                                      </p:cBhvr>
                                      <p:to>
                                        <p:strVal val="visible"/>
                                      </p:to>
                                    </p:set>
                                    <p:animEffect transition="in" filter="wipe(left)">
                                      <p:cBhvr>
                                        <p:cTn id="7" dur="1000"/>
                                        <p:tgtEl>
                                          <p:spTgt spid="86118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61187">
                                            <p:txEl>
                                              <p:pRg st="2" end="2"/>
                                            </p:txEl>
                                          </p:spTgt>
                                        </p:tgtEl>
                                        <p:attrNameLst>
                                          <p:attrName>style.visibility</p:attrName>
                                        </p:attrNameLst>
                                      </p:cBhvr>
                                      <p:to>
                                        <p:strVal val="visible"/>
                                      </p:to>
                                    </p:set>
                                    <p:animEffect transition="in" filter="wipe(left)">
                                      <p:cBhvr>
                                        <p:cTn id="12" dur="1000"/>
                                        <p:tgtEl>
                                          <p:spTgt spid="86118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61187">
                                            <p:txEl>
                                              <p:pRg st="3" end="3"/>
                                            </p:txEl>
                                          </p:spTgt>
                                        </p:tgtEl>
                                        <p:attrNameLst>
                                          <p:attrName>style.visibility</p:attrName>
                                        </p:attrNameLst>
                                      </p:cBhvr>
                                      <p:to>
                                        <p:strVal val="visible"/>
                                      </p:to>
                                    </p:set>
                                    <p:animEffect transition="in" filter="wipe(left)">
                                      <p:cBhvr>
                                        <p:cTn id="17" dur="1000"/>
                                        <p:tgtEl>
                                          <p:spTgt spid="861187">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61187">
                                            <p:txEl>
                                              <p:pRg st="4" end="4"/>
                                            </p:txEl>
                                          </p:spTgt>
                                        </p:tgtEl>
                                        <p:attrNameLst>
                                          <p:attrName>style.visibility</p:attrName>
                                        </p:attrNameLst>
                                      </p:cBhvr>
                                      <p:to>
                                        <p:strVal val="visible"/>
                                      </p:to>
                                    </p:set>
                                    <p:animEffect transition="in" filter="wipe(left)">
                                      <p:cBhvr>
                                        <p:cTn id="22" dur="1000"/>
                                        <p:tgtEl>
                                          <p:spTgt spid="86118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1187" grpId="0" uiExpand="1" build="p" bldLvl="3"/>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7" name="Rectangle 3"/>
          <p:cNvSpPr>
            <a:spLocks noGrp="1" noChangeArrowheads="1"/>
          </p:cNvSpPr>
          <p:nvPr>
            <p:ph idx="1"/>
          </p:nvPr>
        </p:nvSpPr>
        <p:spPr/>
        <p:txBody>
          <a:bodyPr/>
          <a:lstStyle/>
          <a:p>
            <a:pPr marL="107950" lvl="1" eaLnBrk="1" hangingPunct="1"/>
            <a:r>
              <a:rPr b="1" dirty="0">
                <a:solidFill>
                  <a:srgbClr val="7030A0"/>
                </a:solidFill>
              </a:rPr>
              <a:t>The Board of Governors</a:t>
            </a:r>
          </a:p>
          <a:p>
            <a:pPr marL="107950" lvl="1" eaLnBrk="1" hangingPunct="1"/>
            <a:r>
              <a:rPr dirty="0"/>
              <a:t>Has seven members appointed by the president of the United States and confirmed by the Senate.</a:t>
            </a:r>
          </a:p>
          <a:p>
            <a:pPr marL="107950" lvl="1" eaLnBrk="1" hangingPunct="1"/>
            <a:r>
              <a:rPr dirty="0"/>
              <a:t>Board terms are for 14 years and terms are staggered so that one position becomes vacant every 2 years.</a:t>
            </a:r>
          </a:p>
          <a:p>
            <a:pPr marL="107950" lvl="1" eaLnBrk="1" hangingPunct="1"/>
            <a:r>
              <a:rPr dirty="0"/>
              <a:t>The president appoints one member to a (renewable) four-year term as chairman.</a:t>
            </a:r>
          </a:p>
          <a:p>
            <a:pPr marL="107950" lvl="1" eaLnBrk="1" hangingPunct="1"/>
            <a:r>
              <a:rPr dirty="0"/>
              <a:t>Each of the 12 Federal Reserve Regional Banks has a nine-person board of directors and a president.</a:t>
            </a:r>
          </a:p>
        </p:txBody>
      </p:sp>
      <p:sp>
        <p:nvSpPr>
          <p:cNvPr id="57346" name="Rectangle 5"/>
          <p:cNvSpPr>
            <a:spLocks noGrp="1" noChangeArrowheads="1"/>
          </p:cNvSpPr>
          <p:nvPr>
            <p:ph type="title"/>
          </p:nvPr>
        </p:nvSpPr>
        <p:spPr>
          <a:noFill/>
        </p:spPr>
        <p:txBody>
          <a:bodyPr/>
          <a:lstStyle/>
          <a:p>
            <a:pPr eaLnBrk="1" hangingPunct="1"/>
            <a:r>
              <a:rPr lang="en-CA" altLang="en-US"/>
              <a:t>The Federal Reserve System</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childTnLst>
                                    <p:set>
                                      <p:cBhvr>
                                        <p:cTn id="6" dur="1" fill="hold">
                                          <p:stCondLst>
                                            <p:cond delay="0"/>
                                          </p:stCondLst>
                                        </p:cTn>
                                        <p:tgtEl>
                                          <p:spTgt spid="57347">
                                            <p:txEl>
                                              <p:pRg st="1" end="1"/>
                                            </p:txEl>
                                          </p:spTgt>
                                        </p:tgtEl>
                                        <p:attrNameLst>
                                          <p:attrName>style.visibility</p:attrName>
                                        </p:attrNameLst>
                                      </p:cBhvr>
                                      <p:to>
                                        <p:strVal val="visible"/>
                                      </p:to>
                                    </p:set>
                                    <p:animEffect transition="in" filter="wipe(left)">
                                      <p:cBhvr>
                                        <p:cTn id="7" dur="1000"/>
                                        <p:tgtEl>
                                          <p:spTgt spid="5734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1" nodeType="clickEffect">
                                  <p:stCondLst>
                                    <p:cond delay="0"/>
                                  </p:stCondLst>
                                  <p:childTnLst>
                                    <p:set>
                                      <p:cBhvr>
                                        <p:cTn id="11" dur="1" fill="hold">
                                          <p:stCondLst>
                                            <p:cond delay="0"/>
                                          </p:stCondLst>
                                        </p:cTn>
                                        <p:tgtEl>
                                          <p:spTgt spid="57347">
                                            <p:txEl>
                                              <p:pRg st="2" end="2"/>
                                            </p:txEl>
                                          </p:spTgt>
                                        </p:tgtEl>
                                        <p:attrNameLst>
                                          <p:attrName>style.visibility</p:attrName>
                                        </p:attrNameLst>
                                      </p:cBhvr>
                                      <p:to>
                                        <p:strVal val="visible"/>
                                      </p:to>
                                    </p:set>
                                    <p:animEffect transition="in" filter="wipe(left)">
                                      <p:cBhvr>
                                        <p:cTn id="12" dur="1000"/>
                                        <p:tgtEl>
                                          <p:spTgt spid="5734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1" nodeType="clickEffect">
                                  <p:stCondLst>
                                    <p:cond delay="0"/>
                                  </p:stCondLst>
                                  <p:childTnLst>
                                    <p:set>
                                      <p:cBhvr>
                                        <p:cTn id="16" dur="1" fill="hold">
                                          <p:stCondLst>
                                            <p:cond delay="0"/>
                                          </p:stCondLst>
                                        </p:cTn>
                                        <p:tgtEl>
                                          <p:spTgt spid="57347">
                                            <p:txEl>
                                              <p:pRg st="3" end="3"/>
                                            </p:txEl>
                                          </p:spTgt>
                                        </p:tgtEl>
                                        <p:attrNameLst>
                                          <p:attrName>style.visibility</p:attrName>
                                        </p:attrNameLst>
                                      </p:cBhvr>
                                      <p:to>
                                        <p:strVal val="visible"/>
                                      </p:to>
                                    </p:set>
                                    <p:animEffect transition="in" filter="wipe(left)">
                                      <p:cBhvr>
                                        <p:cTn id="17" dur="1000"/>
                                        <p:tgtEl>
                                          <p:spTgt spid="5734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1" nodeType="clickEffect">
                                  <p:stCondLst>
                                    <p:cond delay="0"/>
                                  </p:stCondLst>
                                  <p:childTnLst>
                                    <p:set>
                                      <p:cBhvr>
                                        <p:cTn id="21" dur="1" fill="hold">
                                          <p:stCondLst>
                                            <p:cond delay="0"/>
                                          </p:stCondLst>
                                        </p:cTn>
                                        <p:tgtEl>
                                          <p:spTgt spid="57347">
                                            <p:txEl>
                                              <p:pRg st="4" end="4"/>
                                            </p:txEl>
                                          </p:spTgt>
                                        </p:tgtEl>
                                        <p:attrNameLst>
                                          <p:attrName>style.visibility</p:attrName>
                                        </p:attrNameLst>
                                      </p:cBhvr>
                                      <p:to>
                                        <p:strVal val="visible"/>
                                      </p:to>
                                    </p:set>
                                    <p:animEffect transition="in" filter="wipe(left)">
                                      <p:cBhvr>
                                        <p:cTn id="22" dur="1000"/>
                                        <p:tgtEl>
                                          <p:spTgt spid="5734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1" uiExpand="1" build="p" bldLvl="3"/>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5283" name="Rectangle 3"/>
          <p:cNvSpPr>
            <a:spLocks noGrp="1" noChangeArrowheads="1"/>
          </p:cNvSpPr>
          <p:nvPr>
            <p:ph idx="1"/>
          </p:nvPr>
        </p:nvSpPr>
        <p:spPr/>
        <p:txBody>
          <a:bodyPr/>
          <a:lstStyle/>
          <a:p>
            <a:pPr marL="107950" lvl="1" eaLnBrk="1" hangingPunct="1"/>
            <a:r>
              <a:rPr b="1" dirty="0">
                <a:solidFill>
                  <a:srgbClr val="7030A0"/>
                </a:solidFill>
              </a:rPr>
              <a:t>The Federal Reserve Banks</a:t>
            </a:r>
          </a:p>
          <a:p>
            <a:pPr marL="107950" lvl="1" eaLnBrk="1" hangingPunct="1"/>
            <a:r>
              <a:rPr dirty="0"/>
              <a:t>Figure </a:t>
            </a:r>
            <a:r>
              <a:rPr lang="en-AU" dirty="0"/>
              <a:t>8.</a:t>
            </a:r>
            <a:r>
              <a:rPr dirty="0"/>
              <a:t>1 shows the 12 regions.</a:t>
            </a:r>
          </a:p>
        </p:txBody>
      </p:sp>
      <p:sp>
        <p:nvSpPr>
          <p:cNvPr id="59394" name="Rectangle 18"/>
          <p:cNvSpPr>
            <a:spLocks noGrp="1" noChangeArrowheads="1"/>
          </p:cNvSpPr>
          <p:nvPr>
            <p:ph type="title"/>
          </p:nvPr>
        </p:nvSpPr>
        <p:spPr>
          <a:noFill/>
        </p:spPr>
        <p:txBody>
          <a:bodyPr/>
          <a:lstStyle/>
          <a:p>
            <a:pPr eaLnBrk="1" hangingPunct="1"/>
            <a:r>
              <a:rPr lang="en-CA" altLang="en-US"/>
              <a:t>The Federal Reserve System</a:t>
            </a:r>
          </a:p>
        </p:txBody>
      </p:sp>
      <p:pic>
        <p:nvPicPr>
          <p:cNvPr id="59396" name="Picture 14" descr="fig2501a.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63675" y="2667000"/>
            <a:ext cx="6329363" cy="394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descr="fig2501b.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63675" y="2667000"/>
            <a:ext cx="6329363" cy="394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descr="fig2501c.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463675" y="2667000"/>
            <a:ext cx="6329363" cy="394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descr="fig2501d.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463675" y="2667000"/>
            <a:ext cx="6329363" cy="394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descr="fig2501e.gi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463675" y="2667000"/>
            <a:ext cx="6329363" cy="394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descr="fig2501f.gif"/>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463675" y="2667000"/>
            <a:ext cx="6329363" cy="394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2" descr="fig2501g.gif"/>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463675" y="2667000"/>
            <a:ext cx="6329363" cy="394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3" descr="fig2501h.gif"/>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463675" y="2667000"/>
            <a:ext cx="6329363" cy="394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4" descr="fig2501i.gif"/>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463675" y="2667000"/>
            <a:ext cx="6329363" cy="394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descr="fig2501j.gif"/>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1463675" y="2667000"/>
            <a:ext cx="6329363" cy="394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6" descr="fig2501k.gif"/>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463675" y="2667000"/>
            <a:ext cx="6329363" cy="394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7" descr="fig2501l.gif"/>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1463675" y="2667000"/>
            <a:ext cx="6329363" cy="394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8" descr="fig2501m.gif"/>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1463675" y="2667000"/>
            <a:ext cx="6329363" cy="394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9" descr="fig2501n.gif"/>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1524000" y="2667000"/>
            <a:ext cx="6488113" cy="394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7">
            <a:hlinkClick r:id="rId17" action="ppaction://hlinksldjump" tooltip="Click to expand the figure"/>
          </p:cNvPr>
          <p:cNvPicPr>
            <a:picLocks noChangeAspect="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8640763" y="6480175"/>
            <a:ext cx="2222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865283">
                                            <p:txEl>
                                              <p:pRg st="1" end="1"/>
                                            </p:txEl>
                                          </p:spTgt>
                                        </p:tgtEl>
                                        <p:attrNameLst>
                                          <p:attrName>style.visibility</p:attrName>
                                        </p:attrNameLst>
                                      </p:cBhvr>
                                      <p:to>
                                        <p:strVal val="visible"/>
                                      </p:to>
                                    </p:set>
                                    <p:animEffect transition="in" filter="wipe(left)">
                                      <p:cBhvr>
                                        <p:cTn id="7" dur="1000"/>
                                        <p:tgtEl>
                                          <p:spTgt spid="86528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par>
                          <p:cTn id="13" fill="hold" nodeType="afterGroup">
                            <p:stCondLst>
                              <p:cond delay="500"/>
                            </p:stCondLst>
                            <p:childTnLst>
                              <p:par>
                                <p:cTn id="14" presetID="10" presetClass="entr" presetSubtype="0" fill="hold" nodeType="after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childTnLst>
                          </p:cTn>
                        </p:par>
                        <p:par>
                          <p:cTn id="17" fill="hold" nodeType="afterGroup">
                            <p:stCondLst>
                              <p:cond delay="1000"/>
                            </p:stCondLst>
                            <p:childTnLst>
                              <p:par>
                                <p:cTn id="18" presetID="10" presetClass="entr" presetSubtype="0"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childTnLst>
                          </p:cTn>
                        </p:par>
                        <p:par>
                          <p:cTn id="21" fill="hold" nodeType="afterGroup">
                            <p:stCondLst>
                              <p:cond delay="1500"/>
                            </p:stCondLst>
                            <p:childTnLst>
                              <p:par>
                                <p:cTn id="22" presetID="10" presetClass="entr" presetSubtype="0" fill="hold"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childTnLst>
                          </p:cTn>
                        </p:par>
                        <p:par>
                          <p:cTn id="25" fill="hold" nodeType="afterGroup">
                            <p:stCondLst>
                              <p:cond delay="2000"/>
                            </p:stCondLst>
                            <p:childTnLst>
                              <p:par>
                                <p:cTn id="26" presetID="10" presetClass="entr" presetSubtype="0" fill="hold"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childTnLst>
                          </p:cTn>
                        </p:par>
                        <p:par>
                          <p:cTn id="29" fill="hold" nodeType="afterGroup">
                            <p:stCondLst>
                              <p:cond delay="2500"/>
                            </p:stCondLst>
                            <p:childTnLst>
                              <p:par>
                                <p:cTn id="30" presetID="10"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childTnLst>
                          </p:cTn>
                        </p:par>
                        <p:par>
                          <p:cTn id="33" fill="hold" nodeType="afterGroup">
                            <p:stCondLst>
                              <p:cond delay="3000"/>
                            </p:stCondLst>
                            <p:childTnLst>
                              <p:par>
                                <p:cTn id="34" presetID="10"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500"/>
                                        <p:tgtEl>
                                          <p:spTgt spid="24"/>
                                        </p:tgtEl>
                                      </p:cBhvr>
                                    </p:animEffect>
                                  </p:childTnLst>
                                </p:cTn>
                              </p:par>
                            </p:childTnLst>
                          </p:cTn>
                        </p:par>
                        <p:par>
                          <p:cTn id="37" fill="hold" nodeType="afterGroup">
                            <p:stCondLst>
                              <p:cond delay="3500"/>
                            </p:stCondLst>
                            <p:childTnLst>
                              <p:par>
                                <p:cTn id="38" presetID="10" presetClass="entr" presetSubtype="0" fill="hold" nodeType="after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fade">
                                      <p:cBhvr>
                                        <p:cTn id="40" dur="500"/>
                                        <p:tgtEl>
                                          <p:spTgt spid="25"/>
                                        </p:tgtEl>
                                      </p:cBhvr>
                                    </p:animEffect>
                                  </p:childTnLst>
                                </p:cTn>
                              </p:par>
                            </p:childTnLst>
                          </p:cTn>
                        </p:par>
                        <p:par>
                          <p:cTn id="41" fill="hold" nodeType="afterGroup">
                            <p:stCondLst>
                              <p:cond delay="4000"/>
                            </p:stCondLst>
                            <p:childTnLst>
                              <p:par>
                                <p:cTn id="42" presetID="10" presetClass="entr" presetSubtype="0" fill="hold"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fade">
                                      <p:cBhvr>
                                        <p:cTn id="44" dur="500"/>
                                        <p:tgtEl>
                                          <p:spTgt spid="26"/>
                                        </p:tgtEl>
                                      </p:cBhvr>
                                    </p:animEffect>
                                  </p:childTnLst>
                                </p:cTn>
                              </p:par>
                            </p:childTnLst>
                          </p:cTn>
                        </p:par>
                        <p:par>
                          <p:cTn id="45" fill="hold" nodeType="afterGroup">
                            <p:stCondLst>
                              <p:cond delay="4500"/>
                            </p:stCondLst>
                            <p:childTnLst>
                              <p:par>
                                <p:cTn id="46" presetID="10" presetClass="entr" presetSubtype="0" fill="hold" nodeType="after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fade">
                                      <p:cBhvr>
                                        <p:cTn id="48" dur="500"/>
                                        <p:tgtEl>
                                          <p:spTgt spid="27"/>
                                        </p:tgtEl>
                                      </p:cBhvr>
                                    </p:animEffect>
                                  </p:childTnLst>
                                </p:cTn>
                              </p:par>
                            </p:childTnLst>
                          </p:cTn>
                        </p:par>
                        <p:par>
                          <p:cTn id="49" fill="hold" nodeType="afterGroup">
                            <p:stCondLst>
                              <p:cond delay="5000"/>
                            </p:stCondLst>
                            <p:childTnLst>
                              <p:par>
                                <p:cTn id="50" presetID="10" presetClass="entr" presetSubtype="0" fill="hold"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500"/>
                                        <p:tgtEl>
                                          <p:spTgt spid="28"/>
                                        </p:tgtEl>
                                      </p:cBhvr>
                                    </p:animEffect>
                                  </p:childTnLst>
                                </p:cTn>
                              </p:par>
                            </p:childTnLst>
                          </p:cTn>
                        </p:par>
                        <p:par>
                          <p:cTn id="53" fill="hold" nodeType="afterGroup">
                            <p:stCondLst>
                              <p:cond delay="5500"/>
                            </p:stCondLst>
                            <p:childTnLst>
                              <p:par>
                                <p:cTn id="54" presetID="10" presetClass="entr" presetSubtype="0" fill="hold"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fade">
                                      <p:cBhvr>
                                        <p:cTn id="56" dur="500"/>
                                        <p:tgtEl>
                                          <p:spTgt spid="29"/>
                                        </p:tgtEl>
                                      </p:cBhvr>
                                    </p:animEffect>
                                  </p:childTnLst>
                                </p:cTn>
                              </p:par>
                            </p:childTnLst>
                          </p:cTn>
                        </p:par>
                        <p:par>
                          <p:cTn id="57" fill="hold" nodeType="afterGroup">
                            <p:stCondLst>
                              <p:cond delay="6000"/>
                            </p:stCondLst>
                            <p:childTnLst>
                              <p:par>
                                <p:cTn id="58" presetID="10" presetClass="entr" presetSubtype="0" fill="hold" nodeType="afterEffect">
                                  <p:stCondLst>
                                    <p:cond delay="0"/>
                                  </p:stCondLst>
                                  <p:childTnLst>
                                    <p:set>
                                      <p:cBhvr>
                                        <p:cTn id="59" dur="1" fill="hold">
                                          <p:stCondLst>
                                            <p:cond delay="0"/>
                                          </p:stCondLst>
                                        </p:cTn>
                                        <p:tgtEl>
                                          <p:spTgt spid="30"/>
                                        </p:tgtEl>
                                        <p:attrNameLst>
                                          <p:attrName>style.visibility</p:attrName>
                                        </p:attrNameLst>
                                      </p:cBhvr>
                                      <p:to>
                                        <p:strVal val="visible"/>
                                      </p:to>
                                    </p:set>
                                    <p:animEffect transition="in" filter="fade">
                                      <p:cBhvr>
                                        <p:cTn id="6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1442" name="Picture 14" descr="fig2501a.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799" y="990601"/>
            <a:ext cx="7408069" cy="4622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fig2501b.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5799" y="990601"/>
            <a:ext cx="7408069" cy="4622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descr="fig2501c.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85799" y="990601"/>
            <a:ext cx="7408069" cy="4622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descr="fig2501d.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85799" y="990601"/>
            <a:ext cx="7408069" cy="4622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descr="fig2501e.gi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85799" y="990601"/>
            <a:ext cx="7408069" cy="4622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descr="fig2501f.gif"/>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85799" y="990601"/>
            <a:ext cx="7408069" cy="4622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descr="fig2501g.gif"/>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85799" y="990601"/>
            <a:ext cx="7408069" cy="4622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descr="fig2501h.gif"/>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85799" y="990601"/>
            <a:ext cx="7408069" cy="4622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2" descr="fig2501i.gif"/>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685799" y="990601"/>
            <a:ext cx="7408069" cy="4622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3" descr="fig2501j.gif"/>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685799" y="990601"/>
            <a:ext cx="7408069" cy="4622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4" descr="fig2501k.gif"/>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685799" y="990601"/>
            <a:ext cx="7408069" cy="4622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descr="fig2501l.gif"/>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685799" y="990601"/>
            <a:ext cx="7408069" cy="4622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6" descr="fig2501m.gif"/>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685799" y="990601"/>
            <a:ext cx="7408069" cy="4622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7" descr="fig2501n.gif"/>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685800" y="990601"/>
            <a:ext cx="7594283" cy="4622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par>
                          <p:cTn id="16" fill="hold" nodeType="afterGroup">
                            <p:stCondLst>
                              <p:cond delay="1500"/>
                            </p:stCondLst>
                            <p:childTnLst>
                              <p:par>
                                <p:cTn id="17" presetID="10"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childTnLst>
                          </p:cTn>
                        </p:par>
                        <p:par>
                          <p:cTn id="20" fill="hold" nodeType="afterGroup">
                            <p:stCondLst>
                              <p:cond delay="2000"/>
                            </p:stCondLst>
                            <p:childTnLst>
                              <p:par>
                                <p:cTn id="21" presetID="10"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childTnLst>
                          </p:cTn>
                        </p:par>
                        <p:par>
                          <p:cTn id="24" fill="hold" nodeType="afterGroup">
                            <p:stCondLst>
                              <p:cond delay="2500"/>
                            </p:stCondLst>
                            <p:childTnLst>
                              <p:par>
                                <p:cTn id="25" presetID="10" presetClass="entr" presetSubtype="0"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par>
                          <p:cTn id="28" fill="hold" nodeType="afterGroup">
                            <p:stCondLst>
                              <p:cond delay="3000"/>
                            </p:stCondLst>
                            <p:childTnLst>
                              <p:par>
                                <p:cTn id="29" presetID="10" presetClass="entr" presetSubtype="0" fill="hold"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childTnLst>
                                </p:cTn>
                              </p:par>
                            </p:childTnLst>
                          </p:cTn>
                        </p:par>
                        <p:par>
                          <p:cTn id="32" fill="hold" nodeType="afterGroup">
                            <p:stCondLst>
                              <p:cond delay="3500"/>
                            </p:stCondLst>
                            <p:childTnLst>
                              <p:par>
                                <p:cTn id="33" presetID="10" presetClass="entr" presetSubtype="0" fill="hold"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500"/>
                                        <p:tgtEl>
                                          <p:spTgt spid="23"/>
                                        </p:tgtEl>
                                      </p:cBhvr>
                                    </p:animEffect>
                                  </p:childTnLst>
                                </p:cTn>
                              </p:par>
                            </p:childTnLst>
                          </p:cTn>
                        </p:par>
                        <p:par>
                          <p:cTn id="36" fill="hold" nodeType="afterGroup">
                            <p:stCondLst>
                              <p:cond delay="4000"/>
                            </p:stCondLst>
                            <p:childTnLst>
                              <p:par>
                                <p:cTn id="37" presetID="10" presetClass="entr" presetSubtype="0" fill="hold" nodeType="after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500"/>
                                        <p:tgtEl>
                                          <p:spTgt spid="24"/>
                                        </p:tgtEl>
                                      </p:cBhvr>
                                    </p:animEffect>
                                  </p:childTnLst>
                                </p:cTn>
                              </p:par>
                            </p:childTnLst>
                          </p:cTn>
                        </p:par>
                        <p:par>
                          <p:cTn id="40" fill="hold" nodeType="afterGroup">
                            <p:stCondLst>
                              <p:cond delay="4500"/>
                            </p:stCondLst>
                            <p:childTnLst>
                              <p:par>
                                <p:cTn id="41" presetID="10" presetClass="entr" presetSubtype="0" fill="hold" nodeType="after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500"/>
                                        <p:tgtEl>
                                          <p:spTgt spid="25"/>
                                        </p:tgtEl>
                                      </p:cBhvr>
                                    </p:animEffect>
                                  </p:childTnLst>
                                </p:cTn>
                              </p:par>
                            </p:childTnLst>
                          </p:cTn>
                        </p:par>
                        <p:par>
                          <p:cTn id="44" fill="hold" nodeType="afterGroup">
                            <p:stCondLst>
                              <p:cond delay="5000"/>
                            </p:stCondLst>
                            <p:childTnLst>
                              <p:par>
                                <p:cTn id="45" presetID="10" presetClass="entr" presetSubtype="0" fill="hold"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500"/>
                                        <p:tgtEl>
                                          <p:spTgt spid="26"/>
                                        </p:tgtEl>
                                      </p:cBhvr>
                                    </p:animEffect>
                                  </p:childTnLst>
                                </p:cTn>
                              </p:par>
                            </p:childTnLst>
                          </p:cTn>
                        </p:par>
                        <p:par>
                          <p:cTn id="48" fill="hold" nodeType="afterGroup">
                            <p:stCondLst>
                              <p:cond delay="5500"/>
                            </p:stCondLst>
                            <p:childTnLst>
                              <p:par>
                                <p:cTn id="49" presetID="10" presetClass="entr" presetSubtype="0"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500"/>
                                        <p:tgtEl>
                                          <p:spTgt spid="27"/>
                                        </p:tgtEl>
                                      </p:cBhvr>
                                    </p:animEffect>
                                  </p:childTnLst>
                                </p:cTn>
                              </p:par>
                            </p:childTnLst>
                          </p:cTn>
                        </p:par>
                        <p:par>
                          <p:cTn id="52" fill="hold" nodeType="afterGroup">
                            <p:stCondLst>
                              <p:cond delay="6000"/>
                            </p:stCondLst>
                            <p:childTnLst>
                              <p:par>
                                <p:cTn id="53" presetID="10" presetClass="entr" presetSubtype="0"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9379" name="Rectangle 3"/>
          <p:cNvSpPr>
            <a:spLocks noGrp="1" noChangeArrowheads="1"/>
          </p:cNvSpPr>
          <p:nvPr>
            <p:ph idx="1"/>
          </p:nvPr>
        </p:nvSpPr>
        <p:spPr/>
        <p:txBody>
          <a:bodyPr/>
          <a:lstStyle/>
          <a:p>
            <a:pPr marL="107950" lvl="1" eaLnBrk="1" hangingPunct="1"/>
            <a:r>
              <a:rPr b="1" dirty="0">
                <a:solidFill>
                  <a:srgbClr val="7030A0"/>
                </a:solidFill>
              </a:rPr>
              <a:t>The Federal Open Market Committee</a:t>
            </a:r>
          </a:p>
          <a:p>
            <a:pPr marL="107950" lvl="1" eaLnBrk="1" hangingPunct="1"/>
            <a:r>
              <a:rPr dirty="0"/>
              <a:t>The </a:t>
            </a:r>
            <a:r>
              <a:rPr b="1" dirty="0"/>
              <a:t>Federal Open Market Committee</a:t>
            </a:r>
            <a:r>
              <a:rPr dirty="0"/>
              <a:t> (FOMC) is the main policy-making group in the Federal Reserve System.</a:t>
            </a:r>
          </a:p>
          <a:p>
            <a:pPr marL="107950" lvl="1" eaLnBrk="1" hangingPunct="1"/>
            <a:r>
              <a:rPr dirty="0"/>
              <a:t>It consists of the members of the Board of Governors, the president of the Federal Reserve Bank of New York, and the 11 presidents of other regional Federal Reserve banks of whom, on a rotating basis, 4 are voting members.</a:t>
            </a:r>
          </a:p>
          <a:p>
            <a:pPr marL="107950" lvl="1" eaLnBrk="1" hangingPunct="1"/>
            <a:r>
              <a:rPr dirty="0"/>
              <a:t>The FOMC meets every six weeks to formulate monetary policy.</a:t>
            </a:r>
          </a:p>
        </p:txBody>
      </p:sp>
      <p:sp>
        <p:nvSpPr>
          <p:cNvPr id="63490" name="Rectangle 5"/>
          <p:cNvSpPr>
            <a:spLocks noGrp="1" noChangeArrowheads="1"/>
          </p:cNvSpPr>
          <p:nvPr>
            <p:ph type="title"/>
          </p:nvPr>
        </p:nvSpPr>
        <p:spPr>
          <a:noFill/>
        </p:spPr>
        <p:txBody>
          <a:bodyPr/>
          <a:lstStyle/>
          <a:p>
            <a:pPr eaLnBrk="1" hangingPunct="1"/>
            <a:r>
              <a:rPr lang="en-CA" altLang="en-US"/>
              <a:t>The Federal Reserve System</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69379">
                                            <p:txEl>
                                              <p:pRg st="1" end="1"/>
                                            </p:txEl>
                                          </p:spTgt>
                                        </p:tgtEl>
                                        <p:attrNameLst>
                                          <p:attrName>style.visibility</p:attrName>
                                        </p:attrNameLst>
                                      </p:cBhvr>
                                      <p:to>
                                        <p:strVal val="visible"/>
                                      </p:to>
                                    </p:set>
                                    <p:animEffect transition="in" filter="wipe(left)">
                                      <p:cBhvr>
                                        <p:cTn id="7" dur="1000"/>
                                        <p:tgtEl>
                                          <p:spTgt spid="86937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69379">
                                            <p:txEl>
                                              <p:pRg st="2" end="2"/>
                                            </p:txEl>
                                          </p:spTgt>
                                        </p:tgtEl>
                                        <p:attrNameLst>
                                          <p:attrName>style.visibility</p:attrName>
                                        </p:attrNameLst>
                                      </p:cBhvr>
                                      <p:to>
                                        <p:strVal val="visible"/>
                                      </p:to>
                                    </p:set>
                                    <p:animEffect transition="in" filter="wipe(left)">
                                      <p:cBhvr>
                                        <p:cTn id="12" dur="1000"/>
                                        <p:tgtEl>
                                          <p:spTgt spid="86937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69379">
                                            <p:txEl>
                                              <p:pRg st="3" end="3"/>
                                            </p:txEl>
                                          </p:spTgt>
                                        </p:tgtEl>
                                        <p:attrNameLst>
                                          <p:attrName>style.visibility</p:attrName>
                                        </p:attrNameLst>
                                      </p:cBhvr>
                                      <p:to>
                                        <p:strVal val="visible"/>
                                      </p:to>
                                    </p:set>
                                    <p:animEffect transition="in" filter="wipe(left)">
                                      <p:cBhvr>
                                        <p:cTn id="17" dur="1000"/>
                                        <p:tgtEl>
                                          <p:spTgt spid="86937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9379" grpId="0" build="p" bldLvl="3"/>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91907" name="Rectangle 3"/>
          <p:cNvSpPr>
            <a:spLocks noGrp="1" noChangeArrowheads="1"/>
          </p:cNvSpPr>
          <p:nvPr>
            <p:ph idx="1"/>
          </p:nvPr>
        </p:nvSpPr>
        <p:spPr/>
        <p:txBody>
          <a:bodyPr/>
          <a:lstStyle/>
          <a:p>
            <a:pPr marL="107950" lvl="1" eaLnBrk="1" hangingPunct="1"/>
            <a:r>
              <a:rPr dirty="0"/>
              <a:t>In practice, the chair of the Board of Governors (</a:t>
            </a:r>
            <a:r>
              <a:rPr lang="en-AU" dirty="0"/>
              <a:t>Jerome Powell</a:t>
            </a:r>
            <a:r>
              <a:rPr dirty="0"/>
              <a:t>) has the largest influence on the Fed’s policy. </a:t>
            </a:r>
          </a:p>
          <a:p>
            <a:pPr marL="107950" lvl="1" eaLnBrk="1" hangingPunct="1"/>
            <a:r>
              <a:rPr lang="en-US" smtClean="0"/>
              <a:t>H</a:t>
            </a:r>
            <a:r>
              <a:rPr smtClean="0"/>
              <a:t>e </a:t>
            </a:r>
            <a:r>
              <a:rPr dirty="0"/>
              <a:t>controls the agenda of the Board, has better contact with the Fed’s staff, and is the Fed’s spokesperson and point of contact with the federal government and with foreign central banks and governments.</a:t>
            </a:r>
          </a:p>
        </p:txBody>
      </p:sp>
      <p:sp>
        <p:nvSpPr>
          <p:cNvPr id="65538" name="Rectangle 5"/>
          <p:cNvSpPr>
            <a:spLocks noGrp="1" noChangeArrowheads="1"/>
          </p:cNvSpPr>
          <p:nvPr>
            <p:ph type="title"/>
          </p:nvPr>
        </p:nvSpPr>
        <p:spPr>
          <a:noFill/>
        </p:spPr>
        <p:txBody>
          <a:bodyPr/>
          <a:lstStyle/>
          <a:p>
            <a:pPr eaLnBrk="1" hangingPunct="1"/>
            <a:r>
              <a:rPr lang="en-CA" altLang="en-US"/>
              <a:t>The Federal Reserve System</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91907">
                                            <p:txEl>
                                              <p:pRg st="0" end="0"/>
                                            </p:txEl>
                                          </p:spTgt>
                                        </p:tgtEl>
                                        <p:attrNameLst>
                                          <p:attrName>style.visibility</p:attrName>
                                        </p:attrNameLst>
                                      </p:cBhvr>
                                      <p:to>
                                        <p:strVal val="visible"/>
                                      </p:to>
                                    </p:set>
                                    <p:animEffect transition="in" filter="wipe(left)">
                                      <p:cBhvr>
                                        <p:cTn id="7" dur="1000"/>
                                        <p:tgtEl>
                                          <p:spTgt spid="8919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91907">
                                            <p:txEl>
                                              <p:pRg st="1" end="1"/>
                                            </p:txEl>
                                          </p:spTgt>
                                        </p:tgtEl>
                                        <p:attrNameLst>
                                          <p:attrName>style.visibility</p:attrName>
                                        </p:attrNameLst>
                                      </p:cBhvr>
                                      <p:to>
                                        <p:strVal val="visible"/>
                                      </p:to>
                                    </p:set>
                                    <p:animEffect transition="in" filter="wipe(left)">
                                      <p:cBhvr>
                                        <p:cTn id="12" dur="1000"/>
                                        <p:tgtEl>
                                          <p:spTgt spid="89190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1907" grpId="0" build="p" bldLvl="3"/>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bwMode="auto">
          <a:xfrm>
            <a:off x="684213" y="914400"/>
            <a:ext cx="8229600" cy="622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r>
              <a:rPr lang="en-US" altLang="en-US" sz="2500" b="1" dirty="0">
                <a:solidFill>
                  <a:srgbClr val="F04B22"/>
                </a:solidFill>
                <a:cs typeface="Arial" panose="020B0604020202020204" pitchFamily="34" charset="0"/>
              </a:rPr>
              <a:t>After studying this chapter, you will be able to:</a:t>
            </a:r>
            <a:endParaRPr lang="en-US" altLang="en-US" sz="2500" b="1" dirty="0">
              <a:solidFill>
                <a:srgbClr val="F04B22"/>
              </a:solidFill>
            </a:endParaRPr>
          </a:p>
        </p:txBody>
      </p:sp>
      <p:sp>
        <p:nvSpPr>
          <p:cNvPr id="386051" name="Rectangle 3"/>
          <p:cNvSpPr>
            <a:spLocks noGrp="1" noChangeArrowheads="1"/>
          </p:cNvSpPr>
          <p:nvPr>
            <p:ph idx="4294967295"/>
          </p:nvPr>
        </p:nvSpPr>
        <p:spPr bwMode="auto">
          <a:xfrm>
            <a:off x="684213" y="1600200"/>
            <a:ext cx="8078787" cy="47466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1400"/>
              </a:spcBef>
              <a:spcAft>
                <a:spcPts val="600"/>
              </a:spcAft>
              <a:buClr>
                <a:srgbClr val="F04B22"/>
              </a:buClr>
              <a:buSzPct val="80000"/>
              <a:buFont typeface="Wingdings" panose="05000000000000000000" pitchFamily="2" charset="2"/>
              <a:buChar char="u"/>
            </a:pPr>
            <a:r>
              <a:rPr lang="en-CA" altLang="en-US" sz="2400" dirty="0">
                <a:cs typeface="Arial" panose="020B0604020202020204" pitchFamily="34" charset="0"/>
              </a:rPr>
              <a:t>Define money and describe its functions</a:t>
            </a:r>
          </a:p>
          <a:p>
            <a:pPr>
              <a:spcBef>
                <a:spcPts val="1400"/>
              </a:spcBef>
              <a:spcAft>
                <a:spcPts val="600"/>
              </a:spcAft>
              <a:buClr>
                <a:srgbClr val="F04B22"/>
              </a:buClr>
              <a:buSzPct val="80000"/>
              <a:buFont typeface="Wingdings" panose="05000000000000000000" pitchFamily="2" charset="2"/>
              <a:buChar char="u"/>
            </a:pPr>
            <a:r>
              <a:rPr lang="en-CA" altLang="en-US" sz="2400" dirty="0">
                <a:cs typeface="Arial" panose="020B0604020202020204" pitchFamily="34" charset="0"/>
              </a:rPr>
              <a:t>Explain the economic functions of banks</a:t>
            </a:r>
          </a:p>
          <a:p>
            <a:pPr>
              <a:spcBef>
                <a:spcPts val="1400"/>
              </a:spcBef>
              <a:spcAft>
                <a:spcPts val="600"/>
              </a:spcAft>
              <a:buClr>
                <a:srgbClr val="F04B22"/>
              </a:buClr>
              <a:buSzPct val="80000"/>
              <a:buFont typeface="Wingdings" panose="05000000000000000000" pitchFamily="2" charset="2"/>
              <a:buChar char="u"/>
            </a:pPr>
            <a:r>
              <a:rPr lang="en-CA" altLang="en-US" sz="2400" dirty="0">
                <a:cs typeface="Arial" panose="020B0604020202020204" pitchFamily="34" charset="0"/>
              </a:rPr>
              <a:t>Describe the structure and functions of the Federal Reserve System (the Fed)</a:t>
            </a:r>
          </a:p>
          <a:p>
            <a:pPr>
              <a:spcBef>
                <a:spcPts val="1400"/>
              </a:spcBef>
              <a:spcAft>
                <a:spcPts val="600"/>
              </a:spcAft>
              <a:buClr>
                <a:srgbClr val="F04B22"/>
              </a:buClr>
              <a:buSzPct val="80000"/>
              <a:buFont typeface="Wingdings" panose="05000000000000000000" pitchFamily="2" charset="2"/>
              <a:buChar char="u"/>
            </a:pPr>
            <a:r>
              <a:rPr lang="en-CA" altLang="en-US" sz="2400" dirty="0">
                <a:cs typeface="Arial" panose="020B0604020202020204" pitchFamily="34" charset="0"/>
              </a:rPr>
              <a:t>Explain how the banking system creates money</a:t>
            </a:r>
          </a:p>
          <a:p>
            <a:pPr>
              <a:spcBef>
                <a:spcPts val="1400"/>
              </a:spcBef>
              <a:spcAft>
                <a:spcPts val="600"/>
              </a:spcAft>
              <a:buClr>
                <a:srgbClr val="F04B22"/>
              </a:buClr>
              <a:buSzPct val="80000"/>
              <a:buFont typeface="Wingdings" panose="05000000000000000000" pitchFamily="2" charset="2"/>
              <a:buChar char="u"/>
            </a:pPr>
            <a:r>
              <a:rPr lang="en-CA" altLang="en-US" sz="2400" dirty="0">
                <a:cs typeface="Arial" panose="020B0604020202020204" pitchFamily="34" charset="0"/>
              </a:rPr>
              <a:t>Explain what determines the quantity of money and the nominal interest rate</a:t>
            </a:r>
          </a:p>
          <a:p>
            <a:pPr>
              <a:spcBef>
                <a:spcPts val="1400"/>
              </a:spcBef>
              <a:spcAft>
                <a:spcPts val="600"/>
              </a:spcAft>
              <a:buClr>
                <a:srgbClr val="F04B22"/>
              </a:buClr>
              <a:buSzPct val="80000"/>
              <a:buFont typeface="Wingdings" panose="05000000000000000000" pitchFamily="2" charset="2"/>
              <a:buChar char="u"/>
            </a:pPr>
            <a:r>
              <a:rPr lang="en-CA" altLang="en-US" sz="2400" dirty="0">
                <a:cs typeface="Arial" panose="020B0604020202020204" pitchFamily="34" charset="0"/>
              </a:rPr>
              <a:t>Explain how the quantity of money influences the price level and the inflation rate</a:t>
            </a:r>
          </a:p>
        </p:txBody>
      </p:sp>
    </p:spTree>
    <p:extLst>
      <p:ext uri="{BB962C8B-B14F-4D97-AF65-F5344CB8AC3E}">
        <p14:creationId xmlns:p14="http://schemas.microsoft.com/office/powerpoint/2010/main" val="249379895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86051">
                                            <p:txEl>
                                              <p:pRg st="0" end="0"/>
                                            </p:txEl>
                                          </p:spTgt>
                                        </p:tgtEl>
                                        <p:attrNameLst>
                                          <p:attrName>style.visibility</p:attrName>
                                        </p:attrNameLst>
                                      </p:cBhvr>
                                      <p:to>
                                        <p:strVal val="visible"/>
                                      </p:to>
                                    </p:set>
                                    <p:animEffect transition="in" filter="wipe(left)">
                                      <p:cBhvr>
                                        <p:cTn id="7" dur="750"/>
                                        <p:tgtEl>
                                          <p:spTgt spid="386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86051">
                                            <p:txEl>
                                              <p:pRg st="1" end="1"/>
                                            </p:txEl>
                                          </p:spTgt>
                                        </p:tgtEl>
                                        <p:attrNameLst>
                                          <p:attrName>style.visibility</p:attrName>
                                        </p:attrNameLst>
                                      </p:cBhvr>
                                      <p:to>
                                        <p:strVal val="visible"/>
                                      </p:to>
                                    </p:set>
                                    <p:animEffect transition="in" filter="wipe(left)">
                                      <p:cBhvr>
                                        <p:cTn id="12" dur="750"/>
                                        <p:tgtEl>
                                          <p:spTgt spid="3860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86051">
                                            <p:txEl>
                                              <p:pRg st="2" end="2"/>
                                            </p:txEl>
                                          </p:spTgt>
                                        </p:tgtEl>
                                        <p:attrNameLst>
                                          <p:attrName>style.visibility</p:attrName>
                                        </p:attrNameLst>
                                      </p:cBhvr>
                                      <p:to>
                                        <p:strVal val="visible"/>
                                      </p:to>
                                    </p:set>
                                    <p:animEffect transition="in" filter="wipe(left)">
                                      <p:cBhvr>
                                        <p:cTn id="17" dur="750"/>
                                        <p:tgtEl>
                                          <p:spTgt spid="3860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86051">
                                            <p:txEl>
                                              <p:pRg st="3" end="3"/>
                                            </p:txEl>
                                          </p:spTgt>
                                        </p:tgtEl>
                                        <p:attrNameLst>
                                          <p:attrName>style.visibility</p:attrName>
                                        </p:attrNameLst>
                                      </p:cBhvr>
                                      <p:to>
                                        <p:strVal val="visible"/>
                                      </p:to>
                                    </p:set>
                                    <p:animEffect transition="in" filter="wipe(left)">
                                      <p:cBhvr>
                                        <p:cTn id="22" dur="750"/>
                                        <p:tgtEl>
                                          <p:spTgt spid="38605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86051">
                                            <p:txEl>
                                              <p:pRg st="4" end="4"/>
                                            </p:txEl>
                                          </p:spTgt>
                                        </p:tgtEl>
                                        <p:attrNameLst>
                                          <p:attrName>style.visibility</p:attrName>
                                        </p:attrNameLst>
                                      </p:cBhvr>
                                      <p:to>
                                        <p:strVal val="visible"/>
                                      </p:to>
                                    </p:set>
                                    <p:animEffect transition="in" filter="wipe(left)">
                                      <p:cBhvr>
                                        <p:cTn id="27" dur="750"/>
                                        <p:tgtEl>
                                          <p:spTgt spid="38605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86051">
                                            <p:txEl>
                                              <p:pRg st="5" end="5"/>
                                            </p:txEl>
                                          </p:spTgt>
                                        </p:tgtEl>
                                        <p:attrNameLst>
                                          <p:attrName>style.visibility</p:attrName>
                                        </p:attrNameLst>
                                      </p:cBhvr>
                                      <p:to>
                                        <p:strVal val="visible"/>
                                      </p:to>
                                    </p:set>
                                    <p:animEffect transition="in" filter="wipe(left)">
                                      <p:cBhvr>
                                        <p:cTn id="32" dur="750"/>
                                        <p:tgtEl>
                                          <p:spTgt spid="38605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81667" name="Rectangle 3"/>
          <p:cNvSpPr>
            <a:spLocks noGrp="1" noChangeArrowheads="1"/>
          </p:cNvSpPr>
          <p:nvPr>
            <p:ph idx="1"/>
          </p:nvPr>
        </p:nvSpPr>
        <p:spPr/>
        <p:txBody>
          <a:bodyPr/>
          <a:lstStyle/>
          <a:p>
            <a:pPr marL="107950" eaLnBrk="1" hangingPunct="1"/>
            <a:r>
              <a:rPr lang="en-US" altLang="en-US" dirty="0"/>
              <a:t>The Fed’s Balance Sheet</a:t>
            </a:r>
          </a:p>
          <a:p>
            <a:pPr marL="107950" lvl="1" eaLnBrk="1" hangingPunct="1"/>
            <a:r>
              <a:rPr dirty="0"/>
              <a:t>On the Fed’s balance sheet, the largest and most important asset is U.S. government securities. In recent year</a:t>
            </a:r>
            <a:r>
              <a:rPr lang="en-CA" dirty="0"/>
              <a:t>s</a:t>
            </a:r>
            <a:r>
              <a:rPr dirty="0"/>
              <a:t>, mortgage-backed securities have also been held.</a:t>
            </a:r>
          </a:p>
          <a:p>
            <a:pPr marL="107950" lvl="1" eaLnBrk="1" hangingPunct="1"/>
            <a:r>
              <a:rPr dirty="0"/>
              <a:t>The most important liabilities are Federal Reserve notes in circulation and banks’ reserve deposits at the Fed.</a:t>
            </a:r>
          </a:p>
          <a:p>
            <a:pPr marL="107950" lvl="1" eaLnBrk="1" hangingPunct="1"/>
            <a:r>
              <a:rPr dirty="0"/>
              <a:t>The sum of Federal Reserve notes, coins, and depository institutions’ deposits at the Fed is the </a:t>
            </a:r>
            <a:r>
              <a:rPr b="1" dirty="0"/>
              <a:t>monetary base</a:t>
            </a:r>
            <a:r>
              <a:rPr dirty="0"/>
              <a:t>.</a:t>
            </a:r>
          </a:p>
        </p:txBody>
      </p:sp>
      <p:sp>
        <p:nvSpPr>
          <p:cNvPr id="67586" name="Rectangle 5"/>
          <p:cNvSpPr>
            <a:spLocks noGrp="1" noChangeArrowheads="1"/>
          </p:cNvSpPr>
          <p:nvPr>
            <p:ph type="title"/>
          </p:nvPr>
        </p:nvSpPr>
        <p:spPr>
          <a:noFill/>
        </p:spPr>
        <p:txBody>
          <a:bodyPr/>
          <a:lstStyle/>
          <a:p>
            <a:pPr eaLnBrk="1" hangingPunct="1"/>
            <a:r>
              <a:rPr lang="en-CA" altLang="en-US"/>
              <a:t>The Federal Reserve System</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81667">
                                            <p:txEl>
                                              <p:pRg st="1" end="1"/>
                                            </p:txEl>
                                          </p:spTgt>
                                        </p:tgtEl>
                                        <p:attrNameLst>
                                          <p:attrName>style.visibility</p:attrName>
                                        </p:attrNameLst>
                                      </p:cBhvr>
                                      <p:to>
                                        <p:strVal val="visible"/>
                                      </p:to>
                                    </p:set>
                                    <p:animEffect transition="in" filter="wipe(left)">
                                      <p:cBhvr>
                                        <p:cTn id="7" dur="1000"/>
                                        <p:tgtEl>
                                          <p:spTgt spid="88166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81667">
                                            <p:txEl>
                                              <p:pRg st="2" end="2"/>
                                            </p:txEl>
                                          </p:spTgt>
                                        </p:tgtEl>
                                        <p:attrNameLst>
                                          <p:attrName>style.visibility</p:attrName>
                                        </p:attrNameLst>
                                      </p:cBhvr>
                                      <p:to>
                                        <p:strVal val="visible"/>
                                      </p:to>
                                    </p:set>
                                    <p:animEffect transition="in" filter="wipe(left)">
                                      <p:cBhvr>
                                        <p:cTn id="12" dur="1000"/>
                                        <p:tgtEl>
                                          <p:spTgt spid="88166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81667">
                                            <p:txEl>
                                              <p:pRg st="3" end="3"/>
                                            </p:txEl>
                                          </p:spTgt>
                                        </p:tgtEl>
                                        <p:attrNameLst>
                                          <p:attrName>style.visibility</p:attrName>
                                        </p:attrNameLst>
                                      </p:cBhvr>
                                      <p:to>
                                        <p:strVal val="visible"/>
                                      </p:to>
                                    </p:set>
                                    <p:animEffect transition="in" filter="wipe(left)">
                                      <p:cBhvr>
                                        <p:cTn id="17" dur="1000"/>
                                        <p:tgtEl>
                                          <p:spTgt spid="88166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1667" grpId="0" build="p" bldLvl="3"/>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4" name="Rectangle 2"/>
          <p:cNvSpPr>
            <a:spLocks noGrp="1" noChangeArrowheads="1"/>
          </p:cNvSpPr>
          <p:nvPr>
            <p:ph idx="1"/>
          </p:nvPr>
        </p:nvSpPr>
        <p:spPr>
          <a:xfrm>
            <a:off x="360363" y="1584325"/>
            <a:ext cx="3373437" cy="4525963"/>
          </a:xfrm>
        </p:spPr>
        <p:txBody>
          <a:bodyPr/>
          <a:lstStyle/>
          <a:p>
            <a:pPr marL="107950" lvl="1" eaLnBrk="1" hangingPunct="1"/>
            <a:r>
              <a:rPr lang="en-US" altLang="en-US" dirty="0"/>
              <a:t>Table 8.3 shows the sources and uses of the monetary base in June 2017.</a:t>
            </a:r>
          </a:p>
          <a:p>
            <a:pPr marL="107950" lvl="1" eaLnBrk="1" hangingPunct="1"/>
            <a:r>
              <a:rPr lang="en-AU" altLang="en-US" dirty="0"/>
              <a:t>The Fed’s assets are the sources of monetary base.</a:t>
            </a:r>
          </a:p>
          <a:p>
            <a:pPr marL="107950" lvl="1" eaLnBrk="1" hangingPunct="1"/>
            <a:r>
              <a:rPr lang="en-AU" altLang="en-US" dirty="0"/>
              <a:t>The Fed’s liabilities are its uses of monetary base.</a:t>
            </a:r>
            <a:endParaRPr lang="en-US" altLang="en-US" dirty="0"/>
          </a:p>
        </p:txBody>
      </p:sp>
      <p:sp>
        <p:nvSpPr>
          <p:cNvPr id="69635" name="Rectangle 3"/>
          <p:cNvSpPr>
            <a:spLocks noGrp="1" noChangeArrowheads="1"/>
          </p:cNvSpPr>
          <p:nvPr>
            <p:ph type="title"/>
          </p:nvPr>
        </p:nvSpPr>
        <p:spPr>
          <a:noFill/>
          <a:ln/>
        </p:spPr>
        <p:txBody>
          <a:bodyPr/>
          <a:lstStyle/>
          <a:p>
            <a:pPr eaLnBrk="1" hangingPunct="1"/>
            <a:r>
              <a:rPr lang="en-CA" altLang="en-US"/>
              <a:t>The Federal Reserve System</a:t>
            </a:r>
          </a:p>
        </p:txBody>
      </p:sp>
      <p:pic>
        <p:nvPicPr>
          <p:cNvPr id="5" name="Picture 7">
            <a:hlinkClick r:id="rId3" action="ppaction://hlinksldjump" tooltip="Click to expand the figure"/>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40763" y="6480175"/>
            <a:ext cx="2222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40000" y="1584000"/>
            <a:ext cx="4444841" cy="3173730"/>
          </a:xfrm>
          <a:prstGeom prst="rect">
            <a:avLst/>
          </a:prstGeom>
        </p:spPr>
      </p:pic>
    </p:spTree>
  </p:cSld>
  <p:clrMapOvr>
    <a:masterClrMapping/>
  </p:clrMapOvr>
  <p:transition spd="slow">
    <p:wipe dir="r"/>
  </p:transition>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7387" y="1562100"/>
            <a:ext cx="5229225" cy="3733800"/>
          </a:xfrm>
          <a:prstGeom prst="rect">
            <a:avLst/>
          </a:prstGeom>
        </p:spPr>
      </p:pic>
    </p:spTree>
  </p:cSld>
  <p:clrMapOvr>
    <a:masterClrMapping/>
  </p:clrMapOvr>
  <p:transition spd="slow">
    <p:wipe dir="r"/>
  </p:transition>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98402" name="Rectangle 2"/>
          <p:cNvSpPr>
            <a:spLocks noGrp="1" noChangeArrowheads="1"/>
          </p:cNvSpPr>
          <p:nvPr>
            <p:ph idx="1"/>
          </p:nvPr>
        </p:nvSpPr>
        <p:spPr>
          <a:xfrm>
            <a:off x="360363" y="1584325"/>
            <a:ext cx="7869237" cy="4525963"/>
          </a:xfrm>
        </p:spPr>
        <p:txBody>
          <a:bodyPr/>
          <a:lstStyle/>
          <a:p>
            <a:pPr marL="107950" lvl="1" eaLnBrk="1" hangingPunct="1"/>
            <a:r>
              <a:rPr b="1" dirty="0">
                <a:solidFill>
                  <a:srgbClr val="1A71B7"/>
                </a:solidFill>
              </a:rPr>
              <a:t>The Fed’s Policy Tools</a:t>
            </a:r>
          </a:p>
          <a:p>
            <a:pPr marL="107950" lvl="1" eaLnBrk="1" hangingPunct="1"/>
            <a:r>
              <a:rPr dirty="0"/>
              <a:t>To achieve its objectives, the Fed uses three main policy tools:</a:t>
            </a:r>
          </a:p>
          <a:p>
            <a:pPr marL="107950" lvl="1" eaLnBrk="1" hangingPunct="1">
              <a:buClr>
                <a:srgbClr val="7030A0"/>
              </a:buClr>
              <a:buSzPct val="120000"/>
              <a:buFont typeface="Wingdings" panose="05000000000000000000" pitchFamily="2" charset="2"/>
              <a:buChar char="§"/>
            </a:pPr>
            <a:r>
              <a:rPr dirty="0"/>
              <a:t> Open market operations</a:t>
            </a:r>
          </a:p>
          <a:p>
            <a:pPr marL="107950" lvl="1" eaLnBrk="1" hangingPunct="1">
              <a:buClr>
                <a:srgbClr val="7030A0"/>
              </a:buClr>
              <a:buSzPct val="120000"/>
              <a:buFont typeface="Wingdings" panose="05000000000000000000" pitchFamily="2" charset="2"/>
              <a:buChar char="§"/>
            </a:pPr>
            <a:r>
              <a:rPr dirty="0"/>
              <a:t> Last resort loans</a:t>
            </a:r>
          </a:p>
          <a:p>
            <a:pPr marL="107950" lvl="1" eaLnBrk="1" hangingPunct="1">
              <a:buClr>
                <a:srgbClr val="7030A0"/>
              </a:buClr>
              <a:buSzPct val="120000"/>
              <a:buFont typeface="Wingdings" panose="05000000000000000000" pitchFamily="2" charset="2"/>
              <a:buChar char="§"/>
            </a:pPr>
            <a:r>
              <a:rPr dirty="0"/>
              <a:t> Required reserve ratios</a:t>
            </a:r>
          </a:p>
        </p:txBody>
      </p:sp>
      <p:sp>
        <p:nvSpPr>
          <p:cNvPr id="73730" name="Rectangle 3"/>
          <p:cNvSpPr>
            <a:spLocks noGrp="1" noChangeArrowheads="1"/>
          </p:cNvSpPr>
          <p:nvPr>
            <p:ph type="title"/>
          </p:nvPr>
        </p:nvSpPr>
        <p:spPr>
          <a:noFill/>
        </p:spPr>
        <p:txBody>
          <a:bodyPr/>
          <a:lstStyle/>
          <a:p>
            <a:pPr eaLnBrk="1" hangingPunct="1"/>
            <a:r>
              <a:rPr lang="en-CA" altLang="en-US"/>
              <a:t>The Federal Reserve System</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98402">
                                            <p:txEl>
                                              <p:pRg st="1" end="1"/>
                                            </p:txEl>
                                          </p:spTgt>
                                        </p:tgtEl>
                                        <p:attrNameLst>
                                          <p:attrName>style.visibility</p:attrName>
                                        </p:attrNameLst>
                                      </p:cBhvr>
                                      <p:to>
                                        <p:strVal val="visible"/>
                                      </p:to>
                                    </p:set>
                                    <p:animEffect transition="in" filter="wipe(left)">
                                      <p:cBhvr>
                                        <p:cTn id="7" dur="1000"/>
                                        <p:tgtEl>
                                          <p:spTgt spid="998402">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98402">
                                            <p:txEl>
                                              <p:pRg st="2" end="2"/>
                                            </p:txEl>
                                          </p:spTgt>
                                        </p:tgtEl>
                                        <p:attrNameLst>
                                          <p:attrName>style.visibility</p:attrName>
                                        </p:attrNameLst>
                                      </p:cBhvr>
                                      <p:to>
                                        <p:strVal val="visible"/>
                                      </p:to>
                                    </p:set>
                                    <p:animEffect transition="in" filter="wipe(left)">
                                      <p:cBhvr>
                                        <p:cTn id="12" dur="1000"/>
                                        <p:tgtEl>
                                          <p:spTgt spid="998402">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98402">
                                            <p:txEl>
                                              <p:pRg st="3" end="3"/>
                                            </p:txEl>
                                          </p:spTgt>
                                        </p:tgtEl>
                                        <p:attrNameLst>
                                          <p:attrName>style.visibility</p:attrName>
                                        </p:attrNameLst>
                                      </p:cBhvr>
                                      <p:to>
                                        <p:strVal val="visible"/>
                                      </p:to>
                                    </p:set>
                                    <p:animEffect transition="in" filter="wipe(left)">
                                      <p:cBhvr>
                                        <p:cTn id="17" dur="1000"/>
                                        <p:tgtEl>
                                          <p:spTgt spid="998402">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98402">
                                            <p:txEl>
                                              <p:pRg st="4" end="4"/>
                                            </p:txEl>
                                          </p:spTgt>
                                        </p:tgtEl>
                                        <p:attrNameLst>
                                          <p:attrName>style.visibility</p:attrName>
                                        </p:attrNameLst>
                                      </p:cBhvr>
                                      <p:to>
                                        <p:strVal val="visible"/>
                                      </p:to>
                                    </p:set>
                                    <p:animEffect transition="in" filter="wipe(left)">
                                      <p:cBhvr>
                                        <p:cTn id="22" dur="1000"/>
                                        <p:tgtEl>
                                          <p:spTgt spid="99840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8402" grpId="0" uiExpand="1" build="p" bldLvl="3"/>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1331" name="Rectangle 3"/>
          <p:cNvSpPr>
            <a:spLocks noGrp="1" noChangeArrowheads="1"/>
          </p:cNvSpPr>
          <p:nvPr>
            <p:ph idx="1"/>
          </p:nvPr>
        </p:nvSpPr>
        <p:spPr/>
        <p:txBody>
          <a:bodyPr/>
          <a:lstStyle/>
          <a:p>
            <a:pPr marL="107950" eaLnBrk="1" hangingPunct="1"/>
            <a:r>
              <a:rPr lang="en-AU" altLang="en-US" dirty="0">
                <a:solidFill>
                  <a:srgbClr val="7030A0"/>
                </a:solidFill>
              </a:rPr>
              <a:t>Open Market Operations</a:t>
            </a:r>
          </a:p>
          <a:p>
            <a:pPr marL="107950" lvl="1" eaLnBrk="1" hangingPunct="1"/>
            <a:r>
              <a:rPr lang="en-AU" dirty="0"/>
              <a:t>An </a:t>
            </a:r>
            <a:r>
              <a:rPr lang="en-AU" b="1" dirty="0"/>
              <a:t>open market operation</a:t>
            </a:r>
            <a:r>
              <a:rPr lang="en-AU" dirty="0"/>
              <a:t> is the purchase or sale of government securities by the Fed from or to a commercial bank or the public.</a:t>
            </a:r>
          </a:p>
          <a:p>
            <a:pPr marL="107950" lvl="1" eaLnBrk="1" hangingPunct="1"/>
            <a:r>
              <a:rPr lang="en-AU" dirty="0"/>
              <a:t>When the Fed </a:t>
            </a:r>
            <a:r>
              <a:rPr lang="en-AU" i="1" dirty="0"/>
              <a:t>buys</a:t>
            </a:r>
            <a:r>
              <a:rPr lang="en-AU" dirty="0"/>
              <a:t> securities, it pays for them with newly created reserves held by the banks.</a:t>
            </a:r>
          </a:p>
          <a:p>
            <a:pPr marL="107950" lvl="1" eaLnBrk="1" hangingPunct="1"/>
            <a:r>
              <a:rPr lang="en-AU" dirty="0"/>
              <a:t>When the Fed </a:t>
            </a:r>
            <a:r>
              <a:rPr lang="en-AU" i="1" dirty="0"/>
              <a:t>sells</a:t>
            </a:r>
            <a:r>
              <a:rPr lang="en-AU" dirty="0"/>
              <a:t> securities, they are paid for with reserves held by banks.</a:t>
            </a:r>
          </a:p>
          <a:p>
            <a:pPr marL="107950" lvl="1" eaLnBrk="1" hangingPunct="1"/>
            <a:r>
              <a:rPr lang="en-AU" dirty="0"/>
              <a:t>So open market operations influence banks’ reserves.</a:t>
            </a:r>
          </a:p>
        </p:txBody>
      </p:sp>
      <p:sp>
        <p:nvSpPr>
          <p:cNvPr id="75778" name="Rectangle 5"/>
          <p:cNvSpPr>
            <a:spLocks noGrp="1" noChangeArrowheads="1"/>
          </p:cNvSpPr>
          <p:nvPr>
            <p:ph type="title"/>
          </p:nvPr>
        </p:nvSpPr>
        <p:spPr>
          <a:noFill/>
        </p:spPr>
        <p:txBody>
          <a:bodyPr/>
          <a:lstStyle/>
          <a:p>
            <a:pPr eaLnBrk="1" hangingPunct="1"/>
            <a:r>
              <a:rPr lang="en-AU" altLang="en-US"/>
              <a:t>The Conduct of Monetary Policy</a:t>
            </a: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11331">
                                            <p:txEl>
                                              <p:pRg st="1" end="1"/>
                                            </p:txEl>
                                          </p:spTgt>
                                        </p:tgtEl>
                                        <p:attrNameLst>
                                          <p:attrName>style.visibility</p:attrName>
                                        </p:attrNameLst>
                                      </p:cBhvr>
                                      <p:to>
                                        <p:strVal val="visible"/>
                                      </p:to>
                                    </p:set>
                                    <p:animEffect transition="in" filter="wipe(left)">
                                      <p:cBhvr>
                                        <p:cTn id="7" dur="1000"/>
                                        <p:tgtEl>
                                          <p:spTgt spid="611331">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11331">
                                            <p:txEl>
                                              <p:pRg st="2" end="2"/>
                                            </p:txEl>
                                          </p:spTgt>
                                        </p:tgtEl>
                                        <p:attrNameLst>
                                          <p:attrName>style.visibility</p:attrName>
                                        </p:attrNameLst>
                                      </p:cBhvr>
                                      <p:to>
                                        <p:strVal val="visible"/>
                                      </p:to>
                                    </p:set>
                                    <p:animEffect transition="in" filter="wipe(left)">
                                      <p:cBhvr>
                                        <p:cTn id="12" dur="1000"/>
                                        <p:tgtEl>
                                          <p:spTgt spid="61133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11331">
                                            <p:txEl>
                                              <p:pRg st="3" end="3"/>
                                            </p:txEl>
                                          </p:spTgt>
                                        </p:tgtEl>
                                        <p:attrNameLst>
                                          <p:attrName>style.visibility</p:attrName>
                                        </p:attrNameLst>
                                      </p:cBhvr>
                                      <p:to>
                                        <p:strVal val="visible"/>
                                      </p:to>
                                    </p:set>
                                    <p:animEffect transition="in" filter="wipe(left)">
                                      <p:cBhvr>
                                        <p:cTn id="17" dur="1000"/>
                                        <p:tgtEl>
                                          <p:spTgt spid="611331">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11331">
                                            <p:txEl>
                                              <p:pRg st="4" end="4"/>
                                            </p:txEl>
                                          </p:spTgt>
                                        </p:tgtEl>
                                        <p:attrNameLst>
                                          <p:attrName>style.visibility</p:attrName>
                                        </p:attrNameLst>
                                      </p:cBhvr>
                                      <p:to>
                                        <p:strVal val="visible"/>
                                      </p:to>
                                    </p:set>
                                    <p:animEffect transition="in" filter="wipe(left)">
                                      <p:cBhvr>
                                        <p:cTn id="22" dur="1000"/>
                                        <p:tgtEl>
                                          <p:spTgt spid="61133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1331" grpId="0" build="p" bldLvl="3"/>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2355" name="Rectangle 3"/>
          <p:cNvSpPr>
            <a:spLocks noGrp="1" noChangeArrowheads="1"/>
          </p:cNvSpPr>
          <p:nvPr>
            <p:ph idx="1"/>
          </p:nvPr>
        </p:nvSpPr>
        <p:spPr>
          <a:xfrm>
            <a:off x="360363" y="1584325"/>
            <a:ext cx="4135437" cy="4144963"/>
          </a:xfrm>
        </p:spPr>
        <p:txBody>
          <a:bodyPr/>
          <a:lstStyle/>
          <a:p>
            <a:pPr marL="107950" lvl="1" eaLnBrk="1" hangingPunct="1"/>
            <a:r>
              <a:rPr lang="en-AU" altLang="en-US" b="1" dirty="0">
                <a:solidFill>
                  <a:srgbClr val="7030A0"/>
                </a:solidFill>
              </a:rPr>
              <a:t>An Open Market Purchase</a:t>
            </a:r>
          </a:p>
          <a:p>
            <a:pPr marL="107950" lvl="1" eaLnBrk="1" hangingPunct="1"/>
            <a:r>
              <a:rPr lang="en-AU" altLang="en-US" dirty="0"/>
              <a:t>Figure 8.2 shows the effects of an open market </a:t>
            </a:r>
            <a:r>
              <a:rPr lang="en-AU" altLang="en-US" i="1" dirty="0"/>
              <a:t>purchase</a:t>
            </a:r>
            <a:r>
              <a:rPr lang="en-AU" altLang="en-US" dirty="0"/>
              <a:t> on the balance sheets of the Fed and the Bank of America.</a:t>
            </a:r>
          </a:p>
          <a:p>
            <a:pPr marL="107950" lvl="1" eaLnBrk="1" hangingPunct="1"/>
            <a:r>
              <a:rPr lang="en-AU" altLang="en-US" dirty="0"/>
              <a:t>The open market purchase </a:t>
            </a:r>
            <a:r>
              <a:rPr lang="en-AU" altLang="en-US" i="1" dirty="0"/>
              <a:t>increases</a:t>
            </a:r>
            <a:r>
              <a:rPr lang="en-AU" altLang="en-US" dirty="0"/>
              <a:t> bank reserves.</a:t>
            </a:r>
          </a:p>
        </p:txBody>
      </p:sp>
      <p:sp>
        <p:nvSpPr>
          <p:cNvPr id="77827" name="Rectangle 11"/>
          <p:cNvSpPr>
            <a:spLocks noGrp="1" noChangeArrowheads="1"/>
          </p:cNvSpPr>
          <p:nvPr>
            <p:ph type="title"/>
          </p:nvPr>
        </p:nvSpPr>
        <p:spPr>
          <a:noFill/>
          <a:ln/>
        </p:spPr>
        <p:txBody>
          <a:bodyPr/>
          <a:lstStyle/>
          <a:p>
            <a:pPr eaLnBrk="1" hangingPunct="1"/>
            <a:r>
              <a:rPr lang="en-AU" altLang="en-US"/>
              <a:t>The Conduct of Monetary Policy</a:t>
            </a:r>
          </a:p>
        </p:txBody>
      </p:sp>
      <p:pic>
        <p:nvPicPr>
          <p:cNvPr id="77828" name="Picture 7" descr="fig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3438" y="2286000"/>
            <a:ext cx="4198937" cy="312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2360" name="Picture 8" descr="fig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3438" y="2286000"/>
            <a:ext cx="4198937" cy="312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2361" name="Picture 9" descr="fig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3438" y="2286000"/>
            <a:ext cx="4198937" cy="312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a:hlinkClick r:id="rId6" action="ppaction://hlinksldjump" tooltip="Click to expand the figure"/>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640763" y="6480175"/>
            <a:ext cx="2222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612360"/>
                                        </p:tgtEl>
                                        <p:attrNameLst>
                                          <p:attrName>style.visibility</p:attrName>
                                        </p:attrNameLst>
                                      </p:cBhvr>
                                      <p:to>
                                        <p:strVal val="visible"/>
                                      </p:to>
                                    </p:set>
                                    <p:animEffect transition="in" filter="wipe(down)">
                                      <p:cBhvr>
                                        <p:cTn id="7" dur="1000"/>
                                        <p:tgtEl>
                                          <p:spTgt spid="61236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12355">
                                            <p:txEl>
                                              <p:pRg st="2" end="2"/>
                                            </p:txEl>
                                          </p:spTgt>
                                        </p:tgtEl>
                                        <p:attrNameLst>
                                          <p:attrName>style.visibility</p:attrName>
                                        </p:attrNameLst>
                                      </p:cBhvr>
                                      <p:to>
                                        <p:strVal val="visible"/>
                                      </p:to>
                                    </p:set>
                                    <p:animEffect transition="in" filter="wipe(left)">
                                      <p:cBhvr>
                                        <p:cTn id="12" dur="1000"/>
                                        <p:tgtEl>
                                          <p:spTgt spid="612355">
                                            <p:txEl>
                                              <p:pRg st="2" end="2"/>
                                            </p:txEl>
                                          </p:spTgt>
                                        </p:tgtEl>
                                      </p:cBhvr>
                                    </p:animEffect>
                                  </p:childTnLst>
                                </p:cTn>
                              </p:par>
                            </p:childTnLst>
                          </p:cTn>
                        </p:par>
                        <p:par>
                          <p:cTn id="13" fill="hold" nodeType="afterGroup">
                            <p:stCondLst>
                              <p:cond delay="1000"/>
                            </p:stCondLst>
                            <p:childTnLst>
                              <p:par>
                                <p:cTn id="14" presetID="22" presetClass="entr" presetSubtype="1" fill="hold" nodeType="afterEffect">
                                  <p:stCondLst>
                                    <p:cond delay="0"/>
                                  </p:stCondLst>
                                  <p:childTnLst>
                                    <p:set>
                                      <p:cBhvr>
                                        <p:cTn id="15" dur="1" fill="hold">
                                          <p:stCondLst>
                                            <p:cond delay="0"/>
                                          </p:stCondLst>
                                        </p:cTn>
                                        <p:tgtEl>
                                          <p:spTgt spid="612361"/>
                                        </p:tgtEl>
                                        <p:attrNameLst>
                                          <p:attrName>style.visibility</p:attrName>
                                        </p:attrNameLst>
                                      </p:cBhvr>
                                      <p:to>
                                        <p:strVal val="visible"/>
                                      </p:to>
                                    </p:set>
                                    <p:animEffect transition="in" filter="wipe(up)">
                                      <p:cBhvr>
                                        <p:cTn id="16" dur="1000"/>
                                        <p:tgtEl>
                                          <p:spTgt spid="6123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2355" grpId="0" build="p" bldLvl="3"/>
    </p:bld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9874" name="Picture 5" descr="fig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5950" y="1428750"/>
            <a:ext cx="5372100"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8438" name="Picture 6" descr="fig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85950" y="1428750"/>
            <a:ext cx="5372100"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8439" name="Picture 7" descr="fig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85950" y="1428750"/>
            <a:ext cx="5372100"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658438"/>
                                        </p:tgtEl>
                                        <p:attrNameLst>
                                          <p:attrName>style.visibility</p:attrName>
                                        </p:attrNameLst>
                                      </p:cBhvr>
                                      <p:to>
                                        <p:strVal val="visible"/>
                                      </p:to>
                                    </p:set>
                                    <p:animEffect transition="in" filter="wipe(down)">
                                      <p:cBhvr>
                                        <p:cTn id="7" dur="1000"/>
                                        <p:tgtEl>
                                          <p:spTgt spid="6584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658439"/>
                                        </p:tgtEl>
                                        <p:attrNameLst>
                                          <p:attrName>style.visibility</p:attrName>
                                        </p:attrNameLst>
                                      </p:cBhvr>
                                      <p:to>
                                        <p:strVal val="visible"/>
                                      </p:to>
                                    </p:set>
                                    <p:animEffect transition="in" filter="wipe(up)">
                                      <p:cBhvr>
                                        <p:cTn id="12" dur="1000"/>
                                        <p:tgtEl>
                                          <p:spTgt spid="6584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3379" name="Rectangle 3"/>
          <p:cNvSpPr>
            <a:spLocks noGrp="1" noChangeArrowheads="1"/>
          </p:cNvSpPr>
          <p:nvPr>
            <p:ph idx="1"/>
          </p:nvPr>
        </p:nvSpPr>
        <p:spPr/>
        <p:txBody>
          <a:bodyPr/>
          <a:lstStyle/>
          <a:p>
            <a:pPr marL="107950" lvl="1" eaLnBrk="1" hangingPunct="1"/>
            <a:r>
              <a:rPr lang="en-AU" altLang="en-US" b="1" dirty="0">
                <a:solidFill>
                  <a:srgbClr val="7030A0"/>
                </a:solidFill>
              </a:rPr>
              <a:t>An Open Market Sale</a:t>
            </a:r>
          </a:p>
          <a:p>
            <a:pPr marL="107950" lvl="1" eaLnBrk="1" hangingPunct="1"/>
            <a:r>
              <a:rPr lang="en-AU" altLang="en-US" dirty="0"/>
              <a:t>This figure shows the effects of an open market </a:t>
            </a:r>
            <a:r>
              <a:rPr lang="en-AU" altLang="en-US" i="1" dirty="0"/>
              <a:t>sale</a:t>
            </a:r>
            <a:r>
              <a:rPr lang="en-AU" altLang="en-US" dirty="0"/>
              <a:t> on the balance sheets of the Fed and Bank of America.</a:t>
            </a:r>
          </a:p>
          <a:p>
            <a:pPr marL="107950" lvl="1" eaLnBrk="1" hangingPunct="1"/>
            <a:r>
              <a:rPr lang="en-AU" altLang="en-US" dirty="0"/>
              <a:t>The open market sale </a:t>
            </a:r>
            <a:r>
              <a:rPr lang="en-AU" altLang="en-US" i="1" dirty="0"/>
              <a:t>decreases</a:t>
            </a:r>
            <a:r>
              <a:rPr lang="en-AU" altLang="en-US" dirty="0"/>
              <a:t> bank reserves.</a:t>
            </a:r>
          </a:p>
        </p:txBody>
      </p:sp>
      <p:sp>
        <p:nvSpPr>
          <p:cNvPr id="81923" name="Rectangle 11"/>
          <p:cNvSpPr>
            <a:spLocks noGrp="1" noChangeArrowheads="1"/>
          </p:cNvSpPr>
          <p:nvPr>
            <p:ph type="title"/>
          </p:nvPr>
        </p:nvSpPr>
        <p:spPr>
          <a:noFill/>
          <a:ln/>
        </p:spPr>
        <p:txBody>
          <a:bodyPr/>
          <a:lstStyle/>
          <a:p>
            <a:pPr eaLnBrk="1" hangingPunct="1"/>
            <a:r>
              <a:rPr lang="en-AU" altLang="en-US"/>
              <a:t>The Conduct of Monetary Policy</a:t>
            </a:r>
          </a:p>
        </p:txBody>
      </p:sp>
      <p:pic>
        <p:nvPicPr>
          <p:cNvPr id="81924" name="Picture 7" descr="fig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3438" y="2286000"/>
            <a:ext cx="4202112" cy="308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3384" name="Picture 8" descr="fig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3438" y="2286000"/>
            <a:ext cx="4202112" cy="308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3385" name="Picture 9" descr="fig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3438" y="2286000"/>
            <a:ext cx="4202112" cy="308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a:hlinkClick r:id="rId6" action="ppaction://hlinksldjump" tooltip="Click to expand the figure"/>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640763" y="6480175"/>
            <a:ext cx="2222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613384"/>
                                        </p:tgtEl>
                                        <p:attrNameLst>
                                          <p:attrName>style.visibility</p:attrName>
                                        </p:attrNameLst>
                                      </p:cBhvr>
                                      <p:to>
                                        <p:strVal val="visible"/>
                                      </p:to>
                                    </p:set>
                                    <p:animEffect transition="in" filter="wipe(up)">
                                      <p:cBhvr>
                                        <p:cTn id="7" dur="1000"/>
                                        <p:tgtEl>
                                          <p:spTgt spid="61338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13379">
                                            <p:txEl>
                                              <p:pRg st="2" end="2"/>
                                            </p:txEl>
                                          </p:spTgt>
                                        </p:tgtEl>
                                        <p:attrNameLst>
                                          <p:attrName>style.visibility</p:attrName>
                                        </p:attrNameLst>
                                      </p:cBhvr>
                                      <p:to>
                                        <p:strVal val="visible"/>
                                      </p:to>
                                    </p:set>
                                    <p:animEffect transition="in" filter="wipe(left)">
                                      <p:cBhvr>
                                        <p:cTn id="12" dur="1000"/>
                                        <p:tgtEl>
                                          <p:spTgt spid="613379">
                                            <p:txEl>
                                              <p:pRg st="2" end="2"/>
                                            </p:txEl>
                                          </p:spTgt>
                                        </p:tgtEl>
                                      </p:cBhvr>
                                    </p:animEffect>
                                  </p:childTnLst>
                                </p:cTn>
                              </p:par>
                            </p:childTnLst>
                          </p:cTn>
                        </p:par>
                        <p:par>
                          <p:cTn id="13" fill="hold" nodeType="afterGroup">
                            <p:stCondLst>
                              <p:cond delay="1000"/>
                            </p:stCondLst>
                            <p:childTnLst>
                              <p:par>
                                <p:cTn id="14" presetID="22" presetClass="entr" presetSubtype="4" fill="hold" nodeType="afterEffect">
                                  <p:stCondLst>
                                    <p:cond delay="0"/>
                                  </p:stCondLst>
                                  <p:childTnLst>
                                    <p:set>
                                      <p:cBhvr>
                                        <p:cTn id="15" dur="1" fill="hold">
                                          <p:stCondLst>
                                            <p:cond delay="0"/>
                                          </p:stCondLst>
                                        </p:cTn>
                                        <p:tgtEl>
                                          <p:spTgt spid="613385"/>
                                        </p:tgtEl>
                                        <p:attrNameLst>
                                          <p:attrName>style.visibility</p:attrName>
                                        </p:attrNameLst>
                                      </p:cBhvr>
                                      <p:to>
                                        <p:strVal val="visible"/>
                                      </p:to>
                                    </p:set>
                                    <p:animEffect transition="in" filter="wipe(down)">
                                      <p:cBhvr>
                                        <p:cTn id="16" dur="1000"/>
                                        <p:tgtEl>
                                          <p:spTgt spid="6133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3379" grpId="0" build="p" bldLvl="3"/>
    </p:bld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3970" name="Picture 5" descr="fig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5475" y="1462088"/>
            <a:ext cx="5353050" cy="393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0486" name="Picture 6" descr="fig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95475" y="1462088"/>
            <a:ext cx="5353050" cy="393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0487" name="Picture 7" descr="fig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95475" y="1462088"/>
            <a:ext cx="5353050" cy="393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660486"/>
                                        </p:tgtEl>
                                        <p:attrNameLst>
                                          <p:attrName>style.visibility</p:attrName>
                                        </p:attrNameLst>
                                      </p:cBhvr>
                                      <p:to>
                                        <p:strVal val="visible"/>
                                      </p:to>
                                    </p:set>
                                    <p:animEffect transition="in" filter="wipe(up)">
                                      <p:cBhvr>
                                        <p:cTn id="7" dur="1000"/>
                                        <p:tgtEl>
                                          <p:spTgt spid="6604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660487"/>
                                        </p:tgtEl>
                                        <p:attrNameLst>
                                          <p:attrName>style.visibility</p:attrName>
                                        </p:attrNameLst>
                                      </p:cBhvr>
                                      <p:to>
                                        <p:strVal val="visible"/>
                                      </p:to>
                                    </p:set>
                                    <p:animEffect transition="in" filter="wipe(down)">
                                      <p:cBhvr>
                                        <p:cTn id="12" dur="1000"/>
                                        <p:tgtEl>
                                          <p:spTgt spid="660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2"/>
          <p:cNvSpPr>
            <a:spLocks noGrp="1" noChangeArrowheads="1"/>
          </p:cNvSpPr>
          <p:nvPr>
            <p:ph idx="1"/>
          </p:nvPr>
        </p:nvSpPr>
        <p:spPr/>
        <p:txBody>
          <a:bodyPr/>
          <a:lstStyle/>
          <a:p>
            <a:pPr marL="107950" lvl="1" eaLnBrk="1" hangingPunct="1"/>
            <a:r>
              <a:rPr lang="en-AU" b="1" dirty="0">
                <a:solidFill>
                  <a:srgbClr val="7030A0"/>
                </a:solidFill>
              </a:rPr>
              <a:t>Last Resort Loans</a:t>
            </a:r>
            <a:endParaRPr b="1" dirty="0">
              <a:solidFill>
                <a:srgbClr val="7030A0"/>
              </a:solidFill>
            </a:endParaRPr>
          </a:p>
          <a:p>
            <a:pPr marL="107950" lvl="1" eaLnBrk="1" hangingPunct="1"/>
            <a:r>
              <a:rPr dirty="0"/>
              <a:t>The Fed is the </a:t>
            </a:r>
            <a:r>
              <a:rPr b="1" dirty="0"/>
              <a:t>lender of last resort</a:t>
            </a:r>
            <a:r>
              <a:rPr dirty="0"/>
              <a:t>, which means the Fed stands ready to lend reserves to depository institutions that are short of reserves.</a:t>
            </a:r>
          </a:p>
          <a:p>
            <a:pPr marL="107950" lvl="1" eaLnBrk="1" hangingPunct="1"/>
            <a:r>
              <a:rPr lang="en-AU" b="1" dirty="0">
                <a:solidFill>
                  <a:srgbClr val="7030A0"/>
                </a:solidFill>
              </a:rPr>
              <a:t>Required Reserve Ratio</a:t>
            </a:r>
            <a:endParaRPr dirty="0">
              <a:solidFill>
                <a:srgbClr val="7030A0"/>
              </a:solidFill>
            </a:endParaRPr>
          </a:p>
          <a:p>
            <a:pPr marL="107950" lvl="1" eaLnBrk="1" hangingPunct="1"/>
            <a:r>
              <a:rPr dirty="0"/>
              <a:t>The Fed sets the </a:t>
            </a:r>
            <a:r>
              <a:rPr b="1" dirty="0"/>
              <a:t>required reserve ratio</a:t>
            </a:r>
            <a:r>
              <a:rPr dirty="0"/>
              <a:t>, which is the minimum percentage of deposits that a depository institution must hold as reserves.</a:t>
            </a:r>
          </a:p>
          <a:p>
            <a:pPr marL="107950" lvl="1" eaLnBrk="1" hangingPunct="1"/>
            <a:r>
              <a:rPr dirty="0"/>
              <a:t>The Fed rarely changes the required reserve ratio.</a:t>
            </a:r>
          </a:p>
        </p:txBody>
      </p:sp>
      <p:sp>
        <p:nvSpPr>
          <p:cNvPr id="86018" name="Rectangle 3"/>
          <p:cNvSpPr>
            <a:spLocks noGrp="1" noChangeArrowheads="1"/>
          </p:cNvSpPr>
          <p:nvPr>
            <p:ph type="title"/>
          </p:nvPr>
        </p:nvSpPr>
        <p:spPr>
          <a:noFill/>
        </p:spPr>
        <p:txBody>
          <a:bodyPr/>
          <a:lstStyle/>
          <a:p>
            <a:pPr eaLnBrk="1" hangingPunct="1"/>
            <a:r>
              <a:rPr lang="en-CA" altLang="en-US"/>
              <a:t>The Federal Reserve System</a:t>
            </a:r>
          </a:p>
        </p:txBody>
      </p:sp>
    </p:spTree>
  </p:cSld>
  <p:clrMapOvr>
    <a:masterClrMapping/>
  </p:clrMapOvr>
  <p:transition spd="slow">
    <p:wipe dir="r"/>
  </p:transition>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5507" name="Rectangle 3"/>
          <p:cNvSpPr>
            <a:spLocks noGrp="1" noChangeArrowheads="1"/>
          </p:cNvSpPr>
          <p:nvPr>
            <p:ph idx="1"/>
          </p:nvPr>
        </p:nvSpPr>
        <p:spPr/>
        <p:txBody>
          <a:bodyPr/>
          <a:lstStyle/>
          <a:p>
            <a:pPr marL="107950" lvl="1" eaLnBrk="1" hangingPunct="1"/>
            <a:r>
              <a:rPr lang="en-CA" b="1" dirty="0"/>
              <a:t>Money</a:t>
            </a:r>
            <a:r>
              <a:rPr lang="en-CA" dirty="0"/>
              <a:t> is any commodity or token that is generally acceptable as a means of payment. </a:t>
            </a:r>
          </a:p>
          <a:p>
            <a:pPr marL="107950" lvl="1" eaLnBrk="1" hangingPunct="1"/>
            <a:r>
              <a:rPr lang="en-CA" dirty="0"/>
              <a:t>A </a:t>
            </a:r>
            <a:r>
              <a:rPr lang="en-CA" b="1" dirty="0"/>
              <a:t>means of payment</a:t>
            </a:r>
            <a:r>
              <a:rPr lang="en-CA" dirty="0"/>
              <a:t> is a method of settling a debt.</a:t>
            </a:r>
          </a:p>
          <a:p>
            <a:pPr marL="107950" lvl="1" eaLnBrk="1" hangingPunct="1"/>
            <a:r>
              <a:rPr lang="en-CA" dirty="0"/>
              <a:t>Money has three other functions:</a:t>
            </a:r>
          </a:p>
          <a:p>
            <a:pPr marL="107950" lvl="1" eaLnBrk="1" hangingPunct="1">
              <a:buClr>
                <a:srgbClr val="1A71B7"/>
              </a:buClr>
              <a:buSzPct val="120000"/>
              <a:buFont typeface="Wingdings" panose="05000000000000000000" pitchFamily="2" charset="2"/>
              <a:buChar char="§"/>
            </a:pPr>
            <a:r>
              <a:rPr lang="en-CA" dirty="0"/>
              <a:t> Medium of exchange</a:t>
            </a:r>
          </a:p>
          <a:p>
            <a:pPr marL="107950" lvl="1" eaLnBrk="1" hangingPunct="1">
              <a:buClr>
                <a:srgbClr val="1A71B7"/>
              </a:buClr>
              <a:buSzPct val="120000"/>
              <a:buFont typeface="Wingdings" panose="05000000000000000000" pitchFamily="2" charset="2"/>
              <a:buChar char="§"/>
            </a:pPr>
            <a:r>
              <a:rPr lang="en-CA" dirty="0"/>
              <a:t> Unit of account</a:t>
            </a:r>
          </a:p>
          <a:p>
            <a:pPr marL="107950" lvl="1" eaLnBrk="1" hangingPunct="1">
              <a:buClr>
                <a:srgbClr val="1A71B7"/>
              </a:buClr>
              <a:buSzPct val="120000"/>
              <a:buFont typeface="Wingdings" panose="05000000000000000000" pitchFamily="2" charset="2"/>
              <a:buChar char="§"/>
            </a:pPr>
            <a:r>
              <a:rPr lang="en-CA" dirty="0"/>
              <a:t> Store of value</a:t>
            </a:r>
          </a:p>
        </p:txBody>
      </p:sp>
      <p:sp>
        <p:nvSpPr>
          <p:cNvPr id="14338" name="Rectangle 2"/>
          <p:cNvSpPr>
            <a:spLocks noGrp="1" noChangeArrowheads="1"/>
          </p:cNvSpPr>
          <p:nvPr>
            <p:ph type="title"/>
          </p:nvPr>
        </p:nvSpPr>
        <p:spPr/>
        <p:txBody>
          <a:bodyPr/>
          <a:lstStyle/>
          <a:p>
            <a:pPr eaLnBrk="1" hangingPunct="1"/>
            <a:r>
              <a:rPr lang="en-CA" altLang="en-US"/>
              <a:t>What is Money?</a:t>
            </a: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05507">
                                            <p:txEl>
                                              <p:pRg st="0" end="0"/>
                                            </p:txEl>
                                          </p:spTgt>
                                        </p:tgtEl>
                                        <p:attrNameLst>
                                          <p:attrName>style.visibility</p:attrName>
                                        </p:attrNameLst>
                                      </p:cBhvr>
                                      <p:to>
                                        <p:strVal val="visible"/>
                                      </p:to>
                                    </p:set>
                                    <p:animEffect transition="in" filter="wipe(left)">
                                      <p:cBhvr>
                                        <p:cTn id="7" dur="1000"/>
                                        <p:tgtEl>
                                          <p:spTgt spid="4055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05507">
                                            <p:txEl>
                                              <p:pRg st="1" end="1"/>
                                            </p:txEl>
                                          </p:spTgt>
                                        </p:tgtEl>
                                        <p:attrNameLst>
                                          <p:attrName>style.visibility</p:attrName>
                                        </p:attrNameLst>
                                      </p:cBhvr>
                                      <p:to>
                                        <p:strVal val="visible"/>
                                      </p:to>
                                    </p:set>
                                    <p:animEffect transition="in" filter="wipe(left)">
                                      <p:cBhvr>
                                        <p:cTn id="12" dur="1000"/>
                                        <p:tgtEl>
                                          <p:spTgt spid="40550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05507">
                                            <p:txEl>
                                              <p:pRg st="2" end="2"/>
                                            </p:txEl>
                                          </p:spTgt>
                                        </p:tgtEl>
                                        <p:attrNameLst>
                                          <p:attrName>style.visibility</p:attrName>
                                        </p:attrNameLst>
                                      </p:cBhvr>
                                      <p:to>
                                        <p:strVal val="visible"/>
                                      </p:to>
                                    </p:set>
                                    <p:animEffect transition="in" filter="wipe(left)">
                                      <p:cBhvr>
                                        <p:cTn id="17" dur="1000"/>
                                        <p:tgtEl>
                                          <p:spTgt spid="40550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05507">
                                            <p:txEl>
                                              <p:pRg st="3" end="3"/>
                                            </p:txEl>
                                          </p:spTgt>
                                        </p:tgtEl>
                                        <p:attrNameLst>
                                          <p:attrName>style.visibility</p:attrName>
                                        </p:attrNameLst>
                                      </p:cBhvr>
                                      <p:to>
                                        <p:strVal val="visible"/>
                                      </p:to>
                                    </p:set>
                                    <p:animEffect transition="in" filter="wipe(left)">
                                      <p:cBhvr>
                                        <p:cTn id="22" dur="1000"/>
                                        <p:tgtEl>
                                          <p:spTgt spid="40550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05507">
                                            <p:txEl>
                                              <p:pRg st="4" end="4"/>
                                            </p:txEl>
                                          </p:spTgt>
                                        </p:tgtEl>
                                        <p:attrNameLst>
                                          <p:attrName>style.visibility</p:attrName>
                                        </p:attrNameLst>
                                      </p:cBhvr>
                                      <p:to>
                                        <p:strVal val="visible"/>
                                      </p:to>
                                    </p:set>
                                    <p:animEffect transition="in" filter="wipe(left)">
                                      <p:cBhvr>
                                        <p:cTn id="27" dur="1000"/>
                                        <p:tgtEl>
                                          <p:spTgt spid="405507">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05507">
                                            <p:txEl>
                                              <p:pRg st="5" end="5"/>
                                            </p:txEl>
                                          </p:spTgt>
                                        </p:tgtEl>
                                        <p:attrNameLst>
                                          <p:attrName>style.visibility</p:attrName>
                                        </p:attrNameLst>
                                      </p:cBhvr>
                                      <p:to>
                                        <p:strVal val="visible"/>
                                      </p:to>
                                    </p:set>
                                    <p:animEffect transition="in" filter="wipe(left)">
                                      <p:cBhvr>
                                        <p:cTn id="32" dur="1000"/>
                                        <p:tgtEl>
                                          <p:spTgt spid="40550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5507" grpId="0" uiExpand="1" build="p" bldLvl="3"/>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5203" name="Rectangle 3"/>
          <p:cNvSpPr>
            <a:spLocks noGrp="1" noChangeArrowheads="1"/>
          </p:cNvSpPr>
          <p:nvPr>
            <p:ph idx="1"/>
          </p:nvPr>
        </p:nvSpPr>
        <p:spPr/>
        <p:txBody>
          <a:bodyPr/>
          <a:lstStyle/>
          <a:p>
            <a:pPr marL="107950" eaLnBrk="1" hangingPunct="1"/>
            <a:r>
              <a:rPr lang="en-CA" altLang="en-US" dirty="0"/>
              <a:t>Creating Deposits by Making Loans </a:t>
            </a:r>
          </a:p>
          <a:p>
            <a:pPr marL="107950" lvl="1" eaLnBrk="1" hangingPunct="1"/>
            <a:r>
              <a:rPr lang="en-CA" dirty="0"/>
              <a:t>Banks create deposits when they make loans and the new deposits created are new money.</a:t>
            </a:r>
          </a:p>
          <a:p>
            <a:pPr marL="107950" lvl="1" eaLnBrk="1" hangingPunct="1"/>
            <a:r>
              <a:rPr lang="en-CA" dirty="0"/>
              <a:t>The quantity of deposits that banks can create is limited by three factors:</a:t>
            </a:r>
          </a:p>
          <a:p>
            <a:pPr marL="107950" lvl="1" eaLnBrk="1" hangingPunct="1">
              <a:buClr>
                <a:srgbClr val="7030A0"/>
              </a:buClr>
              <a:buSzPct val="120000"/>
              <a:buFont typeface="Wingdings" panose="05000000000000000000" pitchFamily="2" charset="2"/>
              <a:buChar char="§"/>
            </a:pPr>
            <a:r>
              <a:rPr lang="en-CA" dirty="0"/>
              <a:t> The monetary base</a:t>
            </a:r>
          </a:p>
          <a:p>
            <a:pPr marL="107950" lvl="1" eaLnBrk="1" hangingPunct="1">
              <a:buClr>
                <a:srgbClr val="7030A0"/>
              </a:buClr>
              <a:buSzPct val="120000"/>
              <a:buFont typeface="Wingdings" panose="05000000000000000000" pitchFamily="2" charset="2"/>
              <a:buChar char="§"/>
            </a:pPr>
            <a:r>
              <a:rPr lang="en-CA" dirty="0"/>
              <a:t> Desired reserves</a:t>
            </a:r>
          </a:p>
          <a:p>
            <a:pPr marL="107950" lvl="1" eaLnBrk="1" hangingPunct="1">
              <a:buClr>
                <a:srgbClr val="7030A0"/>
              </a:buClr>
              <a:buSzPct val="120000"/>
              <a:buFont typeface="Wingdings" panose="05000000000000000000" pitchFamily="2" charset="2"/>
              <a:buChar char="§"/>
            </a:pPr>
            <a:r>
              <a:rPr lang="en-CA" dirty="0"/>
              <a:t> Desired currency holding</a:t>
            </a:r>
          </a:p>
        </p:txBody>
      </p:sp>
      <p:sp>
        <p:nvSpPr>
          <p:cNvPr id="88066" name="Rectangle 2"/>
          <p:cNvSpPr>
            <a:spLocks noGrp="1" noChangeArrowheads="1"/>
          </p:cNvSpPr>
          <p:nvPr>
            <p:ph type="title"/>
          </p:nvPr>
        </p:nvSpPr>
        <p:spPr/>
        <p:txBody>
          <a:bodyPr/>
          <a:lstStyle/>
          <a:p>
            <a:pPr eaLnBrk="1" hangingPunct="1"/>
            <a:r>
              <a:rPr lang="en-CA" altLang="en-US"/>
              <a:t>How Banks Create Money</a:t>
            </a: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435203">
                                            <p:txEl>
                                              <p:pRg st="0" end="0"/>
                                            </p:txEl>
                                          </p:spTgt>
                                        </p:tgtEl>
                                        <p:attrNameLst>
                                          <p:attrName>style.visibility</p:attrName>
                                        </p:attrNameLst>
                                      </p:cBhvr>
                                      <p:to>
                                        <p:strVal val="visible"/>
                                      </p:to>
                                    </p:set>
                                    <p:animEffect transition="in" filter="wipe(left)">
                                      <p:cBhvr>
                                        <p:cTn id="7" dur="500"/>
                                        <p:tgtEl>
                                          <p:spTgt spid="43520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35203">
                                            <p:txEl>
                                              <p:pRg st="1" end="1"/>
                                            </p:txEl>
                                          </p:spTgt>
                                        </p:tgtEl>
                                        <p:attrNameLst>
                                          <p:attrName>style.visibility</p:attrName>
                                        </p:attrNameLst>
                                      </p:cBhvr>
                                      <p:to>
                                        <p:strVal val="visible"/>
                                      </p:to>
                                    </p:set>
                                    <p:animEffect transition="in" filter="wipe(left)">
                                      <p:cBhvr>
                                        <p:cTn id="12" dur="1000"/>
                                        <p:tgtEl>
                                          <p:spTgt spid="43520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35203">
                                            <p:txEl>
                                              <p:pRg st="2" end="2"/>
                                            </p:txEl>
                                          </p:spTgt>
                                        </p:tgtEl>
                                        <p:attrNameLst>
                                          <p:attrName>style.visibility</p:attrName>
                                        </p:attrNameLst>
                                      </p:cBhvr>
                                      <p:to>
                                        <p:strVal val="visible"/>
                                      </p:to>
                                    </p:set>
                                    <p:animEffect transition="in" filter="wipe(left)">
                                      <p:cBhvr>
                                        <p:cTn id="17" dur="1000"/>
                                        <p:tgtEl>
                                          <p:spTgt spid="43520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35203">
                                            <p:txEl>
                                              <p:pRg st="3" end="3"/>
                                            </p:txEl>
                                          </p:spTgt>
                                        </p:tgtEl>
                                        <p:attrNameLst>
                                          <p:attrName>style.visibility</p:attrName>
                                        </p:attrNameLst>
                                      </p:cBhvr>
                                      <p:to>
                                        <p:strVal val="visible"/>
                                      </p:to>
                                    </p:set>
                                    <p:animEffect transition="in" filter="wipe(left)">
                                      <p:cBhvr>
                                        <p:cTn id="22" dur="1000"/>
                                        <p:tgtEl>
                                          <p:spTgt spid="43520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35203">
                                            <p:txEl>
                                              <p:pRg st="4" end="4"/>
                                            </p:txEl>
                                          </p:spTgt>
                                        </p:tgtEl>
                                        <p:attrNameLst>
                                          <p:attrName>style.visibility</p:attrName>
                                        </p:attrNameLst>
                                      </p:cBhvr>
                                      <p:to>
                                        <p:strVal val="visible"/>
                                      </p:to>
                                    </p:set>
                                    <p:animEffect transition="in" filter="wipe(left)">
                                      <p:cBhvr>
                                        <p:cTn id="27" dur="1000"/>
                                        <p:tgtEl>
                                          <p:spTgt spid="43520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35203">
                                            <p:txEl>
                                              <p:pRg st="5" end="5"/>
                                            </p:txEl>
                                          </p:spTgt>
                                        </p:tgtEl>
                                        <p:attrNameLst>
                                          <p:attrName>style.visibility</p:attrName>
                                        </p:attrNameLst>
                                      </p:cBhvr>
                                      <p:to>
                                        <p:strVal val="visible"/>
                                      </p:to>
                                    </p:set>
                                    <p:animEffect transition="in" filter="wipe(left)">
                                      <p:cBhvr>
                                        <p:cTn id="32" dur="1000"/>
                                        <p:tgtEl>
                                          <p:spTgt spid="43520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5203" grpId="0" build="p" bldLvl="3"/>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5955" name="Rectangle 3"/>
          <p:cNvSpPr>
            <a:spLocks noGrp="1" noChangeArrowheads="1"/>
          </p:cNvSpPr>
          <p:nvPr>
            <p:ph idx="1"/>
          </p:nvPr>
        </p:nvSpPr>
        <p:spPr/>
        <p:txBody>
          <a:bodyPr/>
          <a:lstStyle/>
          <a:p>
            <a:pPr marL="107950" eaLnBrk="1" hangingPunct="1"/>
            <a:r>
              <a:rPr lang="en-CA" altLang="en-US" dirty="0">
                <a:solidFill>
                  <a:srgbClr val="7030A0"/>
                </a:solidFill>
              </a:rPr>
              <a:t>The Monetary Base</a:t>
            </a:r>
          </a:p>
          <a:p>
            <a:pPr marL="107950" lvl="1" eaLnBrk="1" hangingPunct="1"/>
            <a:r>
              <a:rPr lang="en-CA" dirty="0"/>
              <a:t>The </a:t>
            </a:r>
            <a:r>
              <a:rPr lang="en-CA" i="1" dirty="0"/>
              <a:t>monetary base</a:t>
            </a:r>
            <a:r>
              <a:rPr lang="en-CA" dirty="0"/>
              <a:t> is the sum of Federal Reserve notes, coins, and banks’ deposits at the Fed.</a:t>
            </a:r>
          </a:p>
          <a:p>
            <a:pPr marL="107950" lvl="1" eaLnBrk="1" hangingPunct="1"/>
            <a:r>
              <a:rPr lang="en-CA" dirty="0"/>
              <a:t>The size of the monetary base limits the total quantity of money that the banking system can create because</a:t>
            </a:r>
          </a:p>
          <a:p>
            <a:pPr marL="107950" lvl="1" eaLnBrk="1" hangingPunct="1">
              <a:buClr>
                <a:schemeClr val="tx1"/>
              </a:buClr>
              <a:buFont typeface="Arial" panose="020B0604020202020204" pitchFamily="34" charset="0"/>
              <a:buAutoNum type="arabicPeriod"/>
            </a:pPr>
            <a:r>
              <a:rPr lang="en-CA" dirty="0"/>
              <a:t> Banks have desired reserves.</a:t>
            </a:r>
          </a:p>
          <a:p>
            <a:pPr marL="107950" lvl="1" eaLnBrk="1" hangingPunct="1">
              <a:buClr>
                <a:schemeClr val="tx1"/>
              </a:buClr>
              <a:buFont typeface="Arial" panose="020B0604020202020204" pitchFamily="34" charset="0"/>
              <a:buAutoNum type="arabicPeriod"/>
            </a:pPr>
            <a:r>
              <a:rPr lang="en-CA" dirty="0"/>
              <a:t> Households and firms have desired currency holdings.</a:t>
            </a:r>
          </a:p>
          <a:p>
            <a:pPr marL="107950" lvl="1" eaLnBrk="1" hangingPunct="1"/>
            <a:r>
              <a:rPr lang="en-CA" dirty="0"/>
              <a:t>And both these desired holdings of monetary base depend on the quantity of money.</a:t>
            </a:r>
          </a:p>
        </p:txBody>
      </p:sp>
      <p:sp>
        <p:nvSpPr>
          <p:cNvPr id="90114" name="Rectangle 5"/>
          <p:cNvSpPr>
            <a:spLocks noGrp="1" noChangeArrowheads="1"/>
          </p:cNvSpPr>
          <p:nvPr>
            <p:ph type="title"/>
          </p:nvPr>
        </p:nvSpPr>
        <p:spPr>
          <a:noFill/>
        </p:spPr>
        <p:txBody>
          <a:bodyPr/>
          <a:lstStyle/>
          <a:p>
            <a:pPr eaLnBrk="1" hangingPunct="1"/>
            <a:r>
              <a:rPr lang="en-CA" altLang="en-US"/>
              <a:t>How Banks Create Money</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65955">
                                            <p:txEl>
                                              <p:pRg st="1" end="1"/>
                                            </p:txEl>
                                          </p:spTgt>
                                        </p:tgtEl>
                                        <p:attrNameLst>
                                          <p:attrName>style.visibility</p:attrName>
                                        </p:attrNameLst>
                                      </p:cBhvr>
                                      <p:to>
                                        <p:strVal val="visible"/>
                                      </p:to>
                                    </p:set>
                                    <p:animEffect transition="in" filter="wipe(left)">
                                      <p:cBhvr>
                                        <p:cTn id="7" dur="1000"/>
                                        <p:tgtEl>
                                          <p:spTgt spid="76595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65955">
                                            <p:txEl>
                                              <p:pRg st="2" end="2"/>
                                            </p:txEl>
                                          </p:spTgt>
                                        </p:tgtEl>
                                        <p:attrNameLst>
                                          <p:attrName>style.visibility</p:attrName>
                                        </p:attrNameLst>
                                      </p:cBhvr>
                                      <p:to>
                                        <p:strVal val="visible"/>
                                      </p:to>
                                    </p:set>
                                    <p:animEffect transition="in" filter="wipe(left)">
                                      <p:cBhvr>
                                        <p:cTn id="12" dur="1000"/>
                                        <p:tgtEl>
                                          <p:spTgt spid="76595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65955">
                                            <p:txEl>
                                              <p:pRg st="3" end="3"/>
                                            </p:txEl>
                                          </p:spTgt>
                                        </p:tgtEl>
                                        <p:attrNameLst>
                                          <p:attrName>style.visibility</p:attrName>
                                        </p:attrNameLst>
                                      </p:cBhvr>
                                      <p:to>
                                        <p:strVal val="visible"/>
                                      </p:to>
                                    </p:set>
                                    <p:animEffect transition="in" filter="wipe(left)">
                                      <p:cBhvr>
                                        <p:cTn id="17" dur="1000"/>
                                        <p:tgtEl>
                                          <p:spTgt spid="765955">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65955">
                                            <p:txEl>
                                              <p:pRg st="4" end="4"/>
                                            </p:txEl>
                                          </p:spTgt>
                                        </p:tgtEl>
                                        <p:attrNameLst>
                                          <p:attrName>style.visibility</p:attrName>
                                        </p:attrNameLst>
                                      </p:cBhvr>
                                      <p:to>
                                        <p:strVal val="visible"/>
                                      </p:to>
                                    </p:set>
                                    <p:animEffect transition="in" filter="wipe(left)">
                                      <p:cBhvr>
                                        <p:cTn id="22" dur="1000"/>
                                        <p:tgtEl>
                                          <p:spTgt spid="765955">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65955">
                                            <p:txEl>
                                              <p:pRg st="5" end="5"/>
                                            </p:txEl>
                                          </p:spTgt>
                                        </p:tgtEl>
                                        <p:attrNameLst>
                                          <p:attrName>style.visibility</p:attrName>
                                        </p:attrNameLst>
                                      </p:cBhvr>
                                      <p:to>
                                        <p:strVal val="visible"/>
                                      </p:to>
                                    </p:set>
                                    <p:animEffect transition="in" filter="wipe(left)">
                                      <p:cBhvr>
                                        <p:cTn id="27" dur="1000"/>
                                        <p:tgtEl>
                                          <p:spTgt spid="76595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5955" grpId="0" build="p" bldLvl="3"/>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0051" name="Rectangle 3"/>
          <p:cNvSpPr>
            <a:spLocks noGrp="1" noChangeArrowheads="1"/>
          </p:cNvSpPr>
          <p:nvPr>
            <p:ph idx="1"/>
          </p:nvPr>
        </p:nvSpPr>
        <p:spPr/>
        <p:txBody>
          <a:bodyPr/>
          <a:lstStyle/>
          <a:p>
            <a:pPr marL="107950" eaLnBrk="1" hangingPunct="1"/>
            <a:r>
              <a:rPr lang="en-CA" altLang="en-US" dirty="0">
                <a:solidFill>
                  <a:srgbClr val="7030A0"/>
                </a:solidFill>
              </a:rPr>
              <a:t>Desired Reserves</a:t>
            </a:r>
          </a:p>
          <a:p>
            <a:pPr marL="107950" lvl="1" eaLnBrk="1" hangingPunct="1"/>
            <a:r>
              <a:rPr lang="en-CA" dirty="0"/>
              <a:t>A bank’s </a:t>
            </a:r>
            <a:r>
              <a:rPr lang="en-CA" i="1" dirty="0"/>
              <a:t>actual reserves</a:t>
            </a:r>
            <a:r>
              <a:rPr lang="en-CA" dirty="0"/>
              <a:t> consists of notes and coins in its vault and its deposit at the Fed.</a:t>
            </a:r>
          </a:p>
          <a:p>
            <a:pPr marL="107950" lvl="1" eaLnBrk="1" hangingPunct="1"/>
            <a:r>
              <a:rPr lang="en-CA" dirty="0"/>
              <a:t>The </a:t>
            </a:r>
            <a:r>
              <a:rPr lang="en-CA" b="1" dirty="0"/>
              <a:t>desired reserve ratio</a:t>
            </a:r>
            <a:r>
              <a:rPr lang="en-CA" dirty="0"/>
              <a:t> is the ratio of the bank’s reserves to total deposits that a bank </a:t>
            </a:r>
            <a:r>
              <a:rPr lang="en-CA" i="1" dirty="0"/>
              <a:t>plans</a:t>
            </a:r>
            <a:r>
              <a:rPr lang="en-CA" dirty="0"/>
              <a:t> to hold. </a:t>
            </a:r>
          </a:p>
          <a:p>
            <a:pPr marL="107950" lvl="1" eaLnBrk="1" hangingPunct="1"/>
            <a:r>
              <a:rPr lang="en-CA" dirty="0"/>
              <a:t>The desired reserve ratio exceeds the required reserve ratio by the amount that the bank determines to be prudent for its daily business.</a:t>
            </a:r>
          </a:p>
        </p:txBody>
      </p:sp>
      <p:sp>
        <p:nvSpPr>
          <p:cNvPr id="92162" name="Rectangle 5"/>
          <p:cNvSpPr>
            <a:spLocks noGrp="1" noChangeArrowheads="1"/>
          </p:cNvSpPr>
          <p:nvPr>
            <p:ph type="title"/>
          </p:nvPr>
        </p:nvSpPr>
        <p:spPr>
          <a:noFill/>
        </p:spPr>
        <p:txBody>
          <a:bodyPr/>
          <a:lstStyle/>
          <a:p>
            <a:pPr eaLnBrk="1" hangingPunct="1"/>
            <a:r>
              <a:rPr lang="en-CA" altLang="en-US"/>
              <a:t>How Banks Create Money</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70051">
                                            <p:txEl>
                                              <p:pRg st="1" end="1"/>
                                            </p:txEl>
                                          </p:spTgt>
                                        </p:tgtEl>
                                        <p:attrNameLst>
                                          <p:attrName>style.visibility</p:attrName>
                                        </p:attrNameLst>
                                      </p:cBhvr>
                                      <p:to>
                                        <p:strVal val="visible"/>
                                      </p:to>
                                    </p:set>
                                    <p:animEffect transition="in" filter="wipe(left)">
                                      <p:cBhvr>
                                        <p:cTn id="7" dur="1000"/>
                                        <p:tgtEl>
                                          <p:spTgt spid="770051">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70051">
                                            <p:txEl>
                                              <p:pRg st="2" end="2"/>
                                            </p:txEl>
                                          </p:spTgt>
                                        </p:tgtEl>
                                        <p:attrNameLst>
                                          <p:attrName>style.visibility</p:attrName>
                                        </p:attrNameLst>
                                      </p:cBhvr>
                                      <p:to>
                                        <p:strVal val="visible"/>
                                      </p:to>
                                    </p:set>
                                    <p:animEffect transition="in" filter="wipe(left)">
                                      <p:cBhvr>
                                        <p:cTn id="12" dur="1000"/>
                                        <p:tgtEl>
                                          <p:spTgt spid="77005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70051">
                                            <p:txEl>
                                              <p:pRg st="3" end="3"/>
                                            </p:txEl>
                                          </p:spTgt>
                                        </p:tgtEl>
                                        <p:attrNameLst>
                                          <p:attrName>style.visibility</p:attrName>
                                        </p:attrNameLst>
                                      </p:cBhvr>
                                      <p:to>
                                        <p:strVal val="visible"/>
                                      </p:to>
                                    </p:set>
                                    <p:animEffect transition="in" filter="wipe(left)">
                                      <p:cBhvr>
                                        <p:cTn id="17" dur="1000"/>
                                        <p:tgtEl>
                                          <p:spTgt spid="77005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0051" grpId="0" build="p" bldLvl="3"/>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2099" name="Rectangle 3"/>
          <p:cNvSpPr>
            <a:spLocks noGrp="1" noChangeArrowheads="1"/>
          </p:cNvSpPr>
          <p:nvPr>
            <p:ph idx="1"/>
          </p:nvPr>
        </p:nvSpPr>
        <p:spPr/>
        <p:txBody>
          <a:bodyPr/>
          <a:lstStyle/>
          <a:p>
            <a:pPr marL="107950" eaLnBrk="1" hangingPunct="1"/>
            <a:r>
              <a:rPr lang="en-CA" altLang="en-US" dirty="0">
                <a:solidFill>
                  <a:srgbClr val="7030A0"/>
                </a:solidFill>
              </a:rPr>
              <a:t>Desired Currency Holding</a:t>
            </a:r>
          </a:p>
          <a:p>
            <a:pPr marL="107950" lvl="1" eaLnBrk="1" hangingPunct="1"/>
            <a:r>
              <a:rPr lang="en-CA" dirty="0"/>
              <a:t>People hold some fraction of their money as currency.</a:t>
            </a:r>
          </a:p>
          <a:p>
            <a:pPr marL="107950" lvl="1" eaLnBrk="1" hangingPunct="1"/>
            <a:r>
              <a:rPr lang="en-CA" dirty="0"/>
              <a:t>So when the total quantity of money increases, so does the quantity of currency that people plan to hold.</a:t>
            </a:r>
          </a:p>
          <a:p>
            <a:pPr marL="107950" lvl="1" eaLnBrk="1" hangingPunct="1"/>
            <a:r>
              <a:rPr lang="en-CA" dirty="0"/>
              <a:t>Because desired currency holding increases when deposits increase, currency leaves the banks when they make loans and increase deposits. </a:t>
            </a:r>
          </a:p>
          <a:p>
            <a:pPr marL="107950" lvl="1" eaLnBrk="1" hangingPunct="1"/>
            <a:r>
              <a:rPr lang="en-CA" dirty="0"/>
              <a:t>This leakage of reserves into currency is called the </a:t>
            </a:r>
            <a:r>
              <a:rPr lang="en-CA" i="1" dirty="0"/>
              <a:t>currency drain</a:t>
            </a:r>
            <a:r>
              <a:rPr lang="en-CA" dirty="0"/>
              <a:t>.</a:t>
            </a:r>
          </a:p>
          <a:p>
            <a:pPr marL="107950" lvl="1" eaLnBrk="1" hangingPunct="1"/>
            <a:r>
              <a:rPr lang="en-CA" dirty="0"/>
              <a:t>The ratio of currency to deposits is the </a:t>
            </a:r>
            <a:r>
              <a:rPr lang="en-CA" b="1" dirty="0"/>
              <a:t>currency drain ratio</a:t>
            </a:r>
            <a:r>
              <a:rPr lang="en-CA" dirty="0"/>
              <a:t>.</a:t>
            </a:r>
          </a:p>
        </p:txBody>
      </p:sp>
      <p:sp>
        <p:nvSpPr>
          <p:cNvPr id="94210" name="Rectangle 5"/>
          <p:cNvSpPr>
            <a:spLocks noGrp="1" noChangeArrowheads="1"/>
          </p:cNvSpPr>
          <p:nvPr>
            <p:ph type="title"/>
          </p:nvPr>
        </p:nvSpPr>
        <p:spPr>
          <a:noFill/>
        </p:spPr>
        <p:txBody>
          <a:bodyPr/>
          <a:lstStyle/>
          <a:p>
            <a:pPr eaLnBrk="1" hangingPunct="1"/>
            <a:r>
              <a:rPr lang="en-CA" altLang="en-US"/>
              <a:t>How Banks Create Money</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72099">
                                            <p:txEl>
                                              <p:pRg st="1" end="1"/>
                                            </p:txEl>
                                          </p:spTgt>
                                        </p:tgtEl>
                                        <p:attrNameLst>
                                          <p:attrName>style.visibility</p:attrName>
                                        </p:attrNameLst>
                                      </p:cBhvr>
                                      <p:to>
                                        <p:strVal val="visible"/>
                                      </p:to>
                                    </p:set>
                                    <p:animEffect transition="in" filter="wipe(left)">
                                      <p:cBhvr>
                                        <p:cTn id="7" dur="1000"/>
                                        <p:tgtEl>
                                          <p:spTgt spid="77209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72099">
                                            <p:txEl>
                                              <p:pRg st="2" end="2"/>
                                            </p:txEl>
                                          </p:spTgt>
                                        </p:tgtEl>
                                        <p:attrNameLst>
                                          <p:attrName>style.visibility</p:attrName>
                                        </p:attrNameLst>
                                      </p:cBhvr>
                                      <p:to>
                                        <p:strVal val="visible"/>
                                      </p:to>
                                    </p:set>
                                    <p:animEffect transition="in" filter="wipe(left)">
                                      <p:cBhvr>
                                        <p:cTn id="12" dur="1000"/>
                                        <p:tgtEl>
                                          <p:spTgt spid="77209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72099">
                                            <p:txEl>
                                              <p:pRg st="3" end="3"/>
                                            </p:txEl>
                                          </p:spTgt>
                                        </p:tgtEl>
                                        <p:attrNameLst>
                                          <p:attrName>style.visibility</p:attrName>
                                        </p:attrNameLst>
                                      </p:cBhvr>
                                      <p:to>
                                        <p:strVal val="visible"/>
                                      </p:to>
                                    </p:set>
                                    <p:animEffect transition="in" filter="wipe(left)">
                                      <p:cBhvr>
                                        <p:cTn id="17" dur="1000"/>
                                        <p:tgtEl>
                                          <p:spTgt spid="772099">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72099">
                                            <p:txEl>
                                              <p:pRg st="4" end="4"/>
                                            </p:txEl>
                                          </p:spTgt>
                                        </p:tgtEl>
                                        <p:attrNameLst>
                                          <p:attrName>style.visibility</p:attrName>
                                        </p:attrNameLst>
                                      </p:cBhvr>
                                      <p:to>
                                        <p:strVal val="visible"/>
                                      </p:to>
                                    </p:set>
                                    <p:animEffect transition="in" filter="wipe(left)">
                                      <p:cBhvr>
                                        <p:cTn id="22" dur="1000"/>
                                        <p:tgtEl>
                                          <p:spTgt spid="772099">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72099">
                                            <p:txEl>
                                              <p:pRg st="5" end="5"/>
                                            </p:txEl>
                                          </p:spTgt>
                                        </p:tgtEl>
                                        <p:attrNameLst>
                                          <p:attrName>style.visibility</p:attrName>
                                        </p:attrNameLst>
                                      </p:cBhvr>
                                      <p:to>
                                        <p:strVal val="visible"/>
                                      </p:to>
                                    </p:set>
                                    <p:animEffect transition="in" filter="wipe(left)">
                                      <p:cBhvr>
                                        <p:cTn id="27" dur="1000"/>
                                        <p:tgtEl>
                                          <p:spTgt spid="77209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2099" grpId="0" build="p" bldLvl="3"/>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2099" name="Rectangle 3"/>
          <p:cNvSpPr>
            <a:spLocks noGrp="1" noChangeArrowheads="1"/>
          </p:cNvSpPr>
          <p:nvPr>
            <p:ph idx="1"/>
          </p:nvPr>
        </p:nvSpPr>
        <p:spPr>
          <a:xfrm>
            <a:off x="360362" y="1584325"/>
            <a:ext cx="8478837" cy="4525963"/>
          </a:xfrm>
        </p:spPr>
        <p:txBody>
          <a:bodyPr/>
          <a:lstStyle/>
          <a:p>
            <a:pPr marL="107950" eaLnBrk="1" hangingPunct="1"/>
            <a:r>
              <a:rPr lang="en-CA" altLang="en-US" dirty="0"/>
              <a:t>The Money Creation Process</a:t>
            </a:r>
          </a:p>
          <a:p>
            <a:pPr marL="107950" lvl="1" eaLnBrk="1" hangingPunct="1"/>
            <a:r>
              <a:rPr lang="en-CA" dirty="0"/>
              <a:t>The money creation process begins with an increase in the monetary base.</a:t>
            </a:r>
          </a:p>
          <a:p>
            <a:pPr marL="107950" lvl="1" eaLnBrk="1" hangingPunct="1"/>
            <a:r>
              <a:rPr lang="en-CA" dirty="0"/>
              <a:t>The Fed conducts an open market operation in which it buys securities from banks.</a:t>
            </a:r>
          </a:p>
          <a:p>
            <a:pPr marL="107950" lvl="1" eaLnBrk="1" hangingPunct="1"/>
            <a:r>
              <a:rPr lang="en-CA" dirty="0"/>
              <a:t>The Fed pays for the securities with newly created bank reserves.</a:t>
            </a:r>
          </a:p>
          <a:p>
            <a:pPr marL="107950" lvl="1" eaLnBrk="1" hangingPunct="1"/>
            <a:r>
              <a:rPr lang="en-CA" dirty="0"/>
              <a:t>Banks now have more reserves but the same amount of deposits, so they have unplanned reserves.</a:t>
            </a:r>
          </a:p>
          <a:p>
            <a:pPr marL="107950" lvl="1" eaLnBrk="1" hangingPunct="1"/>
            <a:r>
              <a:rPr lang="en-CA" b="1" dirty="0"/>
              <a:t>Unplanned reserves </a:t>
            </a:r>
            <a:r>
              <a:rPr lang="en-CA" dirty="0"/>
              <a:t>= Actual reserves – desired reserves.</a:t>
            </a:r>
          </a:p>
        </p:txBody>
      </p:sp>
      <p:sp>
        <p:nvSpPr>
          <p:cNvPr id="96258" name="Rectangle 5"/>
          <p:cNvSpPr>
            <a:spLocks noGrp="1" noChangeArrowheads="1"/>
          </p:cNvSpPr>
          <p:nvPr>
            <p:ph type="title"/>
          </p:nvPr>
        </p:nvSpPr>
        <p:spPr>
          <a:noFill/>
        </p:spPr>
        <p:txBody>
          <a:bodyPr/>
          <a:lstStyle/>
          <a:p>
            <a:pPr eaLnBrk="1" hangingPunct="1"/>
            <a:r>
              <a:rPr lang="en-CA" altLang="en-US"/>
              <a:t>How Banks Create Money</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72099">
                                            <p:txEl>
                                              <p:pRg st="0" end="0"/>
                                            </p:txEl>
                                          </p:spTgt>
                                        </p:tgtEl>
                                        <p:attrNameLst>
                                          <p:attrName>style.visibility</p:attrName>
                                        </p:attrNameLst>
                                      </p:cBhvr>
                                      <p:to>
                                        <p:strVal val="visible"/>
                                      </p:to>
                                    </p:set>
                                    <p:animEffect transition="in" filter="wipe(left)">
                                      <p:cBhvr>
                                        <p:cTn id="7" dur="1000"/>
                                        <p:tgtEl>
                                          <p:spTgt spid="7720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72099">
                                            <p:txEl>
                                              <p:pRg st="1" end="1"/>
                                            </p:txEl>
                                          </p:spTgt>
                                        </p:tgtEl>
                                        <p:attrNameLst>
                                          <p:attrName>style.visibility</p:attrName>
                                        </p:attrNameLst>
                                      </p:cBhvr>
                                      <p:to>
                                        <p:strVal val="visible"/>
                                      </p:to>
                                    </p:set>
                                    <p:animEffect transition="in" filter="wipe(left)">
                                      <p:cBhvr>
                                        <p:cTn id="12" dur="1000"/>
                                        <p:tgtEl>
                                          <p:spTgt spid="77209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72099">
                                            <p:txEl>
                                              <p:pRg st="2" end="2"/>
                                            </p:txEl>
                                          </p:spTgt>
                                        </p:tgtEl>
                                        <p:attrNameLst>
                                          <p:attrName>style.visibility</p:attrName>
                                        </p:attrNameLst>
                                      </p:cBhvr>
                                      <p:to>
                                        <p:strVal val="visible"/>
                                      </p:to>
                                    </p:set>
                                    <p:animEffect transition="in" filter="wipe(left)">
                                      <p:cBhvr>
                                        <p:cTn id="17" dur="1000"/>
                                        <p:tgtEl>
                                          <p:spTgt spid="77209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72099">
                                            <p:txEl>
                                              <p:pRg st="3" end="3"/>
                                            </p:txEl>
                                          </p:spTgt>
                                        </p:tgtEl>
                                        <p:attrNameLst>
                                          <p:attrName>style.visibility</p:attrName>
                                        </p:attrNameLst>
                                      </p:cBhvr>
                                      <p:to>
                                        <p:strVal val="visible"/>
                                      </p:to>
                                    </p:set>
                                    <p:animEffect transition="in" filter="wipe(left)">
                                      <p:cBhvr>
                                        <p:cTn id="22" dur="1000"/>
                                        <p:tgtEl>
                                          <p:spTgt spid="77209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72099">
                                            <p:txEl>
                                              <p:pRg st="4" end="4"/>
                                            </p:txEl>
                                          </p:spTgt>
                                        </p:tgtEl>
                                        <p:attrNameLst>
                                          <p:attrName>style.visibility</p:attrName>
                                        </p:attrNameLst>
                                      </p:cBhvr>
                                      <p:to>
                                        <p:strVal val="visible"/>
                                      </p:to>
                                    </p:set>
                                    <p:animEffect transition="in" filter="wipe(left)">
                                      <p:cBhvr>
                                        <p:cTn id="27" dur="1000"/>
                                        <p:tgtEl>
                                          <p:spTgt spid="772099">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72099">
                                            <p:txEl>
                                              <p:pRg st="5" end="5"/>
                                            </p:txEl>
                                          </p:spTgt>
                                        </p:tgtEl>
                                        <p:attrNameLst>
                                          <p:attrName>style.visibility</p:attrName>
                                        </p:attrNameLst>
                                      </p:cBhvr>
                                      <p:to>
                                        <p:strVal val="visible"/>
                                      </p:to>
                                    </p:set>
                                    <p:animEffect transition="in" filter="wipe(left)">
                                      <p:cBhvr>
                                        <p:cTn id="32" dur="1000"/>
                                        <p:tgtEl>
                                          <p:spTgt spid="77209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2099" grpId="0" build="p" bldLvl="3"/>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7" name="Rectangle 3"/>
          <p:cNvSpPr>
            <a:spLocks noGrp="1" noChangeArrowheads="1"/>
          </p:cNvSpPr>
          <p:nvPr>
            <p:ph idx="1"/>
          </p:nvPr>
        </p:nvSpPr>
        <p:spPr/>
        <p:txBody>
          <a:bodyPr/>
          <a:lstStyle/>
          <a:p>
            <a:pPr marL="107950" lvl="1" eaLnBrk="1" hangingPunct="1"/>
            <a:r>
              <a:rPr lang="en-CA" dirty="0"/>
              <a:t>Figure 8.3 illustrates one round in how the banking system creates money by making loans. </a:t>
            </a:r>
          </a:p>
        </p:txBody>
      </p:sp>
      <p:sp>
        <p:nvSpPr>
          <p:cNvPr id="98306" name="Rectangle 22"/>
          <p:cNvSpPr>
            <a:spLocks noGrp="1" noChangeArrowheads="1"/>
          </p:cNvSpPr>
          <p:nvPr>
            <p:ph type="title"/>
          </p:nvPr>
        </p:nvSpPr>
        <p:spPr>
          <a:noFill/>
        </p:spPr>
        <p:txBody>
          <a:bodyPr/>
          <a:lstStyle/>
          <a:p>
            <a:pPr eaLnBrk="1" hangingPunct="1"/>
            <a:r>
              <a:rPr lang="en-CA" altLang="en-US"/>
              <a:t>How Banks Create Money</a:t>
            </a: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2895600"/>
            <a:ext cx="6124575" cy="2800350"/>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95400" y="2895600"/>
            <a:ext cx="6124575" cy="2800350"/>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95400" y="2895600"/>
            <a:ext cx="6124575" cy="2800350"/>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95400" y="2895600"/>
            <a:ext cx="6124575" cy="2800350"/>
          </a:xfrm>
          <a:prstGeom prst="rect">
            <a:avLst/>
          </a:prstGeom>
        </p:spPr>
      </p:pic>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95400" y="2895600"/>
            <a:ext cx="6124575" cy="280035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95400" y="2895600"/>
            <a:ext cx="6124575" cy="280035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295400" y="2895600"/>
            <a:ext cx="6124575" cy="2800350"/>
          </a:xfrm>
          <a:prstGeom prst="rect">
            <a:avLst/>
          </a:prstGeom>
        </p:spPr>
      </p:pic>
      <p:pic>
        <p:nvPicPr>
          <p:cNvPr id="11" name="Picture 7">
            <a:hlinkClick r:id="rId10" action="ppaction://hlinksldjump" tooltip="Click to expand the figure"/>
            <a:extLst>
              <a:ext uri="{FF2B5EF4-FFF2-40B4-BE49-F238E27FC236}">
                <a16:creationId xmlns:a16="http://schemas.microsoft.com/office/drawing/2014/main" xmlns="" id="{D26FF141-4F6E-4BDF-9F08-F9C0C40A6CCC}"/>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640763" y="6480175"/>
            <a:ext cx="198437"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1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10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10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right)">
                                      <p:cBhvr>
                                        <p:cTn id="27" dur="10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right)">
                                      <p:cBhvr>
                                        <p:cTn id="32"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1828798"/>
            <a:ext cx="6737033" cy="3080385"/>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400" y="1828798"/>
            <a:ext cx="6737033" cy="3080385"/>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4400" y="1828798"/>
            <a:ext cx="6737033" cy="3080385"/>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4400" y="1828798"/>
            <a:ext cx="6737033" cy="3080385"/>
          </a:xfrm>
          <a:prstGeom prst="rect">
            <a:avLst/>
          </a:prstGeom>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4400" y="1828798"/>
            <a:ext cx="6737033" cy="3080385"/>
          </a:xfrm>
          <a:prstGeom prst="rect">
            <a:avLst/>
          </a:prstGeom>
        </p:spPr>
      </p:pic>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14400" y="1828798"/>
            <a:ext cx="6737033" cy="3080385"/>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14400" y="1828798"/>
            <a:ext cx="6737033" cy="3080385"/>
          </a:xfrm>
          <a:prstGeom prst="rect">
            <a:avLst/>
          </a:prstGeom>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1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10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right)">
                                      <p:cBhvr>
                                        <p:cTn id="22" dur="10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right)">
                                      <p:cBhvr>
                                        <p:cTn id="27" dur="10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right)">
                                      <p:cBhvr>
                                        <p:cTn id="32"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4147" name="Rectangle 3"/>
          <p:cNvSpPr>
            <a:spLocks noGrp="1" noChangeArrowheads="1"/>
          </p:cNvSpPr>
          <p:nvPr>
            <p:ph idx="1"/>
          </p:nvPr>
        </p:nvSpPr>
        <p:spPr/>
        <p:txBody>
          <a:bodyPr/>
          <a:lstStyle/>
          <a:p>
            <a:pPr marL="107950" eaLnBrk="1" hangingPunct="1"/>
            <a:r>
              <a:rPr lang="en-CA" altLang="en-US" dirty="0"/>
              <a:t>The Money Multiplier</a:t>
            </a:r>
          </a:p>
          <a:p>
            <a:pPr marL="107950" lvl="1" eaLnBrk="1" hangingPunct="1"/>
            <a:r>
              <a:rPr lang="en-CA" dirty="0"/>
              <a:t>The </a:t>
            </a:r>
            <a:r>
              <a:rPr lang="en-CA" b="1" dirty="0"/>
              <a:t>money multiplier</a:t>
            </a:r>
            <a:r>
              <a:rPr lang="en-CA" dirty="0"/>
              <a:t> is the ratio of the change in the quantity of money to the change in the monetary base.</a:t>
            </a:r>
          </a:p>
          <a:p>
            <a:pPr marL="107950" lvl="1" eaLnBrk="1" hangingPunct="1"/>
            <a:r>
              <a:rPr lang="en-CA" dirty="0"/>
              <a:t>For example, if the Fed increases the monetary base by $100,000 and the quantity of money increases by $250,000, the money multiplier is 2.5.</a:t>
            </a:r>
          </a:p>
          <a:p>
            <a:pPr marL="107950" lvl="1" eaLnBrk="1" hangingPunct="1"/>
            <a:r>
              <a:rPr lang="en-CA" dirty="0"/>
              <a:t>The quantity of money created depends on the banks’ desired reserve ratio and the currency drain ratio.</a:t>
            </a:r>
          </a:p>
          <a:p>
            <a:pPr marL="107950" lvl="1" eaLnBrk="1" hangingPunct="1"/>
            <a:r>
              <a:rPr lang="en-CA" dirty="0"/>
              <a:t>The smaller these ratios, the larger is the money multiplier.</a:t>
            </a:r>
          </a:p>
        </p:txBody>
      </p:sp>
      <p:sp>
        <p:nvSpPr>
          <p:cNvPr id="102402" name="Rectangle 6"/>
          <p:cNvSpPr>
            <a:spLocks noGrp="1" noChangeArrowheads="1"/>
          </p:cNvSpPr>
          <p:nvPr>
            <p:ph type="title"/>
          </p:nvPr>
        </p:nvSpPr>
        <p:spPr>
          <a:noFill/>
        </p:spPr>
        <p:txBody>
          <a:bodyPr/>
          <a:lstStyle/>
          <a:p>
            <a:pPr eaLnBrk="1" hangingPunct="1"/>
            <a:r>
              <a:rPr lang="en-CA" altLang="en-US"/>
              <a:t>How Banks Create Money</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74147">
                                            <p:txEl>
                                              <p:pRg st="1" end="1"/>
                                            </p:txEl>
                                          </p:spTgt>
                                        </p:tgtEl>
                                        <p:attrNameLst>
                                          <p:attrName>style.visibility</p:attrName>
                                        </p:attrNameLst>
                                      </p:cBhvr>
                                      <p:to>
                                        <p:strVal val="visible"/>
                                      </p:to>
                                    </p:set>
                                    <p:animEffect transition="in" filter="wipe(left)">
                                      <p:cBhvr>
                                        <p:cTn id="7" dur="1000"/>
                                        <p:tgtEl>
                                          <p:spTgt spid="77414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74147">
                                            <p:txEl>
                                              <p:pRg st="2" end="2"/>
                                            </p:txEl>
                                          </p:spTgt>
                                        </p:tgtEl>
                                        <p:attrNameLst>
                                          <p:attrName>style.visibility</p:attrName>
                                        </p:attrNameLst>
                                      </p:cBhvr>
                                      <p:to>
                                        <p:strVal val="visible"/>
                                      </p:to>
                                    </p:set>
                                    <p:animEffect transition="in" filter="wipe(left)">
                                      <p:cBhvr>
                                        <p:cTn id="12" dur="1000"/>
                                        <p:tgtEl>
                                          <p:spTgt spid="77414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74147">
                                            <p:txEl>
                                              <p:pRg st="3" end="3"/>
                                            </p:txEl>
                                          </p:spTgt>
                                        </p:tgtEl>
                                        <p:attrNameLst>
                                          <p:attrName>style.visibility</p:attrName>
                                        </p:attrNameLst>
                                      </p:cBhvr>
                                      <p:to>
                                        <p:strVal val="visible"/>
                                      </p:to>
                                    </p:set>
                                    <p:animEffect transition="in" filter="wipe(left)">
                                      <p:cBhvr>
                                        <p:cTn id="17" dur="1000"/>
                                        <p:tgtEl>
                                          <p:spTgt spid="774147">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74147">
                                            <p:txEl>
                                              <p:pRg st="4" end="4"/>
                                            </p:txEl>
                                          </p:spTgt>
                                        </p:tgtEl>
                                        <p:attrNameLst>
                                          <p:attrName>style.visibility</p:attrName>
                                        </p:attrNameLst>
                                      </p:cBhvr>
                                      <p:to>
                                        <p:strVal val="visible"/>
                                      </p:to>
                                    </p:set>
                                    <p:animEffect transition="in" filter="wipe(left)">
                                      <p:cBhvr>
                                        <p:cTn id="22" dur="1000"/>
                                        <p:tgtEl>
                                          <p:spTgt spid="77414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4147" grpId="0" uiExpand="1" build="p" bldLvl="3"/>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5187" name="Rectangle 3"/>
          <p:cNvSpPr>
            <a:spLocks noGrp="1" noChangeArrowheads="1"/>
          </p:cNvSpPr>
          <p:nvPr>
            <p:ph idx="1"/>
          </p:nvPr>
        </p:nvSpPr>
        <p:spPr/>
        <p:txBody>
          <a:bodyPr/>
          <a:lstStyle/>
          <a:p>
            <a:pPr marL="107950" eaLnBrk="1" hangingPunct="1"/>
            <a:r>
              <a:rPr lang="en-CA" altLang="en-US" b="0" dirty="0">
                <a:solidFill>
                  <a:schemeClr val="tx1"/>
                </a:solidFill>
              </a:rPr>
              <a:t>How much money do people want to hold?</a:t>
            </a:r>
          </a:p>
          <a:p>
            <a:pPr marL="107950" eaLnBrk="1" hangingPunct="1"/>
            <a:r>
              <a:rPr lang="en-CA" altLang="en-US" dirty="0"/>
              <a:t>The Influences on Money Holding</a:t>
            </a:r>
          </a:p>
          <a:p>
            <a:pPr marL="107950" lvl="1" eaLnBrk="1" hangingPunct="1"/>
            <a:r>
              <a:rPr lang="en-CA" dirty="0"/>
              <a:t>The quantity of money that people plan to hold depends on four main factors:</a:t>
            </a:r>
          </a:p>
          <a:p>
            <a:pPr marL="107950" lvl="1" eaLnBrk="1" hangingPunct="1">
              <a:buClr>
                <a:srgbClr val="7030A0"/>
              </a:buClr>
              <a:buSzPct val="120000"/>
              <a:buFont typeface="Wingdings" panose="05000000000000000000" pitchFamily="2" charset="2"/>
              <a:buChar char="§"/>
            </a:pPr>
            <a:r>
              <a:rPr lang="en-CA" dirty="0"/>
              <a:t> The price level</a:t>
            </a:r>
          </a:p>
          <a:p>
            <a:pPr marL="107950" lvl="1" eaLnBrk="1" hangingPunct="1">
              <a:buClr>
                <a:srgbClr val="7030A0"/>
              </a:buClr>
              <a:buSzPct val="120000"/>
              <a:buFont typeface="Wingdings" panose="05000000000000000000" pitchFamily="2" charset="2"/>
              <a:buChar char="§"/>
            </a:pPr>
            <a:r>
              <a:rPr lang="en-CA" dirty="0"/>
              <a:t> The </a:t>
            </a:r>
            <a:r>
              <a:rPr lang="en-CA" i="1" dirty="0"/>
              <a:t>nominal</a:t>
            </a:r>
            <a:r>
              <a:rPr lang="en-CA" dirty="0"/>
              <a:t> interest rate</a:t>
            </a:r>
          </a:p>
          <a:p>
            <a:pPr marL="107950" lvl="1" eaLnBrk="1" hangingPunct="1">
              <a:buClr>
                <a:srgbClr val="7030A0"/>
              </a:buClr>
              <a:buSzPct val="120000"/>
              <a:buFont typeface="Wingdings" panose="05000000000000000000" pitchFamily="2" charset="2"/>
              <a:buChar char="§"/>
            </a:pPr>
            <a:r>
              <a:rPr lang="en-CA" dirty="0"/>
              <a:t> Real GDP</a:t>
            </a:r>
          </a:p>
          <a:p>
            <a:pPr marL="107950" lvl="1" eaLnBrk="1" hangingPunct="1">
              <a:buClr>
                <a:srgbClr val="7030A0"/>
              </a:buClr>
              <a:buSzPct val="120000"/>
              <a:buFont typeface="Wingdings" panose="05000000000000000000" pitchFamily="2" charset="2"/>
              <a:buChar char="§"/>
            </a:pPr>
            <a:r>
              <a:rPr lang="en-CA" dirty="0"/>
              <a:t> Financial innovation</a:t>
            </a:r>
          </a:p>
        </p:txBody>
      </p:sp>
      <p:sp>
        <p:nvSpPr>
          <p:cNvPr id="104450" name="Rectangle 2"/>
          <p:cNvSpPr>
            <a:spLocks noGrp="1" noChangeArrowheads="1"/>
          </p:cNvSpPr>
          <p:nvPr>
            <p:ph type="title"/>
          </p:nvPr>
        </p:nvSpPr>
        <p:spPr/>
        <p:txBody>
          <a:bodyPr/>
          <a:lstStyle/>
          <a:p>
            <a:pPr eaLnBrk="1" hangingPunct="1"/>
            <a:r>
              <a:rPr lang="en-CA" altLang="en-US"/>
              <a:t>The Money Market</a:t>
            </a: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05187">
                                            <p:txEl>
                                              <p:pRg st="1" end="1"/>
                                            </p:txEl>
                                          </p:spTgt>
                                        </p:tgtEl>
                                        <p:attrNameLst>
                                          <p:attrName>style.visibility</p:attrName>
                                        </p:attrNameLst>
                                      </p:cBhvr>
                                      <p:to>
                                        <p:strVal val="visible"/>
                                      </p:to>
                                    </p:set>
                                    <p:animEffect transition="in" filter="wipe(left)">
                                      <p:cBhvr>
                                        <p:cTn id="7" dur="1000"/>
                                        <p:tgtEl>
                                          <p:spTgt spid="60518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05187">
                                            <p:txEl>
                                              <p:pRg st="2" end="2"/>
                                            </p:txEl>
                                          </p:spTgt>
                                        </p:tgtEl>
                                        <p:attrNameLst>
                                          <p:attrName>style.visibility</p:attrName>
                                        </p:attrNameLst>
                                      </p:cBhvr>
                                      <p:to>
                                        <p:strVal val="visible"/>
                                      </p:to>
                                    </p:set>
                                    <p:animEffect transition="in" filter="wipe(left)">
                                      <p:cBhvr>
                                        <p:cTn id="12" dur="1000"/>
                                        <p:tgtEl>
                                          <p:spTgt spid="60518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05187">
                                            <p:txEl>
                                              <p:pRg st="3" end="3"/>
                                            </p:txEl>
                                          </p:spTgt>
                                        </p:tgtEl>
                                        <p:attrNameLst>
                                          <p:attrName>style.visibility</p:attrName>
                                        </p:attrNameLst>
                                      </p:cBhvr>
                                      <p:to>
                                        <p:strVal val="visible"/>
                                      </p:to>
                                    </p:set>
                                    <p:animEffect transition="in" filter="wipe(left)">
                                      <p:cBhvr>
                                        <p:cTn id="17" dur="1000"/>
                                        <p:tgtEl>
                                          <p:spTgt spid="605187">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05187">
                                            <p:txEl>
                                              <p:pRg st="4" end="4"/>
                                            </p:txEl>
                                          </p:spTgt>
                                        </p:tgtEl>
                                        <p:attrNameLst>
                                          <p:attrName>style.visibility</p:attrName>
                                        </p:attrNameLst>
                                      </p:cBhvr>
                                      <p:to>
                                        <p:strVal val="visible"/>
                                      </p:to>
                                    </p:set>
                                    <p:animEffect transition="in" filter="wipe(left)">
                                      <p:cBhvr>
                                        <p:cTn id="22" dur="1000"/>
                                        <p:tgtEl>
                                          <p:spTgt spid="605187">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05187">
                                            <p:txEl>
                                              <p:pRg st="5" end="5"/>
                                            </p:txEl>
                                          </p:spTgt>
                                        </p:tgtEl>
                                        <p:attrNameLst>
                                          <p:attrName>style.visibility</p:attrName>
                                        </p:attrNameLst>
                                      </p:cBhvr>
                                      <p:to>
                                        <p:strVal val="visible"/>
                                      </p:to>
                                    </p:set>
                                    <p:animEffect transition="in" filter="wipe(left)">
                                      <p:cBhvr>
                                        <p:cTn id="27" dur="1000"/>
                                        <p:tgtEl>
                                          <p:spTgt spid="605187">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05187">
                                            <p:txEl>
                                              <p:pRg st="6" end="6"/>
                                            </p:txEl>
                                          </p:spTgt>
                                        </p:tgtEl>
                                        <p:attrNameLst>
                                          <p:attrName>style.visibility</p:attrName>
                                        </p:attrNameLst>
                                      </p:cBhvr>
                                      <p:to>
                                        <p:strVal val="visible"/>
                                      </p:to>
                                    </p:set>
                                    <p:animEffect transition="in" filter="wipe(left)">
                                      <p:cBhvr>
                                        <p:cTn id="32" dur="1000"/>
                                        <p:tgtEl>
                                          <p:spTgt spid="60518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5187" grpId="0" uiExpand="1" build="p" bldLvl="3"/>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7235" name="Rectangle 3"/>
          <p:cNvSpPr>
            <a:spLocks noGrp="1" noChangeArrowheads="1"/>
          </p:cNvSpPr>
          <p:nvPr>
            <p:ph idx="1"/>
          </p:nvPr>
        </p:nvSpPr>
        <p:spPr/>
        <p:txBody>
          <a:bodyPr/>
          <a:lstStyle/>
          <a:p>
            <a:pPr marL="107950" lvl="1" eaLnBrk="1" hangingPunct="1"/>
            <a:r>
              <a:rPr lang="en-CA" b="1" dirty="0">
                <a:solidFill>
                  <a:srgbClr val="7030A0"/>
                </a:solidFill>
              </a:rPr>
              <a:t>The Price Level</a:t>
            </a:r>
          </a:p>
          <a:p>
            <a:pPr marL="107950" lvl="1" eaLnBrk="1" hangingPunct="1"/>
            <a:r>
              <a:rPr lang="en-CA" dirty="0"/>
              <a:t>A rise in the price level increases the quantity of </a:t>
            </a:r>
            <a:r>
              <a:rPr lang="en-CA" i="1" dirty="0"/>
              <a:t>nominal</a:t>
            </a:r>
            <a:r>
              <a:rPr lang="en-CA" dirty="0"/>
              <a:t> money but doesn’t change the quantity of </a:t>
            </a:r>
            <a:r>
              <a:rPr lang="en-CA" i="1" dirty="0"/>
              <a:t>real</a:t>
            </a:r>
            <a:r>
              <a:rPr lang="en-CA" dirty="0"/>
              <a:t> money that people plan to hold.</a:t>
            </a:r>
          </a:p>
          <a:p>
            <a:pPr marL="107950" lvl="1" eaLnBrk="1" hangingPunct="1"/>
            <a:r>
              <a:rPr lang="en-CA" i="1" dirty="0"/>
              <a:t>Nominal money</a:t>
            </a:r>
            <a:r>
              <a:rPr lang="en-CA" dirty="0"/>
              <a:t> is the amount of money measured in dollars. </a:t>
            </a:r>
          </a:p>
          <a:p>
            <a:pPr marL="107950" lvl="1" eaLnBrk="1" hangingPunct="1"/>
            <a:r>
              <a:rPr lang="en-CA" i="1" dirty="0"/>
              <a:t>Real</a:t>
            </a:r>
            <a:r>
              <a:rPr lang="en-CA" dirty="0"/>
              <a:t> money equals nominal money </a:t>
            </a:r>
            <a:r>
              <a:rPr dirty="0">
                <a:cs typeface="Arial" panose="020B0604020202020204" pitchFamily="34" charset="0"/>
              </a:rPr>
              <a:t>÷ price level.</a:t>
            </a:r>
          </a:p>
          <a:p>
            <a:pPr marL="107950" lvl="1" eaLnBrk="1" hangingPunct="1"/>
            <a:r>
              <a:rPr lang="en-CA" dirty="0"/>
              <a:t>The quantity of nominal money demanded is proportional to the price level—a 10 percent rise in the price level increases the quantity of nominal money demanded by 10 percent. </a:t>
            </a:r>
          </a:p>
        </p:txBody>
      </p:sp>
      <p:sp>
        <p:nvSpPr>
          <p:cNvPr id="106498" name="Rectangle 9"/>
          <p:cNvSpPr>
            <a:spLocks noGrp="1" noChangeArrowheads="1"/>
          </p:cNvSpPr>
          <p:nvPr>
            <p:ph type="title"/>
          </p:nvPr>
        </p:nvSpPr>
        <p:spPr>
          <a:noFill/>
        </p:spPr>
        <p:txBody>
          <a:bodyPr/>
          <a:lstStyle/>
          <a:p>
            <a:pPr eaLnBrk="1" hangingPunct="1"/>
            <a:r>
              <a:rPr lang="en-CA" altLang="en-US"/>
              <a:t>The Money Market</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07235">
                                            <p:txEl>
                                              <p:pRg st="1" end="1"/>
                                            </p:txEl>
                                          </p:spTgt>
                                        </p:tgtEl>
                                        <p:attrNameLst>
                                          <p:attrName>style.visibility</p:attrName>
                                        </p:attrNameLst>
                                      </p:cBhvr>
                                      <p:to>
                                        <p:strVal val="visible"/>
                                      </p:to>
                                    </p:set>
                                    <p:animEffect transition="in" filter="wipe(left)">
                                      <p:cBhvr>
                                        <p:cTn id="7" dur="1000"/>
                                        <p:tgtEl>
                                          <p:spTgt spid="60723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07235">
                                            <p:txEl>
                                              <p:pRg st="2" end="2"/>
                                            </p:txEl>
                                          </p:spTgt>
                                        </p:tgtEl>
                                        <p:attrNameLst>
                                          <p:attrName>style.visibility</p:attrName>
                                        </p:attrNameLst>
                                      </p:cBhvr>
                                      <p:to>
                                        <p:strVal val="visible"/>
                                      </p:to>
                                    </p:set>
                                    <p:animEffect transition="in" filter="wipe(left)">
                                      <p:cBhvr>
                                        <p:cTn id="12" dur="1000"/>
                                        <p:tgtEl>
                                          <p:spTgt spid="60723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07235">
                                            <p:txEl>
                                              <p:pRg st="3" end="3"/>
                                            </p:txEl>
                                          </p:spTgt>
                                        </p:tgtEl>
                                        <p:attrNameLst>
                                          <p:attrName>style.visibility</p:attrName>
                                        </p:attrNameLst>
                                      </p:cBhvr>
                                      <p:to>
                                        <p:strVal val="visible"/>
                                      </p:to>
                                    </p:set>
                                    <p:animEffect transition="in" filter="wipe(left)">
                                      <p:cBhvr>
                                        <p:cTn id="17" dur="1000"/>
                                        <p:tgtEl>
                                          <p:spTgt spid="607235">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07235">
                                            <p:txEl>
                                              <p:pRg st="4" end="4"/>
                                            </p:txEl>
                                          </p:spTgt>
                                        </p:tgtEl>
                                        <p:attrNameLst>
                                          <p:attrName>style.visibility</p:attrName>
                                        </p:attrNameLst>
                                      </p:cBhvr>
                                      <p:to>
                                        <p:strVal val="visible"/>
                                      </p:to>
                                    </p:set>
                                    <p:animEffect transition="in" filter="wipe(left)">
                                      <p:cBhvr>
                                        <p:cTn id="22" dur="1000"/>
                                        <p:tgtEl>
                                          <p:spTgt spid="60723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7235"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0627" name="Rectangle 3"/>
          <p:cNvSpPr>
            <a:spLocks noGrp="1" noChangeArrowheads="1"/>
          </p:cNvSpPr>
          <p:nvPr>
            <p:ph idx="1"/>
          </p:nvPr>
        </p:nvSpPr>
        <p:spPr/>
        <p:txBody>
          <a:bodyPr/>
          <a:lstStyle/>
          <a:p>
            <a:pPr marL="107950" eaLnBrk="1" hangingPunct="1"/>
            <a:r>
              <a:rPr lang="en-CA" altLang="en-US" dirty="0"/>
              <a:t>Medium of Exchange</a:t>
            </a:r>
          </a:p>
          <a:p>
            <a:pPr marL="107950" lvl="1" eaLnBrk="1" hangingPunct="1"/>
            <a:r>
              <a:rPr lang="en-CA" dirty="0"/>
              <a:t>A </a:t>
            </a:r>
            <a:r>
              <a:rPr lang="en-CA" i="1" dirty="0"/>
              <a:t>medium of exchange</a:t>
            </a:r>
            <a:r>
              <a:rPr lang="en-CA" dirty="0"/>
              <a:t> is an object that is generally accepted in exchange for goods and services.</a:t>
            </a:r>
          </a:p>
          <a:p>
            <a:pPr marL="107950" lvl="1" eaLnBrk="1" hangingPunct="1"/>
            <a:r>
              <a:rPr lang="en-CA" dirty="0"/>
              <a:t>In the absence of money, people would need to exchange goods and services directly, which is called </a:t>
            </a:r>
            <a:r>
              <a:rPr lang="en-CA" b="1" dirty="0"/>
              <a:t>barter</a:t>
            </a:r>
            <a:r>
              <a:rPr lang="en-CA" dirty="0"/>
              <a:t>.</a:t>
            </a:r>
          </a:p>
          <a:p>
            <a:pPr marL="107950" lvl="1" eaLnBrk="1" hangingPunct="1"/>
            <a:r>
              <a:rPr lang="en-CA" dirty="0"/>
              <a:t>Barter requires a double coincidence of wants, which is rare, so barter is costly.</a:t>
            </a:r>
          </a:p>
        </p:txBody>
      </p:sp>
      <p:sp>
        <p:nvSpPr>
          <p:cNvPr id="16386" name="Rectangle 5"/>
          <p:cNvSpPr>
            <a:spLocks noGrp="1" noChangeArrowheads="1"/>
          </p:cNvSpPr>
          <p:nvPr>
            <p:ph type="title"/>
          </p:nvPr>
        </p:nvSpPr>
        <p:spPr>
          <a:noFill/>
        </p:spPr>
        <p:txBody>
          <a:bodyPr/>
          <a:lstStyle/>
          <a:p>
            <a:pPr eaLnBrk="1" hangingPunct="1"/>
            <a:r>
              <a:rPr lang="en-CA" altLang="en-US"/>
              <a:t>What is Money?</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10627">
                                            <p:txEl>
                                              <p:pRg st="1" end="1"/>
                                            </p:txEl>
                                          </p:spTgt>
                                        </p:tgtEl>
                                        <p:attrNameLst>
                                          <p:attrName>style.visibility</p:attrName>
                                        </p:attrNameLst>
                                      </p:cBhvr>
                                      <p:to>
                                        <p:strVal val="visible"/>
                                      </p:to>
                                    </p:set>
                                    <p:animEffect transition="in" filter="wipe(left)">
                                      <p:cBhvr>
                                        <p:cTn id="7" dur="1000"/>
                                        <p:tgtEl>
                                          <p:spTgt spid="41062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10627">
                                            <p:txEl>
                                              <p:pRg st="2" end="2"/>
                                            </p:txEl>
                                          </p:spTgt>
                                        </p:tgtEl>
                                        <p:attrNameLst>
                                          <p:attrName>style.visibility</p:attrName>
                                        </p:attrNameLst>
                                      </p:cBhvr>
                                      <p:to>
                                        <p:strVal val="visible"/>
                                      </p:to>
                                    </p:set>
                                    <p:animEffect transition="in" filter="wipe(left)">
                                      <p:cBhvr>
                                        <p:cTn id="12" dur="1000"/>
                                        <p:tgtEl>
                                          <p:spTgt spid="41062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10627">
                                            <p:txEl>
                                              <p:pRg st="3" end="3"/>
                                            </p:txEl>
                                          </p:spTgt>
                                        </p:tgtEl>
                                        <p:attrNameLst>
                                          <p:attrName>style.visibility</p:attrName>
                                        </p:attrNameLst>
                                      </p:cBhvr>
                                      <p:to>
                                        <p:strVal val="visible"/>
                                      </p:to>
                                    </p:set>
                                    <p:animEffect transition="in" filter="wipe(left)">
                                      <p:cBhvr>
                                        <p:cTn id="17" dur="1000"/>
                                        <p:tgtEl>
                                          <p:spTgt spid="41062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627" grpId="0" uiExpand="1" build="p" bldLvl="3"/>
    </p:bld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9283" name="Rectangle 3"/>
          <p:cNvSpPr>
            <a:spLocks noGrp="1" noChangeArrowheads="1"/>
          </p:cNvSpPr>
          <p:nvPr>
            <p:ph idx="1"/>
          </p:nvPr>
        </p:nvSpPr>
        <p:spPr>
          <a:xfrm>
            <a:off x="360363" y="1584325"/>
            <a:ext cx="8229600" cy="4664075"/>
          </a:xfrm>
        </p:spPr>
        <p:txBody>
          <a:bodyPr/>
          <a:lstStyle/>
          <a:p>
            <a:pPr marL="107950" lvl="1" eaLnBrk="1" hangingPunct="1"/>
            <a:r>
              <a:rPr lang="en-CA" b="1" dirty="0">
                <a:solidFill>
                  <a:srgbClr val="7030A0"/>
                </a:solidFill>
              </a:rPr>
              <a:t>The </a:t>
            </a:r>
            <a:r>
              <a:rPr lang="en-CA" b="1" i="1" dirty="0">
                <a:solidFill>
                  <a:srgbClr val="7030A0"/>
                </a:solidFill>
              </a:rPr>
              <a:t>Nominal</a:t>
            </a:r>
            <a:r>
              <a:rPr lang="en-CA" b="1" dirty="0">
                <a:solidFill>
                  <a:srgbClr val="7030A0"/>
                </a:solidFill>
              </a:rPr>
              <a:t> Interest Rate </a:t>
            </a:r>
          </a:p>
          <a:p>
            <a:pPr marL="107950" lvl="1" eaLnBrk="1" hangingPunct="1"/>
            <a:r>
              <a:rPr lang="en-CA" dirty="0"/>
              <a:t>The nominal interest rate is the opportunity cost of holding wealth in the form of money rather than an interest-bearing asset.</a:t>
            </a:r>
          </a:p>
          <a:p>
            <a:pPr marL="107950" lvl="1" eaLnBrk="1" hangingPunct="1"/>
            <a:r>
              <a:rPr lang="en-CA" dirty="0"/>
              <a:t>A rise in the nominal interest rate on other assets decreases the quantity of real money that people plan to hold.</a:t>
            </a:r>
          </a:p>
          <a:p>
            <a:pPr marL="107950" lvl="1" eaLnBrk="1" hangingPunct="1"/>
            <a:r>
              <a:rPr lang="en-CA" b="1" dirty="0">
                <a:solidFill>
                  <a:srgbClr val="7030A0"/>
                </a:solidFill>
              </a:rPr>
              <a:t>Real GDP</a:t>
            </a:r>
          </a:p>
          <a:p>
            <a:pPr marL="107950" lvl="1" eaLnBrk="1" hangingPunct="1"/>
            <a:r>
              <a:rPr lang="en-CA" dirty="0"/>
              <a:t>An increase in real GDP increases the volume of expenditure, which increases the quantity of real money that people plan to hold.</a:t>
            </a:r>
          </a:p>
        </p:txBody>
      </p:sp>
      <p:sp>
        <p:nvSpPr>
          <p:cNvPr id="108546" name="Rectangle 5"/>
          <p:cNvSpPr>
            <a:spLocks noGrp="1" noChangeArrowheads="1"/>
          </p:cNvSpPr>
          <p:nvPr>
            <p:ph type="title"/>
          </p:nvPr>
        </p:nvSpPr>
        <p:spPr>
          <a:noFill/>
        </p:spPr>
        <p:txBody>
          <a:bodyPr/>
          <a:lstStyle/>
          <a:p>
            <a:pPr eaLnBrk="1" hangingPunct="1"/>
            <a:r>
              <a:rPr lang="en-CA" altLang="en-US"/>
              <a:t>The Money Market</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09283">
                                            <p:txEl>
                                              <p:pRg st="1" end="1"/>
                                            </p:txEl>
                                          </p:spTgt>
                                        </p:tgtEl>
                                        <p:attrNameLst>
                                          <p:attrName>style.visibility</p:attrName>
                                        </p:attrNameLst>
                                      </p:cBhvr>
                                      <p:to>
                                        <p:strVal val="visible"/>
                                      </p:to>
                                    </p:set>
                                    <p:animEffect transition="in" filter="wipe(left)">
                                      <p:cBhvr>
                                        <p:cTn id="7" dur="1000"/>
                                        <p:tgtEl>
                                          <p:spTgt spid="60928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09283">
                                            <p:txEl>
                                              <p:pRg st="2" end="2"/>
                                            </p:txEl>
                                          </p:spTgt>
                                        </p:tgtEl>
                                        <p:attrNameLst>
                                          <p:attrName>style.visibility</p:attrName>
                                        </p:attrNameLst>
                                      </p:cBhvr>
                                      <p:to>
                                        <p:strVal val="visible"/>
                                      </p:to>
                                    </p:set>
                                    <p:animEffect transition="in" filter="wipe(left)">
                                      <p:cBhvr>
                                        <p:cTn id="12" dur="1000"/>
                                        <p:tgtEl>
                                          <p:spTgt spid="60928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09283">
                                            <p:txEl>
                                              <p:pRg st="3" end="3"/>
                                            </p:txEl>
                                          </p:spTgt>
                                        </p:tgtEl>
                                        <p:attrNameLst>
                                          <p:attrName>style.visibility</p:attrName>
                                        </p:attrNameLst>
                                      </p:cBhvr>
                                      <p:to>
                                        <p:strVal val="visible"/>
                                      </p:to>
                                    </p:set>
                                    <p:animEffect transition="in" filter="wipe(left)">
                                      <p:cBhvr>
                                        <p:cTn id="17" dur="500"/>
                                        <p:tgtEl>
                                          <p:spTgt spid="609283">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09283">
                                            <p:txEl>
                                              <p:pRg st="4" end="4"/>
                                            </p:txEl>
                                          </p:spTgt>
                                        </p:tgtEl>
                                        <p:attrNameLst>
                                          <p:attrName>style.visibility</p:attrName>
                                        </p:attrNameLst>
                                      </p:cBhvr>
                                      <p:to>
                                        <p:strVal val="visible"/>
                                      </p:to>
                                    </p:set>
                                    <p:animEffect transition="in" filter="wipe(left)">
                                      <p:cBhvr>
                                        <p:cTn id="22" dur="1000"/>
                                        <p:tgtEl>
                                          <p:spTgt spid="60928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9283" grpId="0" build="p" bldLvl="3"/>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1331" name="Rectangle 3"/>
          <p:cNvSpPr>
            <a:spLocks noGrp="1" noChangeArrowheads="1"/>
          </p:cNvSpPr>
          <p:nvPr>
            <p:ph idx="1"/>
          </p:nvPr>
        </p:nvSpPr>
        <p:spPr/>
        <p:txBody>
          <a:bodyPr/>
          <a:lstStyle/>
          <a:p>
            <a:pPr marL="107950" lvl="1" eaLnBrk="1" hangingPunct="1"/>
            <a:r>
              <a:rPr lang="en-CA" b="1" dirty="0">
                <a:solidFill>
                  <a:srgbClr val="7030A0"/>
                </a:solidFill>
              </a:rPr>
              <a:t>Financial Innovation </a:t>
            </a:r>
          </a:p>
          <a:p>
            <a:pPr marL="107950" lvl="1" eaLnBrk="1" hangingPunct="1"/>
            <a:r>
              <a:rPr lang="en-CA" dirty="0"/>
              <a:t>Financial innovation that lowers the cost of switching between money and interest-bearing assets decreases the quantity of real money that people plan to hold.</a:t>
            </a:r>
          </a:p>
          <a:p>
            <a:pPr marL="107950" eaLnBrk="1" hangingPunct="1"/>
            <a:r>
              <a:rPr lang="en-CA" altLang="en-US" dirty="0"/>
              <a:t>The Demand for Money</a:t>
            </a:r>
          </a:p>
          <a:p>
            <a:pPr marL="107950" lvl="1" eaLnBrk="1" hangingPunct="1"/>
            <a:r>
              <a:rPr lang="en-CA" dirty="0"/>
              <a:t>The </a:t>
            </a:r>
            <a:r>
              <a:rPr lang="en-CA" b="1" dirty="0"/>
              <a:t>demand for money</a:t>
            </a:r>
            <a:r>
              <a:rPr lang="en-CA" dirty="0"/>
              <a:t> is the relationship between the quantity of real money demanded and the nominal interest rate when all other influences on the amount of money that people wish to hold remain the same.</a:t>
            </a:r>
          </a:p>
          <a:p>
            <a:pPr marL="107950" lvl="1" eaLnBrk="1" hangingPunct="1"/>
            <a:endParaRPr lang="en-CA" dirty="0"/>
          </a:p>
        </p:txBody>
      </p:sp>
      <p:sp>
        <p:nvSpPr>
          <p:cNvPr id="110594" name="Rectangle 5"/>
          <p:cNvSpPr>
            <a:spLocks noGrp="1" noChangeArrowheads="1"/>
          </p:cNvSpPr>
          <p:nvPr>
            <p:ph type="title"/>
          </p:nvPr>
        </p:nvSpPr>
        <p:spPr>
          <a:noFill/>
        </p:spPr>
        <p:txBody>
          <a:bodyPr/>
          <a:lstStyle/>
          <a:p>
            <a:pPr eaLnBrk="1" hangingPunct="1"/>
            <a:r>
              <a:rPr lang="en-CA" altLang="en-US"/>
              <a:t>The Money Market</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11331">
                                            <p:txEl>
                                              <p:pRg st="1" end="1"/>
                                            </p:txEl>
                                          </p:spTgt>
                                        </p:tgtEl>
                                        <p:attrNameLst>
                                          <p:attrName>style.visibility</p:attrName>
                                        </p:attrNameLst>
                                      </p:cBhvr>
                                      <p:to>
                                        <p:strVal val="visible"/>
                                      </p:to>
                                    </p:set>
                                    <p:animEffect transition="in" filter="wipe(left)">
                                      <p:cBhvr>
                                        <p:cTn id="7" dur="1000"/>
                                        <p:tgtEl>
                                          <p:spTgt spid="611331">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11331">
                                            <p:txEl>
                                              <p:pRg st="2" end="2"/>
                                            </p:txEl>
                                          </p:spTgt>
                                        </p:tgtEl>
                                        <p:attrNameLst>
                                          <p:attrName>style.visibility</p:attrName>
                                        </p:attrNameLst>
                                      </p:cBhvr>
                                      <p:to>
                                        <p:strVal val="visible"/>
                                      </p:to>
                                    </p:set>
                                    <p:animEffect transition="in" filter="wipe(left)">
                                      <p:cBhvr>
                                        <p:cTn id="12" dur="500"/>
                                        <p:tgtEl>
                                          <p:spTgt spid="61133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11331">
                                            <p:txEl>
                                              <p:pRg st="3" end="3"/>
                                            </p:txEl>
                                          </p:spTgt>
                                        </p:tgtEl>
                                        <p:attrNameLst>
                                          <p:attrName>style.visibility</p:attrName>
                                        </p:attrNameLst>
                                      </p:cBhvr>
                                      <p:to>
                                        <p:strVal val="visible"/>
                                      </p:to>
                                    </p:set>
                                    <p:animEffect transition="in" filter="wipe(left)">
                                      <p:cBhvr>
                                        <p:cTn id="17" dur="1000"/>
                                        <p:tgtEl>
                                          <p:spTgt spid="61133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1331" grpId="0" uiExpand="1" build="p" bldLvl="3"/>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5427" name="Rectangle 3"/>
          <p:cNvSpPr>
            <a:spLocks noGrp="1" noChangeArrowheads="1"/>
          </p:cNvSpPr>
          <p:nvPr>
            <p:ph idx="1"/>
          </p:nvPr>
        </p:nvSpPr>
        <p:spPr/>
        <p:txBody>
          <a:bodyPr/>
          <a:lstStyle/>
          <a:p>
            <a:pPr marL="107950" lvl="1" eaLnBrk="1" hangingPunct="1"/>
            <a:r>
              <a:rPr lang="en-CA" altLang="en-US" dirty="0"/>
              <a:t>Figure 8.4 illustrates the demand for money curve.</a:t>
            </a:r>
          </a:p>
          <a:p>
            <a:pPr marL="107950" lvl="1" eaLnBrk="1" hangingPunct="1"/>
            <a:r>
              <a:rPr lang="en-CA" altLang="en-US" dirty="0"/>
              <a:t>A rise in the interest rate brings a decrease in the quantity of real money demanded.</a:t>
            </a:r>
          </a:p>
          <a:p>
            <a:pPr marL="107950" lvl="1" eaLnBrk="1" hangingPunct="1"/>
            <a:r>
              <a:rPr lang="en-US" altLang="en-US" dirty="0"/>
              <a:t>A fall in the interest rate brings an increase in the quantity of real money demanded.</a:t>
            </a:r>
            <a:endParaRPr lang="en-CA" altLang="en-US" dirty="0"/>
          </a:p>
        </p:txBody>
      </p:sp>
      <p:sp>
        <p:nvSpPr>
          <p:cNvPr id="112643" name="Rectangle 15"/>
          <p:cNvSpPr>
            <a:spLocks noGrp="1" noChangeArrowheads="1"/>
          </p:cNvSpPr>
          <p:nvPr>
            <p:ph type="title"/>
          </p:nvPr>
        </p:nvSpPr>
        <p:spPr>
          <a:noFill/>
          <a:ln/>
        </p:spPr>
        <p:txBody>
          <a:bodyPr/>
          <a:lstStyle/>
          <a:p>
            <a:pPr eaLnBrk="1" hangingPunct="1"/>
            <a:r>
              <a:rPr lang="en-CA" altLang="en-US"/>
              <a:t>The Money Market</a:t>
            </a:r>
          </a:p>
        </p:txBody>
      </p:sp>
      <p:pic>
        <p:nvPicPr>
          <p:cNvPr id="112644"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655763"/>
            <a:ext cx="4213225"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655763"/>
            <a:ext cx="4213225"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1655763"/>
            <a:ext cx="4213225"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a:hlinkClick r:id="rId6" action="ppaction://hlinksldjump" tooltip="Click to expand the figure"/>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640763" y="6480175"/>
            <a:ext cx="2222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15427">
                                            <p:txEl>
                                              <p:pRg st="1" end="1"/>
                                            </p:txEl>
                                          </p:spTgt>
                                        </p:tgtEl>
                                        <p:attrNameLst>
                                          <p:attrName>style.visibility</p:attrName>
                                        </p:attrNameLst>
                                      </p:cBhvr>
                                      <p:to>
                                        <p:strVal val="visible"/>
                                      </p:to>
                                    </p:set>
                                    <p:animEffect transition="in" filter="wipe(left)">
                                      <p:cBhvr>
                                        <p:cTn id="7" dur="1000"/>
                                        <p:tgtEl>
                                          <p:spTgt spid="615427">
                                            <p:txEl>
                                              <p:pRg st="1" end="1"/>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750"/>
                                        <p:tgtEl>
                                          <p:spTgt spid="1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615427">
                                            <p:txEl>
                                              <p:pRg st="2" end="2"/>
                                            </p:txEl>
                                          </p:spTgt>
                                        </p:tgtEl>
                                        <p:attrNameLst>
                                          <p:attrName>style.visibility</p:attrName>
                                        </p:attrNameLst>
                                      </p:cBhvr>
                                      <p:to>
                                        <p:strVal val="visible"/>
                                      </p:to>
                                    </p:set>
                                    <p:animEffect transition="in" filter="wipe(left)">
                                      <p:cBhvr>
                                        <p:cTn id="15" dur="1000"/>
                                        <p:tgtEl>
                                          <p:spTgt spid="615427">
                                            <p:txEl>
                                              <p:pRg st="2" end="2"/>
                                            </p:txEl>
                                          </p:spTgt>
                                        </p:tgtEl>
                                      </p:cBhvr>
                                    </p:animEffect>
                                  </p:childTnLst>
                                </p:cTn>
                              </p:par>
                              <p:par>
                                <p:cTn id="16" presetID="22" presetClass="entr" presetSubtype="1"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up)">
                                      <p:cBhvr>
                                        <p:cTn id="18"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27" grpId="0" uiExpand="1" build="p"/>
    </p:bld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14690"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990600"/>
            <a:ext cx="5267325"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990600"/>
            <a:ext cx="5267325"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990600"/>
            <a:ext cx="5267325"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75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9523" name="Rectangle 3"/>
          <p:cNvSpPr>
            <a:spLocks noGrp="1" noChangeArrowheads="1"/>
          </p:cNvSpPr>
          <p:nvPr>
            <p:ph idx="1"/>
          </p:nvPr>
        </p:nvSpPr>
        <p:spPr/>
        <p:txBody>
          <a:bodyPr/>
          <a:lstStyle/>
          <a:p>
            <a:pPr marL="107950" lvl="1" eaLnBrk="1" hangingPunct="1"/>
            <a:r>
              <a:rPr lang="en-CA" altLang="en-US" b="1" dirty="0">
                <a:solidFill>
                  <a:srgbClr val="1A71B7"/>
                </a:solidFill>
              </a:rPr>
              <a:t>Shifts in the Demand for Money Curve</a:t>
            </a:r>
            <a:endParaRPr lang="en-CA" altLang="en-US" dirty="0">
              <a:solidFill>
                <a:srgbClr val="1A71B7"/>
              </a:solidFill>
            </a:endParaRPr>
          </a:p>
          <a:p>
            <a:pPr marL="107950" lvl="1" eaLnBrk="1" hangingPunct="1"/>
            <a:r>
              <a:rPr lang="en-CA" altLang="en-US" dirty="0"/>
              <a:t>Figure 8.5 shows that a decrease in real GDP or a financial innovation decreases the demand for money and shifts the demand curve leftward.</a:t>
            </a:r>
          </a:p>
          <a:p>
            <a:pPr marL="107950" lvl="1" eaLnBrk="1" hangingPunct="1"/>
            <a:r>
              <a:rPr lang="en-CA" altLang="en-US" dirty="0"/>
              <a:t>An increase in real GDP increases the demand for money and shifts the demand curve rightward.</a:t>
            </a:r>
          </a:p>
        </p:txBody>
      </p:sp>
      <p:sp>
        <p:nvSpPr>
          <p:cNvPr id="116739" name="Rectangle 14"/>
          <p:cNvSpPr>
            <a:spLocks noGrp="1" noChangeArrowheads="1"/>
          </p:cNvSpPr>
          <p:nvPr>
            <p:ph type="title"/>
          </p:nvPr>
        </p:nvSpPr>
        <p:spPr>
          <a:noFill/>
          <a:ln/>
        </p:spPr>
        <p:txBody>
          <a:bodyPr/>
          <a:lstStyle/>
          <a:p>
            <a:pPr eaLnBrk="1" hangingPunct="1"/>
            <a:r>
              <a:rPr lang="en-CA" altLang="en-US"/>
              <a:t>The Money Market</a:t>
            </a:r>
          </a:p>
        </p:txBody>
      </p:sp>
      <p:pic>
        <p:nvPicPr>
          <p:cNvPr id="116740"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655763"/>
            <a:ext cx="4229100" cy="391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655763"/>
            <a:ext cx="4229100" cy="391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1655763"/>
            <a:ext cx="4229100" cy="391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a:hlinkClick r:id="rId6" action="ppaction://hlinksldjump" tooltip="Click to expand the figure"/>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640763" y="6480175"/>
            <a:ext cx="2222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19523">
                                            <p:txEl>
                                              <p:pRg st="1" end="1"/>
                                            </p:txEl>
                                          </p:spTgt>
                                        </p:tgtEl>
                                        <p:attrNameLst>
                                          <p:attrName>style.visibility</p:attrName>
                                        </p:attrNameLst>
                                      </p:cBhvr>
                                      <p:to>
                                        <p:strVal val="visible"/>
                                      </p:to>
                                    </p:set>
                                    <p:animEffect transition="in" filter="wipe(left)">
                                      <p:cBhvr>
                                        <p:cTn id="7" dur="1000"/>
                                        <p:tgtEl>
                                          <p:spTgt spid="619523">
                                            <p:txEl>
                                              <p:pRg st="1" end="1"/>
                                            </p:txEl>
                                          </p:spTgt>
                                        </p:tgtEl>
                                      </p:cBhvr>
                                    </p:animEffect>
                                  </p:childTnLst>
                                </p:cTn>
                              </p:par>
                              <p:par>
                                <p:cTn id="8" presetID="22" presetClass="entr" presetSubtype="2"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right)">
                                      <p:cBhvr>
                                        <p:cTn id="10" dur="750"/>
                                        <p:tgtEl>
                                          <p:spTgt spid="1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619523">
                                            <p:txEl>
                                              <p:pRg st="2" end="2"/>
                                            </p:txEl>
                                          </p:spTgt>
                                        </p:tgtEl>
                                        <p:attrNameLst>
                                          <p:attrName>style.visibility</p:attrName>
                                        </p:attrNameLst>
                                      </p:cBhvr>
                                      <p:to>
                                        <p:strVal val="visible"/>
                                      </p:to>
                                    </p:set>
                                    <p:animEffect transition="in" filter="wipe(left)">
                                      <p:cBhvr>
                                        <p:cTn id="15" dur="1000"/>
                                        <p:tgtEl>
                                          <p:spTgt spid="619523">
                                            <p:txEl>
                                              <p:pRg st="2" end="2"/>
                                            </p:txEl>
                                          </p:spTgt>
                                        </p:tgtEl>
                                      </p:cBhvr>
                                    </p:animEffect>
                                  </p:childTnLst>
                                </p:cTn>
                              </p:par>
                              <p:par>
                                <p:cTn id="16" presetID="22" presetClass="entr" presetSubtype="8"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9523" grpId="0" uiExpand="1" build="p" bldLvl="3"/>
    </p:bld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18786"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914400"/>
            <a:ext cx="5286375" cy="488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914400"/>
            <a:ext cx="5286375" cy="488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914400"/>
            <a:ext cx="5286375" cy="488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75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7715" name="Rectangle 3"/>
          <p:cNvSpPr>
            <a:spLocks noGrp="1" noChangeArrowheads="1"/>
          </p:cNvSpPr>
          <p:nvPr>
            <p:ph idx="1"/>
          </p:nvPr>
        </p:nvSpPr>
        <p:spPr/>
        <p:txBody>
          <a:bodyPr/>
          <a:lstStyle/>
          <a:p>
            <a:pPr marL="107950" eaLnBrk="1" hangingPunct="1"/>
            <a:r>
              <a:rPr lang="en-CA" altLang="en-US"/>
              <a:t>Money Market Equilibrium</a:t>
            </a:r>
          </a:p>
          <a:p>
            <a:pPr marL="107950" lvl="1" eaLnBrk="1" hangingPunct="1"/>
            <a:r>
              <a:rPr lang="en-CA"/>
              <a:t>Money market equilibrium occurs when the quantity of money demanded equals the quantity of money supplied. </a:t>
            </a:r>
          </a:p>
          <a:p>
            <a:pPr marL="107950" lvl="1" eaLnBrk="1" hangingPunct="1"/>
            <a:r>
              <a:rPr lang="en-CA"/>
              <a:t>Adjustments that occur to bring about money market equilibrium are fundamentally different in the short run and the long run. </a:t>
            </a:r>
          </a:p>
        </p:txBody>
      </p:sp>
      <p:sp>
        <p:nvSpPr>
          <p:cNvPr id="120834" name="Rectangle 6"/>
          <p:cNvSpPr>
            <a:spLocks noGrp="1" noChangeArrowheads="1"/>
          </p:cNvSpPr>
          <p:nvPr>
            <p:ph type="title"/>
          </p:nvPr>
        </p:nvSpPr>
        <p:spPr>
          <a:noFill/>
        </p:spPr>
        <p:txBody>
          <a:bodyPr/>
          <a:lstStyle/>
          <a:p>
            <a:pPr eaLnBrk="1" hangingPunct="1"/>
            <a:r>
              <a:rPr lang="en-CA" altLang="en-US"/>
              <a:t>The Money Market</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27715">
                                            <p:txEl>
                                              <p:pRg st="1" end="1"/>
                                            </p:txEl>
                                          </p:spTgt>
                                        </p:tgtEl>
                                        <p:attrNameLst>
                                          <p:attrName>style.visibility</p:attrName>
                                        </p:attrNameLst>
                                      </p:cBhvr>
                                      <p:to>
                                        <p:strVal val="visible"/>
                                      </p:to>
                                    </p:set>
                                    <p:animEffect transition="in" filter="wipe(left)">
                                      <p:cBhvr>
                                        <p:cTn id="7" dur="1000"/>
                                        <p:tgtEl>
                                          <p:spTgt spid="62771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27715">
                                            <p:txEl>
                                              <p:pRg st="2" end="2"/>
                                            </p:txEl>
                                          </p:spTgt>
                                        </p:tgtEl>
                                        <p:attrNameLst>
                                          <p:attrName>style.visibility</p:attrName>
                                        </p:attrNameLst>
                                      </p:cBhvr>
                                      <p:to>
                                        <p:strVal val="visible"/>
                                      </p:to>
                                    </p:set>
                                    <p:animEffect transition="in" filter="wipe(left)">
                                      <p:cBhvr>
                                        <p:cTn id="12" dur="1000"/>
                                        <p:tgtEl>
                                          <p:spTgt spid="6277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7715" grpId="0" uiExpand="1" build="p" bldLvl="3"/>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4387" name="Rectangle 3"/>
          <p:cNvSpPr>
            <a:spLocks noGrp="1" noChangeArrowheads="1"/>
          </p:cNvSpPr>
          <p:nvPr>
            <p:ph idx="1"/>
          </p:nvPr>
        </p:nvSpPr>
        <p:spPr/>
        <p:txBody>
          <a:bodyPr/>
          <a:lstStyle/>
          <a:p>
            <a:pPr marL="107950" eaLnBrk="1" hangingPunct="1"/>
            <a:r>
              <a:rPr lang="en-CA" altLang="en-US" dirty="0">
                <a:solidFill>
                  <a:srgbClr val="7030A0"/>
                </a:solidFill>
              </a:rPr>
              <a:t>Short-Run Equilibrium </a:t>
            </a:r>
          </a:p>
          <a:p>
            <a:pPr marL="107950" eaLnBrk="1" hangingPunct="1"/>
            <a:r>
              <a:rPr lang="en-CA" altLang="en-US" b="0" dirty="0">
                <a:solidFill>
                  <a:schemeClr val="tx1"/>
                </a:solidFill>
              </a:rPr>
              <a:t>Figure 8.6 shows the demand for money.</a:t>
            </a:r>
          </a:p>
          <a:p>
            <a:pPr marL="107950" eaLnBrk="1" hangingPunct="1"/>
            <a:r>
              <a:rPr lang="en-CA" altLang="en-US" b="0" dirty="0">
                <a:solidFill>
                  <a:schemeClr val="tx1"/>
                </a:solidFill>
              </a:rPr>
              <a:t>Suppose that the Fed uses open market operations to make the quantity of money $3 billion.</a:t>
            </a:r>
          </a:p>
          <a:p>
            <a:pPr marL="107950" eaLnBrk="1" hangingPunct="1"/>
            <a:r>
              <a:rPr lang="en-CA" altLang="en-US" b="0" dirty="0">
                <a:solidFill>
                  <a:schemeClr val="tx1"/>
                </a:solidFill>
              </a:rPr>
              <a:t>The equilibrium interest rate is 5 percent a year.</a:t>
            </a:r>
            <a:endParaRPr lang="en-CA" altLang="en-US" dirty="0">
              <a:solidFill>
                <a:schemeClr val="tx1"/>
              </a:solidFill>
            </a:endParaRPr>
          </a:p>
        </p:txBody>
      </p:sp>
      <p:sp>
        <p:nvSpPr>
          <p:cNvPr id="122883" name="Rectangle 14"/>
          <p:cNvSpPr>
            <a:spLocks noGrp="1" noChangeArrowheads="1"/>
          </p:cNvSpPr>
          <p:nvPr>
            <p:ph type="title"/>
          </p:nvPr>
        </p:nvSpPr>
        <p:spPr>
          <a:noFill/>
          <a:ln/>
        </p:spPr>
        <p:txBody>
          <a:bodyPr/>
          <a:lstStyle/>
          <a:p>
            <a:pPr eaLnBrk="1" hangingPunct="1"/>
            <a:r>
              <a:rPr lang="en-CA" altLang="en-US"/>
              <a:t>The Money Market</a:t>
            </a:r>
          </a:p>
        </p:txBody>
      </p:sp>
      <p:pic>
        <p:nvPicPr>
          <p:cNvPr id="122884"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655763"/>
            <a:ext cx="4191000" cy="386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655763"/>
            <a:ext cx="4191000" cy="386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1655763"/>
            <a:ext cx="4191000" cy="386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a:hlinkClick r:id="rId6" action="ppaction://hlinksldjump" tooltip="Click to expand the figure"/>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640763" y="6480175"/>
            <a:ext cx="2222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84387">
                                            <p:txEl>
                                              <p:pRg st="1" end="1"/>
                                            </p:txEl>
                                          </p:spTgt>
                                        </p:tgtEl>
                                        <p:attrNameLst>
                                          <p:attrName>style.visibility</p:attrName>
                                        </p:attrNameLst>
                                      </p:cBhvr>
                                      <p:to>
                                        <p:strVal val="visible"/>
                                      </p:to>
                                    </p:set>
                                    <p:animEffect transition="in" filter="wipe(left)">
                                      <p:cBhvr>
                                        <p:cTn id="7" dur="1000"/>
                                        <p:tgtEl>
                                          <p:spTgt spid="78438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84387">
                                            <p:txEl>
                                              <p:pRg st="2" end="2"/>
                                            </p:txEl>
                                          </p:spTgt>
                                        </p:tgtEl>
                                        <p:attrNameLst>
                                          <p:attrName>style.visibility</p:attrName>
                                        </p:attrNameLst>
                                      </p:cBhvr>
                                      <p:to>
                                        <p:strVal val="visible"/>
                                      </p:to>
                                    </p:set>
                                    <p:animEffect transition="in" filter="wipe(left)">
                                      <p:cBhvr>
                                        <p:cTn id="12" dur="1000"/>
                                        <p:tgtEl>
                                          <p:spTgt spid="784387">
                                            <p:txEl>
                                              <p:pRg st="2" end="2"/>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750"/>
                                        <p:tgtEl>
                                          <p:spTgt spid="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784387">
                                            <p:txEl>
                                              <p:pRg st="3" end="3"/>
                                            </p:txEl>
                                          </p:spTgt>
                                        </p:tgtEl>
                                        <p:attrNameLst>
                                          <p:attrName>style.visibility</p:attrName>
                                        </p:attrNameLst>
                                      </p:cBhvr>
                                      <p:to>
                                        <p:strVal val="visible"/>
                                      </p:to>
                                    </p:set>
                                    <p:animEffect transition="in" filter="wipe(left)">
                                      <p:cBhvr>
                                        <p:cTn id="20" dur="1000"/>
                                        <p:tgtEl>
                                          <p:spTgt spid="784387">
                                            <p:txEl>
                                              <p:pRg st="3" end="3"/>
                                            </p:txEl>
                                          </p:spTgt>
                                        </p:tgtEl>
                                      </p:cBhvr>
                                    </p:animEffect>
                                  </p:childTnLst>
                                </p:cTn>
                              </p:par>
                              <p:par>
                                <p:cTn id="21" presetID="22" presetClass="entr" presetSubtype="8"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4387" grpId="0" build="p" bldLvl="3"/>
    </p:bld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24930"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914400"/>
            <a:ext cx="5238750" cy="482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914400"/>
            <a:ext cx="5238750" cy="482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914400"/>
            <a:ext cx="5238750" cy="482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828800" y="914400"/>
            <a:ext cx="5238750" cy="482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828800" y="914400"/>
            <a:ext cx="5238750" cy="482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75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750"/>
                                        <p:tgtEl>
                                          <p:spTgt spid="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2"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right)">
                                      <p:cBhvr>
                                        <p:cTn id="17" dur="750"/>
                                        <p:tgtEl>
                                          <p:spTgt spid="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8243" name="Rectangle 3"/>
          <p:cNvSpPr>
            <a:spLocks noGrp="1" noChangeArrowheads="1"/>
          </p:cNvSpPr>
          <p:nvPr>
            <p:ph idx="1"/>
          </p:nvPr>
        </p:nvSpPr>
        <p:spPr/>
        <p:txBody>
          <a:bodyPr/>
          <a:lstStyle/>
          <a:p>
            <a:pPr lvl="1" eaLnBrk="1" hangingPunct="1"/>
            <a:r>
              <a:rPr lang="en-CA" altLang="en-US" dirty="0"/>
              <a:t>If the interest rate is </a:t>
            </a:r>
            <a:br>
              <a:rPr lang="en-CA" altLang="en-US" dirty="0"/>
            </a:br>
            <a:r>
              <a:rPr lang="en-CA" altLang="en-US" dirty="0"/>
              <a:t>6 percent a year, … </a:t>
            </a:r>
          </a:p>
          <a:p>
            <a:pPr lvl="1" eaLnBrk="1" hangingPunct="1"/>
            <a:r>
              <a:rPr lang="en-CA" altLang="en-US" dirty="0"/>
              <a:t>the quantity of money that people are willing to hold is less than the quantity supplied.</a:t>
            </a:r>
          </a:p>
          <a:p>
            <a:pPr lvl="1" eaLnBrk="1" hangingPunct="1"/>
            <a:r>
              <a:rPr lang="en-CA" altLang="en-US" dirty="0"/>
              <a:t>People try to get rid of the “excess” money they are holding by buying bonds.</a:t>
            </a:r>
          </a:p>
          <a:p>
            <a:pPr lvl="1" eaLnBrk="1" hangingPunct="1"/>
            <a:r>
              <a:rPr lang="en-CA" altLang="en-US" dirty="0"/>
              <a:t>This action lowers the interest rate.</a:t>
            </a:r>
          </a:p>
        </p:txBody>
      </p:sp>
      <p:sp>
        <p:nvSpPr>
          <p:cNvPr id="126979" name="Rectangle 12"/>
          <p:cNvSpPr>
            <a:spLocks noGrp="1" noChangeArrowheads="1"/>
          </p:cNvSpPr>
          <p:nvPr>
            <p:ph type="title"/>
          </p:nvPr>
        </p:nvSpPr>
        <p:spPr>
          <a:noFill/>
          <a:ln/>
        </p:spPr>
        <p:txBody>
          <a:bodyPr/>
          <a:lstStyle/>
          <a:p>
            <a:pPr eaLnBrk="1" hangingPunct="1"/>
            <a:r>
              <a:rPr lang="en-CA" altLang="en-US"/>
              <a:t>The Money Market</a:t>
            </a:r>
          </a:p>
        </p:txBody>
      </p:sp>
      <p:pic>
        <p:nvPicPr>
          <p:cNvPr id="126980"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655763"/>
            <a:ext cx="4191000" cy="386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981"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655763"/>
            <a:ext cx="4191000" cy="386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982" name="Picture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1655763"/>
            <a:ext cx="4191000" cy="386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1655763"/>
            <a:ext cx="4191000" cy="386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750"/>
                                        <p:tgtEl>
                                          <p:spTgt spid="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778243">
                                            <p:txEl>
                                              <p:pRg st="1" end="1"/>
                                            </p:txEl>
                                          </p:spTgt>
                                        </p:tgtEl>
                                        <p:attrNameLst>
                                          <p:attrName>style.visibility</p:attrName>
                                        </p:attrNameLst>
                                      </p:cBhvr>
                                      <p:to>
                                        <p:strVal val="visible"/>
                                      </p:to>
                                    </p:set>
                                    <p:animEffect transition="in" filter="wipe(left)">
                                      <p:cBhvr>
                                        <p:cTn id="12" dur="1000"/>
                                        <p:tgtEl>
                                          <p:spTgt spid="77824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78243">
                                            <p:txEl>
                                              <p:pRg st="2" end="2"/>
                                            </p:txEl>
                                          </p:spTgt>
                                        </p:tgtEl>
                                        <p:attrNameLst>
                                          <p:attrName>style.visibility</p:attrName>
                                        </p:attrNameLst>
                                      </p:cBhvr>
                                      <p:to>
                                        <p:strVal val="visible"/>
                                      </p:to>
                                    </p:set>
                                    <p:animEffect transition="in" filter="wipe(left)">
                                      <p:cBhvr>
                                        <p:cTn id="17" dur="1000"/>
                                        <p:tgtEl>
                                          <p:spTgt spid="77824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78243">
                                            <p:txEl>
                                              <p:pRg st="3" end="3"/>
                                            </p:txEl>
                                          </p:spTgt>
                                        </p:tgtEl>
                                        <p:attrNameLst>
                                          <p:attrName>style.visibility</p:attrName>
                                        </p:attrNameLst>
                                      </p:cBhvr>
                                      <p:to>
                                        <p:strVal val="visible"/>
                                      </p:to>
                                    </p:set>
                                    <p:animEffect transition="in" filter="wipe(left)">
                                      <p:cBhvr>
                                        <p:cTn id="22" dur="1000"/>
                                        <p:tgtEl>
                                          <p:spTgt spid="77824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43" grpId="0" uiExpand="1" build="p" bldLvl="3"/>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42" name="Rectangle 2"/>
          <p:cNvSpPr>
            <a:spLocks noGrp="1" noChangeArrowheads="1"/>
          </p:cNvSpPr>
          <p:nvPr>
            <p:ph idx="1"/>
          </p:nvPr>
        </p:nvSpPr>
        <p:spPr>
          <a:xfrm>
            <a:off x="360363" y="1584325"/>
            <a:ext cx="4364037" cy="5045075"/>
          </a:xfrm>
        </p:spPr>
        <p:txBody>
          <a:bodyPr/>
          <a:lstStyle/>
          <a:p>
            <a:pPr marL="107950" eaLnBrk="1" hangingPunct="1"/>
            <a:r>
              <a:rPr lang="en-CA" altLang="en-US" dirty="0"/>
              <a:t>Unit of Account</a:t>
            </a:r>
          </a:p>
          <a:p>
            <a:pPr marL="107950" lvl="1" eaLnBrk="1" hangingPunct="1"/>
            <a:r>
              <a:rPr lang="en-CA" altLang="en-US" dirty="0"/>
              <a:t>A </a:t>
            </a:r>
            <a:r>
              <a:rPr lang="en-CA" altLang="en-US" i="1" dirty="0"/>
              <a:t>unit of account</a:t>
            </a:r>
            <a:r>
              <a:rPr lang="en-CA" altLang="en-US" dirty="0"/>
              <a:t> is an agreed measure for stating the prices of goods and services.</a:t>
            </a:r>
          </a:p>
          <a:p>
            <a:pPr marL="107950" lvl="1" eaLnBrk="1" hangingPunct="1"/>
            <a:r>
              <a:rPr lang="en-CA" altLang="en-US" dirty="0"/>
              <a:t>Table 8.1 illustrates how money simplifies comparisons. </a:t>
            </a:r>
          </a:p>
          <a:p>
            <a:pPr marL="107950" eaLnBrk="1" hangingPunct="1"/>
            <a:r>
              <a:rPr lang="en-CA" altLang="en-US" dirty="0"/>
              <a:t>Store of Value</a:t>
            </a:r>
          </a:p>
          <a:p>
            <a:pPr marL="107950" lvl="1" eaLnBrk="1" hangingPunct="1"/>
            <a:r>
              <a:rPr lang="en-CA" altLang="en-US" dirty="0"/>
              <a:t>As a </a:t>
            </a:r>
            <a:r>
              <a:rPr lang="en-CA" altLang="en-US" i="1" dirty="0"/>
              <a:t>store of value</a:t>
            </a:r>
            <a:r>
              <a:rPr lang="en-CA" altLang="en-US" dirty="0"/>
              <a:t>, money can be held for a time and later exchanged for goods and services.</a:t>
            </a:r>
          </a:p>
          <a:p>
            <a:pPr marL="107950" lvl="1" eaLnBrk="1" hangingPunct="1"/>
            <a:endParaRPr lang="en-CA" altLang="en-US" dirty="0"/>
          </a:p>
        </p:txBody>
      </p:sp>
      <p:sp>
        <p:nvSpPr>
          <p:cNvPr id="18435" name="Rectangle 3"/>
          <p:cNvSpPr>
            <a:spLocks noGrp="1" noChangeArrowheads="1"/>
          </p:cNvSpPr>
          <p:nvPr>
            <p:ph type="title"/>
          </p:nvPr>
        </p:nvSpPr>
        <p:spPr>
          <a:noFill/>
          <a:ln/>
        </p:spPr>
        <p:txBody>
          <a:bodyPr/>
          <a:lstStyle/>
          <a:p>
            <a:pPr eaLnBrk="1" hangingPunct="1"/>
            <a:r>
              <a:rPr lang="en-CA" altLang="en-US"/>
              <a:t>What is Money?</a:t>
            </a:r>
          </a:p>
        </p:txBody>
      </p:sp>
      <p:pic>
        <p:nvPicPr>
          <p:cNvPr id="5" name="Picture 7">
            <a:hlinkClick r:id="rId3" action="ppaction://hlinksldjump" tooltip="Click to expand the figure"/>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40763" y="6480175"/>
            <a:ext cx="2222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88013" y="1584003"/>
            <a:ext cx="3914775" cy="3107531"/>
          </a:xfrm>
          <a:prstGeom prst="rect">
            <a:avLst/>
          </a:prstGeom>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83042">
                                            <p:txEl>
                                              <p:pRg st="1" end="1"/>
                                            </p:txEl>
                                          </p:spTgt>
                                        </p:tgtEl>
                                        <p:attrNameLst>
                                          <p:attrName>style.visibility</p:attrName>
                                        </p:attrNameLst>
                                      </p:cBhvr>
                                      <p:to>
                                        <p:strVal val="visible"/>
                                      </p:to>
                                    </p:set>
                                    <p:animEffect transition="in" filter="wipe(left)">
                                      <p:cBhvr>
                                        <p:cTn id="7" dur="1000"/>
                                        <p:tgtEl>
                                          <p:spTgt spid="983042">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83042">
                                            <p:txEl>
                                              <p:pRg st="2" end="2"/>
                                            </p:txEl>
                                          </p:spTgt>
                                        </p:tgtEl>
                                        <p:attrNameLst>
                                          <p:attrName>style.visibility</p:attrName>
                                        </p:attrNameLst>
                                      </p:cBhvr>
                                      <p:to>
                                        <p:strVal val="visible"/>
                                      </p:to>
                                    </p:set>
                                    <p:animEffect transition="in" filter="wipe(left)">
                                      <p:cBhvr>
                                        <p:cTn id="12" dur="1000"/>
                                        <p:tgtEl>
                                          <p:spTgt spid="983042">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83042">
                                            <p:txEl>
                                              <p:pRg st="3" end="3"/>
                                            </p:txEl>
                                          </p:spTgt>
                                        </p:tgtEl>
                                        <p:attrNameLst>
                                          <p:attrName>style.visibility</p:attrName>
                                        </p:attrNameLst>
                                      </p:cBhvr>
                                      <p:to>
                                        <p:strVal val="visible"/>
                                      </p:to>
                                    </p:set>
                                    <p:animEffect transition="in" filter="wipe(left)">
                                      <p:cBhvr>
                                        <p:cTn id="17" dur="1000"/>
                                        <p:tgtEl>
                                          <p:spTgt spid="983042">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83042">
                                            <p:txEl>
                                              <p:pRg st="4" end="4"/>
                                            </p:txEl>
                                          </p:spTgt>
                                        </p:tgtEl>
                                        <p:attrNameLst>
                                          <p:attrName>style.visibility</p:attrName>
                                        </p:attrNameLst>
                                      </p:cBhvr>
                                      <p:to>
                                        <p:strVal val="visible"/>
                                      </p:to>
                                    </p:set>
                                    <p:animEffect transition="in" filter="wipe(left)">
                                      <p:cBhvr>
                                        <p:cTn id="22" dur="1000"/>
                                        <p:tgtEl>
                                          <p:spTgt spid="98304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42" grpId="0" uiExpand="1" build="p" bldLvl="3"/>
    </p:bld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3859" name="Rectangle 3"/>
          <p:cNvSpPr>
            <a:spLocks noGrp="1" noChangeArrowheads="1"/>
          </p:cNvSpPr>
          <p:nvPr>
            <p:ph idx="1"/>
          </p:nvPr>
        </p:nvSpPr>
        <p:spPr/>
        <p:txBody>
          <a:bodyPr/>
          <a:lstStyle/>
          <a:p>
            <a:pPr marL="107950" lvl="1" eaLnBrk="1" hangingPunct="1"/>
            <a:r>
              <a:rPr lang="en-CA" altLang="en-US" dirty="0"/>
              <a:t>If the interest rate is</a:t>
            </a:r>
            <a:br>
              <a:rPr lang="en-CA" altLang="en-US" dirty="0"/>
            </a:br>
            <a:r>
              <a:rPr lang="en-CA" altLang="en-US" dirty="0"/>
              <a:t>4 percent a year, … </a:t>
            </a:r>
          </a:p>
          <a:p>
            <a:pPr marL="107950" lvl="1" eaLnBrk="1" hangingPunct="1"/>
            <a:r>
              <a:rPr lang="en-CA" altLang="en-US" dirty="0"/>
              <a:t>the quantity of money that people plan to hold exceeds the quantity supplied.</a:t>
            </a:r>
          </a:p>
          <a:p>
            <a:pPr marL="107950" lvl="1" eaLnBrk="1" hangingPunct="1"/>
            <a:r>
              <a:rPr lang="en-CA" altLang="en-US" dirty="0"/>
              <a:t>People try to get more money by selling bonds.</a:t>
            </a:r>
          </a:p>
          <a:p>
            <a:pPr marL="107950" lvl="1" eaLnBrk="1" hangingPunct="1"/>
            <a:r>
              <a:rPr lang="en-CA" altLang="en-US" dirty="0"/>
              <a:t>This action raises the interest rate.</a:t>
            </a:r>
          </a:p>
        </p:txBody>
      </p:sp>
      <p:sp>
        <p:nvSpPr>
          <p:cNvPr id="129027" name="Rectangle 16"/>
          <p:cNvSpPr>
            <a:spLocks noGrp="1" noChangeArrowheads="1"/>
          </p:cNvSpPr>
          <p:nvPr>
            <p:ph type="title"/>
          </p:nvPr>
        </p:nvSpPr>
        <p:spPr>
          <a:noFill/>
          <a:ln/>
        </p:spPr>
        <p:txBody>
          <a:bodyPr/>
          <a:lstStyle/>
          <a:p>
            <a:pPr eaLnBrk="1" hangingPunct="1"/>
            <a:r>
              <a:rPr lang="en-CA" altLang="en-US"/>
              <a:t>The Money Market</a:t>
            </a:r>
          </a:p>
        </p:txBody>
      </p:sp>
      <p:pic>
        <p:nvPicPr>
          <p:cNvPr id="129028"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655763"/>
            <a:ext cx="4191000" cy="386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9029"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655763"/>
            <a:ext cx="4191000" cy="386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9030" name="Picture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1655763"/>
            <a:ext cx="4191000" cy="386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9031" name="Picture 1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1655763"/>
            <a:ext cx="4191000" cy="386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572000" y="1655763"/>
            <a:ext cx="4191000" cy="386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33859">
                                            <p:txEl>
                                              <p:pRg st="1" end="1"/>
                                            </p:txEl>
                                          </p:spTgt>
                                        </p:tgtEl>
                                        <p:attrNameLst>
                                          <p:attrName>style.visibility</p:attrName>
                                        </p:attrNameLst>
                                      </p:cBhvr>
                                      <p:to>
                                        <p:strVal val="visible"/>
                                      </p:to>
                                    </p:set>
                                    <p:animEffect transition="in" filter="wipe(left)">
                                      <p:cBhvr>
                                        <p:cTn id="12" dur="1000"/>
                                        <p:tgtEl>
                                          <p:spTgt spid="63385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33859">
                                            <p:txEl>
                                              <p:pRg st="2" end="2"/>
                                            </p:txEl>
                                          </p:spTgt>
                                        </p:tgtEl>
                                        <p:attrNameLst>
                                          <p:attrName>style.visibility</p:attrName>
                                        </p:attrNameLst>
                                      </p:cBhvr>
                                      <p:to>
                                        <p:strVal val="visible"/>
                                      </p:to>
                                    </p:set>
                                    <p:animEffect transition="in" filter="wipe(left)">
                                      <p:cBhvr>
                                        <p:cTn id="17" dur="1000"/>
                                        <p:tgtEl>
                                          <p:spTgt spid="63385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33859">
                                            <p:txEl>
                                              <p:pRg st="3" end="3"/>
                                            </p:txEl>
                                          </p:spTgt>
                                        </p:tgtEl>
                                        <p:attrNameLst>
                                          <p:attrName>style.visibility</p:attrName>
                                        </p:attrNameLst>
                                      </p:cBhvr>
                                      <p:to>
                                        <p:strVal val="visible"/>
                                      </p:to>
                                    </p:set>
                                    <p:animEffect transition="in" filter="wipe(left)">
                                      <p:cBhvr>
                                        <p:cTn id="22" dur="1000"/>
                                        <p:tgtEl>
                                          <p:spTgt spid="63385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3859" grpId="0" build="p" bldLvl="3"/>
    </p:bld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5" name="Rectangle 3"/>
          <p:cNvSpPr>
            <a:spLocks noGrp="1" noChangeArrowheads="1"/>
          </p:cNvSpPr>
          <p:nvPr>
            <p:ph idx="1"/>
          </p:nvPr>
        </p:nvSpPr>
        <p:spPr>
          <a:xfrm>
            <a:off x="360363" y="1584325"/>
            <a:ext cx="4059237" cy="4144963"/>
          </a:xfrm>
        </p:spPr>
        <p:txBody>
          <a:bodyPr/>
          <a:lstStyle/>
          <a:p>
            <a:pPr marL="107950" eaLnBrk="1" hangingPunct="1">
              <a:buClr>
                <a:srgbClr val="3399FF"/>
              </a:buClr>
              <a:buFont typeface="Wingdings" panose="05000000000000000000" pitchFamily="2" charset="2"/>
              <a:buNone/>
            </a:pPr>
            <a:r>
              <a:rPr lang="en-CA" altLang="en-US" dirty="0">
                <a:solidFill>
                  <a:srgbClr val="7030A0"/>
                </a:solidFill>
              </a:rPr>
              <a:t>The Short-Run Effect of a Change in the Quantity of Money</a:t>
            </a:r>
          </a:p>
          <a:p>
            <a:pPr marL="107950" eaLnBrk="1" hangingPunct="1">
              <a:buClr>
                <a:srgbClr val="3399FF"/>
              </a:buClr>
            </a:pPr>
            <a:r>
              <a:rPr lang="en-CA" altLang="en-US" b="0" dirty="0">
                <a:solidFill>
                  <a:schemeClr val="tx1"/>
                </a:solidFill>
              </a:rPr>
              <a:t>Initially, the interest rate is </a:t>
            </a:r>
            <a:br>
              <a:rPr lang="en-CA" altLang="en-US" b="0" dirty="0">
                <a:solidFill>
                  <a:schemeClr val="tx1"/>
                </a:solidFill>
              </a:rPr>
            </a:br>
            <a:r>
              <a:rPr lang="en-CA" altLang="en-US" b="0" dirty="0">
                <a:solidFill>
                  <a:schemeClr val="tx1"/>
                </a:solidFill>
              </a:rPr>
              <a:t>5 percent a year.</a:t>
            </a:r>
          </a:p>
          <a:p>
            <a:pPr marL="107950" eaLnBrk="1" hangingPunct="1">
              <a:buClr>
                <a:srgbClr val="3399FF"/>
              </a:buClr>
            </a:pPr>
            <a:r>
              <a:rPr lang="en-CA" altLang="en-US" b="0" dirty="0">
                <a:solidFill>
                  <a:schemeClr val="tx1"/>
                </a:solidFill>
              </a:rPr>
              <a:t>If the Fed increases the quantity of money, people will be holding more money than the quantity demanded.</a:t>
            </a:r>
          </a:p>
        </p:txBody>
      </p:sp>
      <p:sp>
        <p:nvSpPr>
          <p:cNvPr id="131075" name="Rectangle 5"/>
          <p:cNvSpPr>
            <a:spLocks noGrp="1" noChangeArrowheads="1"/>
          </p:cNvSpPr>
          <p:nvPr>
            <p:ph type="title"/>
          </p:nvPr>
        </p:nvSpPr>
        <p:spPr>
          <a:noFill/>
          <a:ln/>
        </p:spPr>
        <p:txBody>
          <a:bodyPr/>
          <a:lstStyle/>
          <a:p>
            <a:pPr eaLnBrk="1" hangingPunct="1"/>
            <a:r>
              <a:rPr lang="en-CA" altLang="en-US"/>
              <a:t>The Money Market</a:t>
            </a:r>
          </a:p>
        </p:txBody>
      </p:sp>
      <p:pic>
        <p:nvPicPr>
          <p:cNvPr id="131076"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655763"/>
            <a:ext cx="4198938" cy="387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655763"/>
            <a:ext cx="4198938" cy="387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hlinkClick r:id="rId5" action="ppaction://hlinksldjump" tooltip="Click to expand the figure"/>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40763" y="6480175"/>
            <a:ext cx="2222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69635">
                                            <p:txEl>
                                              <p:pRg st="1" end="1"/>
                                            </p:txEl>
                                          </p:spTgt>
                                        </p:tgtEl>
                                        <p:attrNameLst>
                                          <p:attrName>style.visibility</p:attrName>
                                        </p:attrNameLst>
                                      </p:cBhvr>
                                      <p:to>
                                        <p:strVal val="visible"/>
                                      </p:to>
                                    </p:set>
                                    <p:animEffect transition="in" filter="wipe(left)">
                                      <p:cBhvr>
                                        <p:cTn id="12" dur="750"/>
                                        <p:tgtEl>
                                          <p:spTgt spid="6963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69635">
                                            <p:txEl>
                                              <p:pRg st="2" end="2"/>
                                            </p:txEl>
                                          </p:spTgt>
                                        </p:tgtEl>
                                        <p:attrNameLst>
                                          <p:attrName>style.visibility</p:attrName>
                                        </p:attrNameLst>
                                      </p:cBhvr>
                                      <p:to>
                                        <p:strVal val="visible"/>
                                      </p:to>
                                    </p:set>
                                    <p:animEffect transition="in" filter="wipe(left)">
                                      <p:cBhvr>
                                        <p:cTn id="17" dur="750"/>
                                        <p:tgtEl>
                                          <p:spTgt spid="6963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33122" name="Picture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066800"/>
            <a:ext cx="5248275" cy="484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1066800"/>
            <a:ext cx="5248275" cy="484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1066800"/>
            <a:ext cx="5248275" cy="484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066800"/>
            <a:ext cx="5248275" cy="484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905000" y="1066800"/>
            <a:ext cx="5248275" cy="484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905000" y="1066800"/>
            <a:ext cx="5248275" cy="484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up)">
                                      <p:cBhvr>
                                        <p:cTn id="12" dur="750"/>
                                        <p:tgtEl>
                                          <p:spTgt spid="1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2"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right)">
                                      <p:cBhvr>
                                        <p:cTn id="22" dur="750"/>
                                        <p:tgtEl>
                                          <p:spTgt spid="1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down)">
                                      <p:cBhvr>
                                        <p:cTn id="27" dur="7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5" name="Rectangle 3"/>
          <p:cNvSpPr>
            <a:spLocks noGrp="1" noChangeArrowheads="1"/>
          </p:cNvSpPr>
          <p:nvPr>
            <p:ph idx="1"/>
          </p:nvPr>
        </p:nvSpPr>
        <p:spPr/>
        <p:txBody>
          <a:bodyPr/>
          <a:lstStyle/>
          <a:p>
            <a:pPr marL="107950" eaLnBrk="1" hangingPunct="1">
              <a:buClr>
                <a:srgbClr val="3399FF"/>
              </a:buClr>
            </a:pPr>
            <a:r>
              <a:rPr lang="en-CA" altLang="en-US" b="0" dirty="0">
                <a:solidFill>
                  <a:schemeClr val="tx1"/>
                </a:solidFill>
              </a:rPr>
              <a:t>People buy bonds. </a:t>
            </a:r>
          </a:p>
          <a:p>
            <a:pPr marL="107950" eaLnBrk="1" hangingPunct="1">
              <a:buClr>
                <a:srgbClr val="3399FF"/>
              </a:buClr>
            </a:pPr>
            <a:r>
              <a:rPr lang="en-CA" altLang="en-US" b="0" dirty="0">
                <a:solidFill>
                  <a:schemeClr val="tx1"/>
                </a:solidFill>
              </a:rPr>
              <a:t>The increased demand for bonds raises the bond price and lowers the interest rate.</a:t>
            </a:r>
          </a:p>
          <a:p>
            <a:pPr marL="107950" eaLnBrk="1" hangingPunct="1">
              <a:spcBef>
                <a:spcPts val="400"/>
              </a:spcBef>
              <a:spcAft>
                <a:spcPts val="400"/>
              </a:spcAft>
              <a:buClr>
                <a:srgbClr val="3399FF"/>
              </a:buClr>
            </a:pPr>
            <a:endParaRPr lang="en-CA" altLang="en-US" b="0" dirty="0">
              <a:solidFill>
                <a:schemeClr val="tx1"/>
              </a:solidFill>
            </a:endParaRPr>
          </a:p>
        </p:txBody>
      </p:sp>
      <p:sp>
        <p:nvSpPr>
          <p:cNvPr id="135171" name="Rectangle 5"/>
          <p:cNvSpPr>
            <a:spLocks noGrp="1" noChangeArrowheads="1"/>
          </p:cNvSpPr>
          <p:nvPr>
            <p:ph type="title"/>
          </p:nvPr>
        </p:nvSpPr>
        <p:spPr>
          <a:noFill/>
          <a:ln/>
        </p:spPr>
        <p:txBody>
          <a:bodyPr/>
          <a:lstStyle/>
          <a:p>
            <a:pPr eaLnBrk="1" hangingPunct="1"/>
            <a:r>
              <a:rPr lang="en-CA" altLang="en-US"/>
              <a:t>The Money Market</a:t>
            </a:r>
          </a:p>
        </p:txBody>
      </p:sp>
      <p:pic>
        <p:nvPicPr>
          <p:cNvPr id="135172"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655763"/>
            <a:ext cx="4198938" cy="387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5173"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655763"/>
            <a:ext cx="4198938" cy="387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1655763"/>
            <a:ext cx="4198938" cy="387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9635">
                                            <p:txEl>
                                              <p:pRg st="1" end="1"/>
                                            </p:txEl>
                                          </p:spTgt>
                                        </p:tgtEl>
                                        <p:attrNameLst>
                                          <p:attrName>style.visibility</p:attrName>
                                        </p:attrNameLst>
                                      </p:cBhvr>
                                      <p:to>
                                        <p:strVal val="visible"/>
                                      </p:to>
                                    </p:set>
                                    <p:animEffect transition="in" filter="wipe(left)">
                                      <p:cBhvr>
                                        <p:cTn id="7" dur="750"/>
                                        <p:tgtEl>
                                          <p:spTgt spid="6963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363" y="1584325"/>
            <a:ext cx="3983037" cy="4525963"/>
          </a:xfrm>
        </p:spPr>
        <p:txBody>
          <a:bodyPr/>
          <a:lstStyle/>
          <a:p>
            <a:pPr marL="107950" eaLnBrk="1" hangingPunct="1">
              <a:buClr>
                <a:srgbClr val="3399FF"/>
              </a:buClr>
            </a:pPr>
            <a:r>
              <a:rPr lang="en-CA" altLang="en-US" b="0" dirty="0">
                <a:solidFill>
                  <a:schemeClr val="tx1"/>
                </a:solidFill>
              </a:rPr>
              <a:t>Initially, the interest rate is 5 percent a year.</a:t>
            </a:r>
          </a:p>
          <a:p>
            <a:pPr marL="107950" eaLnBrk="1" hangingPunct="1">
              <a:buClr>
                <a:srgbClr val="3399FF"/>
              </a:buClr>
            </a:pPr>
            <a:r>
              <a:rPr lang="en-CA" altLang="en-US" b="0" dirty="0">
                <a:solidFill>
                  <a:schemeClr val="tx1"/>
                </a:solidFill>
              </a:rPr>
              <a:t>If the Fed decreases the quantity of money, people will be holding less money than the quantity demanded.</a:t>
            </a:r>
          </a:p>
          <a:p>
            <a:pPr marL="107950" eaLnBrk="1" hangingPunct="1">
              <a:buClr>
                <a:srgbClr val="3399FF"/>
              </a:buClr>
            </a:pPr>
            <a:r>
              <a:rPr lang="en-CA" altLang="en-US" b="0" dirty="0">
                <a:solidFill>
                  <a:schemeClr val="tx1"/>
                </a:solidFill>
              </a:rPr>
              <a:t>They sell bonds.</a:t>
            </a:r>
          </a:p>
          <a:p>
            <a:pPr marL="107950" eaLnBrk="1" hangingPunct="1">
              <a:buClr>
                <a:srgbClr val="3399FF"/>
              </a:buClr>
            </a:pPr>
            <a:r>
              <a:rPr lang="en-CA" altLang="en-US" b="0" dirty="0">
                <a:solidFill>
                  <a:schemeClr val="tx1"/>
                </a:solidFill>
              </a:rPr>
              <a:t>The increased supply of bonds lowers the bond price and raises the interest rate.</a:t>
            </a:r>
          </a:p>
        </p:txBody>
      </p:sp>
      <p:sp>
        <p:nvSpPr>
          <p:cNvPr id="137219" name="Rectangle 5"/>
          <p:cNvSpPr>
            <a:spLocks noGrp="1" noChangeArrowheads="1"/>
          </p:cNvSpPr>
          <p:nvPr>
            <p:ph type="title"/>
          </p:nvPr>
        </p:nvSpPr>
        <p:spPr>
          <a:noFill/>
          <a:ln/>
        </p:spPr>
        <p:txBody>
          <a:bodyPr/>
          <a:lstStyle/>
          <a:p>
            <a:pPr eaLnBrk="1" hangingPunct="1"/>
            <a:r>
              <a:rPr lang="en-CA" altLang="en-US"/>
              <a:t>The Money Market</a:t>
            </a:r>
          </a:p>
        </p:txBody>
      </p:sp>
      <p:pic>
        <p:nvPicPr>
          <p:cNvPr id="137220"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655763"/>
            <a:ext cx="4198938" cy="387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7221"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655763"/>
            <a:ext cx="4198938" cy="387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7222" name="Picture 1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1655763"/>
            <a:ext cx="4198938" cy="387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7223" name="Picture 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655763"/>
            <a:ext cx="4198938" cy="387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1655763"/>
            <a:ext cx="4198938" cy="387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572000" y="1655763"/>
            <a:ext cx="4198938" cy="387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750"/>
                                        <p:tgtEl>
                                          <p:spTgt spid="3">
                                            <p:txEl>
                                              <p:pRg st="1" end="1"/>
                                            </p:txEl>
                                          </p:spTgt>
                                        </p:tgtEl>
                                      </p:cBhvr>
                                    </p:animEffect>
                                  </p:childTnLst>
                                </p:cTn>
                              </p:par>
                              <p:par>
                                <p:cTn id="8" presetID="22" presetClass="entr" presetSubtype="2"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right)">
                                      <p:cBhvr>
                                        <p:cTn id="10" dur="750"/>
                                        <p:tgtEl>
                                          <p:spTgt spid="1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750"/>
                                        <p:tgtEl>
                                          <p:spTgt spid="3">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left)">
                                      <p:cBhvr>
                                        <p:cTn id="20" dur="750"/>
                                        <p:tgtEl>
                                          <p:spTgt spid="3">
                                            <p:txEl>
                                              <p:pRg st="3" end="3"/>
                                            </p:txEl>
                                          </p:spTgt>
                                        </p:tgtEl>
                                      </p:cBhvr>
                                    </p:animEffect>
                                  </p:childTnLst>
                                </p:cTn>
                              </p:par>
                              <p:par>
                                <p:cTn id="21" presetID="22" presetClass="entr" presetSubtype="4"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7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08291" name="Rectangle 3"/>
          <p:cNvSpPr>
            <a:spLocks noGrp="1" noChangeArrowheads="1"/>
          </p:cNvSpPr>
          <p:nvPr>
            <p:ph idx="1"/>
          </p:nvPr>
        </p:nvSpPr>
        <p:spPr/>
        <p:txBody>
          <a:bodyPr/>
          <a:lstStyle/>
          <a:p>
            <a:pPr marL="107950" eaLnBrk="1" hangingPunct="1">
              <a:buClr>
                <a:srgbClr val="3399FF"/>
              </a:buClr>
              <a:buFont typeface="Wingdings" panose="05000000000000000000" pitchFamily="2" charset="2"/>
              <a:buNone/>
            </a:pPr>
            <a:r>
              <a:rPr lang="en-CA" altLang="en-US" dirty="0">
                <a:solidFill>
                  <a:srgbClr val="7030A0"/>
                </a:solidFill>
              </a:rPr>
              <a:t>Long-Run Equilibrium</a:t>
            </a:r>
          </a:p>
          <a:p>
            <a:pPr marL="107950" eaLnBrk="1" hangingPunct="1"/>
            <a:r>
              <a:rPr lang="en-CA" altLang="en-US" b="0" dirty="0">
                <a:solidFill>
                  <a:schemeClr val="tx1"/>
                </a:solidFill>
              </a:rPr>
              <a:t>In the long run, the loanable funds market determines the real interest rate.</a:t>
            </a:r>
          </a:p>
          <a:p>
            <a:pPr marL="107950" eaLnBrk="1" hangingPunct="1"/>
            <a:r>
              <a:rPr lang="en-CA" altLang="en-US" b="0" dirty="0">
                <a:solidFill>
                  <a:schemeClr val="tx1"/>
                </a:solidFill>
              </a:rPr>
              <a:t>The nominal interest rate equals the equilibrium real interest rate plus the expected inflation rate.</a:t>
            </a:r>
          </a:p>
          <a:p>
            <a:pPr marL="107950" eaLnBrk="1" hangingPunct="1"/>
            <a:r>
              <a:rPr lang="en-CA" altLang="en-US" b="0" dirty="0">
                <a:solidFill>
                  <a:schemeClr val="tx1"/>
                </a:solidFill>
              </a:rPr>
              <a:t>In the long run, real GDP equals potential GDP, so the only variable left to adjust in the long run is the </a:t>
            </a:r>
            <a:r>
              <a:rPr lang="en-CA" altLang="en-US" b="0" i="1" dirty="0">
                <a:solidFill>
                  <a:schemeClr val="tx1"/>
                </a:solidFill>
              </a:rPr>
              <a:t>price level</a:t>
            </a:r>
            <a:r>
              <a:rPr lang="en-CA" altLang="en-US" b="0" dirty="0">
                <a:solidFill>
                  <a:schemeClr val="tx1"/>
                </a:solidFill>
              </a:rPr>
              <a:t>.</a:t>
            </a:r>
            <a:endParaRPr lang="en-CA" altLang="en-US" dirty="0">
              <a:solidFill>
                <a:schemeClr val="tx1"/>
              </a:solidFill>
            </a:endParaRPr>
          </a:p>
        </p:txBody>
      </p:sp>
      <p:sp>
        <p:nvSpPr>
          <p:cNvPr id="139266" name="Rectangle 5"/>
          <p:cNvSpPr>
            <a:spLocks noGrp="1" noChangeArrowheads="1"/>
          </p:cNvSpPr>
          <p:nvPr>
            <p:ph type="title"/>
          </p:nvPr>
        </p:nvSpPr>
        <p:spPr>
          <a:noFill/>
        </p:spPr>
        <p:txBody>
          <a:bodyPr/>
          <a:lstStyle/>
          <a:p>
            <a:pPr eaLnBrk="1" hangingPunct="1"/>
            <a:r>
              <a:rPr lang="en-CA" altLang="en-US"/>
              <a:t>The Money Market</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08291">
                                            <p:txEl>
                                              <p:pRg st="1" end="1"/>
                                            </p:txEl>
                                          </p:spTgt>
                                        </p:tgtEl>
                                        <p:attrNameLst>
                                          <p:attrName>style.visibility</p:attrName>
                                        </p:attrNameLst>
                                      </p:cBhvr>
                                      <p:to>
                                        <p:strVal val="visible"/>
                                      </p:to>
                                    </p:set>
                                    <p:animEffect transition="in" filter="wipe(left)">
                                      <p:cBhvr>
                                        <p:cTn id="7" dur="1000"/>
                                        <p:tgtEl>
                                          <p:spTgt spid="908291">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08291">
                                            <p:txEl>
                                              <p:pRg st="2" end="2"/>
                                            </p:txEl>
                                          </p:spTgt>
                                        </p:tgtEl>
                                        <p:attrNameLst>
                                          <p:attrName>style.visibility</p:attrName>
                                        </p:attrNameLst>
                                      </p:cBhvr>
                                      <p:to>
                                        <p:strVal val="visible"/>
                                      </p:to>
                                    </p:set>
                                    <p:animEffect transition="in" filter="wipe(left)">
                                      <p:cBhvr>
                                        <p:cTn id="12" dur="1000"/>
                                        <p:tgtEl>
                                          <p:spTgt spid="90829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08291">
                                            <p:txEl>
                                              <p:pRg st="3" end="3"/>
                                            </p:txEl>
                                          </p:spTgt>
                                        </p:tgtEl>
                                        <p:attrNameLst>
                                          <p:attrName>style.visibility</p:attrName>
                                        </p:attrNameLst>
                                      </p:cBhvr>
                                      <p:to>
                                        <p:strVal val="visible"/>
                                      </p:to>
                                    </p:set>
                                    <p:animEffect transition="in" filter="wipe(left)">
                                      <p:cBhvr>
                                        <p:cTn id="17" dur="1000"/>
                                        <p:tgtEl>
                                          <p:spTgt spid="90829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8291" grpId="0" uiExpand="1" build="p" bldLvl="3"/>
    </p:bld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1315" name="Rectangle 3"/>
          <p:cNvSpPr>
            <a:spLocks noGrp="1" noChangeArrowheads="1"/>
          </p:cNvSpPr>
          <p:nvPr>
            <p:ph idx="1"/>
          </p:nvPr>
        </p:nvSpPr>
        <p:spPr/>
        <p:txBody>
          <a:bodyPr/>
          <a:lstStyle/>
          <a:p>
            <a:pPr marL="107950" eaLnBrk="1" hangingPunct="1"/>
            <a:r>
              <a:rPr lang="en-CA" altLang="en-US" b="0">
                <a:solidFill>
                  <a:schemeClr val="tx1"/>
                </a:solidFill>
              </a:rPr>
              <a:t>The price level adjusts to make the quantity of real money supplied equal to the quantity demanded.</a:t>
            </a:r>
          </a:p>
          <a:p>
            <a:pPr marL="107950" eaLnBrk="1" hangingPunct="1"/>
            <a:r>
              <a:rPr lang="en-CA" altLang="en-US" b="0">
                <a:solidFill>
                  <a:schemeClr val="tx1"/>
                </a:solidFill>
              </a:rPr>
              <a:t>If in long-run equilibrium, the Fed increases the quantity of money, the price level changes to move the money market to a new long-run equilibrium.</a:t>
            </a:r>
          </a:p>
          <a:p>
            <a:pPr marL="107950" eaLnBrk="1" hangingPunct="1"/>
            <a:r>
              <a:rPr lang="en-CA" altLang="en-US" b="0">
                <a:solidFill>
                  <a:schemeClr val="tx1"/>
                </a:solidFill>
              </a:rPr>
              <a:t>In the long run, nothing </a:t>
            </a:r>
            <a:r>
              <a:rPr lang="en-CA" altLang="en-US" b="0" i="1">
                <a:solidFill>
                  <a:schemeClr val="tx1"/>
                </a:solidFill>
              </a:rPr>
              <a:t>real </a:t>
            </a:r>
            <a:r>
              <a:rPr lang="en-CA" altLang="en-US" b="0">
                <a:solidFill>
                  <a:schemeClr val="tx1"/>
                </a:solidFill>
              </a:rPr>
              <a:t>has changed.</a:t>
            </a:r>
          </a:p>
          <a:p>
            <a:pPr marL="107950" eaLnBrk="1" hangingPunct="1"/>
            <a:r>
              <a:rPr lang="en-CA" altLang="en-US" b="0">
                <a:solidFill>
                  <a:schemeClr val="tx1"/>
                </a:solidFill>
              </a:rPr>
              <a:t>Real GDP, employment, quantity of real money, and the real interest rate are unchanged.</a:t>
            </a:r>
          </a:p>
          <a:p>
            <a:pPr marL="107950" eaLnBrk="1" hangingPunct="1"/>
            <a:r>
              <a:rPr lang="en-CA" altLang="en-US" b="0">
                <a:solidFill>
                  <a:schemeClr val="tx1"/>
                </a:solidFill>
              </a:rPr>
              <a:t>In the long run, the price level rises by the same percentage as the increase in the quantity of money.</a:t>
            </a:r>
            <a:endParaRPr lang="en-CA" altLang="en-US">
              <a:solidFill>
                <a:schemeClr val="tx1"/>
              </a:solidFill>
            </a:endParaRPr>
          </a:p>
        </p:txBody>
      </p:sp>
      <p:sp>
        <p:nvSpPr>
          <p:cNvPr id="141314" name="Rectangle 5"/>
          <p:cNvSpPr>
            <a:spLocks noGrp="1" noChangeArrowheads="1"/>
          </p:cNvSpPr>
          <p:nvPr>
            <p:ph type="title"/>
          </p:nvPr>
        </p:nvSpPr>
        <p:spPr>
          <a:noFill/>
        </p:spPr>
        <p:txBody>
          <a:bodyPr/>
          <a:lstStyle/>
          <a:p>
            <a:pPr eaLnBrk="1" hangingPunct="1"/>
            <a:r>
              <a:rPr lang="en-CA" altLang="en-US"/>
              <a:t>The Money Market</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childTnLst>
                                    <p:set>
                                      <p:cBhvr>
                                        <p:cTn id="6" dur="1" fill="hold">
                                          <p:stCondLst>
                                            <p:cond delay="0"/>
                                          </p:stCondLst>
                                        </p:cTn>
                                        <p:tgtEl>
                                          <p:spTgt spid="141315">
                                            <p:txEl>
                                              <p:pRg st="1" end="1"/>
                                            </p:txEl>
                                          </p:spTgt>
                                        </p:tgtEl>
                                        <p:attrNameLst>
                                          <p:attrName>style.visibility</p:attrName>
                                        </p:attrNameLst>
                                      </p:cBhvr>
                                      <p:to>
                                        <p:strVal val="visible"/>
                                      </p:to>
                                    </p:set>
                                    <p:animEffect transition="in" filter="wipe(left)">
                                      <p:cBhvr>
                                        <p:cTn id="7" dur="1000"/>
                                        <p:tgtEl>
                                          <p:spTgt spid="14131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1" nodeType="clickEffect">
                                  <p:stCondLst>
                                    <p:cond delay="0"/>
                                  </p:stCondLst>
                                  <p:childTnLst>
                                    <p:set>
                                      <p:cBhvr>
                                        <p:cTn id="11" dur="1" fill="hold">
                                          <p:stCondLst>
                                            <p:cond delay="0"/>
                                          </p:stCondLst>
                                        </p:cTn>
                                        <p:tgtEl>
                                          <p:spTgt spid="141315">
                                            <p:txEl>
                                              <p:pRg st="2" end="2"/>
                                            </p:txEl>
                                          </p:spTgt>
                                        </p:tgtEl>
                                        <p:attrNameLst>
                                          <p:attrName>style.visibility</p:attrName>
                                        </p:attrNameLst>
                                      </p:cBhvr>
                                      <p:to>
                                        <p:strVal val="visible"/>
                                      </p:to>
                                    </p:set>
                                    <p:animEffect transition="in" filter="wipe(left)">
                                      <p:cBhvr>
                                        <p:cTn id="12" dur="1000"/>
                                        <p:tgtEl>
                                          <p:spTgt spid="14131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1" nodeType="clickEffect">
                                  <p:stCondLst>
                                    <p:cond delay="0"/>
                                  </p:stCondLst>
                                  <p:childTnLst>
                                    <p:set>
                                      <p:cBhvr>
                                        <p:cTn id="16" dur="1" fill="hold">
                                          <p:stCondLst>
                                            <p:cond delay="0"/>
                                          </p:stCondLst>
                                        </p:cTn>
                                        <p:tgtEl>
                                          <p:spTgt spid="141315">
                                            <p:txEl>
                                              <p:pRg st="3" end="3"/>
                                            </p:txEl>
                                          </p:spTgt>
                                        </p:tgtEl>
                                        <p:attrNameLst>
                                          <p:attrName>style.visibility</p:attrName>
                                        </p:attrNameLst>
                                      </p:cBhvr>
                                      <p:to>
                                        <p:strVal val="visible"/>
                                      </p:to>
                                    </p:set>
                                    <p:animEffect transition="in" filter="wipe(left)">
                                      <p:cBhvr>
                                        <p:cTn id="17" dur="1000"/>
                                        <p:tgtEl>
                                          <p:spTgt spid="14131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1" nodeType="clickEffect">
                                  <p:stCondLst>
                                    <p:cond delay="0"/>
                                  </p:stCondLst>
                                  <p:childTnLst>
                                    <p:set>
                                      <p:cBhvr>
                                        <p:cTn id="21" dur="1" fill="hold">
                                          <p:stCondLst>
                                            <p:cond delay="0"/>
                                          </p:stCondLst>
                                        </p:cTn>
                                        <p:tgtEl>
                                          <p:spTgt spid="141315">
                                            <p:txEl>
                                              <p:pRg st="4" end="4"/>
                                            </p:txEl>
                                          </p:spTgt>
                                        </p:tgtEl>
                                        <p:attrNameLst>
                                          <p:attrName>style.visibility</p:attrName>
                                        </p:attrNameLst>
                                      </p:cBhvr>
                                      <p:to>
                                        <p:strVal val="visible"/>
                                      </p:to>
                                    </p:set>
                                    <p:animEffect transition="in" filter="wipe(left)">
                                      <p:cBhvr>
                                        <p:cTn id="22" dur="1000"/>
                                        <p:tgtEl>
                                          <p:spTgt spid="1413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15" grpId="1" uiExpand="1" build="p" bldLvl="3"/>
    </p:bld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08291" name="Rectangle 3"/>
          <p:cNvSpPr>
            <a:spLocks noGrp="1" noChangeArrowheads="1"/>
          </p:cNvSpPr>
          <p:nvPr>
            <p:ph idx="1"/>
          </p:nvPr>
        </p:nvSpPr>
        <p:spPr/>
        <p:txBody>
          <a:bodyPr/>
          <a:lstStyle/>
          <a:p>
            <a:pPr marL="107950" eaLnBrk="1" hangingPunct="1">
              <a:buClr>
                <a:srgbClr val="3399FF"/>
              </a:buClr>
              <a:buFont typeface="Wingdings" panose="05000000000000000000" pitchFamily="2" charset="2"/>
              <a:buNone/>
            </a:pPr>
            <a:r>
              <a:rPr lang="en-CA" altLang="en-US" dirty="0">
                <a:solidFill>
                  <a:srgbClr val="7030A0"/>
                </a:solidFill>
              </a:rPr>
              <a:t>The Transition from the Short Run to the Long Run </a:t>
            </a:r>
          </a:p>
          <a:p>
            <a:pPr marL="107950" eaLnBrk="1" hangingPunct="1">
              <a:buClr>
                <a:srgbClr val="3399FF"/>
              </a:buClr>
              <a:buFont typeface="Wingdings" panose="05000000000000000000" pitchFamily="2" charset="2"/>
              <a:buNone/>
            </a:pPr>
            <a:r>
              <a:rPr lang="en-CA" altLang="en-US" b="0" dirty="0">
                <a:solidFill>
                  <a:schemeClr val="tx1"/>
                </a:solidFill>
              </a:rPr>
              <a:t>Start in full-employment equilibrium:</a:t>
            </a:r>
          </a:p>
          <a:p>
            <a:pPr marL="107950" eaLnBrk="1" hangingPunct="1">
              <a:buClr>
                <a:srgbClr val="3399FF"/>
              </a:buClr>
              <a:buFont typeface="Wingdings" panose="05000000000000000000" pitchFamily="2" charset="2"/>
              <a:buNone/>
            </a:pPr>
            <a:r>
              <a:rPr lang="en-CA" altLang="en-US" b="0" dirty="0">
                <a:solidFill>
                  <a:schemeClr val="tx1"/>
                </a:solidFill>
              </a:rPr>
              <a:t>If the Fed increases the quantity of money by 10 percent, the nominal interest rate falls. </a:t>
            </a:r>
          </a:p>
          <a:p>
            <a:pPr marL="107950" eaLnBrk="1" hangingPunct="1">
              <a:buClr>
                <a:srgbClr val="3399FF"/>
              </a:buClr>
              <a:buFont typeface="Wingdings" panose="05000000000000000000" pitchFamily="2" charset="2"/>
              <a:buNone/>
            </a:pPr>
            <a:r>
              <a:rPr lang="en-CA" altLang="en-US" b="0" dirty="0">
                <a:solidFill>
                  <a:schemeClr val="tx1"/>
                </a:solidFill>
              </a:rPr>
              <a:t>As people buy bonds, the real interest rate falls.</a:t>
            </a:r>
          </a:p>
          <a:p>
            <a:pPr marL="107950" eaLnBrk="1" hangingPunct="1"/>
            <a:r>
              <a:rPr lang="en-CA" altLang="en-US" b="0" dirty="0">
                <a:solidFill>
                  <a:schemeClr val="tx1"/>
                </a:solidFill>
              </a:rPr>
              <a:t>As the real interest rate falls, consumption expenditure and investment increase. Aggregate demand increases.</a:t>
            </a:r>
          </a:p>
          <a:p>
            <a:pPr marL="107950" eaLnBrk="1" hangingPunct="1"/>
            <a:r>
              <a:rPr lang="en-CA" altLang="en-US" b="0" dirty="0">
                <a:solidFill>
                  <a:schemeClr val="tx1"/>
                </a:solidFill>
              </a:rPr>
              <a:t>With the economy at full employment, the price level rises.</a:t>
            </a:r>
            <a:endParaRPr lang="en-CA" altLang="en-US" dirty="0">
              <a:solidFill>
                <a:schemeClr val="tx1"/>
              </a:solidFill>
            </a:endParaRPr>
          </a:p>
        </p:txBody>
      </p:sp>
      <p:sp>
        <p:nvSpPr>
          <p:cNvPr id="143362" name="Rectangle 5"/>
          <p:cNvSpPr>
            <a:spLocks noGrp="1" noChangeArrowheads="1"/>
          </p:cNvSpPr>
          <p:nvPr>
            <p:ph type="title"/>
          </p:nvPr>
        </p:nvSpPr>
        <p:spPr>
          <a:noFill/>
        </p:spPr>
        <p:txBody>
          <a:bodyPr/>
          <a:lstStyle/>
          <a:p>
            <a:pPr eaLnBrk="1" hangingPunct="1"/>
            <a:r>
              <a:rPr lang="en-CA" altLang="en-US"/>
              <a:t>The Money Market</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08291">
                                            <p:txEl>
                                              <p:pRg st="1" end="1"/>
                                            </p:txEl>
                                          </p:spTgt>
                                        </p:tgtEl>
                                        <p:attrNameLst>
                                          <p:attrName>style.visibility</p:attrName>
                                        </p:attrNameLst>
                                      </p:cBhvr>
                                      <p:to>
                                        <p:strVal val="visible"/>
                                      </p:to>
                                    </p:set>
                                    <p:animEffect transition="in" filter="wipe(left)">
                                      <p:cBhvr>
                                        <p:cTn id="7" dur="1000"/>
                                        <p:tgtEl>
                                          <p:spTgt spid="90829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08291">
                                            <p:txEl>
                                              <p:pRg st="2" end="2"/>
                                            </p:txEl>
                                          </p:spTgt>
                                        </p:tgtEl>
                                        <p:attrNameLst>
                                          <p:attrName>style.visibility</p:attrName>
                                        </p:attrNameLst>
                                      </p:cBhvr>
                                      <p:to>
                                        <p:strVal val="visible"/>
                                      </p:to>
                                    </p:set>
                                    <p:animEffect transition="in" filter="wipe(left)">
                                      <p:cBhvr>
                                        <p:cTn id="12" dur="1000"/>
                                        <p:tgtEl>
                                          <p:spTgt spid="90829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08291">
                                            <p:txEl>
                                              <p:pRg st="3" end="3"/>
                                            </p:txEl>
                                          </p:spTgt>
                                        </p:tgtEl>
                                        <p:attrNameLst>
                                          <p:attrName>style.visibility</p:attrName>
                                        </p:attrNameLst>
                                      </p:cBhvr>
                                      <p:to>
                                        <p:strVal val="visible"/>
                                      </p:to>
                                    </p:set>
                                    <p:animEffect transition="in" filter="wipe(left)">
                                      <p:cBhvr>
                                        <p:cTn id="17" dur="1000"/>
                                        <p:tgtEl>
                                          <p:spTgt spid="90829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908291">
                                            <p:txEl>
                                              <p:pRg st="4" end="4"/>
                                            </p:txEl>
                                          </p:spTgt>
                                        </p:tgtEl>
                                        <p:attrNameLst>
                                          <p:attrName>style.visibility</p:attrName>
                                        </p:attrNameLst>
                                      </p:cBhvr>
                                      <p:to>
                                        <p:strVal val="visible"/>
                                      </p:to>
                                    </p:set>
                                    <p:animEffect transition="in" filter="wipe(left)">
                                      <p:cBhvr>
                                        <p:cTn id="22" dur="1000"/>
                                        <p:tgtEl>
                                          <p:spTgt spid="908291">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908291">
                                            <p:txEl>
                                              <p:pRg st="5" end="5"/>
                                            </p:txEl>
                                          </p:spTgt>
                                        </p:tgtEl>
                                        <p:attrNameLst>
                                          <p:attrName>style.visibility</p:attrName>
                                        </p:attrNameLst>
                                      </p:cBhvr>
                                      <p:to>
                                        <p:strVal val="visible"/>
                                      </p:to>
                                    </p:set>
                                    <p:animEffect transition="in" filter="wipe(left)">
                                      <p:cBhvr>
                                        <p:cTn id="27" dur="1000"/>
                                        <p:tgtEl>
                                          <p:spTgt spid="90829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08291" name="Rectangle 3"/>
          <p:cNvSpPr>
            <a:spLocks noGrp="1" noChangeArrowheads="1"/>
          </p:cNvSpPr>
          <p:nvPr>
            <p:ph idx="1"/>
          </p:nvPr>
        </p:nvSpPr>
        <p:spPr/>
        <p:txBody>
          <a:bodyPr/>
          <a:lstStyle/>
          <a:p>
            <a:pPr marL="107950" eaLnBrk="1" hangingPunct="1">
              <a:buClr>
                <a:srgbClr val="3399FF"/>
              </a:buClr>
              <a:buFont typeface="Wingdings" panose="05000000000000000000" pitchFamily="2" charset="2"/>
              <a:buNone/>
            </a:pPr>
            <a:r>
              <a:rPr lang="en-CA" altLang="en-US" b="0" dirty="0">
                <a:solidFill>
                  <a:schemeClr val="tx1"/>
                </a:solidFill>
              </a:rPr>
              <a:t>As the price level rises, the quantity of real money decreases.</a:t>
            </a:r>
          </a:p>
          <a:p>
            <a:pPr marL="107950" eaLnBrk="1" hangingPunct="1">
              <a:buClr>
                <a:srgbClr val="3399FF"/>
              </a:buClr>
              <a:buFont typeface="Wingdings" panose="05000000000000000000" pitchFamily="2" charset="2"/>
              <a:buNone/>
            </a:pPr>
            <a:r>
              <a:rPr lang="en-CA" altLang="en-US" b="0" dirty="0">
                <a:solidFill>
                  <a:schemeClr val="tx1"/>
                </a:solidFill>
              </a:rPr>
              <a:t>The nominal interest rate and the real interest rate rise. </a:t>
            </a:r>
          </a:p>
          <a:p>
            <a:pPr marL="107950" eaLnBrk="1" hangingPunct="1"/>
            <a:r>
              <a:rPr lang="en-CA" altLang="en-US" b="0" dirty="0">
                <a:solidFill>
                  <a:schemeClr val="tx1"/>
                </a:solidFill>
              </a:rPr>
              <a:t>As the real interest rate rises, expenditure plans are cut back and eventually the original full-employment equilibrium is restored.</a:t>
            </a:r>
          </a:p>
          <a:p>
            <a:pPr marL="107950" eaLnBrk="1" hangingPunct="1"/>
            <a:r>
              <a:rPr lang="en-CA" altLang="en-US" b="0" dirty="0">
                <a:solidFill>
                  <a:schemeClr val="tx1"/>
                </a:solidFill>
              </a:rPr>
              <a:t>In the new long-run equilibrium, the price level has risen 10 percent but nothing real has changed.</a:t>
            </a:r>
            <a:endParaRPr lang="en-CA" altLang="en-US" dirty="0">
              <a:solidFill>
                <a:schemeClr val="tx1"/>
              </a:solidFill>
            </a:endParaRPr>
          </a:p>
        </p:txBody>
      </p:sp>
      <p:sp>
        <p:nvSpPr>
          <p:cNvPr id="145410" name="Rectangle 5"/>
          <p:cNvSpPr>
            <a:spLocks noGrp="1" noChangeArrowheads="1"/>
          </p:cNvSpPr>
          <p:nvPr>
            <p:ph type="title"/>
          </p:nvPr>
        </p:nvSpPr>
        <p:spPr>
          <a:noFill/>
        </p:spPr>
        <p:txBody>
          <a:bodyPr/>
          <a:lstStyle/>
          <a:p>
            <a:pPr eaLnBrk="1" hangingPunct="1"/>
            <a:r>
              <a:rPr lang="en-CA" altLang="en-US"/>
              <a:t>The Money Market</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08291">
                                            <p:txEl>
                                              <p:pRg st="1" end="1"/>
                                            </p:txEl>
                                          </p:spTgt>
                                        </p:tgtEl>
                                        <p:attrNameLst>
                                          <p:attrName>style.visibility</p:attrName>
                                        </p:attrNameLst>
                                      </p:cBhvr>
                                      <p:to>
                                        <p:strVal val="visible"/>
                                      </p:to>
                                    </p:set>
                                    <p:animEffect transition="in" filter="wipe(left)">
                                      <p:cBhvr>
                                        <p:cTn id="7" dur="1000"/>
                                        <p:tgtEl>
                                          <p:spTgt spid="90829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08291">
                                            <p:txEl>
                                              <p:pRg st="2" end="2"/>
                                            </p:txEl>
                                          </p:spTgt>
                                        </p:tgtEl>
                                        <p:attrNameLst>
                                          <p:attrName>style.visibility</p:attrName>
                                        </p:attrNameLst>
                                      </p:cBhvr>
                                      <p:to>
                                        <p:strVal val="visible"/>
                                      </p:to>
                                    </p:set>
                                    <p:animEffect transition="in" filter="wipe(left)">
                                      <p:cBhvr>
                                        <p:cTn id="12" dur="1000"/>
                                        <p:tgtEl>
                                          <p:spTgt spid="90829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08291">
                                            <p:txEl>
                                              <p:pRg st="3" end="3"/>
                                            </p:txEl>
                                          </p:spTgt>
                                        </p:tgtEl>
                                        <p:attrNameLst>
                                          <p:attrName>style.visibility</p:attrName>
                                        </p:attrNameLst>
                                      </p:cBhvr>
                                      <p:to>
                                        <p:strVal val="visible"/>
                                      </p:to>
                                    </p:set>
                                    <p:animEffect transition="in" filter="wipe(left)">
                                      <p:cBhvr>
                                        <p:cTn id="17" dur="1000"/>
                                        <p:tgtEl>
                                          <p:spTgt spid="90829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8483" name="Rectangle 3"/>
          <p:cNvSpPr>
            <a:spLocks noGrp="1" noChangeArrowheads="1"/>
          </p:cNvSpPr>
          <p:nvPr>
            <p:ph idx="1"/>
          </p:nvPr>
        </p:nvSpPr>
        <p:spPr/>
        <p:txBody>
          <a:bodyPr/>
          <a:lstStyle/>
          <a:p>
            <a:pPr marL="107950" lvl="1" eaLnBrk="1" hangingPunct="1"/>
            <a:r>
              <a:rPr lang="en-CA"/>
              <a:t>The </a:t>
            </a:r>
            <a:r>
              <a:rPr lang="en-CA" b="1"/>
              <a:t>quantity theory of money</a:t>
            </a:r>
            <a:r>
              <a:rPr lang="en-CA"/>
              <a:t> is the proposition that, in the long run, an increase in the quantity of money brings an equal percentage increase in the price level.</a:t>
            </a:r>
          </a:p>
          <a:p>
            <a:pPr marL="107950" lvl="1" eaLnBrk="1" hangingPunct="1"/>
            <a:r>
              <a:rPr lang="en-CA"/>
              <a:t>The quantity theory of money is based on the </a:t>
            </a:r>
            <a:r>
              <a:rPr lang="en-CA" i="1"/>
              <a:t>velocity of circulation</a:t>
            </a:r>
            <a:r>
              <a:rPr lang="en-CA"/>
              <a:t> and the </a:t>
            </a:r>
            <a:r>
              <a:rPr lang="en-CA" i="1"/>
              <a:t>equation of exchange</a:t>
            </a:r>
            <a:r>
              <a:rPr lang="en-CA"/>
              <a:t>.</a:t>
            </a:r>
          </a:p>
          <a:p>
            <a:pPr marL="107950" lvl="1" eaLnBrk="1" hangingPunct="1"/>
            <a:r>
              <a:rPr lang="en-CA"/>
              <a:t>The </a:t>
            </a:r>
            <a:r>
              <a:rPr lang="en-CA" b="1"/>
              <a:t>velocity of circulation</a:t>
            </a:r>
            <a:r>
              <a:rPr lang="en-CA"/>
              <a:t> is the average number of times in a year a dollar is used to purchase goods and services in GDP.</a:t>
            </a:r>
          </a:p>
        </p:txBody>
      </p:sp>
      <p:sp>
        <p:nvSpPr>
          <p:cNvPr id="147458" name="Rectangle 2"/>
          <p:cNvSpPr>
            <a:spLocks noGrp="1" noChangeArrowheads="1"/>
          </p:cNvSpPr>
          <p:nvPr>
            <p:ph type="title"/>
          </p:nvPr>
        </p:nvSpPr>
        <p:spPr/>
        <p:txBody>
          <a:bodyPr/>
          <a:lstStyle/>
          <a:p>
            <a:pPr eaLnBrk="1" hangingPunct="1"/>
            <a:r>
              <a:rPr lang="en-CA" altLang="en-US"/>
              <a:t>The Quantity Theory of Money</a:t>
            </a: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8483">
                                            <p:txEl>
                                              <p:pRg st="1" end="1"/>
                                            </p:txEl>
                                          </p:spTgt>
                                        </p:tgtEl>
                                        <p:attrNameLst>
                                          <p:attrName>style.visibility</p:attrName>
                                        </p:attrNameLst>
                                      </p:cBhvr>
                                      <p:to>
                                        <p:strVal val="visible"/>
                                      </p:to>
                                    </p:set>
                                    <p:animEffect transition="in" filter="wipe(left)">
                                      <p:cBhvr>
                                        <p:cTn id="7" dur="1000"/>
                                        <p:tgtEl>
                                          <p:spTgt spid="14848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8483">
                                            <p:txEl>
                                              <p:pRg st="2" end="2"/>
                                            </p:txEl>
                                          </p:spTgt>
                                        </p:tgtEl>
                                        <p:attrNameLst>
                                          <p:attrName>style.visibility</p:attrName>
                                        </p:attrNameLst>
                                      </p:cBhvr>
                                      <p:to>
                                        <p:strVal val="visible"/>
                                      </p:to>
                                    </p:set>
                                    <p:animEffect transition="in" filter="wipe(left)">
                                      <p:cBhvr>
                                        <p:cTn id="12" dur="1000"/>
                                        <p:tgtEl>
                                          <p:spTgt spid="14848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83" grpId="0" uiExpand="1" build="p" bldLvl="3"/>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2150" y="1357312"/>
            <a:ext cx="5219700" cy="4143375"/>
          </a:xfrm>
          <a:prstGeom prst="rect">
            <a:avLst/>
          </a:prstGeom>
        </p:spPr>
      </p:pic>
    </p:spTree>
  </p:cSld>
  <p:clrMapOvr>
    <a:masterClrMapping/>
  </p:clrMapOvr>
  <p:transition spd="med">
    <p:zoom/>
  </p:transition>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0531" name="Rectangle 3"/>
          <p:cNvSpPr>
            <a:spLocks noGrp="1" noChangeArrowheads="1"/>
          </p:cNvSpPr>
          <p:nvPr>
            <p:ph idx="1"/>
          </p:nvPr>
        </p:nvSpPr>
        <p:spPr/>
        <p:txBody>
          <a:bodyPr/>
          <a:lstStyle/>
          <a:p>
            <a:pPr marL="107950" lvl="1" eaLnBrk="1" hangingPunct="1"/>
            <a:r>
              <a:rPr lang="en-CA" dirty="0"/>
              <a:t>Calling the velocity of circulation </a:t>
            </a:r>
            <a:r>
              <a:rPr lang="en-CA" i="1" dirty="0"/>
              <a:t>V</a:t>
            </a:r>
            <a:r>
              <a:rPr lang="en-CA" dirty="0"/>
              <a:t>, the price level </a:t>
            </a:r>
            <a:r>
              <a:rPr lang="en-CA" i="1" dirty="0"/>
              <a:t>P</a:t>
            </a:r>
            <a:r>
              <a:rPr lang="en-CA" dirty="0"/>
              <a:t>, real GDP </a:t>
            </a:r>
            <a:r>
              <a:rPr lang="en-CA" i="1" dirty="0"/>
              <a:t>Y,</a:t>
            </a:r>
            <a:r>
              <a:rPr lang="en-CA" dirty="0"/>
              <a:t> and the quantity of money </a:t>
            </a:r>
            <a:r>
              <a:rPr lang="en-CA" i="1" dirty="0"/>
              <a:t>M</a:t>
            </a:r>
            <a:r>
              <a:rPr lang="en-CA" dirty="0"/>
              <a:t>:</a:t>
            </a:r>
          </a:p>
          <a:p>
            <a:pPr marL="107950" lvl="1" algn="ctr" eaLnBrk="1" hangingPunct="1"/>
            <a:r>
              <a:rPr lang="en-CA" i="1" dirty="0"/>
              <a:t>V</a:t>
            </a:r>
            <a:r>
              <a:rPr lang="en-CA" dirty="0"/>
              <a:t> = </a:t>
            </a:r>
            <a:r>
              <a:rPr lang="en-CA" i="1" dirty="0"/>
              <a:t>PY </a:t>
            </a:r>
            <a:r>
              <a:rPr lang="en-CA" dirty="0">
                <a:cs typeface="Arial" panose="020B0604020202020204" pitchFamily="34" charset="0"/>
              </a:rPr>
              <a:t>÷ </a:t>
            </a:r>
            <a:r>
              <a:rPr lang="en-CA" i="1" dirty="0"/>
              <a:t>M.</a:t>
            </a:r>
          </a:p>
          <a:p>
            <a:pPr marL="107950" lvl="1" eaLnBrk="1" hangingPunct="1"/>
            <a:r>
              <a:rPr lang="en-CA" dirty="0"/>
              <a:t>The </a:t>
            </a:r>
            <a:r>
              <a:rPr lang="en-CA" i="1" dirty="0"/>
              <a:t>equation of exchange</a:t>
            </a:r>
            <a:r>
              <a:rPr lang="en-CA" dirty="0"/>
              <a:t> states that</a:t>
            </a:r>
          </a:p>
          <a:p>
            <a:pPr marL="107950" lvl="1" algn="ctr" eaLnBrk="1" hangingPunct="1"/>
            <a:r>
              <a:rPr lang="en-CA" i="1" dirty="0"/>
              <a:t>MV</a:t>
            </a:r>
            <a:r>
              <a:rPr lang="en-CA" dirty="0"/>
              <a:t> = </a:t>
            </a:r>
            <a:r>
              <a:rPr lang="en-CA" i="1" dirty="0"/>
              <a:t>PY.</a:t>
            </a:r>
            <a:endParaRPr lang="en-CA" dirty="0"/>
          </a:p>
          <a:p>
            <a:pPr marL="107950" lvl="1" eaLnBrk="1" hangingPunct="1"/>
            <a:r>
              <a:rPr lang="en-CA" dirty="0"/>
              <a:t>The equation of exchange becomes the quantity theory of money if </a:t>
            </a:r>
            <a:r>
              <a:rPr lang="en-CA" i="1" dirty="0"/>
              <a:t>M</a:t>
            </a:r>
            <a:r>
              <a:rPr lang="en-CA" dirty="0"/>
              <a:t> does not influence </a:t>
            </a:r>
            <a:r>
              <a:rPr lang="en-CA" i="1" dirty="0"/>
              <a:t>V</a:t>
            </a:r>
            <a:r>
              <a:rPr lang="en-CA" dirty="0"/>
              <a:t> or </a:t>
            </a:r>
            <a:r>
              <a:rPr lang="en-CA" i="1" dirty="0"/>
              <a:t>Y.</a:t>
            </a:r>
          </a:p>
          <a:p>
            <a:pPr marL="107950" lvl="1" eaLnBrk="1" hangingPunct="1">
              <a:buClr>
                <a:schemeClr val="tx1"/>
              </a:buClr>
            </a:pPr>
            <a:r>
              <a:rPr lang="en-CA" dirty="0"/>
              <a:t>So in the long run, the change in </a:t>
            </a:r>
            <a:r>
              <a:rPr lang="en-CA" i="1" dirty="0"/>
              <a:t>P</a:t>
            </a:r>
            <a:r>
              <a:rPr lang="en-CA" dirty="0"/>
              <a:t> is proportional to the change in </a:t>
            </a:r>
            <a:r>
              <a:rPr lang="en-CA" i="1" dirty="0"/>
              <a:t>M</a:t>
            </a:r>
            <a:r>
              <a:rPr lang="en-CA" dirty="0"/>
              <a:t>.</a:t>
            </a:r>
          </a:p>
        </p:txBody>
      </p:sp>
      <p:sp>
        <p:nvSpPr>
          <p:cNvPr id="149506" name="Rectangle 5"/>
          <p:cNvSpPr>
            <a:spLocks noGrp="1" noChangeArrowheads="1"/>
          </p:cNvSpPr>
          <p:nvPr>
            <p:ph type="title"/>
          </p:nvPr>
        </p:nvSpPr>
        <p:spPr>
          <a:noFill/>
        </p:spPr>
        <p:txBody>
          <a:bodyPr/>
          <a:lstStyle/>
          <a:p>
            <a:pPr eaLnBrk="1" hangingPunct="1"/>
            <a:r>
              <a:rPr lang="en-CA" altLang="en-US"/>
              <a:t>The Quantity Theory of Money</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0531">
                                            <p:txEl>
                                              <p:pRg st="1" end="1"/>
                                            </p:txEl>
                                          </p:spTgt>
                                        </p:tgtEl>
                                        <p:attrNameLst>
                                          <p:attrName>style.visibility</p:attrName>
                                        </p:attrNameLst>
                                      </p:cBhvr>
                                      <p:to>
                                        <p:strVal val="visible"/>
                                      </p:to>
                                    </p:set>
                                    <p:animEffect transition="in" filter="wipe(left)">
                                      <p:cBhvr>
                                        <p:cTn id="7" dur="1000"/>
                                        <p:tgtEl>
                                          <p:spTgt spid="150531">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0531">
                                            <p:txEl>
                                              <p:pRg st="2" end="2"/>
                                            </p:txEl>
                                          </p:spTgt>
                                        </p:tgtEl>
                                        <p:attrNameLst>
                                          <p:attrName>style.visibility</p:attrName>
                                        </p:attrNameLst>
                                      </p:cBhvr>
                                      <p:to>
                                        <p:strVal val="visible"/>
                                      </p:to>
                                    </p:set>
                                    <p:animEffect transition="in" filter="wipe(left)">
                                      <p:cBhvr>
                                        <p:cTn id="12" dur="1000"/>
                                        <p:tgtEl>
                                          <p:spTgt spid="15053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0531">
                                            <p:txEl>
                                              <p:pRg st="3" end="3"/>
                                            </p:txEl>
                                          </p:spTgt>
                                        </p:tgtEl>
                                        <p:attrNameLst>
                                          <p:attrName>style.visibility</p:attrName>
                                        </p:attrNameLst>
                                      </p:cBhvr>
                                      <p:to>
                                        <p:strVal val="visible"/>
                                      </p:to>
                                    </p:set>
                                    <p:animEffect transition="in" filter="wipe(left)">
                                      <p:cBhvr>
                                        <p:cTn id="17" dur="1000"/>
                                        <p:tgtEl>
                                          <p:spTgt spid="150531">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50531">
                                            <p:txEl>
                                              <p:pRg st="4" end="4"/>
                                            </p:txEl>
                                          </p:spTgt>
                                        </p:tgtEl>
                                        <p:attrNameLst>
                                          <p:attrName>style.visibility</p:attrName>
                                        </p:attrNameLst>
                                      </p:cBhvr>
                                      <p:to>
                                        <p:strVal val="visible"/>
                                      </p:to>
                                    </p:set>
                                    <p:animEffect transition="in" filter="wipe(left)">
                                      <p:cBhvr>
                                        <p:cTn id="22" dur="1000"/>
                                        <p:tgtEl>
                                          <p:spTgt spid="150531">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50531">
                                            <p:txEl>
                                              <p:pRg st="5" end="5"/>
                                            </p:txEl>
                                          </p:spTgt>
                                        </p:tgtEl>
                                        <p:attrNameLst>
                                          <p:attrName>style.visibility</p:attrName>
                                        </p:attrNameLst>
                                      </p:cBhvr>
                                      <p:to>
                                        <p:strVal val="visible"/>
                                      </p:to>
                                    </p:set>
                                    <p:animEffect transition="in" filter="wipe(left)">
                                      <p:cBhvr>
                                        <p:cTn id="27" dur="1000"/>
                                        <p:tgtEl>
                                          <p:spTgt spid="15053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1" grpId="0" uiExpand="1" build="p" bldLvl="3"/>
    </p:bld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6483" name="Rectangle 3"/>
          <p:cNvSpPr>
            <a:spLocks noGrp="1" noChangeArrowheads="1"/>
          </p:cNvSpPr>
          <p:nvPr>
            <p:ph idx="1"/>
          </p:nvPr>
        </p:nvSpPr>
        <p:spPr>
          <a:xfrm>
            <a:off x="360363" y="1584325"/>
            <a:ext cx="8478837" cy="4525963"/>
          </a:xfrm>
        </p:spPr>
        <p:txBody>
          <a:bodyPr/>
          <a:lstStyle/>
          <a:p>
            <a:pPr marL="107950" lvl="1" eaLnBrk="1" hangingPunct="1"/>
            <a:r>
              <a:rPr lang="en-CA" dirty="0"/>
              <a:t>Expressing the equation of exchange in growth rates:</a:t>
            </a:r>
          </a:p>
          <a:p>
            <a:pPr marL="107950" lvl="1" eaLnBrk="1" hangingPunct="1"/>
            <a:r>
              <a:rPr lang="en-CA" dirty="0"/>
              <a:t>Money growth rate + 	= 	Inflation rate  +</a:t>
            </a:r>
            <a:br>
              <a:rPr lang="en-CA" dirty="0"/>
            </a:br>
            <a:r>
              <a:rPr lang="en-CA" dirty="0"/>
              <a:t>Rate of velocity change 		Real GDP growth</a:t>
            </a:r>
          </a:p>
          <a:p>
            <a:pPr marL="107950" lvl="1" eaLnBrk="1" hangingPunct="1"/>
            <a:r>
              <a:rPr lang="en-CA" dirty="0"/>
              <a:t>Rearranging:</a:t>
            </a:r>
          </a:p>
          <a:p>
            <a:pPr marL="107950" lvl="1" eaLnBrk="1" hangingPunct="1"/>
            <a:r>
              <a:rPr lang="en-CA" dirty="0"/>
              <a:t>Inflation rate = Money growth rate + Rate of velocity change 			</a:t>
            </a:r>
            <a:r>
              <a:rPr lang="en-CA" b="1" dirty="0">
                <a:sym typeface="Symbol" panose="05050102010706020507" pitchFamily="18" charset="2"/>
              </a:rPr>
              <a:t></a:t>
            </a:r>
            <a:r>
              <a:rPr lang="en-CA" dirty="0"/>
              <a:t> Real GDP growth</a:t>
            </a:r>
          </a:p>
          <a:p>
            <a:pPr marL="107950" lvl="1" eaLnBrk="1" hangingPunct="1"/>
            <a:r>
              <a:rPr lang="en-CA" dirty="0"/>
              <a:t>In the long run, velocity does not change, so</a:t>
            </a:r>
          </a:p>
          <a:p>
            <a:pPr marL="107950" lvl="1" eaLnBrk="1" hangingPunct="1"/>
            <a:r>
              <a:rPr lang="en-CA" dirty="0"/>
              <a:t>Inflation rate = Money growth rate </a:t>
            </a:r>
            <a:r>
              <a:rPr lang="en-CA" b="1" dirty="0">
                <a:sym typeface="Symbol" panose="05050102010706020507" pitchFamily="18" charset="2"/>
              </a:rPr>
              <a:t></a:t>
            </a:r>
            <a:r>
              <a:rPr lang="en-CA" dirty="0"/>
              <a:t> Real GDP growth</a:t>
            </a:r>
          </a:p>
        </p:txBody>
      </p:sp>
      <p:sp>
        <p:nvSpPr>
          <p:cNvPr id="151554" name="Rectangle 5"/>
          <p:cNvSpPr>
            <a:spLocks noGrp="1" noChangeArrowheads="1"/>
          </p:cNvSpPr>
          <p:nvPr>
            <p:ph type="title"/>
          </p:nvPr>
        </p:nvSpPr>
        <p:spPr>
          <a:noFill/>
        </p:spPr>
        <p:txBody>
          <a:bodyPr/>
          <a:lstStyle/>
          <a:p>
            <a:pPr eaLnBrk="1" hangingPunct="1"/>
            <a:r>
              <a:rPr lang="en-CA" altLang="en-US"/>
              <a:t>The Quantity Theory of Money</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16483">
                                            <p:txEl>
                                              <p:pRg st="1" end="1"/>
                                            </p:txEl>
                                          </p:spTgt>
                                        </p:tgtEl>
                                        <p:attrNameLst>
                                          <p:attrName>style.visibility</p:attrName>
                                        </p:attrNameLst>
                                      </p:cBhvr>
                                      <p:to>
                                        <p:strVal val="visible"/>
                                      </p:to>
                                    </p:set>
                                    <p:animEffect transition="in" filter="wipe(left)">
                                      <p:cBhvr>
                                        <p:cTn id="7" dur="1000"/>
                                        <p:tgtEl>
                                          <p:spTgt spid="91648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16483">
                                            <p:txEl>
                                              <p:pRg st="2" end="2"/>
                                            </p:txEl>
                                          </p:spTgt>
                                        </p:tgtEl>
                                        <p:attrNameLst>
                                          <p:attrName>style.visibility</p:attrName>
                                        </p:attrNameLst>
                                      </p:cBhvr>
                                      <p:to>
                                        <p:strVal val="visible"/>
                                      </p:to>
                                    </p:set>
                                    <p:animEffect transition="in" filter="wipe(left)">
                                      <p:cBhvr>
                                        <p:cTn id="12" dur="1000"/>
                                        <p:tgtEl>
                                          <p:spTgt spid="91648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16483">
                                            <p:txEl>
                                              <p:pRg st="3" end="3"/>
                                            </p:txEl>
                                          </p:spTgt>
                                        </p:tgtEl>
                                        <p:attrNameLst>
                                          <p:attrName>style.visibility</p:attrName>
                                        </p:attrNameLst>
                                      </p:cBhvr>
                                      <p:to>
                                        <p:strVal val="visible"/>
                                      </p:to>
                                    </p:set>
                                    <p:animEffect transition="in" filter="wipe(left)">
                                      <p:cBhvr>
                                        <p:cTn id="17" dur="1000"/>
                                        <p:tgtEl>
                                          <p:spTgt spid="916483">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16483">
                                            <p:txEl>
                                              <p:pRg st="4" end="4"/>
                                            </p:txEl>
                                          </p:spTgt>
                                        </p:tgtEl>
                                        <p:attrNameLst>
                                          <p:attrName>style.visibility</p:attrName>
                                        </p:attrNameLst>
                                      </p:cBhvr>
                                      <p:to>
                                        <p:strVal val="visible"/>
                                      </p:to>
                                    </p:set>
                                    <p:animEffect transition="in" filter="wipe(left)">
                                      <p:cBhvr>
                                        <p:cTn id="22" dur="1000"/>
                                        <p:tgtEl>
                                          <p:spTgt spid="916483">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16483">
                                            <p:txEl>
                                              <p:pRg st="5" end="5"/>
                                            </p:txEl>
                                          </p:spTgt>
                                        </p:tgtEl>
                                        <p:attrNameLst>
                                          <p:attrName>style.visibility</p:attrName>
                                        </p:attrNameLst>
                                      </p:cBhvr>
                                      <p:to>
                                        <p:strVal val="visible"/>
                                      </p:to>
                                    </p:set>
                                    <p:animEffect transition="in" filter="wipe(left)">
                                      <p:cBhvr>
                                        <p:cTn id="27" dur="1000"/>
                                        <p:tgtEl>
                                          <p:spTgt spid="91648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6483" grpId="0" uiExpand="1" build="p" bldLvl="3"/>
    </p:bld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4546" name="Rectangle 2"/>
          <p:cNvSpPr>
            <a:spLocks noGrp="1" noChangeArrowheads="1"/>
          </p:cNvSpPr>
          <p:nvPr>
            <p:ph idx="1"/>
          </p:nvPr>
        </p:nvSpPr>
        <p:spPr/>
        <p:txBody>
          <a:bodyPr/>
          <a:lstStyle/>
          <a:p>
            <a:pPr marL="107950" eaLnBrk="1" hangingPunct="1"/>
            <a:r>
              <a:rPr lang="en-CA" altLang="en-US" b="0">
                <a:solidFill>
                  <a:schemeClr val="tx1"/>
                </a:solidFill>
              </a:rPr>
              <a:t>To see how the process of money creation works, suppose that the desired reserve ratio is 10 percent of deposits and the currency drain ratio is 50 percent of deposits.</a:t>
            </a:r>
          </a:p>
          <a:p>
            <a:pPr marL="107950" eaLnBrk="1" hangingPunct="1"/>
            <a:r>
              <a:rPr lang="en-CA" altLang="en-US" b="0">
                <a:solidFill>
                  <a:schemeClr val="tx1"/>
                </a:solidFill>
              </a:rPr>
              <a:t>The process starts when all banks have zero excess reserves and the Fed increases the monetary base by  $100,000.</a:t>
            </a:r>
          </a:p>
          <a:p>
            <a:pPr marL="107950" eaLnBrk="1" hangingPunct="1"/>
            <a:r>
              <a:rPr lang="en-CA" altLang="en-US" b="0">
                <a:solidFill>
                  <a:schemeClr val="tx1"/>
                </a:solidFill>
              </a:rPr>
              <a:t>The figure in the next slide illustrates the process and keeps track of the numbers.</a:t>
            </a:r>
          </a:p>
        </p:txBody>
      </p:sp>
      <p:sp>
        <p:nvSpPr>
          <p:cNvPr id="153602" name="Rectangle 3"/>
          <p:cNvSpPr>
            <a:spLocks noGrp="1" noChangeArrowheads="1"/>
          </p:cNvSpPr>
          <p:nvPr>
            <p:ph type="title"/>
          </p:nvPr>
        </p:nvSpPr>
        <p:spPr>
          <a:xfrm>
            <a:off x="1219200" y="311084"/>
            <a:ext cx="6477000" cy="1136715"/>
          </a:xfrm>
          <a:noFill/>
        </p:spPr>
        <p:txBody>
          <a:bodyPr/>
          <a:lstStyle/>
          <a:p>
            <a:pPr eaLnBrk="1" hangingPunct="1"/>
            <a:r>
              <a:rPr lang="en-CA" altLang="en-US" dirty="0"/>
              <a:t>Math Note: The Money Multiplier</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04546">
                                            <p:txEl>
                                              <p:pRg st="0" end="0"/>
                                            </p:txEl>
                                          </p:spTgt>
                                        </p:tgtEl>
                                        <p:attrNameLst>
                                          <p:attrName>style.visibility</p:attrName>
                                        </p:attrNameLst>
                                      </p:cBhvr>
                                      <p:to>
                                        <p:strVal val="visible"/>
                                      </p:to>
                                    </p:set>
                                    <p:animEffect transition="in" filter="wipe(left)">
                                      <p:cBhvr>
                                        <p:cTn id="7" dur="500"/>
                                        <p:tgtEl>
                                          <p:spTgt spid="100454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004546">
                                            <p:txEl>
                                              <p:pRg st="1" end="1"/>
                                            </p:txEl>
                                          </p:spTgt>
                                        </p:tgtEl>
                                        <p:attrNameLst>
                                          <p:attrName>style.visibility</p:attrName>
                                        </p:attrNameLst>
                                      </p:cBhvr>
                                      <p:to>
                                        <p:strVal val="visible"/>
                                      </p:to>
                                    </p:set>
                                    <p:animEffect transition="in" filter="wipe(left)">
                                      <p:cBhvr>
                                        <p:cTn id="12" dur="500"/>
                                        <p:tgtEl>
                                          <p:spTgt spid="100454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04546">
                                            <p:txEl>
                                              <p:pRg st="2" end="2"/>
                                            </p:txEl>
                                          </p:spTgt>
                                        </p:tgtEl>
                                        <p:attrNameLst>
                                          <p:attrName>style.visibility</p:attrName>
                                        </p:attrNameLst>
                                      </p:cBhvr>
                                      <p:to>
                                        <p:strVal val="visible"/>
                                      </p:to>
                                    </p:set>
                                    <p:animEffect transition="in" filter="wipe(left)">
                                      <p:cBhvr>
                                        <p:cTn id="17" dur="500"/>
                                        <p:tgtEl>
                                          <p:spTgt spid="100454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4546" grpId="0" build="p" bldLvl="3"/>
    </p:bld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6594" name="Rectangle 2"/>
          <p:cNvSpPr>
            <a:spLocks noGrp="1" noChangeArrowheads="1"/>
          </p:cNvSpPr>
          <p:nvPr>
            <p:ph idx="1"/>
          </p:nvPr>
        </p:nvSpPr>
        <p:spPr>
          <a:xfrm>
            <a:off x="360363" y="1584325"/>
            <a:ext cx="3525837" cy="4144963"/>
          </a:xfrm>
        </p:spPr>
        <p:txBody>
          <a:bodyPr/>
          <a:lstStyle/>
          <a:p>
            <a:pPr marL="107950" eaLnBrk="1" hangingPunct="1"/>
            <a:r>
              <a:rPr lang="en-CA" altLang="en-US" b="0">
                <a:solidFill>
                  <a:schemeClr val="tx1"/>
                </a:solidFill>
              </a:rPr>
              <a:t>The bank with excess reserves of $100,000 loans them.</a:t>
            </a:r>
          </a:p>
          <a:p>
            <a:pPr marL="107950" eaLnBrk="1" hangingPunct="1"/>
            <a:r>
              <a:rPr lang="en-CA" altLang="en-US" b="0">
                <a:solidFill>
                  <a:schemeClr val="tx1"/>
                </a:solidFill>
              </a:rPr>
              <a:t>Of the amount loaned, $33,333 drains from the bank as currency and $66,667 remains on deposit.</a:t>
            </a:r>
          </a:p>
          <a:p>
            <a:pPr marL="107950" eaLnBrk="1" hangingPunct="1"/>
            <a:r>
              <a:rPr lang="en-CA" altLang="en-US" b="0">
                <a:solidFill>
                  <a:schemeClr val="tx1"/>
                </a:solidFill>
              </a:rPr>
              <a:t>Currency drain is 50 percent of deposits.	</a:t>
            </a:r>
          </a:p>
        </p:txBody>
      </p:sp>
      <p:sp>
        <p:nvSpPr>
          <p:cNvPr id="10" name="Rectangle 3"/>
          <p:cNvSpPr>
            <a:spLocks noGrp="1" noChangeArrowheads="1"/>
          </p:cNvSpPr>
          <p:nvPr>
            <p:ph type="title"/>
          </p:nvPr>
        </p:nvSpPr>
        <p:spPr>
          <a:xfrm>
            <a:off x="1219200" y="311084"/>
            <a:ext cx="6477000" cy="1136715"/>
          </a:xfrm>
          <a:noFill/>
        </p:spPr>
        <p:txBody>
          <a:bodyPr/>
          <a:lstStyle/>
          <a:p>
            <a:pPr eaLnBrk="1" hangingPunct="1"/>
            <a:r>
              <a:rPr lang="en-CA" altLang="en-US" dirty="0"/>
              <a:t>Math Note: The Money Multiplier</a:t>
            </a:r>
          </a:p>
        </p:txBody>
      </p:sp>
      <p:pic>
        <p:nvPicPr>
          <p:cNvPr id="9" name="Picture 7">
            <a:hlinkClick r:id="rId3" action="ppaction://hlinksldjump" tooltip="Click to expand the figure"/>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40763" y="6480175"/>
            <a:ext cx="2222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04000" y="1584000"/>
            <a:ext cx="4740593" cy="3729038"/>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04000" y="1584000"/>
            <a:ext cx="4740593" cy="3729038"/>
          </a:xfrm>
          <a:prstGeom prst="rect">
            <a:avLst/>
          </a:prstGeom>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04000" y="1584000"/>
            <a:ext cx="4740593" cy="3729038"/>
          </a:xfrm>
          <a:prstGeom prst="rect">
            <a:avLst/>
          </a:prstGeom>
        </p:spPr>
      </p:pic>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04000" y="1584000"/>
            <a:ext cx="4740593" cy="3729038"/>
          </a:xfrm>
          <a:prstGeom prst="rect">
            <a:avLst/>
          </a:prstGeom>
        </p:spPr>
      </p:pic>
      <p:pic>
        <p:nvPicPr>
          <p:cNvPr id="19" name="Picture 1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104000" y="1584000"/>
            <a:ext cx="4740593" cy="3729038"/>
          </a:xfrm>
          <a:prstGeom prst="rect">
            <a:avLst/>
          </a:prstGeom>
        </p:spPr>
      </p:pic>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006594">
                                            <p:txEl>
                                              <p:pRg st="0" end="0"/>
                                            </p:txEl>
                                          </p:spTgt>
                                        </p:tgtEl>
                                        <p:attrNameLst>
                                          <p:attrName>style.visibility</p:attrName>
                                        </p:attrNameLst>
                                      </p:cBhvr>
                                      <p:to>
                                        <p:strVal val="visible"/>
                                      </p:to>
                                    </p:set>
                                    <p:animEffect transition="in" filter="wipe(left)">
                                      <p:cBhvr>
                                        <p:cTn id="7" dur="1000"/>
                                        <p:tgtEl>
                                          <p:spTgt spid="1006594">
                                            <p:txEl>
                                              <p:pRg st="0" end="0"/>
                                            </p:txEl>
                                          </p:spTgt>
                                        </p:tgtEl>
                                      </p:cBhvr>
                                    </p:animEffect>
                                  </p:childTnLst>
                                </p:cTn>
                              </p:par>
                              <p:par>
                                <p:cTn id="8" presetID="22" presetClass="entr" presetSubtype="1"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up)">
                                      <p:cBhvr>
                                        <p:cTn id="10" dur="500"/>
                                        <p:tgtEl>
                                          <p:spTgt spid="12"/>
                                        </p:tgtEl>
                                      </p:cBhvr>
                                    </p:animEffect>
                                  </p:childTnLst>
                                </p:cTn>
                              </p:par>
                            </p:childTnLst>
                          </p:cTn>
                        </p:par>
                        <p:par>
                          <p:cTn id="11" fill="hold">
                            <p:stCondLst>
                              <p:cond delay="1000"/>
                            </p:stCondLst>
                            <p:childTnLst>
                              <p:par>
                                <p:cTn id="12" presetID="22" presetClass="entr" presetSubtype="1" fill="hold" nodeType="after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up)">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006594">
                                            <p:txEl>
                                              <p:pRg st="1" end="1"/>
                                            </p:txEl>
                                          </p:spTgt>
                                        </p:tgtEl>
                                        <p:attrNameLst>
                                          <p:attrName>style.visibility</p:attrName>
                                        </p:attrNameLst>
                                      </p:cBhvr>
                                      <p:to>
                                        <p:strVal val="visible"/>
                                      </p:to>
                                    </p:set>
                                    <p:animEffect transition="in" filter="wipe(left)">
                                      <p:cBhvr>
                                        <p:cTn id="19" dur="1000"/>
                                        <p:tgtEl>
                                          <p:spTgt spid="1006594">
                                            <p:txEl>
                                              <p:pRg st="1" end="1"/>
                                            </p:txEl>
                                          </p:spTgt>
                                        </p:tgtEl>
                                      </p:cBhvr>
                                    </p:animEffect>
                                  </p:childTnLst>
                                </p:cTn>
                              </p:par>
                              <p:par>
                                <p:cTn id="20" presetID="22" presetClass="entr" presetSubtype="1"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up)">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006594">
                                            <p:txEl>
                                              <p:pRg st="2" end="2"/>
                                            </p:txEl>
                                          </p:spTgt>
                                        </p:tgtEl>
                                        <p:attrNameLst>
                                          <p:attrName>style.visibility</p:attrName>
                                        </p:attrNameLst>
                                      </p:cBhvr>
                                      <p:to>
                                        <p:strVal val="visible"/>
                                      </p:to>
                                    </p:set>
                                    <p:animEffect transition="in" filter="wipe(left)">
                                      <p:cBhvr>
                                        <p:cTn id="27" dur="1000"/>
                                        <p:tgtEl>
                                          <p:spTgt spid="1006594">
                                            <p:txEl>
                                              <p:pRg st="2" end="2"/>
                                            </p:txEl>
                                          </p:spTgt>
                                        </p:tgtEl>
                                      </p:cBhvr>
                                    </p:animEffect>
                                  </p:childTnLst>
                                </p:cTn>
                              </p:par>
                              <p:par>
                                <p:cTn id="28" presetID="22" presetClass="entr" presetSubtype="8" fill="hold"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ipe(left)">
                                      <p:cBhvr>
                                        <p:cTn id="3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6594" grpId="0" uiExpand="1" build="p" bldLvl="3"/>
    </p:bldLst>
  </p:timing>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200" y="1295400"/>
            <a:ext cx="5794058" cy="4557713"/>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0200" y="1295400"/>
            <a:ext cx="5794058" cy="4557713"/>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00200" y="1295400"/>
            <a:ext cx="5794058" cy="4557713"/>
          </a:xfrm>
          <a:prstGeom prst="rect">
            <a:avLst/>
          </a:prstGeom>
        </p:spPr>
      </p:pic>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00200" y="1295400"/>
            <a:ext cx="5794058" cy="4557713"/>
          </a:xfrm>
          <a:prstGeom prst="rect">
            <a:avLst/>
          </a:prstGeom>
        </p:spPr>
      </p:pic>
      <p:pic>
        <p:nvPicPr>
          <p:cNvPr id="17" name="Picture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00200" y="1295400"/>
            <a:ext cx="5794058" cy="4557713"/>
          </a:xfrm>
          <a:prstGeom prst="rect">
            <a:avLst/>
          </a:prstGeom>
        </p:spPr>
      </p:pic>
      <p:pic>
        <p:nvPicPr>
          <p:cNvPr id="18" name="Picture 1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00200" y="1295400"/>
            <a:ext cx="5794058" cy="4557713"/>
          </a:xfrm>
          <a:prstGeom prst="rect">
            <a:avLst/>
          </a:prstGeom>
        </p:spPr>
      </p:pic>
      <p:pic>
        <p:nvPicPr>
          <p:cNvPr id="19" name="Picture 1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00200" y="1295400"/>
            <a:ext cx="5794058" cy="4557713"/>
          </a:xfrm>
          <a:prstGeom prst="rect">
            <a:avLst/>
          </a:prstGeom>
        </p:spPr>
      </p:pic>
      <p:pic>
        <p:nvPicPr>
          <p:cNvPr id="20" name="Picture 1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600200" y="1295400"/>
            <a:ext cx="5794058" cy="4557713"/>
          </a:xfrm>
          <a:prstGeom prst="rect">
            <a:avLst/>
          </a:prstGeom>
        </p:spPr>
      </p:pic>
      <p:pic>
        <p:nvPicPr>
          <p:cNvPr id="21" name="Picture 2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600200" y="1295400"/>
            <a:ext cx="5794058" cy="4557713"/>
          </a:xfrm>
          <a:prstGeom prst="rect">
            <a:avLst/>
          </a:prstGeom>
        </p:spPr>
      </p:pic>
      <p:pic>
        <p:nvPicPr>
          <p:cNvPr id="22" name="Picture 2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600200" y="1295400"/>
            <a:ext cx="5794058" cy="4557713"/>
          </a:xfrm>
          <a:prstGeom prst="rect">
            <a:avLst/>
          </a:prstGeom>
        </p:spPr>
      </p:pic>
      <p:pic>
        <p:nvPicPr>
          <p:cNvPr id="23" name="Picture 2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600200" y="1295400"/>
            <a:ext cx="5794058" cy="4557713"/>
          </a:xfrm>
          <a:prstGeom prst="rect">
            <a:avLst/>
          </a:prstGeom>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up)">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500"/>
                                        <p:tgtEl>
                                          <p:spTgt spid="16"/>
                                        </p:tgtEl>
                                      </p:cBhvr>
                                    </p:animEffect>
                                  </p:childTnLst>
                                </p:cTn>
                              </p:par>
                            </p:childTnLst>
                          </p:cTn>
                        </p:par>
                        <p:par>
                          <p:cTn id="18" fill="hold">
                            <p:stCondLst>
                              <p:cond delay="500"/>
                            </p:stCondLst>
                            <p:childTnLst>
                              <p:par>
                                <p:cTn id="19" presetID="22" presetClass="entr" presetSubtype="8" fill="hold"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childTnLst>
                          </p:cTn>
                        </p:par>
                        <p:par>
                          <p:cTn id="27" fill="hold">
                            <p:stCondLst>
                              <p:cond delay="500"/>
                            </p:stCondLst>
                            <p:childTnLst>
                              <p:par>
                                <p:cTn id="28" presetID="22" presetClass="entr" presetSubtype="8" fill="hold" nodeType="after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ipe(left)">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ipe(up)">
                                      <p:cBhvr>
                                        <p:cTn id="35" dur="500"/>
                                        <p:tgtEl>
                                          <p:spTgt spid="20"/>
                                        </p:tgtEl>
                                      </p:cBhvr>
                                    </p:animEffect>
                                  </p:childTnLst>
                                </p:cTn>
                              </p:par>
                            </p:childTnLst>
                          </p:cTn>
                        </p:par>
                        <p:par>
                          <p:cTn id="36" fill="hold">
                            <p:stCondLst>
                              <p:cond delay="500"/>
                            </p:stCondLst>
                            <p:childTnLst>
                              <p:par>
                                <p:cTn id="37" presetID="22" presetClass="entr" presetSubtype="8"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wipe(left)">
                                      <p:cBhvr>
                                        <p:cTn id="39" dur="500"/>
                                        <p:tgtEl>
                                          <p:spTgt spid="21"/>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500"/>
                            </p:stCondLst>
                            <p:childTnLst>
                              <p:par>
                                <p:cTn id="46" presetID="22" presetClass="entr" presetSubtype="8" fill="hold" nodeType="after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wipe(left)">
                                      <p:cBhvr>
                                        <p:cTn id="4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10690" name="Rectangle 2"/>
          <p:cNvSpPr>
            <a:spLocks noGrp="1" noChangeArrowheads="1"/>
          </p:cNvSpPr>
          <p:nvPr>
            <p:ph idx="1"/>
          </p:nvPr>
        </p:nvSpPr>
        <p:spPr>
          <a:xfrm>
            <a:off x="360363" y="1584325"/>
            <a:ext cx="3449637" cy="4144963"/>
          </a:xfrm>
        </p:spPr>
        <p:txBody>
          <a:bodyPr/>
          <a:lstStyle/>
          <a:p>
            <a:pPr marL="107950" eaLnBrk="1" hangingPunct="1"/>
            <a:r>
              <a:rPr lang="en-CA" altLang="en-US" b="0">
                <a:solidFill>
                  <a:schemeClr val="tx1"/>
                </a:solidFill>
              </a:rPr>
              <a:t>The bank’s reserves and deposits have increased by $66,667, </a:t>
            </a:r>
          </a:p>
          <a:p>
            <a:pPr marL="107950" eaLnBrk="1" hangingPunct="1"/>
            <a:r>
              <a:rPr lang="en-CA" altLang="en-US" b="0">
                <a:solidFill>
                  <a:schemeClr val="tx1"/>
                </a:solidFill>
              </a:rPr>
              <a:t>so the bank keeps $6,667 (10 percent of deposits) as reserves and loans out $60,000.</a:t>
            </a:r>
            <a:r>
              <a:rPr lang="en-CA" altLang="en-US" sz="1800" b="0">
                <a:solidFill>
                  <a:schemeClr val="tx1"/>
                </a:solidFill>
              </a:rPr>
              <a:t>  </a:t>
            </a:r>
          </a:p>
        </p:txBody>
      </p:sp>
      <p:sp>
        <p:nvSpPr>
          <p:cNvPr id="11" name="Rectangle 3"/>
          <p:cNvSpPr>
            <a:spLocks noGrp="1" noChangeArrowheads="1"/>
          </p:cNvSpPr>
          <p:nvPr>
            <p:ph type="title"/>
          </p:nvPr>
        </p:nvSpPr>
        <p:spPr>
          <a:xfrm>
            <a:off x="1219200" y="311084"/>
            <a:ext cx="6477000" cy="1136715"/>
          </a:xfrm>
          <a:noFill/>
        </p:spPr>
        <p:txBody>
          <a:bodyPr/>
          <a:lstStyle/>
          <a:p>
            <a:pPr eaLnBrk="1" hangingPunct="1"/>
            <a:r>
              <a:rPr lang="en-CA" altLang="en-US" dirty="0"/>
              <a:t>Math Note: The Money Multiplier</a:t>
            </a:r>
          </a:p>
        </p:txBody>
      </p:sp>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04000" y="1584000"/>
            <a:ext cx="4740593" cy="3729038"/>
          </a:xfrm>
          <a:prstGeom prst="rect">
            <a:avLst/>
          </a:prstGeom>
        </p:spPr>
      </p:pic>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04000" y="1584000"/>
            <a:ext cx="4740593" cy="3729038"/>
          </a:xfrm>
          <a:prstGeom prst="rect">
            <a:avLst/>
          </a:prstGeom>
        </p:spPr>
      </p:pic>
      <p:pic>
        <p:nvPicPr>
          <p:cNvPr id="25" name="Picture 2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04000" y="1584000"/>
            <a:ext cx="4740593" cy="3729038"/>
          </a:xfrm>
          <a:prstGeom prst="rect">
            <a:avLst/>
          </a:prstGeom>
        </p:spPr>
      </p:pic>
      <p:pic>
        <p:nvPicPr>
          <p:cNvPr id="26" name="Picture 2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04000" y="1584000"/>
            <a:ext cx="4740593" cy="3729038"/>
          </a:xfrm>
          <a:prstGeom prst="rect">
            <a:avLst/>
          </a:prstGeom>
        </p:spPr>
      </p:pic>
      <p:pic>
        <p:nvPicPr>
          <p:cNvPr id="27" name="Picture 2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04000" y="1584000"/>
            <a:ext cx="4740593" cy="3729038"/>
          </a:xfrm>
          <a:prstGeom prst="rect">
            <a:avLst/>
          </a:prstGeom>
        </p:spPr>
      </p:pic>
      <p:pic>
        <p:nvPicPr>
          <p:cNvPr id="28" name="Picture 2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04000" y="1584000"/>
            <a:ext cx="4740593" cy="3729038"/>
          </a:xfrm>
          <a:prstGeom prst="rect">
            <a:avLst/>
          </a:prstGeom>
        </p:spPr>
      </p:pic>
      <p:pic>
        <p:nvPicPr>
          <p:cNvPr id="29" name="Picture 2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104000" y="1584000"/>
            <a:ext cx="4740593" cy="3729038"/>
          </a:xfrm>
          <a:prstGeom prst="rect">
            <a:avLst/>
          </a:prstGeom>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10690">
                                            <p:txEl>
                                              <p:pRg st="1" end="1"/>
                                            </p:txEl>
                                          </p:spTgt>
                                        </p:tgtEl>
                                        <p:attrNameLst>
                                          <p:attrName>style.visibility</p:attrName>
                                        </p:attrNameLst>
                                      </p:cBhvr>
                                      <p:to>
                                        <p:strVal val="visible"/>
                                      </p:to>
                                    </p:set>
                                    <p:animEffect transition="in" filter="wipe(left)">
                                      <p:cBhvr>
                                        <p:cTn id="7" dur="1000"/>
                                        <p:tgtEl>
                                          <p:spTgt spid="101069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up)">
                                      <p:cBhvr>
                                        <p:cTn id="12" dur="500"/>
                                        <p:tgtEl>
                                          <p:spTgt spid="28"/>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wipe(left)">
                                      <p:cBhvr>
                                        <p:cTn id="1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0690" grpId="0" build="p" bldLvl="3"/>
    </p:bldLst>
  </p:timing>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7" name="Rectangle 2"/>
          <p:cNvSpPr>
            <a:spLocks noGrp="1" noChangeArrowheads="1"/>
          </p:cNvSpPr>
          <p:nvPr>
            <p:ph idx="1"/>
          </p:nvPr>
        </p:nvSpPr>
        <p:spPr>
          <a:xfrm>
            <a:off x="360363" y="1584325"/>
            <a:ext cx="3297237" cy="4144963"/>
          </a:xfrm>
        </p:spPr>
        <p:txBody>
          <a:bodyPr/>
          <a:lstStyle/>
          <a:p>
            <a:pPr marL="107950" eaLnBrk="1" hangingPunct="1"/>
            <a:r>
              <a:rPr lang="en-CA" altLang="en-US" b="0">
                <a:solidFill>
                  <a:schemeClr val="tx1"/>
                </a:solidFill>
              </a:rPr>
              <a:t>$20,000 drains off as currency and $40,000 remains on deposit.</a:t>
            </a:r>
          </a:p>
          <a:p>
            <a:pPr marL="107950" eaLnBrk="1" hangingPunct="1"/>
            <a:r>
              <a:rPr lang="en-CA" altLang="en-US" b="0">
                <a:solidFill>
                  <a:schemeClr val="tx1"/>
                </a:solidFill>
              </a:rPr>
              <a:t>Again, the currency drain is 50 percent of deposits. </a:t>
            </a:r>
          </a:p>
        </p:txBody>
      </p:sp>
      <p:sp>
        <p:nvSpPr>
          <p:cNvPr id="14" name="Rectangle 3"/>
          <p:cNvSpPr>
            <a:spLocks noGrp="1" noChangeArrowheads="1"/>
          </p:cNvSpPr>
          <p:nvPr>
            <p:ph type="title"/>
          </p:nvPr>
        </p:nvSpPr>
        <p:spPr>
          <a:xfrm>
            <a:off x="1219200" y="311084"/>
            <a:ext cx="6477000" cy="1136715"/>
          </a:xfrm>
          <a:noFill/>
        </p:spPr>
        <p:txBody>
          <a:bodyPr/>
          <a:lstStyle/>
          <a:p>
            <a:pPr eaLnBrk="1" hangingPunct="1"/>
            <a:r>
              <a:rPr lang="en-CA" altLang="en-US" dirty="0"/>
              <a:t>Math Note: The Money Multiplier</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04000" y="1584000"/>
            <a:ext cx="4740593" cy="3729038"/>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04000" y="1584000"/>
            <a:ext cx="4740593" cy="3729038"/>
          </a:xfrm>
          <a:prstGeom prst="rect">
            <a:avLst/>
          </a:prstGeom>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04000" y="1584000"/>
            <a:ext cx="4740593" cy="3729038"/>
          </a:xfrm>
          <a:prstGeom prst="rect">
            <a:avLst/>
          </a:prstGeom>
        </p:spPr>
      </p:pic>
      <p:pic>
        <p:nvPicPr>
          <p:cNvPr id="17" name="Picture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04000" y="1584000"/>
            <a:ext cx="4740593" cy="3729038"/>
          </a:xfrm>
          <a:prstGeom prst="rect">
            <a:avLst/>
          </a:prstGeom>
        </p:spPr>
      </p:pic>
      <p:pic>
        <p:nvPicPr>
          <p:cNvPr id="18" name="Picture 1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04000" y="1584000"/>
            <a:ext cx="4740593" cy="3729038"/>
          </a:xfrm>
          <a:prstGeom prst="rect">
            <a:avLst/>
          </a:prstGeom>
        </p:spPr>
      </p:pic>
      <p:pic>
        <p:nvPicPr>
          <p:cNvPr id="19" name="Picture 1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04000" y="1584000"/>
            <a:ext cx="4740593" cy="3729038"/>
          </a:xfrm>
          <a:prstGeom prst="rect">
            <a:avLst/>
          </a:prstGeom>
        </p:spPr>
      </p:pic>
      <p:pic>
        <p:nvPicPr>
          <p:cNvPr id="20" name="Picture 1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104000" y="1584000"/>
            <a:ext cx="4740593" cy="3729038"/>
          </a:xfrm>
          <a:prstGeom prst="rect">
            <a:avLst/>
          </a:prstGeom>
        </p:spPr>
      </p:pic>
      <p:pic>
        <p:nvPicPr>
          <p:cNvPr id="21" name="Picture 2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104000" y="1584000"/>
            <a:ext cx="4740593" cy="3729038"/>
          </a:xfrm>
          <a:prstGeom prst="rect">
            <a:avLst/>
          </a:prstGeom>
        </p:spPr>
      </p:pic>
      <p:pic>
        <p:nvPicPr>
          <p:cNvPr id="22" name="Picture 2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104000" y="1584000"/>
            <a:ext cx="4740593" cy="3729038"/>
          </a:xfrm>
          <a:prstGeom prst="rect">
            <a:avLst/>
          </a:prstGeom>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2947">
                                            <p:txEl>
                                              <p:pRg st="1" end="1"/>
                                            </p:txEl>
                                          </p:spTgt>
                                        </p:tgtEl>
                                        <p:attrNameLst>
                                          <p:attrName>style.visibility</p:attrName>
                                        </p:attrNameLst>
                                      </p:cBhvr>
                                      <p:to>
                                        <p:strVal val="visible"/>
                                      </p:to>
                                    </p:set>
                                    <p:animEffect transition="in" filter="wipe(left)">
                                      <p:cBhvr>
                                        <p:cTn id="12" dur="500"/>
                                        <p:tgtEl>
                                          <p:spTgt spid="82947">
                                            <p:txEl>
                                              <p:pRg st="1" end="1"/>
                                            </p:txEl>
                                          </p:spTgt>
                                        </p:tgtEl>
                                      </p:cBhvr>
                                    </p:animEffect>
                                  </p:childTnLst>
                                </p:cTn>
                              </p:par>
                              <p:par>
                                <p:cTn id="13" presetID="22" presetClass="entr" presetSubtype="8"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left)">
                                      <p:cBhvr>
                                        <p:cTn id="1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14786" name="Rectangle 2"/>
          <p:cNvSpPr>
            <a:spLocks noGrp="1" noChangeArrowheads="1"/>
          </p:cNvSpPr>
          <p:nvPr>
            <p:ph idx="1"/>
          </p:nvPr>
        </p:nvSpPr>
        <p:spPr>
          <a:xfrm>
            <a:off x="360363" y="1584325"/>
            <a:ext cx="3221037" cy="4144963"/>
          </a:xfrm>
        </p:spPr>
        <p:txBody>
          <a:bodyPr/>
          <a:lstStyle/>
          <a:p>
            <a:pPr marL="107950" eaLnBrk="1" hangingPunct="1"/>
            <a:r>
              <a:rPr lang="en-CA" altLang="en-US" b="0">
                <a:solidFill>
                  <a:schemeClr val="tx1"/>
                </a:solidFill>
              </a:rPr>
              <a:t>The process repeats until the banks have created enough deposits to eliminate the excess reserves.</a:t>
            </a:r>
          </a:p>
          <a:p>
            <a:pPr marL="107950" eaLnBrk="1" hangingPunct="1"/>
            <a:r>
              <a:rPr lang="en-CA" altLang="en-US" b="0">
                <a:solidFill>
                  <a:schemeClr val="tx1"/>
                </a:solidFill>
              </a:rPr>
              <a:t>The $100,000 increase in monetary base has created $250,000 of money. </a:t>
            </a:r>
          </a:p>
        </p:txBody>
      </p:sp>
      <p:sp>
        <p:nvSpPr>
          <p:cNvPr id="16" name="Rectangle 3"/>
          <p:cNvSpPr>
            <a:spLocks noGrp="1" noChangeArrowheads="1"/>
          </p:cNvSpPr>
          <p:nvPr>
            <p:ph type="title"/>
          </p:nvPr>
        </p:nvSpPr>
        <p:spPr>
          <a:xfrm>
            <a:off x="1219200" y="311084"/>
            <a:ext cx="6477000" cy="1136715"/>
          </a:xfrm>
          <a:noFill/>
        </p:spPr>
        <p:txBody>
          <a:bodyPr/>
          <a:lstStyle/>
          <a:p>
            <a:pPr eaLnBrk="1" hangingPunct="1"/>
            <a:r>
              <a:rPr lang="en-CA" altLang="en-US" dirty="0"/>
              <a:t>Math Note: The Money Multiplier</a:t>
            </a: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04000" y="1584000"/>
            <a:ext cx="4740593" cy="3729038"/>
          </a:xfrm>
          <a:prstGeom prst="rect">
            <a:avLst/>
          </a:prstGeom>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04000" y="1584000"/>
            <a:ext cx="4740593" cy="3729038"/>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04000" y="1584000"/>
            <a:ext cx="4740593" cy="3729038"/>
          </a:xfrm>
          <a:prstGeom prst="rect">
            <a:avLst/>
          </a:prstGeom>
        </p:spPr>
      </p:pic>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04000" y="1584000"/>
            <a:ext cx="4740593" cy="3729038"/>
          </a:xfrm>
          <a:prstGeom prst="rect">
            <a:avLst/>
          </a:prstGeom>
        </p:spPr>
      </p:pic>
      <p:pic>
        <p:nvPicPr>
          <p:cNvPr id="20" name="Picture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04000" y="1584000"/>
            <a:ext cx="4740593" cy="3729038"/>
          </a:xfrm>
          <a:prstGeom prst="rect">
            <a:avLst/>
          </a:prstGeom>
        </p:spPr>
      </p:pic>
      <p:pic>
        <p:nvPicPr>
          <p:cNvPr id="21" name="Picture 2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04000" y="1584000"/>
            <a:ext cx="4740593" cy="3729038"/>
          </a:xfrm>
          <a:prstGeom prst="rect">
            <a:avLst/>
          </a:prstGeom>
        </p:spPr>
      </p:pic>
      <p:pic>
        <p:nvPicPr>
          <p:cNvPr id="22" name="Picture 2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104000" y="1584000"/>
            <a:ext cx="4740593" cy="3729038"/>
          </a:xfrm>
          <a:prstGeom prst="rect">
            <a:avLst/>
          </a:prstGeom>
        </p:spPr>
      </p:pic>
      <p:pic>
        <p:nvPicPr>
          <p:cNvPr id="23" name="Picture 2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104000" y="1584000"/>
            <a:ext cx="4740593" cy="3729038"/>
          </a:xfrm>
          <a:prstGeom prst="rect">
            <a:avLst/>
          </a:prstGeom>
        </p:spPr>
      </p:pic>
      <p:pic>
        <p:nvPicPr>
          <p:cNvPr id="24" name="Picture 2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104000" y="1584000"/>
            <a:ext cx="4740593" cy="3729038"/>
          </a:xfrm>
          <a:prstGeom prst="rect">
            <a:avLst/>
          </a:prstGeom>
        </p:spPr>
      </p:pic>
      <p:pic>
        <p:nvPicPr>
          <p:cNvPr id="25" name="Picture 2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104000" y="1584000"/>
            <a:ext cx="4740593" cy="3729038"/>
          </a:xfrm>
          <a:prstGeom prst="rect">
            <a:avLst/>
          </a:prstGeom>
        </p:spPr>
      </p:pic>
      <p:pic>
        <p:nvPicPr>
          <p:cNvPr id="26" name="Picture 25"/>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104000" y="1584000"/>
            <a:ext cx="4740593" cy="3729038"/>
          </a:xfrm>
          <a:prstGeom prst="rect">
            <a:avLst/>
          </a:prstGeom>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up)">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14786">
                                            <p:txEl>
                                              <p:pRg st="1" end="1"/>
                                            </p:txEl>
                                          </p:spTgt>
                                        </p:tgtEl>
                                        <p:attrNameLst>
                                          <p:attrName>style.visibility</p:attrName>
                                        </p:attrNameLst>
                                      </p:cBhvr>
                                      <p:to>
                                        <p:strVal val="visible"/>
                                      </p:to>
                                    </p:set>
                                    <p:animEffect transition="in" filter="wipe(left)">
                                      <p:cBhvr>
                                        <p:cTn id="12" dur="500"/>
                                        <p:tgtEl>
                                          <p:spTgt spid="1014786">
                                            <p:txEl>
                                              <p:pRg st="1" end="1"/>
                                            </p:txEl>
                                          </p:spTgt>
                                        </p:tgtEl>
                                      </p:cBhvr>
                                    </p:animEffect>
                                  </p:childTnLst>
                                </p:cTn>
                              </p:par>
                              <p:par>
                                <p:cTn id="13" presetID="22" presetClass="entr" presetSubtype="8"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wipe(left)">
                                      <p:cBhvr>
                                        <p:cTn id="1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16834" name="Rectangle 2"/>
          <p:cNvSpPr>
            <a:spLocks noGrp="1" noChangeArrowheads="1"/>
          </p:cNvSpPr>
          <p:nvPr>
            <p:ph idx="1"/>
          </p:nvPr>
        </p:nvSpPr>
        <p:spPr/>
        <p:txBody>
          <a:bodyPr/>
          <a:lstStyle/>
          <a:p>
            <a:pPr marL="107950" lvl="1" defTabSz="514350" eaLnBrk="1" hangingPunct="1"/>
            <a:r>
              <a:rPr lang="en-CA" dirty="0"/>
              <a:t>The size of the money multiplier depends on</a:t>
            </a:r>
          </a:p>
          <a:p>
            <a:pPr marL="107950" lvl="1" defTabSz="514350" eaLnBrk="1" hangingPunct="1">
              <a:buClr>
                <a:schemeClr val="tx1"/>
              </a:buClr>
              <a:buSzPct val="75000"/>
              <a:buFont typeface="Webdings" panose="05030102010509060703" pitchFamily="18" charset="2"/>
              <a:buChar char="&lt;"/>
            </a:pPr>
            <a:r>
              <a:rPr lang="en-CA" dirty="0"/>
              <a:t> The currency drain ratio (</a:t>
            </a:r>
            <a:r>
              <a:rPr lang="en-CA" i="1" dirty="0"/>
              <a:t>C/D</a:t>
            </a:r>
            <a:r>
              <a:rPr lang="en-CA" dirty="0"/>
              <a:t>)</a:t>
            </a:r>
          </a:p>
          <a:p>
            <a:pPr marL="107950" lvl="1" defTabSz="514350" eaLnBrk="1" hangingPunct="1">
              <a:buClr>
                <a:schemeClr val="tx1"/>
              </a:buClr>
              <a:buSzPct val="75000"/>
              <a:buFont typeface="Webdings" panose="05030102010509060703" pitchFamily="18" charset="2"/>
              <a:buChar char="&lt;"/>
            </a:pPr>
            <a:r>
              <a:rPr lang="en-CA" dirty="0"/>
              <a:t> The desired reserve ratio (</a:t>
            </a:r>
            <a:r>
              <a:rPr lang="en-CA" i="1" dirty="0"/>
              <a:t>R/D</a:t>
            </a:r>
            <a:r>
              <a:rPr lang="en-CA" dirty="0"/>
              <a:t>)</a:t>
            </a:r>
          </a:p>
          <a:p>
            <a:pPr marL="107950" lvl="1" defTabSz="514350" eaLnBrk="1" hangingPunct="1"/>
            <a:r>
              <a:rPr lang="en-CA" dirty="0"/>
              <a:t>Money multiplier 	= (1 + </a:t>
            </a:r>
            <a:r>
              <a:rPr lang="en-CA" i="1" dirty="0"/>
              <a:t>C/D</a:t>
            </a:r>
            <a:r>
              <a:rPr lang="en-CA" dirty="0"/>
              <a:t>)/(</a:t>
            </a:r>
            <a:r>
              <a:rPr lang="en-CA" i="1" dirty="0"/>
              <a:t>R/D</a:t>
            </a:r>
            <a:r>
              <a:rPr lang="en-CA" dirty="0"/>
              <a:t> + </a:t>
            </a:r>
            <a:r>
              <a:rPr lang="en-CA" i="1" dirty="0"/>
              <a:t>C/D</a:t>
            </a:r>
            <a:r>
              <a:rPr lang="en-CA" dirty="0"/>
              <a:t>)</a:t>
            </a:r>
          </a:p>
          <a:p>
            <a:pPr marL="107950" lvl="1" defTabSz="514350" eaLnBrk="1" hangingPunct="1"/>
            <a:r>
              <a:rPr lang="en-CA" dirty="0"/>
              <a:t>In our example, </a:t>
            </a:r>
            <a:r>
              <a:rPr lang="en-CA" i="1" dirty="0"/>
              <a:t>C/D</a:t>
            </a:r>
            <a:r>
              <a:rPr lang="en-CA" dirty="0"/>
              <a:t> is 0.5 and </a:t>
            </a:r>
            <a:r>
              <a:rPr lang="en-CA" i="1" dirty="0"/>
              <a:t>R/D</a:t>
            </a:r>
            <a:r>
              <a:rPr lang="en-CA" dirty="0"/>
              <a:t> is 0.1, so </a:t>
            </a:r>
          </a:p>
          <a:p>
            <a:pPr marL="107950" lvl="1" defTabSz="514350" eaLnBrk="1" hangingPunct="1"/>
            <a:r>
              <a:rPr lang="en-CA" dirty="0"/>
              <a:t>Money multiplier 	= (1 + 0.5)/(0.1 + 0.5) </a:t>
            </a:r>
          </a:p>
          <a:p>
            <a:pPr marL="107950" lvl="1" defTabSz="514350" eaLnBrk="1" hangingPunct="1"/>
            <a:r>
              <a:rPr lang="en-CA" dirty="0"/>
              <a:t>					= (1.5)/(0.6) </a:t>
            </a:r>
          </a:p>
          <a:p>
            <a:pPr marL="107950" lvl="1" defTabSz="514350" eaLnBrk="1" hangingPunct="1"/>
            <a:r>
              <a:rPr lang="en-CA" dirty="0"/>
              <a:t>					= 2.5</a:t>
            </a:r>
          </a:p>
        </p:txBody>
      </p:sp>
      <p:sp>
        <p:nvSpPr>
          <p:cNvPr id="5" name="Rectangle 3"/>
          <p:cNvSpPr>
            <a:spLocks noGrp="1" noChangeArrowheads="1"/>
          </p:cNvSpPr>
          <p:nvPr>
            <p:ph type="title"/>
          </p:nvPr>
        </p:nvSpPr>
        <p:spPr>
          <a:xfrm>
            <a:off x="1219200" y="311084"/>
            <a:ext cx="6477000" cy="1136715"/>
          </a:xfrm>
          <a:noFill/>
        </p:spPr>
        <p:txBody>
          <a:bodyPr/>
          <a:lstStyle/>
          <a:p>
            <a:pPr eaLnBrk="1" hangingPunct="1"/>
            <a:r>
              <a:rPr lang="en-CA" altLang="en-US" dirty="0"/>
              <a:t>Math Note: The Money Multiplier</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16834">
                                            <p:txEl>
                                              <p:pRg st="1" end="1"/>
                                            </p:txEl>
                                          </p:spTgt>
                                        </p:tgtEl>
                                        <p:attrNameLst>
                                          <p:attrName>style.visibility</p:attrName>
                                        </p:attrNameLst>
                                      </p:cBhvr>
                                      <p:to>
                                        <p:strVal val="visible"/>
                                      </p:to>
                                    </p:set>
                                    <p:animEffect transition="in" filter="wipe(left)">
                                      <p:cBhvr>
                                        <p:cTn id="7" dur="1000"/>
                                        <p:tgtEl>
                                          <p:spTgt spid="1016834">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16834">
                                            <p:txEl>
                                              <p:pRg st="2" end="2"/>
                                            </p:txEl>
                                          </p:spTgt>
                                        </p:tgtEl>
                                        <p:attrNameLst>
                                          <p:attrName>style.visibility</p:attrName>
                                        </p:attrNameLst>
                                      </p:cBhvr>
                                      <p:to>
                                        <p:strVal val="visible"/>
                                      </p:to>
                                    </p:set>
                                    <p:animEffect transition="in" filter="wipe(left)">
                                      <p:cBhvr>
                                        <p:cTn id="12" dur="1000"/>
                                        <p:tgtEl>
                                          <p:spTgt spid="1016834">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16834">
                                            <p:txEl>
                                              <p:pRg st="3" end="3"/>
                                            </p:txEl>
                                          </p:spTgt>
                                        </p:tgtEl>
                                        <p:attrNameLst>
                                          <p:attrName>style.visibility</p:attrName>
                                        </p:attrNameLst>
                                      </p:cBhvr>
                                      <p:to>
                                        <p:strVal val="visible"/>
                                      </p:to>
                                    </p:set>
                                    <p:animEffect transition="in" filter="wipe(left)">
                                      <p:cBhvr>
                                        <p:cTn id="17" dur="1000"/>
                                        <p:tgtEl>
                                          <p:spTgt spid="1016834">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16834">
                                            <p:txEl>
                                              <p:pRg st="4" end="4"/>
                                            </p:txEl>
                                          </p:spTgt>
                                        </p:tgtEl>
                                        <p:attrNameLst>
                                          <p:attrName>style.visibility</p:attrName>
                                        </p:attrNameLst>
                                      </p:cBhvr>
                                      <p:to>
                                        <p:strVal val="visible"/>
                                      </p:to>
                                    </p:set>
                                    <p:animEffect transition="in" filter="wipe(left)">
                                      <p:cBhvr>
                                        <p:cTn id="22" dur="1000"/>
                                        <p:tgtEl>
                                          <p:spTgt spid="1016834">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016834">
                                            <p:txEl>
                                              <p:pRg st="5" end="5"/>
                                            </p:txEl>
                                          </p:spTgt>
                                        </p:tgtEl>
                                        <p:attrNameLst>
                                          <p:attrName>style.visibility</p:attrName>
                                        </p:attrNameLst>
                                      </p:cBhvr>
                                      <p:to>
                                        <p:strVal val="visible"/>
                                      </p:to>
                                    </p:set>
                                    <p:animEffect transition="in" filter="wipe(left)">
                                      <p:cBhvr>
                                        <p:cTn id="27" dur="1000"/>
                                        <p:tgtEl>
                                          <p:spTgt spid="1016834">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016834">
                                            <p:txEl>
                                              <p:pRg st="6" end="6"/>
                                            </p:txEl>
                                          </p:spTgt>
                                        </p:tgtEl>
                                        <p:attrNameLst>
                                          <p:attrName>style.visibility</p:attrName>
                                        </p:attrNameLst>
                                      </p:cBhvr>
                                      <p:to>
                                        <p:strVal val="visible"/>
                                      </p:to>
                                    </p:set>
                                    <p:animEffect transition="in" filter="wipe(left)">
                                      <p:cBhvr>
                                        <p:cTn id="32" dur="1000"/>
                                        <p:tgtEl>
                                          <p:spTgt spid="1016834">
                                            <p:txEl>
                                              <p:pRg st="6" end="6"/>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016834">
                                            <p:txEl>
                                              <p:pRg st="7" end="7"/>
                                            </p:txEl>
                                          </p:spTgt>
                                        </p:tgtEl>
                                        <p:attrNameLst>
                                          <p:attrName>style.visibility</p:attrName>
                                        </p:attrNameLst>
                                      </p:cBhvr>
                                      <p:to>
                                        <p:strVal val="visible"/>
                                      </p:to>
                                    </p:set>
                                    <p:animEffect transition="in" filter="wipe(left)">
                                      <p:cBhvr>
                                        <p:cTn id="37" dur="1000"/>
                                        <p:tgtEl>
                                          <p:spTgt spid="101683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6834" grpId="0" uiExpand="1" build="p" bldLvl="3"/>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1651" name="Rectangle 3"/>
          <p:cNvSpPr>
            <a:spLocks noGrp="1" noChangeArrowheads="1"/>
          </p:cNvSpPr>
          <p:nvPr>
            <p:ph idx="1"/>
          </p:nvPr>
        </p:nvSpPr>
        <p:spPr/>
        <p:txBody>
          <a:bodyPr/>
          <a:lstStyle/>
          <a:p>
            <a:pPr marL="107950" eaLnBrk="1" hangingPunct="1"/>
            <a:r>
              <a:rPr lang="en-CA" altLang="en-US" dirty="0"/>
              <a:t>Money in the United States Today</a:t>
            </a:r>
          </a:p>
          <a:p>
            <a:pPr marL="107950" lvl="1" eaLnBrk="1" hangingPunct="1"/>
            <a:r>
              <a:rPr lang="en-CA" dirty="0"/>
              <a:t>Money in the United States consists of</a:t>
            </a:r>
          </a:p>
          <a:p>
            <a:pPr marL="450850" lvl="1" indent="-342900" eaLnBrk="1" hangingPunct="1">
              <a:buClr>
                <a:srgbClr val="7030A0"/>
              </a:buClr>
              <a:buSzPct val="100000"/>
              <a:buFont typeface="Wingdings" panose="05000000000000000000" pitchFamily="2" charset="2"/>
              <a:buChar char="§"/>
            </a:pPr>
            <a:r>
              <a:rPr lang="en-CA" dirty="0"/>
              <a:t>Currency</a:t>
            </a:r>
          </a:p>
          <a:p>
            <a:pPr marL="450850" lvl="1" indent="-342900" eaLnBrk="1" hangingPunct="1">
              <a:buClr>
                <a:srgbClr val="7030A0"/>
              </a:buClr>
              <a:buSzPct val="100000"/>
              <a:buFont typeface="Wingdings" panose="05000000000000000000" pitchFamily="2" charset="2"/>
              <a:buChar char="§"/>
            </a:pPr>
            <a:r>
              <a:rPr lang="en-CA" dirty="0"/>
              <a:t>Deposits at banks and other depository institutions</a:t>
            </a:r>
          </a:p>
          <a:p>
            <a:pPr marL="107950" lvl="1" eaLnBrk="1" hangingPunct="1"/>
            <a:r>
              <a:rPr lang="en-CA" dirty="0"/>
              <a:t>Currency</a:t>
            </a:r>
            <a:r>
              <a:rPr lang="en-CA" b="1" dirty="0"/>
              <a:t> </a:t>
            </a:r>
            <a:r>
              <a:rPr lang="en-CA" dirty="0"/>
              <a:t>is the notes and coins we use in transactions.</a:t>
            </a:r>
            <a:endParaRPr lang="en-CA" b="1" dirty="0"/>
          </a:p>
          <a:p>
            <a:pPr marL="107950" lvl="1" eaLnBrk="1" hangingPunct="1"/>
            <a:r>
              <a:rPr lang="en-CA" b="1" dirty="0"/>
              <a:t>Currency in circulation</a:t>
            </a:r>
            <a:r>
              <a:rPr lang="en-CA" dirty="0"/>
              <a:t> is the notes and coins held by individuals and businesses. </a:t>
            </a:r>
          </a:p>
          <a:p>
            <a:pPr marL="107950" lvl="1" eaLnBrk="1" hangingPunct="1"/>
            <a:r>
              <a:rPr lang="en-CA" dirty="0"/>
              <a:t>Deposits are money because the owners can use the deposit to make payments.</a:t>
            </a:r>
          </a:p>
        </p:txBody>
      </p:sp>
      <p:sp>
        <p:nvSpPr>
          <p:cNvPr id="22530" name="Rectangle 5"/>
          <p:cNvSpPr>
            <a:spLocks noGrp="1" noChangeArrowheads="1"/>
          </p:cNvSpPr>
          <p:nvPr>
            <p:ph type="title"/>
          </p:nvPr>
        </p:nvSpPr>
        <p:spPr>
          <a:noFill/>
        </p:spPr>
        <p:txBody>
          <a:bodyPr/>
          <a:lstStyle/>
          <a:p>
            <a:pPr eaLnBrk="1" hangingPunct="1"/>
            <a:r>
              <a:rPr lang="en-CA" altLang="en-US"/>
              <a:t>What is Money?</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11651">
                                            <p:txEl>
                                              <p:pRg st="1" end="1"/>
                                            </p:txEl>
                                          </p:spTgt>
                                        </p:tgtEl>
                                        <p:attrNameLst>
                                          <p:attrName>style.visibility</p:attrName>
                                        </p:attrNameLst>
                                      </p:cBhvr>
                                      <p:to>
                                        <p:strVal val="visible"/>
                                      </p:to>
                                    </p:set>
                                    <p:animEffect transition="in" filter="wipe(left)">
                                      <p:cBhvr>
                                        <p:cTn id="7" dur="1000"/>
                                        <p:tgtEl>
                                          <p:spTgt spid="411651">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11651">
                                            <p:txEl>
                                              <p:pRg st="2" end="2"/>
                                            </p:txEl>
                                          </p:spTgt>
                                        </p:tgtEl>
                                        <p:attrNameLst>
                                          <p:attrName>style.visibility</p:attrName>
                                        </p:attrNameLst>
                                      </p:cBhvr>
                                      <p:to>
                                        <p:strVal val="visible"/>
                                      </p:to>
                                    </p:set>
                                    <p:animEffect transition="in" filter="wipe(left)">
                                      <p:cBhvr>
                                        <p:cTn id="12" dur="1000"/>
                                        <p:tgtEl>
                                          <p:spTgt spid="41165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11651">
                                            <p:txEl>
                                              <p:pRg st="3" end="3"/>
                                            </p:txEl>
                                          </p:spTgt>
                                        </p:tgtEl>
                                        <p:attrNameLst>
                                          <p:attrName>style.visibility</p:attrName>
                                        </p:attrNameLst>
                                      </p:cBhvr>
                                      <p:to>
                                        <p:strVal val="visible"/>
                                      </p:to>
                                    </p:set>
                                    <p:animEffect transition="in" filter="wipe(left)">
                                      <p:cBhvr>
                                        <p:cTn id="17" dur="1000"/>
                                        <p:tgtEl>
                                          <p:spTgt spid="41165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11651">
                                            <p:txEl>
                                              <p:pRg st="4" end="4"/>
                                            </p:txEl>
                                          </p:spTgt>
                                        </p:tgtEl>
                                        <p:attrNameLst>
                                          <p:attrName>style.visibility</p:attrName>
                                        </p:attrNameLst>
                                      </p:cBhvr>
                                      <p:to>
                                        <p:strVal val="visible"/>
                                      </p:to>
                                    </p:set>
                                    <p:animEffect transition="in" filter="wipe(left)">
                                      <p:cBhvr>
                                        <p:cTn id="22" dur="1000"/>
                                        <p:tgtEl>
                                          <p:spTgt spid="411651">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11651">
                                            <p:txEl>
                                              <p:pRg st="5" end="5"/>
                                            </p:txEl>
                                          </p:spTgt>
                                        </p:tgtEl>
                                        <p:attrNameLst>
                                          <p:attrName>style.visibility</p:attrName>
                                        </p:attrNameLst>
                                      </p:cBhvr>
                                      <p:to>
                                        <p:strVal val="visible"/>
                                      </p:to>
                                    </p:set>
                                    <p:animEffect transition="in" filter="wipe(left)">
                                      <p:cBhvr>
                                        <p:cTn id="27" dur="1000"/>
                                        <p:tgtEl>
                                          <p:spTgt spid="411651">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11651">
                                            <p:txEl>
                                              <p:pRg st="6" end="6"/>
                                            </p:txEl>
                                          </p:spTgt>
                                        </p:tgtEl>
                                        <p:attrNameLst>
                                          <p:attrName>style.visibility</p:attrName>
                                        </p:attrNameLst>
                                      </p:cBhvr>
                                      <p:to>
                                        <p:strVal val="visible"/>
                                      </p:to>
                                    </p:set>
                                    <p:animEffect transition="in" filter="wipe(left)">
                                      <p:cBhvr>
                                        <p:cTn id="32" dur="1000"/>
                                        <p:tgtEl>
                                          <p:spTgt spid="41165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1651" grpId="0" build="p" bldLvl="3"/>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2675" name="Rectangle 3"/>
          <p:cNvSpPr>
            <a:spLocks noGrp="1" noChangeArrowheads="1"/>
          </p:cNvSpPr>
          <p:nvPr>
            <p:ph idx="1"/>
          </p:nvPr>
        </p:nvSpPr>
        <p:spPr/>
        <p:txBody>
          <a:bodyPr/>
          <a:lstStyle/>
          <a:p>
            <a:pPr marL="107950" eaLnBrk="1" hangingPunct="1"/>
            <a:r>
              <a:rPr lang="en-CA" altLang="en-US" dirty="0">
                <a:solidFill>
                  <a:srgbClr val="7030A0"/>
                </a:solidFill>
              </a:rPr>
              <a:t>Official Measures of Money</a:t>
            </a:r>
            <a:endParaRPr lang="en-CA" altLang="en-US" b="0" dirty="0">
              <a:solidFill>
                <a:srgbClr val="7030A0"/>
              </a:solidFill>
            </a:endParaRPr>
          </a:p>
          <a:p>
            <a:pPr marL="107950" lvl="1" eaLnBrk="1" hangingPunct="1"/>
            <a:r>
              <a:rPr lang="en-CA" dirty="0"/>
              <a:t>The two main official measures of money in the United States are M1 and M2.</a:t>
            </a:r>
          </a:p>
          <a:p>
            <a:pPr marL="107950" lvl="1" eaLnBrk="1" hangingPunct="1"/>
            <a:r>
              <a:rPr lang="en-CA" b="1" dirty="0"/>
              <a:t>M1</a:t>
            </a:r>
            <a:r>
              <a:rPr lang="en-CA" dirty="0"/>
              <a:t> consists of currency and traveler’s checks and checking deposits owned by individuals and businesses.</a:t>
            </a:r>
          </a:p>
          <a:p>
            <a:pPr marL="107950" lvl="1" eaLnBrk="1" hangingPunct="1"/>
            <a:r>
              <a:rPr lang="en-CA" b="1" dirty="0"/>
              <a:t>M2</a:t>
            </a:r>
            <a:r>
              <a:rPr lang="en-CA" dirty="0"/>
              <a:t> consists of M1 plus time deposits, saving deposits, money market mutual funds, and other deposits.</a:t>
            </a:r>
          </a:p>
        </p:txBody>
      </p:sp>
      <p:sp>
        <p:nvSpPr>
          <p:cNvPr id="24578" name="Rectangle 5"/>
          <p:cNvSpPr>
            <a:spLocks noGrp="1" noChangeArrowheads="1"/>
          </p:cNvSpPr>
          <p:nvPr>
            <p:ph type="title"/>
          </p:nvPr>
        </p:nvSpPr>
        <p:spPr>
          <a:noFill/>
        </p:spPr>
        <p:txBody>
          <a:bodyPr/>
          <a:lstStyle/>
          <a:p>
            <a:pPr eaLnBrk="1" hangingPunct="1"/>
            <a:r>
              <a:rPr lang="en-CA" altLang="en-US"/>
              <a:t>What is Money?</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12675">
                                            <p:txEl>
                                              <p:pRg st="1" end="1"/>
                                            </p:txEl>
                                          </p:spTgt>
                                        </p:tgtEl>
                                        <p:attrNameLst>
                                          <p:attrName>style.visibility</p:attrName>
                                        </p:attrNameLst>
                                      </p:cBhvr>
                                      <p:to>
                                        <p:strVal val="visible"/>
                                      </p:to>
                                    </p:set>
                                    <p:animEffect transition="in" filter="wipe(left)">
                                      <p:cBhvr>
                                        <p:cTn id="7" dur="1000"/>
                                        <p:tgtEl>
                                          <p:spTgt spid="41267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12675">
                                            <p:txEl>
                                              <p:pRg st="2" end="2"/>
                                            </p:txEl>
                                          </p:spTgt>
                                        </p:tgtEl>
                                        <p:attrNameLst>
                                          <p:attrName>style.visibility</p:attrName>
                                        </p:attrNameLst>
                                      </p:cBhvr>
                                      <p:to>
                                        <p:strVal val="visible"/>
                                      </p:to>
                                    </p:set>
                                    <p:animEffect transition="in" filter="wipe(left)">
                                      <p:cBhvr>
                                        <p:cTn id="12" dur="1000"/>
                                        <p:tgtEl>
                                          <p:spTgt spid="41267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12675">
                                            <p:txEl>
                                              <p:pRg st="3" end="3"/>
                                            </p:txEl>
                                          </p:spTgt>
                                        </p:tgtEl>
                                        <p:attrNameLst>
                                          <p:attrName>style.visibility</p:attrName>
                                        </p:attrNameLst>
                                      </p:cBhvr>
                                      <p:to>
                                        <p:strVal val="visible"/>
                                      </p:to>
                                    </p:set>
                                    <p:animEffect transition="in" filter="wipe(left)">
                                      <p:cBhvr>
                                        <p:cTn id="17" dur="1000"/>
                                        <p:tgtEl>
                                          <p:spTgt spid="41267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2675" grpId="0" build="p" bldLvl="3"/>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1d3e4240c0bb33465c6aa777e2ee6f8c2b7472a9"/>
</p:tagLst>
</file>

<file path=ppt/theme/theme1.xml><?xml version="1.0" encoding="utf-8"?>
<a:theme xmlns:a="http://schemas.openxmlformats.org/drawingml/2006/main" name="2_US6e">
  <a:themeElements>
    <a:clrScheme name="1_US6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US6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US6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US6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US6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US6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US6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US6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US6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US6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US6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US6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US6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US6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US6e">
  <a:themeElements>
    <a:clrScheme name="1_US6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US6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US6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US6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US6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US6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US6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US6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US6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US6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US6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US6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US6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US6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9_Custom Design">
  <a:themeElements>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0_Custom Design">
  <a:themeElements>
    <a:clrScheme name="4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7659</TotalTime>
  <Words>6635</Words>
  <Application>Microsoft Office PowerPoint</Application>
  <PresentationFormat>On-screen Show (4:3)</PresentationFormat>
  <Paragraphs>456</Paragraphs>
  <Slides>78</Slides>
  <Notes>78</Notes>
  <HiddenSlides>12</HiddenSlides>
  <MMClips>0</MMClips>
  <ScaleCrop>false</ScaleCrop>
  <HeadingPairs>
    <vt:vector size="8" baseType="variant">
      <vt:variant>
        <vt:lpstr>Fonts Used</vt:lpstr>
      </vt:variant>
      <vt:variant>
        <vt:i4>9</vt:i4>
      </vt:variant>
      <vt:variant>
        <vt:lpstr>Theme</vt:lpstr>
      </vt:variant>
      <vt:variant>
        <vt:i4>6</vt:i4>
      </vt:variant>
      <vt:variant>
        <vt:lpstr>Embedded OLE Servers</vt:lpstr>
      </vt:variant>
      <vt:variant>
        <vt:i4>1</vt:i4>
      </vt:variant>
      <vt:variant>
        <vt:lpstr>Slide Titles</vt:lpstr>
      </vt:variant>
      <vt:variant>
        <vt:i4>78</vt:i4>
      </vt:variant>
    </vt:vector>
  </HeadingPairs>
  <TitlesOfParts>
    <vt:vector size="94" baseType="lpstr">
      <vt:lpstr>MS PGothic</vt:lpstr>
      <vt:lpstr>Arial</vt:lpstr>
      <vt:lpstr>Calibri</vt:lpstr>
      <vt:lpstr>Futura Condensed</vt:lpstr>
      <vt:lpstr>Gill Sans MT</vt:lpstr>
      <vt:lpstr>Mundo Sans Std Light</vt:lpstr>
      <vt:lpstr>Symbol</vt:lpstr>
      <vt:lpstr>Webdings</vt:lpstr>
      <vt:lpstr>Wingdings</vt:lpstr>
      <vt:lpstr>2_US6e</vt:lpstr>
      <vt:lpstr>3_US6e</vt:lpstr>
      <vt:lpstr>3_Custom Design</vt:lpstr>
      <vt:lpstr>Office Theme</vt:lpstr>
      <vt:lpstr>9_Custom Design</vt:lpstr>
      <vt:lpstr>10_Custom Design</vt:lpstr>
      <vt:lpstr>Image</vt:lpstr>
      <vt:lpstr>PowerPoint Presentation</vt:lpstr>
      <vt:lpstr>PowerPoint Presentation</vt:lpstr>
      <vt:lpstr>After studying this chapter, you will be able to:</vt:lpstr>
      <vt:lpstr>What is Money?</vt:lpstr>
      <vt:lpstr>What is Money?</vt:lpstr>
      <vt:lpstr>What is Money?</vt:lpstr>
      <vt:lpstr>PowerPoint Presentation</vt:lpstr>
      <vt:lpstr>What is Money?</vt:lpstr>
      <vt:lpstr>What is Money?</vt:lpstr>
      <vt:lpstr>What is Money?</vt:lpstr>
      <vt:lpstr>PowerPoint Presentation</vt:lpstr>
      <vt:lpstr>What is Money?</vt:lpstr>
      <vt:lpstr>What is Money?</vt:lpstr>
      <vt:lpstr>Depository Institutions</vt:lpstr>
      <vt:lpstr>Depository Institutions</vt:lpstr>
      <vt:lpstr>Depository Institutions</vt:lpstr>
      <vt:lpstr>Depository Institutions</vt:lpstr>
      <vt:lpstr>Depository Institutions</vt:lpstr>
      <vt:lpstr>PowerPoint Presentation</vt:lpstr>
      <vt:lpstr>Depository Institutions</vt:lpstr>
      <vt:lpstr>Depository Institutions</vt:lpstr>
      <vt:lpstr>Depository Institutions</vt:lpstr>
      <vt:lpstr>The Federal Reserve System</vt:lpstr>
      <vt:lpstr>The Federal Reserve System</vt:lpstr>
      <vt:lpstr>The Federal Reserve System</vt:lpstr>
      <vt:lpstr>The Federal Reserve System</vt:lpstr>
      <vt:lpstr>PowerPoint Presentation</vt:lpstr>
      <vt:lpstr>The Federal Reserve System</vt:lpstr>
      <vt:lpstr>The Federal Reserve System</vt:lpstr>
      <vt:lpstr>The Federal Reserve System</vt:lpstr>
      <vt:lpstr>The Federal Reserve System</vt:lpstr>
      <vt:lpstr>PowerPoint Presentation</vt:lpstr>
      <vt:lpstr>The Federal Reserve System</vt:lpstr>
      <vt:lpstr>The Conduct of Monetary Policy</vt:lpstr>
      <vt:lpstr>The Conduct of Monetary Policy</vt:lpstr>
      <vt:lpstr>PowerPoint Presentation</vt:lpstr>
      <vt:lpstr>The Conduct of Monetary Policy</vt:lpstr>
      <vt:lpstr>PowerPoint Presentation</vt:lpstr>
      <vt:lpstr>The Federal Reserve System</vt:lpstr>
      <vt:lpstr>How Banks Create Money</vt:lpstr>
      <vt:lpstr>How Banks Create Money</vt:lpstr>
      <vt:lpstr>How Banks Create Money</vt:lpstr>
      <vt:lpstr>How Banks Create Money</vt:lpstr>
      <vt:lpstr>How Banks Create Money</vt:lpstr>
      <vt:lpstr>How Banks Create Money</vt:lpstr>
      <vt:lpstr>PowerPoint Presentation</vt:lpstr>
      <vt:lpstr>How Banks Create Money</vt:lpstr>
      <vt:lpstr>The Money Market</vt:lpstr>
      <vt:lpstr>The Money Market</vt:lpstr>
      <vt:lpstr>The Money Market</vt:lpstr>
      <vt:lpstr>The Money Market</vt:lpstr>
      <vt:lpstr>The Money Market</vt:lpstr>
      <vt:lpstr>PowerPoint Presentation</vt:lpstr>
      <vt:lpstr>The Money Market</vt:lpstr>
      <vt:lpstr>PowerPoint Presentation</vt:lpstr>
      <vt:lpstr>The Money Market</vt:lpstr>
      <vt:lpstr>The Money Market</vt:lpstr>
      <vt:lpstr>PowerPoint Presentation</vt:lpstr>
      <vt:lpstr>The Money Market</vt:lpstr>
      <vt:lpstr>The Money Market</vt:lpstr>
      <vt:lpstr>The Money Market</vt:lpstr>
      <vt:lpstr>PowerPoint Presentation</vt:lpstr>
      <vt:lpstr>The Money Market</vt:lpstr>
      <vt:lpstr>The Money Market</vt:lpstr>
      <vt:lpstr>The Money Market</vt:lpstr>
      <vt:lpstr>The Money Market</vt:lpstr>
      <vt:lpstr>The Money Market</vt:lpstr>
      <vt:lpstr>The Money Market</vt:lpstr>
      <vt:lpstr>The Quantity Theory of Money</vt:lpstr>
      <vt:lpstr>The Quantity Theory of Money</vt:lpstr>
      <vt:lpstr>The Quantity Theory of Money</vt:lpstr>
      <vt:lpstr>Math Note: The Money Multiplier</vt:lpstr>
      <vt:lpstr>Math Note: The Money Multiplier</vt:lpstr>
      <vt:lpstr>PowerPoint Presentation</vt:lpstr>
      <vt:lpstr>Math Note: The Money Multiplier</vt:lpstr>
      <vt:lpstr>Math Note: The Money Multiplier</vt:lpstr>
      <vt:lpstr>Math Note: The Money Multiplier</vt:lpstr>
      <vt:lpstr>Math Note: The Money Multiplier</vt:lpstr>
    </vt:vector>
  </TitlesOfParts>
  <Company>Pearson Education Canada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Parkin-Bade Chapter 25</dc:title>
  <dc:creator>Robin Bade</dc:creator>
  <cp:lastModifiedBy>Reviewer</cp:lastModifiedBy>
  <cp:revision>166</cp:revision>
  <dcterms:created xsi:type="dcterms:W3CDTF">2002-06-09T00:26:05Z</dcterms:created>
  <dcterms:modified xsi:type="dcterms:W3CDTF">2021-10-11T03:33:52Z</dcterms:modified>
</cp:coreProperties>
</file>