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26"/>
  </p:notesMasterIdLst>
  <p:handoutMasterIdLst>
    <p:handoutMasterId r:id="rId27"/>
  </p:handoutMasterIdLst>
  <p:sldIdLst>
    <p:sldId id="256" r:id="rId2"/>
    <p:sldId id="257" r:id="rId3"/>
    <p:sldId id="384" r:id="rId4"/>
    <p:sldId id="379" r:id="rId5"/>
    <p:sldId id="397" r:id="rId6"/>
    <p:sldId id="398" r:id="rId7"/>
    <p:sldId id="399" r:id="rId8"/>
    <p:sldId id="400" r:id="rId9"/>
    <p:sldId id="401" r:id="rId10"/>
    <p:sldId id="402" r:id="rId11"/>
    <p:sldId id="403" r:id="rId12"/>
    <p:sldId id="404" r:id="rId13"/>
    <p:sldId id="405" r:id="rId14"/>
    <p:sldId id="406" r:id="rId15"/>
    <p:sldId id="408" r:id="rId16"/>
    <p:sldId id="407" r:id="rId17"/>
    <p:sldId id="392" r:id="rId18"/>
    <p:sldId id="388" r:id="rId19"/>
    <p:sldId id="389" r:id="rId20"/>
    <p:sldId id="390" r:id="rId21"/>
    <p:sldId id="391" r:id="rId22"/>
    <p:sldId id="393" r:id="rId23"/>
    <p:sldId id="394" r:id="rId24"/>
    <p:sldId id="395" r:id="rId25"/>
  </p:sldIdLst>
  <p:sldSz cx="9144000" cy="6858000" type="screen4x3"/>
  <p:notesSz cx="6858000" cy="9144000"/>
  <p:embeddedFontLst>
    <p:embeddedFont>
      <p:font typeface="Book Antiqua" panose="02040602050305030304" pitchFamily="18" charset="0"/>
      <p:regular r:id="rId28"/>
      <p:bold r:id="rId29"/>
      <p:italic r:id="rId30"/>
      <p:boldItalic r:id="rId31"/>
    </p:embeddedFont>
    <p:embeddedFont>
      <p:font typeface="Lucida Sans" panose="020B0602030504020204" pitchFamily="34" charset="0"/>
      <p:regular r:id="rId32"/>
      <p:bold r:id="rId33"/>
      <p:italic r:id="rId34"/>
      <p:boldItalic r:id="rId35"/>
    </p:embeddedFont>
    <p:embeddedFont>
      <p:font typeface="Wingdings 2" panose="05020102010507070707" pitchFamily="18" charset="2"/>
      <p:regular r:id="rId36"/>
    </p:embeddedFont>
    <p:embeddedFont>
      <p:font typeface="Wingdings 3" panose="05040102010807070707" pitchFamily="18" charset="2"/>
      <p:regular r:id="rId37"/>
    </p:embeddedFont>
  </p:embeddedFontLst>
  <p:custDataLst>
    <p:tags r:id="rId38"/>
  </p:custDataLst>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6" d="100"/>
          <a:sy n="86" d="100"/>
        </p:scale>
        <p:origin x="233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7.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font" Target="fonts/font10.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r>
              <a:rPr lang="en-US"/>
              <a:t>David Macpherson</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smtClean="0"/>
            </a:lvl1pPr>
          </a:lstStyle>
          <a:p>
            <a:pPr>
              <a:defRPr/>
            </a:pPr>
            <a:fld id="{658AC9CC-0D97-4F9B-A9E7-9EAE5D82F5C7}" type="datetime1">
              <a:rPr lang="en-US" smtClean="0"/>
              <a:t>8/19/2025</a:t>
            </a:fld>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US"/>
              <a:t>Title goes here</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smtClean="0"/>
            </a:lvl1pPr>
          </a:lstStyle>
          <a:p>
            <a:pPr>
              <a:defRPr/>
            </a:pPr>
            <a:fld id="{C80A8405-EEEA-4088-883E-D30A33E595DA}" type="slidenum">
              <a:rPr lang="en-US" altLang="en-US"/>
              <a:pPr>
                <a:defRPr/>
              </a:pPr>
              <a:t>‹#›</a:t>
            </a:fld>
            <a:endParaRPr lang="en-US" altLang="en-US"/>
          </a:p>
        </p:txBody>
      </p:sp>
    </p:spTree>
    <p:extLst>
      <p:ext uri="{BB962C8B-B14F-4D97-AF65-F5344CB8AC3E}">
        <p14:creationId xmlns:p14="http://schemas.microsoft.com/office/powerpoint/2010/main" val="25022682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US"/>
          </a:p>
        </p:txBody>
      </p:sp>
      <p:sp>
        <p:nvSpPr>
          <p:cNvPr id="2051" name="Rectangle 9"/>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kumimoji="0" sz="1200" smtClean="0"/>
            </a:lvl1pPr>
          </a:lstStyle>
          <a:p>
            <a:pPr>
              <a:defRPr/>
            </a:pPr>
            <a:fld id="{84350D8F-4087-46F3-AF80-B8DBC50DC23E}" type="datetime1">
              <a:rPr lang="en-US" smtClean="0"/>
              <a:t>8/19/2025</a:t>
            </a:fld>
            <a:endParaRPr lang="en-US"/>
          </a:p>
        </p:txBody>
      </p:sp>
      <p:sp>
        <p:nvSpPr>
          <p:cNvPr id="2060" name="Rectangle 12"/>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US"/>
          </a:p>
        </p:txBody>
      </p:sp>
      <p:sp>
        <p:nvSpPr>
          <p:cNvPr id="2061" name="Rectangle 13"/>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kumimoji="0" sz="1200" smtClean="0"/>
            </a:lvl1pPr>
          </a:lstStyle>
          <a:p>
            <a:pPr>
              <a:defRPr/>
            </a:pPr>
            <a:fld id="{C710A048-A565-4103-BFE5-814B86FDF102}" type="slidenum">
              <a:rPr lang="en-US" altLang="en-US"/>
              <a:pPr>
                <a:defRPr/>
              </a:pPr>
              <a:t>‹#›</a:t>
            </a:fld>
            <a:endParaRPr lang="en-US" altLang="en-US"/>
          </a:p>
        </p:txBody>
      </p:sp>
    </p:spTree>
    <p:extLst>
      <p:ext uri="{BB962C8B-B14F-4D97-AF65-F5344CB8AC3E}">
        <p14:creationId xmlns:p14="http://schemas.microsoft.com/office/powerpoint/2010/main" val="68514527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2F856C21-119D-45F9-9A33-7FF4775AD104}" type="datetime1">
              <a:rPr kumimoji="0" lang="en-US" altLang="en-US" sz="1200" smtClean="0"/>
              <a:t>8/19/2025</a:t>
            </a:fld>
            <a:endParaRPr kumimoji="0" lang="en-US" altLang="en-US" sz="1200"/>
          </a:p>
        </p:txBody>
      </p:sp>
      <p:sp>
        <p:nvSpPr>
          <p:cNvPr id="614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fld id="{471E77DB-C927-464E-90B9-ACE4F9520844}" type="slidenum">
              <a:rPr kumimoji="0" lang="en-US" altLang="en-US" sz="1200"/>
              <a:pPr/>
              <a:t>2</a:t>
            </a:fld>
            <a:endParaRPr kumimoji="0" lang="en-US" altLang="en-US" sz="1200"/>
          </a:p>
        </p:txBody>
      </p:sp>
    </p:spTree>
    <p:extLst>
      <p:ext uri="{BB962C8B-B14F-4D97-AF65-F5344CB8AC3E}">
        <p14:creationId xmlns:p14="http://schemas.microsoft.com/office/powerpoint/2010/main" val="29284058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75E34C08-1040-41D9-ABEA-08DB954F6FC1}" type="slidenum">
              <a:rPr lang="en-US" altLang="en-US"/>
              <a:pPr>
                <a:defRPr/>
              </a:pPr>
              <a:t>‹#›</a:t>
            </a:fld>
            <a:endParaRPr lang="en-US" altLang="en-US"/>
          </a:p>
        </p:txBody>
      </p:sp>
    </p:spTree>
    <p:extLst>
      <p:ext uri="{BB962C8B-B14F-4D97-AF65-F5344CB8AC3E}">
        <p14:creationId xmlns:p14="http://schemas.microsoft.com/office/powerpoint/2010/main" val="4078981019"/>
      </p:ext>
    </p:extLst>
  </p:cSld>
  <p:clrMapOvr>
    <a:masterClrMapping/>
  </p:clrMapOvr>
  <p:transition>
    <p:fade thruBlk="1"/>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81FADE5D-4D65-417A-95FF-CAC2E4C36E49}" type="slidenum">
              <a:rPr lang="en-US" altLang="en-US"/>
              <a:pPr>
                <a:defRPr/>
              </a:pPr>
              <a:t>‹#›</a:t>
            </a:fld>
            <a:endParaRPr lang="en-US" altLang="en-US"/>
          </a:p>
        </p:txBody>
      </p:sp>
    </p:spTree>
    <p:extLst>
      <p:ext uri="{BB962C8B-B14F-4D97-AF65-F5344CB8AC3E}">
        <p14:creationId xmlns:p14="http://schemas.microsoft.com/office/powerpoint/2010/main" val="1805328547"/>
      </p:ext>
    </p:extLst>
  </p:cSld>
  <p:clrMapOvr>
    <a:masterClrMapping/>
  </p:clrMapOvr>
  <p:transition>
    <p:fade thruBlk="1"/>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C4D7A20B-7736-47FD-BBAB-9ABB2C2CE7BA}" type="slidenum">
              <a:rPr lang="en-US" altLang="en-US"/>
              <a:pPr>
                <a:defRPr/>
              </a:pPr>
              <a:t>‹#›</a:t>
            </a:fld>
            <a:endParaRPr lang="en-US" altLang="en-US"/>
          </a:p>
        </p:txBody>
      </p:sp>
    </p:spTree>
    <p:extLst>
      <p:ext uri="{BB962C8B-B14F-4D97-AF65-F5344CB8AC3E}">
        <p14:creationId xmlns:p14="http://schemas.microsoft.com/office/powerpoint/2010/main" val="3398400932"/>
      </p:ext>
    </p:extLst>
  </p:cSld>
  <p:clrMapOvr>
    <a:masterClrMapping/>
  </p:clrMapOvr>
  <p:transition>
    <p:fade thruBlk="1"/>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CD295546-A6ED-4F9F-BCC0-A823457DB361}" type="slidenum">
              <a:rPr lang="en-US" altLang="en-US"/>
              <a:pPr>
                <a:defRPr/>
              </a:pPr>
              <a:t>‹#›</a:t>
            </a:fld>
            <a:endParaRPr lang="en-US" altLang="en-US"/>
          </a:p>
        </p:txBody>
      </p:sp>
    </p:spTree>
    <p:extLst>
      <p:ext uri="{BB962C8B-B14F-4D97-AF65-F5344CB8AC3E}">
        <p14:creationId xmlns:p14="http://schemas.microsoft.com/office/powerpoint/2010/main" val="4222292269"/>
      </p:ext>
    </p:extLst>
  </p:cSld>
  <p:clrMapOvr>
    <a:masterClrMapping/>
  </p:clrMapOvr>
  <p:transition>
    <p:fade thruBlk="1"/>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a:t>8/20/2025</a:t>
            </a:r>
          </a:p>
        </p:txBody>
      </p:sp>
      <p:sp>
        <p:nvSpPr>
          <p:cNvPr id="5" name="Footer Placeholder 2"/>
          <p:cNvSpPr>
            <a:spLocks noGrp="1"/>
          </p:cNvSpPr>
          <p:nvPr>
            <p:ph type="ftr" sz="quarter" idx="11"/>
          </p:nvPr>
        </p:nvSpPr>
        <p:spPr/>
        <p:txBody>
          <a:bodyPr/>
          <a:lstStyle>
            <a:lvl1pPr>
              <a:defRPr/>
            </a:lvl1pPr>
          </a:lstStyle>
          <a:p>
            <a:pPr>
              <a:defRPr/>
            </a:pPr>
            <a:r>
              <a:rPr lang="en-US"/>
              <a:t>ECN4169</a:t>
            </a:r>
          </a:p>
        </p:txBody>
      </p:sp>
      <p:sp>
        <p:nvSpPr>
          <p:cNvPr id="6" name="Slide Number Placeholder 22"/>
          <p:cNvSpPr>
            <a:spLocks noGrp="1"/>
          </p:cNvSpPr>
          <p:nvPr>
            <p:ph type="sldNum" sz="quarter" idx="12"/>
          </p:nvPr>
        </p:nvSpPr>
        <p:spPr/>
        <p:txBody>
          <a:bodyPr/>
          <a:lstStyle>
            <a:lvl1pPr>
              <a:defRPr/>
            </a:lvl1pPr>
          </a:lstStyle>
          <a:p>
            <a:pPr>
              <a:defRPr/>
            </a:pPr>
            <a:fld id="{E3D28157-408C-43EF-8BFC-5570EC3358E6}" type="slidenum">
              <a:rPr lang="en-US" altLang="en-US"/>
              <a:pPr>
                <a:defRPr/>
              </a:pPr>
              <a:t>‹#›</a:t>
            </a:fld>
            <a:endParaRPr lang="en-US" altLang="en-US"/>
          </a:p>
        </p:txBody>
      </p:sp>
    </p:spTree>
    <p:extLst>
      <p:ext uri="{BB962C8B-B14F-4D97-AF65-F5344CB8AC3E}">
        <p14:creationId xmlns:p14="http://schemas.microsoft.com/office/powerpoint/2010/main" val="109293024"/>
      </p:ext>
    </p:extLst>
  </p:cSld>
  <p:clrMapOvr>
    <a:masterClrMapping/>
  </p:clrMapOvr>
  <p:transition>
    <p:fade thruBlk="1"/>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BE1536DD-1D35-4DB8-BA40-CF632AD16D02}" type="slidenum">
              <a:rPr lang="en-US" altLang="en-US"/>
              <a:pPr>
                <a:defRPr/>
              </a:pPr>
              <a:t>‹#›</a:t>
            </a:fld>
            <a:endParaRPr lang="en-US" altLang="en-US"/>
          </a:p>
        </p:txBody>
      </p:sp>
    </p:spTree>
    <p:extLst>
      <p:ext uri="{BB962C8B-B14F-4D97-AF65-F5344CB8AC3E}">
        <p14:creationId xmlns:p14="http://schemas.microsoft.com/office/powerpoint/2010/main" val="4246627131"/>
      </p:ext>
    </p:extLst>
  </p:cSld>
  <p:clrMapOvr>
    <a:masterClrMapping/>
  </p:clrMapOvr>
  <p:transition>
    <p:fade thruBlk="1"/>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t>8/20/2025</a:t>
            </a:r>
          </a:p>
        </p:txBody>
      </p:sp>
      <p:sp>
        <p:nvSpPr>
          <p:cNvPr id="8" name="Footer Placeholder 2"/>
          <p:cNvSpPr>
            <a:spLocks noGrp="1"/>
          </p:cNvSpPr>
          <p:nvPr>
            <p:ph type="ftr" sz="quarter" idx="11"/>
          </p:nvPr>
        </p:nvSpPr>
        <p:spPr/>
        <p:txBody>
          <a:bodyPr/>
          <a:lstStyle>
            <a:lvl1pPr>
              <a:defRPr/>
            </a:lvl1pPr>
          </a:lstStyle>
          <a:p>
            <a:pPr>
              <a:defRPr/>
            </a:pPr>
            <a:r>
              <a:rPr lang="en-US"/>
              <a:t>ECN4169</a:t>
            </a:r>
          </a:p>
        </p:txBody>
      </p:sp>
      <p:sp>
        <p:nvSpPr>
          <p:cNvPr id="9" name="Slide Number Placeholder 22"/>
          <p:cNvSpPr>
            <a:spLocks noGrp="1"/>
          </p:cNvSpPr>
          <p:nvPr>
            <p:ph type="sldNum" sz="quarter" idx="12"/>
          </p:nvPr>
        </p:nvSpPr>
        <p:spPr/>
        <p:txBody>
          <a:bodyPr/>
          <a:lstStyle>
            <a:lvl1pPr>
              <a:defRPr/>
            </a:lvl1pPr>
          </a:lstStyle>
          <a:p>
            <a:pPr>
              <a:defRPr/>
            </a:pPr>
            <a:fld id="{80ED3C38-E4B3-4475-8ACE-CB6D81FE2584}" type="slidenum">
              <a:rPr lang="en-US" altLang="en-US"/>
              <a:pPr>
                <a:defRPr/>
              </a:pPr>
              <a:t>‹#›</a:t>
            </a:fld>
            <a:endParaRPr lang="en-US" altLang="en-US"/>
          </a:p>
        </p:txBody>
      </p:sp>
    </p:spTree>
    <p:extLst>
      <p:ext uri="{BB962C8B-B14F-4D97-AF65-F5344CB8AC3E}">
        <p14:creationId xmlns:p14="http://schemas.microsoft.com/office/powerpoint/2010/main" val="2378292728"/>
      </p:ext>
    </p:extLst>
  </p:cSld>
  <p:clrMapOvr>
    <a:masterClrMapping/>
  </p:clrMapOvr>
  <p:transition>
    <p:fade thruBlk="1"/>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r>
              <a:rPr lang="en-US"/>
              <a:t>8/20/2025</a:t>
            </a:r>
          </a:p>
        </p:txBody>
      </p:sp>
      <p:sp>
        <p:nvSpPr>
          <p:cNvPr id="4" name="Footer Placeholder 2"/>
          <p:cNvSpPr>
            <a:spLocks noGrp="1"/>
          </p:cNvSpPr>
          <p:nvPr>
            <p:ph type="ftr" sz="quarter" idx="11"/>
          </p:nvPr>
        </p:nvSpPr>
        <p:spPr/>
        <p:txBody>
          <a:bodyPr/>
          <a:lstStyle>
            <a:lvl1pPr>
              <a:defRPr/>
            </a:lvl1pPr>
          </a:lstStyle>
          <a:p>
            <a:pPr>
              <a:defRPr/>
            </a:pPr>
            <a:r>
              <a:rPr lang="en-US"/>
              <a:t>ECN4169</a:t>
            </a:r>
          </a:p>
        </p:txBody>
      </p:sp>
      <p:sp>
        <p:nvSpPr>
          <p:cNvPr id="5" name="Slide Number Placeholder 22"/>
          <p:cNvSpPr>
            <a:spLocks noGrp="1"/>
          </p:cNvSpPr>
          <p:nvPr>
            <p:ph type="sldNum" sz="quarter" idx="12"/>
          </p:nvPr>
        </p:nvSpPr>
        <p:spPr/>
        <p:txBody>
          <a:bodyPr/>
          <a:lstStyle>
            <a:lvl1pPr>
              <a:defRPr/>
            </a:lvl1pPr>
          </a:lstStyle>
          <a:p>
            <a:pPr>
              <a:defRPr/>
            </a:pPr>
            <a:fld id="{C2918B94-5641-46A3-9CF6-F88CF57E94DE}" type="slidenum">
              <a:rPr lang="en-US" altLang="en-US"/>
              <a:pPr>
                <a:defRPr/>
              </a:pPr>
              <a:t>‹#›</a:t>
            </a:fld>
            <a:endParaRPr lang="en-US" altLang="en-US"/>
          </a:p>
        </p:txBody>
      </p:sp>
    </p:spTree>
    <p:extLst>
      <p:ext uri="{BB962C8B-B14F-4D97-AF65-F5344CB8AC3E}">
        <p14:creationId xmlns:p14="http://schemas.microsoft.com/office/powerpoint/2010/main" val="704783616"/>
      </p:ext>
    </p:extLst>
  </p:cSld>
  <p:clrMapOvr>
    <a:masterClrMapping/>
  </p:clrMapOvr>
  <p:transition>
    <p:fade thruBlk="1"/>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a:t>8/20/2025</a:t>
            </a:r>
          </a:p>
        </p:txBody>
      </p:sp>
      <p:sp>
        <p:nvSpPr>
          <p:cNvPr id="3" name="Footer Placeholder 2"/>
          <p:cNvSpPr>
            <a:spLocks noGrp="1"/>
          </p:cNvSpPr>
          <p:nvPr>
            <p:ph type="ftr" sz="quarter" idx="11"/>
          </p:nvPr>
        </p:nvSpPr>
        <p:spPr/>
        <p:txBody>
          <a:bodyPr/>
          <a:lstStyle>
            <a:lvl1pPr>
              <a:defRPr/>
            </a:lvl1pPr>
          </a:lstStyle>
          <a:p>
            <a:pPr>
              <a:defRPr/>
            </a:pPr>
            <a:r>
              <a:rPr lang="en-US"/>
              <a:t>ECN4169</a:t>
            </a:r>
          </a:p>
        </p:txBody>
      </p:sp>
      <p:sp>
        <p:nvSpPr>
          <p:cNvPr id="4" name="Slide Number Placeholder 22"/>
          <p:cNvSpPr>
            <a:spLocks noGrp="1"/>
          </p:cNvSpPr>
          <p:nvPr>
            <p:ph type="sldNum" sz="quarter" idx="12"/>
          </p:nvPr>
        </p:nvSpPr>
        <p:spPr/>
        <p:txBody>
          <a:bodyPr/>
          <a:lstStyle>
            <a:lvl1pPr>
              <a:defRPr/>
            </a:lvl1pPr>
          </a:lstStyle>
          <a:p>
            <a:pPr>
              <a:defRPr/>
            </a:pPr>
            <a:fld id="{F0AB678F-608D-4384-8A0F-736BF21BD5B7}" type="slidenum">
              <a:rPr lang="en-US" altLang="en-US"/>
              <a:pPr>
                <a:defRPr/>
              </a:pPr>
              <a:t>‹#›</a:t>
            </a:fld>
            <a:endParaRPr lang="en-US" altLang="en-US"/>
          </a:p>
        </p:txBody>
      </p:sp>
    </p:spTree>
    <p:extLst>
      <p:ext uri="{BB962C8B-B14F-4D97-AF65-F5344CB8AC3E}">
        <p14:creationId xmlns:p14="http://schemas.microsoft.com/office/powerpoint/2010/main" val="3165293056"/>
      </p:ext>
    </p:extLst>
  </p:cSld>
  <p:clrMapOvr>
    <a:masterClrMapping/>
  </p:clrMapOvr>
  <p:transition>
    <p:fade thruBlk="1"/>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7443530A-508E-4FBF-AC25-74A814F9BA18}" type="slidenum">
              <a:rPr lang="en-US" altLang="en-US"/>
              <a:pPr>
                <a:defRPr/>
              </a:pPr>
              <a:t>‹#›</a:t>
            </a:fld>
            <a:endParaRPr lang="en-US" altLang="en-US"/>
          </a:p>
        </p:txBody>
      </p:sp>
    </p:spTree>
    <p:extLst>
      <p:ext uri="{BB962C8B-B14F-4D97-AF65-F5344CB8AC3E}">
        <p14:creationId xmlns:p14="http://schemas.microsoft.com/office/powerpoint/2010/main" val="2297095802"/>
      </p:ext>
    </p:extLst>
  </p:cSld>
  <p:clrMapOvr>
    <a:masterClrMapping/>
  </p:clrMapOvr>
  <p:transition>
    <p:fade thruBlk="1"/>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a:t>8/20/2025</a:t>
            </a:r>
          </a:p>
        </p:txBody>
      </p:sp>
      <p:sp>
        <p:nvSpPr>
          <p:cNvPr id="6" name="Footer Placeholder 2"/>
          <p:cNvSpPr>
            <a:spLocks noGrp="1"/>
          </p:cNvSpPr>
          <p:nvPr>
            <p:ph type="ftr" sz="quarter" idx="11"/>
          </p:nvPr>
        </p:nvSpPr>
        <p:spPr/>
        <p:txBody>
          <a:bodyPr/>
          <a:lstStyle>
            <a:lvl1pPr>
              <a:defRPr/>
            </a:lvl1pPr>
          </a:lstStyle>
          <a:p>
            <a:pPr>
              <a:defRPr/>
            </a:pPr>
            <a:r>
              <a:rPr lang="en-US"/>
              <a:t>ECN4169</a:t>
            </a:r>
          </a:p>
        </p:txBody>
      </p:sp>
      <p:sp>
        <p:nvSpPr>
          <p:cNvPr id="7" name="Slide Number Placeholder 22"/>
          <p:cNvSpPr>
            <a:spLocks noGrp="1"/>
          </p:cNvSpPr>
          <p:nvPr>
            <p:ph type="sldNum" sz="quarter" idx="12"/>
          </p:nvPr>
        </p:nvSpPr>
        <p:spPr/>
        <p:txBody>
          <a:bodyPr/>
          <a:lstStyle>
            <a:lvl1pPr>
              <a:defRPr/>
            </a:lvl1pPr>
          </a:lstStyle>
          <a:p>
            <a:pPr>
              <a:defRPr/>
            </a:pPr>
            <a:fld id="{EA9E827C-227C-4ACB-BA55-989D8216D378}" type="slidenum">
              <a:rPr lang="en-US" altLang="en-US"/>
              <a:pPr>
                <a:defRPr/>
              </a:pPr>
              <a:t>‹#›</a:t>
            </a:fld>
            <a:endParaRPr lang="en-US" altLang="en-US"/>
          </a:p>
        </p:txBody>
      </p:sp>
    </p:spTree>
    <p:extLst>
      <p:ext uri="{BB962C8B-B14F-4D97-AF65-F5344CB8AC3E}">
        <p14:creationId xmlns:p14="http://schemas.microsoft.com/office/powerpoint/2010/main" val="4281231308"/>
      </p:ext>
    </p:extLst>
  </p:cSld>
  <p:clrMapOvr>
    <a:masterClrMapping/>
  </p:clrMapOvr>
  <p:transition>
    <p:fade thruBlk="1"/>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smtClean="0">
                <a:solidFill>
                  <a:schemeClr val="tx1">
                    <a:shade val="50000"/>
                  </a:schemeClr>
                </a:solidFill>
              </a:defRPr>
            </a:lvl1pPr>
          </a:lstStyle>
          <a:p>
            <a:pPr>
              <a:defRPr/>
            </a:pPr>
            <a:r>
              <a:rPr lang="en-US"/>
              <a:t>8/20/2025</a:t>
            </a: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ECN4169</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kumimoji="0" sz="1200" smtClean="0">
                <a:solidFill>
                  <a:srgbClr val="000000"/>
                </a:solidFill>
              </a:defRPr>
            </a:lvl1pPr>
          </a:lstStyle>
          <a:p>
            <a:pPr>
              <a:defRPr/>
            </a:pPr>
            <a:fld id="{6E7C1E74-DCF3-465C-BBE0-74DD9ACFCD5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thruBlk="1"/>
    <p:sndAc>
      <p:stSnd>
        <p:snd r:embed="rId13" name="click.wav"/>
      </p:stSnd>
    </p:sndAc>
  </p:transition>
  <p:hf sldNum="0" hdr="0" ft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fontAlgn="auto" hangingPunct="1">
              <a:spcAft>
                <a:spcPts val="0"/>
              </a:spcAft>
              <a:defRPr/>
            </a:pPr>
            <a:r>
              <a:rPr lang="en-US" sz="2200" dirty="0">
                <a:effectLst/>
              </a:rPr>
              <a:t>ECN4169 economics of less developed countries</a:t>
            </a:r>
            <a:br>
              <a:rPr lang="en-US" sz="2200" dirty="0">
                <a:effectLst/>
              </a:rPr>
            </a:br>
            <a:r>
              <a:rPr lang="en-US" sz="2200" dirty="0">
                <a:effectLst/>
              </a:rPr>
              <a:t> (3 Credits) Section 1</a:t>
            </a:r>
            <a:br>
              <a:rPr lang="en-US" dirty="0"/>
            </a:br>
            <a:r>
              <a:rPr lang="en-US" dirty="0"/>
              <a:t>introductory session</a:t>
            </a:r>
          </a:p>
        </p:txBody>
      </p:sp>
      <p:sp>
        <p:nvSpPr>
          <p:cNvPr id="4099" name="Rectangle 3"/>
          <p:cNvSpPr>
            <a:spLocks noGrp="1" noChangeArrowheads="1"/>
          </p:cNvSpPr>
          <p:nvPr>
            <p:ph type="subTitle" idx="1"/>
          </p:nvPr>
        </p:nvSpPr>
        <p:spPr>
          <a:xfrm>
            <a:off x="1371600" y="3332163"/>
            <a:ext cx="6400800" cy="1752600"/>
          </a:xfrm>
        </p:spPr>
        <p:txBody>
          <a:bodyPr/>
          <a:lstStyle/>
          <a:p>
            <a:pPr eaLnBrk="1" hangingPunct="1"/>
            <a:r>
              <a:rPr lang="en-US" altLang="en-US"/>
              <a:t>Session 1</a:t>
            </a:r>
          </a:p>
          <a:p>
            <a:pPr eaLnBrk="1" hangingPunct="1"/>
            <a:endParaRPr lang="en-US" altLang="en-US"/>
          </a:p>
          <a:p>
            <a:pPr eaLnBrk="1" hangingPunct="1"/>
            <a:r>
              <a:rPr lang="en-US" altLang="en-US"/>
              <a:t>Instructor: Eldar Madumarov</a:t>
            </a:r>
          </a:p>
        </p:txBody>
      </p:sp>
      <p:sp>
        <p:nvSpPr>
          <p:cNvPr id="4100" name="TextBox 3"/>
          <p:cNvSpPr txBox="1">
            <a:spLocks noChangeArrowheads="1"/>
          </p:cNvSpPr>
          <p:nvPr/>
        </p:nvSpPr>
        <p:spPr bwMode="auto">
          <a:xfrm>
            <a:off x="5000625" y="6072188"/>
            <a:ext cx="37861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ctr">
              <a:spcBef>
                <a:spcPct val="0"/>
              </a:spcBef>
              <a:buClrTx/>
              <a:buSzTx/>
              <a:buFontTx/>
              <a:buNone/>
            </a:pPr>
            <a:r>
              <a:rPr lang="en-US" altLang="en-US" sz="2400" dirty="0">
                <a:latin typeface="Times New Roman" panose="02020603050405020304" pitchFamily="18" charset="0"/>
              </a:rPr>
              <a:t>August 20, 2025</a:t>
            </a:r>
          </a:p>
        </p:txBody>
      </p:sp>
    </p:spTree>
  </p:cSld>
  <p:clrMapOvr>
    <a:masterClrMapping/>
  </p:clrMapOvr>
  <p:transition>
    <p:fade thruBlk="1"/>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4339" name="Content Placeholder 2"/>
          <p:cNvSpPr>
            <a:spLocks noGrp="1"/>
          </p:cNvSpPr>
          <p:nvPr>
            <p:ph idx="1"/>
          </p:nvPr>
        </p:nvSpPr>
        <p:spPr/>
        <p:txBody>
          <a:bodyPr/>
          <a:lstStyle/>
          <a:p>
            <a:pPr>
              <a:buFont typeface="Wingdings 2" panose="05020102010507070707" pitchFamily="18" charset="2"/>
              <a:buNone/>
            </a:pPr>
            <a:r>
              <a:rPr lang="en-US" altLang="en-US" i="1"/>
              <a:t>Course teaching and learning methodology</a:t>
            </a:r>
            <a:r>
              <a:rPr lang="en-US" altLang="en-US"/>
              <a:t>: </a:t>
            </a:r>
          </a:p>
          <a:p>
            <a:pPr>
              <a:buFont typeface="Wingdings 2" panose="05020102010507070707" pitchFamily="18" charset="2"/>
              <a:buNone/>
            </a:pPr>
            <a:r>
              <a:rPr lang="en-US" altLang="en-US"/>
              <a:t>The instructor’s teaching objectives will be achieved through a myriad of teaching techniques that include—but are not limited to—introductory and comprehensive lectures, interactive tutorial sessions, learning in-class experiments. Furthermore, the course’s assessment will take different forms. The students’ performance will be evaluated through home assignments, quizzes, in-class exercises along with tests and examinations.</a:t>
            </a:r>
          </a:p>
          <a:p>
            <a:pPr>
              <a:buFont typeface="Wingdings 2" panose="05020102010507070707" pitchFamily="18" charset="2"/>
              <a:buNone/>
            </a:pPr>
            <a:endParaRPr lang="en-US" altLang="en-US"/>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5363" name="Content Placeholder 2"/>
          <p:cNvSpPr>
            <a:spLocks noGrp="1"/>
          </p:cNvSpPr>
          <p:nvPr>
            <p:ph idx="1"/>
          </p:nvPr>
        </p:nvSpPr>
        <p:spPr/>
        <p:txBody>
          <a:bodyPr/>
          <a:lstStyle/>
          <a:p>
            <a:pPr marL="136525" indent="0">
              <a:buNone/>
            </a:pPr>
            <a:r>
              <a:rPr lang="en-US" altLang="en-US" sz="2400" b="1" dirty="0"/>
              <a:t>Course learning activities</a:t>
            </a:r>
            <a:endParaRPr lang="en-US" altLang="en-US" sz="2400" dirty="0"/>
          </a:p>
          <a:p>
            <a:pPr hangingPunct="1"/>
            <a:r>
              <a:rPr lang="en-US" altLang="en-US" sz="2400" dirty="0"/>
              <a:t>In-class lectures will be combined with interactive tutorial sessions. These activities are supposed to be complemented by independent work of students. The course requires that work independently at least six hours a week. Students are advised to make the most of instructional materials and lecture slides.</a:t>
            </a:r>
          </a:p>
          <a:p>
            <a:r>
              <a:rPr lang="en-US" altLang="en-US" sz="2400" dirty="0"/>
              <a:t>Your regular attendance of classes is to be complemented by your independent work equaling roughly to 5-6 hours per week (75-90 hours per semester). Hereby this time budget is to be allocated between pre-reading, post-reading and preparation for assessment activities.</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6387" name="Content Placeholder 2"/>
          <p:cNvSpPr>
            <a:spLocks noGrp="1"/>
          </p:cNvSpPr>
          <p:nvPr>
            <p:ph idx="1"/>
          </p:nvPr>
        </p:nvSpPr>
        <p:spPr/>
        <p:txBody>
          <a:bodyPr/>
          <a:lstStyle/>
          <a:p>
            <a:pPr>
              <a:buFont typeface="Wingdings 2" panose="05020102010507070707" pitchFamily="18" charset="2"/>
              <a:buNone/>
            </a:pPr>
            <a:r>
              <a:rPr lang="en-US" altLang="en-US" sz="2400" b="1"/>
              <a:t>Assessment scheme</a:t>
            </a:r>
            <a:endParaRPr lang="en-US" altLang="en-US" sz="2400"/>
          </a:p>
          <a:p>
            <a:pPr>
              <a:buFont typeface="Wingdings 2" panose="05020102010507070707" pitchFamily="18" charset="2"/>
              <a:buNone/>
            </a:pPr>
            <a:r>
              <a:rPr lang="en-US" altLang="en-US" sz="2400"/>
              <a:t>During this semester the students taking the course are expected to be tested through two midterm exams and one final exam. These combined will determine the final grade. The breakdown is as follows:</a:t>
            </a:r>
          </a:p>
          <a:p>
            <a:pPr>
              <a:buFont typeface="Wingdings 2" panose="05020102010507070707" pitchFamily="18" charset="2"/>
              <a:buNone/>
            </a:pPr>
            <a:r>
              <a:rPr lang="en-US" altLang="en-US" sz="2400"/>
              <a:t> Attendance &amp; Participation 	20%</a:t>
            </a:r>
          </a:p>
          <a:p>
            <a:pPr>
              <a:buFont typeface="Wingdings 2" panose="05020102010507070707" pitchFamily="18" charset="2"/>
              <a:buNone/>
            </a:pPr>
            <a:r>
              <a:rPr lang="en-US" altLang="en-US" sz="2400"/>
              <a:t>Midterm Exam 1			20%</a:t>
            </a:r>
          </a:p>
          <a:p>
            <a:pPr>
              <a:buFont typeface="Wingdings 2" panose="05020102010507070707" pitchFamily="18" charset="2"/>
              <a:buNone/>
            </a:pPr>
            <a:r>
              <a:rPr lang="en-US" altLang="en-US" sz="2400"/>
              <a:t>Midterm Exam 2			20% </a:t>
            </a:r>
          </a:p>
          <a:p>
            <a:pPr>
              <a:buFont typeface="Wingdings 2" panose="05020102010507070707" pitchFamily="18" charset="2"/>
              <a:buNone/>
            </a:pPr>
            <a:r>
              <a:rPr lang="en-US" altLang="en-US" sz="2400"/>
              <a:t>Final Exam				40% </a:t>
            </a:r>
          </a:p>
          <a:p>
            <a:pPr>
              <a:buFont typeface="Wingdings 2" panose="05020102010507070707" pitchFamily="18" charset="2"/>
              <a:buNone/>
            </a:pPr>
            <a:r>
              <a:rPr lang="en-US" altLang="en-US" sz="2400"/>
              <a:t>Total 					100%</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7411" name="Content Placeholder 2"/>
          <p:cNvSpPr>
            <a:spLocks noGrp="1"/>
          </p:cNvSpPr>
          <p:nvPr>
            <p:ph idx="1"/>
          </p:nvPr>
        </p:nvSpPr>
        <p:spPr/>
        <p:txBody>
          <a:bodyPr/>
          <a:lstStyle/>
          <a:p>
            <a:pPr>
              <a:buFont typeface="Wingdings 2" panose="05020102010507070707" pitchFamily="18" charset="2"/>
              <a:buNone/>
            </a:pPr>
            <a:r>
              <a:rPr lang="en-US" altLang="en-US" sz="2400" b="1"/>
              <a:t>Course policies and instructor’s expectations of students</a:t>
            </a:r>
          </a:p>
          <a:p>
            <a:pPr>
              <a:buFont typeface="Wingdings 2" panose="05020102010507070707" pitchFamily="18" charset="2"/>
              <a:buNone/>
            </a:pPr>
            <a:r>
              <a:rPr lang="en-US" altLang="en-US" sz="2400"/>
              <a:t>Students are supposed to come to class prepared. This implies that you will have read the text and solved the assigned exercises. </a:t>
            </a:r>
          </a:p>
          <a:p>
            <a:pPr>
              <a:buFont typeface="Wingdings 2" panose="05020102010507070707" pitchFamily="18" charset="2"/>
              <a:buNone/>
            </a:pPr>
            <a:r>
              <a:rPr lang="en-US" altLang="en-US" sz="2400"/>
              <a:t>Good attendance will in any case pay off.</a:t>
            </a:r>
          </a:p>
          <a:p>
            <a:pPr>
              <a:buFont typeface="Wingdings 2" panose="05020102010507070707" pitchFamily="18" charset="2"/>
              <a:buNone/>
            </a:pPr>
            <a:r>
              <a:rPr lang="en-US" altLang="en-US" sz="2400"/>
              <a:t>No make-ups for assessment sessions.  Do not miss the days on which exams and quizzes are held. If you miss them without valid any excuse, you will lose points. Moreover, begging for undeserved additional points is discouraged and might be penalized.</a:t>
            </a:r>
          </a:p>
          <a:p>
            <a:pPr>
              <a:buFont typeface="Wingdings 2" panose="05020102010507070707" pitchFamily="18" charset="2"/>
              <a:buNone/>
            </a:pPr>
            <a:r>
              <a:rPr lang="en-US" altLang="en-US" sz="2400"/>
              <a:t>Plagiarism along with cheating will be penalized appropriately. Please check the Catalog for details.</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8435" name="Content Placeholder 2"/>
          <p:cNvSpPr>
            <a:spLocks noGrp="1"/>
          </p:cNvSpPr>
          <p:nvPr>
            <p:ph idx="1"/>
          </p:nvPr>
        </p:nvSpPr>
        <p:spPr/>
        <p:txBody>
          <a:bodyPr/>
          <a:lstStyle/>
          <a:p>
            <a:pPr>
              <a:buFont typeface="Wingdings 2" panose="05020102010507070707" pitchFamily="18" charset="2"/>
              <a:buNone/>
            </a:pPr>
            <a:r>
              <a:rPr lang="en-US" altLang="en-US" sz="2000" b="1"/>
              <a:t>Instructional resources</a:t>
            </a:r>
            <a:endParaRPr lang="en-US" altLang="en-US" sz="2000"/>
          </a:p>
          <a:p>
            <a:pPr>
              <a:buFont typeface="Wingdings 2" panose="05020102010507070707" pitchFamily="18" charset="2"/>
              <a:buNone/>
            </a:pPr>
            <a:r>
              <a:rPr lang="en-US" altLang="en-US" sz="2000" b="1"/>
              <a:t> </a:t>
            </a:r>
            <a:endParaRPr lang="en-US" altLang="en-US" sz="2000"/>
          </a:p>
          <a:p>
            <a:pPr hangingPunct="1">
              <a:buFont typeface="Wingdings 2" panose="05020102010507070707" pitchFamily="18" charset="2"/>
              <a:buNone/>
            </a:pPr>
            <a:r>
              <a:rPr lang="en-US" altLang="en-US" sz="2000"/>
              <a:t>Required textbook: </a:t>
            </a:r>
          </a:p>
          <a:p>
            <a:pPr hangingPunct="1">
              <a:buFont typeface="Wingdings 2" panose="05020102010507070707" pitchFamily="18" charset="2"/>
              <a:buNone/>
            </a:pPr>
            <a:r>
              <a:rPr lang="en-US" altLang="en-US" sz="2000"/>
              <a:t>Todaro M. and Smith S., Economic Development, tenth edition, 2009, Pearson Addison-Wesley. </a:t>
            </a:r>
          </a:p>
          <a:p>
            <a:pPr hangingPunct="1">
              <a:buFont typeface="Wingdings 2" panose="05020102010507070707" pitchFamily="18" charset="2"/>
              <a:buNone/>
            </a:pPr>
            <a:r>
              <a:rPr lang="en-US" altLang="en-US" sz="2000"/>
              <a:t> </a:t>
            </a:r>
          </a:p>
          <a:p>
            <a:pPr hangingPunct="1">
              <a:buFont typeface="Wingdings 2" panose="05020102010507070707" pitchFamily="18" charset="2"/>
              <a:buNone/>
            </a:pPr>
            <a:r>
              <a:rPr lang="en-US" altLang="en-US" sz="2000"/>
              <a:t>Supplementary textbooks: </a:t>
            </a:r>
          </a:p>
          <a:p>
            <a:pPr hangingPunct="1">
              <a:buFont typeface="Wingdings 2" panose="05020102010507070707" pitchFamily="18" charset="2"/>
              <a:buNone/>
            </a:pPr>
            <a:r>
              <a:rPr lang="en-US" altLang="en-US" sz="2000"/>
              <a:t>Weil D.N., Economic Growth, second edition, 2009, Pearson International.</a:t>
            </a:r>
          </a:p>
          <a:p>
            <a:pPr hangingPunct="1">
              <a:buFont typeface="Wingdings 2" panose="05020102010507070707" pitchFamily="18" charset="2"/>
              <a:buNone/>
            </a:pPr>
            <a:r>
              <a:rPr lang="en-US" altLang="en-US" sz="2000"/>
              <a:t>Thirlwall A. P., Growth and development with special reference to developing economies, eighth edition, 2006, Palgrave Macmillan.</a:t>
            </a:r>
          </a:p>
          <a:p>
            <a:pPr>
              <a:buFont typeface="Wingdings 2" panose="05020102010507070707" pitchFamily="18" charset="2"/>
              <a:buNone/>
            </a:pPr>
            <a:r>
              <a:rPr lang="en-US" altLang="en-US" sz="2000"/>
              <a:t>Easterly W., The elusive quest for growth: economists’ adventures and misadventures in the tropics, 2002, First MIT Press paperback edition.</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defRPr/>
            </a:pPr>
            <a:r>
              <a:rPr lang="en-US" dirty="0"/>
              <a:t>General Information</a:t>
            </a:r>
          </a:p>
        </p:txBody>
      </p:sp>
      <p:sp>
        <p:nvSpPr>
          <p:cNvPr id="19459" name="Content Placeholder 2"/>
          <p:cNvSpPr>
            <a:spLocks noGrp="1"/>
          </p:cNvSpPr>
          <p:nvPr>
            <p:ph idx="4294967295"/>
          </p:nvPr>
        </p:nvSpPr>
        <p:spPr/>
        <p:txBody>
          <a:bodyPr/>
          <a:lstStyle/>
          <a:p>
            <a:pPr indent="0">
              <a:buFont typeface="Wingdings 2" panose="05020102010507070707" pitchFamily="18" charset="2"/>
              <a:buNone/>
            </a:pPr>
            <a:r>
              <a:rPr lang="en-US" altLang="en-US" sz="2000" b="1"/>
              <a:t>LITERATURE</a:t>
            </a:r>
            <a:endParaRPr lang="en-US" altLang="en-US" sz="2000"/>
          </a:p>
          <a:p>
            <a:pPr indent="0">
              <a:buFont typeface="Wingdings 2" panose="05020102010507070707" pitchFamily="18" charset="2"/>
              <a:buNone/>
            </a:pPr>
            <a:r>
              <a:rPr lang="en-US" altLang="en-US" sz="2000"/>
              <a:t> </a:t>
            </a:r>
          </a:p>
        </p:txBody>
      </p:sp>
      <p:sp>
        <p:nvSpPr>
          <p:cNvPr id="5" name="Footer Placeholder 4"/>
          <p:cNvSpPr txBox="1">
            <a:spLocks noGrp="1"/>
          </p:cNvSpPr>
          <p:nvPr/>
        </p:nvSpPr>
        <p:spPr>
          <a:xfrm>
            <a:off x="3124200" y="6416675"/>
            <a:ext cx="2895600" cy="365125"/>
          </a:xfrm>
          <a:prstGeom prst="rect">
            <a:avLst/>
          </a:prstGeom>
          <a:noFill/>
        </p:spPr>
        <p:txBody>
          <a:bodyPr anchor="b"/>
          <a:lstStyle/>
          <a:p>
            <a:pPr algn="ctr" eaLnBrk="1" hangingPunct="1">
              <a:defRPr/>
            </a:pPr>
            <a:r>
              <a:rPr kumimoji="0" lang="en-US" sz="1200">
                <a:solidFill>
                  <a:schemeClr val="tx1">
                    <a:shade val="50000"/>
                  </a:schemeClr>
                </a:solidFill>
              </a:rPr>
              <a:t>ECN4169</a:t>
            </a:r>
          </a:p>
        </p:txBody>
      </p:sp>
      <p:sp>
        <p:nvSpPr>
          <p:cNvPr id="19462" name="Slide Number Placeholder 5"/>
          <p:cNvSpPr txBox="1">
            <a:spLocks noGrp="1"/>
          </p:cNvSpPr>
          <p:nvPr/>
        </p:nvSpPr>
        <p:spPr bwMode="auto">
          <a:xfrm>
            <a:off x="7924800" y="6416675"/>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b"/>
          <a:lstStyle>
            <a:lvl1pPr>
              <a:spcBef>
                <a:spcPct val="20000"/>
              </a:spcBef>
              <a:buClr>
                <a:srgbClr val="000000"/>
              </a:buClr>
              <a:buSzPct val="65000"/>
              <a:buFont typeface="Wingdings 2" panose="05020102010507070707" pitchFamily="18" charset="2"/>
              <a:buChar char=""/>
              <a:defRPr sz="2800">
                <a:solidFill>
                  <a:schemeClr val="tx1"/>
                </a:solidFill>
                <a:latin typeface="Book Antiqua" panose="02040602050305030304" pitchFamily="18" charset="0"/>
              </a:defRPr>
            </a:lvl1pPr>
            <a:lvl2pPr marL="742950" indent="-285750">
              <a:spcBef>
                <a:spcPct val="20000"/>
              </a:spcBef>
              <a:buClr>
                <a:schemeClr val="tx1"/>
              </a:buClr>
              <a:buSzPct val="80000"/>
              <a:buFont typeface="Wingdings 2" panose="05020102010507070707" pitchFamily="18" charset="2"/>
              <a:buChar char=""/>
              <a:defRPr sz="2400">
                <a:solidFill>
                  <a:schemeClr val="tx1"/>
                </a:solidFill>
                <a:latin typeface="Book Antiqua" panose="02040602050305030304" pitchFamily="18" charset="0"/>
              </a:defRPr>
            </a:lvl2pPr>
            <a:lvl3pPr marL="1143000" indent="-228600">
              <a:spcBef>
                <a:spcPct val="20000"/>
              </a:spcBef>
              <a:buClr>
                <a:schemeClr val="tx1"/>
              </a:buClr>
              <a:buSzPct val="95000"/>
              <a:buFont typeface="Wingdings" panose="05000000000000000000" pitchFamily="2" charset="2"/>
              <a:buChar char=""/>
              <a:defRPr sz="2200">
                <a:solidFill>
                  <a:schemeClr val="tx1"/>
                </a:solidFill>
                <a:latin typeface="Book Antiqua" panose="02040602050305030304" pitchFamily="18" charset="0"/>
              </a:defRPr>
            </a:lvl3pPr>
            <a:lvl4pPr marL="1600200" indent="-228600">
              <a:spcBef>
                <a:spcPct val="20000"/>
              </a:spcBef>
              <a:buClr>
                <a:schemeClr val="tx1"/>
              </a:buClr>
              <a:buSzPct val="100000"/>
              <a:buFont typeface="Wingdings 3" panose="05040102010807070707" pitchFamily="18" charset="2"/>
              <a:buChar char=""/>
              <a:defRPr sz="2000">
                <a:solidFill>
                  <a:schemeClr val="tx1"/>
                </a:solidFill>
                <a:latin typeface="Book Antiqua" panose="02040602050305030304" pitchFamily="18" charset="0"/>
              </a:defRPr>
            </a:lvl4pPr>
            <a:lvl5pPr marL="2057400" indent="-228600">
              <a:spcBef>
                <a:spcPct val="20000"/>
              </a:spcBef>
              <a:buClr>
                <a:schemeClr val="tx1"/>
              </a:buClr>
              <a:buFont typeface="Wingdings 2" panose="05020102010507070707" pitchFamily="18" charset="2"/>
              <a:buChar char=""/>
              <a:defRPr sz="2000">
                <a:solidFill>
                  <a:schemeClr val="tx1"/>
                </a:solidFill>
                <a:latin typeface="Book Antiqua" panose="02040602050305030304" pitchFamily="18" charset="0"/>
              </a:defRPr>
            </a:lvl5pPr>
            <a:lvl6pPr marL="25146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6pPr>
            <a:lvl7pPr marL="29718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7pPr>
            <a:lvl8pPr marL="34290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8pPr>
            <a:lvl9pPr marL="3886200" indent="-228600" eaLnBrk="0" fontAlgn="base" hangingPunct="0">
              <a:spcBef>
                <a:spcPct val="20000"/>
              </a:spcBef>
              <a:spcAft>
                <a:spcPct val="0"/>
              </a:spcAft>
              <a:buClr>
                <a:schemeClr val="tx1"/>
              </a:buClr>
              <a:buFont typeface="Wingdings 2" panose="05020102010507070707" pitchFamily="18" charset="2"/>
              <a:buChar char=""/>
              <a:defRPr sz="2000">
                <a:solidFill>
                  <a:schemeClr val="tx1"/>
                </a:solidFill>
                <a:latin typeface="Book Antiqua" panose="02040602050305030304" pitchFamily="18" charset="0"/>
              </a:defRPr>
            </a:lvl9pPr>
          </a:lstStyle>
          <a:p>
            <a:pPr algn="r" eaLnBrk="1" hangingPunct="1">
              <a:spcBef>
                <a:spcPct val="0"/>
              </a:spcBef>
              <a:buClrTx/>
              <a:buSzTx/>
              <a:buFontTx/>
              <a:buNone/>
            </a:pPr>
            <a:fld id="{BFF5BDA5-0DB0-4523-9B3C-A190690385E2}" type="slidenum">
              <a:rPr kumimoji="0" lang="en-US" altLang="en-US" sz="1200">
                <a:solidFill>
                  <a:srgbClr val="000000"/>
                </a:solidFill>
                <a:latin typeface="Times New Roman" panose="02020603050405020304" pitchFamily="18" charset="0"/>
              </a:rPr>
              <a:pPr algn="r" eaLnBrk="1" hangingPunct="1">
                <a:spcBef>
                  <a:spcPct val="0"/>
                </a:spcBef>
                <a:buClrTx/>
                <a:buSzTx/>
                <a:buFontTx/>
                <a:buNone/>
              </a:pPr>
              <a:t>15</a:t>
            </a:fld>
            <a:endParaRPr kumimoji="0" lang="en-US" altLang="en-US" sz="1200">
              <a:solidFill>
                <a:srgbClr val="000000"/>
              </a:solidFill>
              <a:latin typeface="Times New Roman" panose="02020603050405020304" pitchFamily="18" charset="0"/>
            </a:endParaRPr>
          </a:p>
        </p:txBody>
      </p:sp>
      <p:pic>
        <p:nvPicPr>
          <p:cNvPr id="7" name="Picture 8" descr="10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7563" y="1125538"/>
            <a:ext cx="21907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ANd9GcTRdSsHZ7zdM6V8hvYsvkx8fw1S5AemsQDe_N1ojdIVoaxiKFw-A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4048125"/>
            <a:ext cx="1914525"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2" descr="ANd9GcRrpnM3jaVuhcrmZ_ni7L2nd3ODR0HOgghLNEhQ_cq9abgtBpU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75" y="4062413"/>
            <a:ext cx="187642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4" descr="ANd9GcRZ2ex8A6GeNmpFtz-WhB7I9osOuRHvtrSgnAYPpP1_ZNmNiJ5hD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5588" y="3929063"/>
            <a:ext cx="175260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e Placeholder 10"/>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8/20/2025</a:t>
            </a:r>
          </a:p>
        </p:txBody>
      </p:sp>
      <p:sp>
        <p:nvSpPr>
          <p:cNvPr id="3" name="Title 2"/>
          <p:cNvSpPr>
            <a:spLocks noGrp="1"/>
          </p:cNvSpPr>
          <p:nvPr>
            <p:ph type="title"/>
          </p:nvPr>
        </p:nvSpPr>
        <p:spPr/>
        <p:txBody>
          <a:bodyPr/>
          <a:lstStyle/>
          <a:p>
            <a:endParaRPr lang="en-US"/>
          </a:p>
        </p:txBody>
      </p:sp>
      <p:graphicFrame>
        <p:nvGraphicFramePr>
          <p:cNvPr id="7" name="Content Placeholder 6">
            <a:extLst>
              <a:ext uri="{FF2B5EF4-FFF2-40B4-BE49-F238E27FC236}">
                <a16:creationId xmlns:a16="http://schemas.microsoft.com/office/drawing/2014/main" id="{4853DBA8-598E-7035-8A5F-C70CD0BC571E}"/>
              </a:ext>
            </a:extLst>
          </p:cNvPr>
          <p:cNvGraphicFramePr>
            <a:graphicFrameLocks noGrp="1"/>
          </p:cNvGraphicFramePr>
          <p:nvPr>
            <p:ph idx="1"/>
            <p:extLst>
              <p:ext uri="{D42A27DB-BD31-4B8C-83A1-F6EECF244321}">
                <p14:modId xmlns:p14="http://schemas.microsoft.com/office/powerpoint/2010/main" val="3791398947"/>
              </p:ext>
            </p:extLst>
          </p:nvPr>
        </p:nvGraphicFramePr>
        <p:xfrm>
          <a:off x="457200" y="476672"/>
          <a:ext cx="8229601" cy="5881762"/>
        </p:xfrm>
        <a:graphic>
          <a:graphicData uri="http://schemas.openxmlformats.org/drawingml/2006/table">
            <a:tbl>
              <a:tblPr>
                <a:tableStyleId>{5C22544A-7EE6-4342-B048-85BDC9FD1C3A}</a:tableStyleId>
              </a:tblPr>
              <a:tblGrid>
                <a:gridCol w="615203">
                  <a:extLst>
                    <a:ext uri="{9D8B030D-6E8A-4147-A177-3AD203B41FA5}">
                      <a16:colId xmlns:a16="http://schemas.microsoft.com/office/drawing/2014/main" val="2583250609"/>
                    </a:ext>
                  </a:extLst>
                </a:gridCol>
                <a:gridCol w="1058956">
                  <a:extLst>
                    <a:ext uri="{9D8B030D-6E8A-4147-A177-3AD203B41FA5}">
                      <a16:colId xmlns:a16="http://schemas.microsoft.com/office/drawing/2014/main" val="1667955602"/>
                    </a:ext>
                  </a:extLst>
                </a:gridCol>
                <a:gridCol w="482974">
                  <a:extLst>
                    <a:ext uri="{9D8B030D-6E8A-4147-A177-3AD203B41FA5}">
                      <a16:colId xmlns:a16="http://schemas.microsoft.com/office/drawing/2014/main" val="1305516892"/>
                    </a:ext>
                  </a:extLst>
                </a:gridCol>
                <a:gridCol w="5114365">
                  <a:extLst>
                    <a:ext uri="{9D8B030D-6E8A-4147-A177-3AD203B41FA5}">
                      <a16:colId xmlns:a16="http://schemas.microsoft.com/office/drawing/2014/main" val="3489572934"/>
                    </a:ext>
                  </a:extLst>
                </a:gridCol>
                <a:gridCol w="958103">
                  <a:extLst>
                    <a:ext uri="{9D8B030D-6E8A-4147-A177-3AD203B41FA5}">
                      <a16:colId xmlns:a16="http://schemas.microsoft.com/office/drawing/2014/main" val="2651388064"/>
                    </a:ext>
                  </a:extLst>
                </a:gridCol>
              </a:tblGrid>
              <a:tr h="275256">
                <a:tc>
                  <a:txBody>
                    <a:bodyPr/>
                    <a:lstStyle/>
                    <a:p>
                      <a:pPr marL="0" marR="0" algn="ctr" hangingPunct="0">
                        <a:spcBef>
                          <a:spcPts val="0"/>
                        </a:spcBef>
                        <a:spcAft>
                          <a:spcPts val="0"/>
                        </a:spcAft>
                      </a:pPr>
                      <a:r>
                        <a:rPr lang="en-US" sz="1100" dirty="0">
                          <a:effectLst/>
                          <a:highlight>
                            <a:srgbClr val="D9D9D9"/>
                          </a:highlight>
                        </a:rPr>
                        <a:t>Week</a:t>
                      </a:r>
                      <a:endParaRPr lang="en-US" sz="1100" dirty="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dirty="0">
                          <a:effectLst/>
                          <a:highlight>
                            <a:srgbClr val="D9D9D9"/>
                          </a:highlight>
                        </a:rPr>
                        <a:t>Dates</a:t>
                      </a:r>
                      <a:endParaRPr lang="en-US" sz="1100" dirty="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highlight>
                            <a:srgbClr val="D9D9D9"/>
                          </a:highlight>
                        </a:rPr>
                        <a:t> </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hangingPunct="0">
                        <a:spcBef>
                          <a:spcPts val="0"/>
                        </a:spcBef>
                        <a:spcAft>
                          <a:spcPts val="0"/>
                        </a:spcAft>
                      </a:pPr>
                      <a:r>
                        <a:rPr lang="en-US" sz="1100">
                          <a:effectLst/>
                          <a:highlight>
                            <a:srgbClr val="D9D9D9"/>
                          </a:highlight>
                        </a:rPr>
                        <a:t>Subject/Topic</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highlight>
                            <a:srgbClr val="D9D9D9"/>
                          </a:highlight>
                        </a:rPr>
                        <a:t>Reference</a:t>
                      </a:r>
                      <a:endParaRPr lang="en-US" sz="1100">
                        <a:effectLst/>
                        <a:highlight>
                          <a:srgbClr val="D9D9D9"/>
                        </a:highligh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982940286"/>
                  </a:ext>
                </a:extLst>
              </a:tr>
              <a:tr h="305841">
                <a:tc>
                  <a:txBody>
                    <a:bodyPr/>
                    <a:lstStyle/>
                    <a:p>
                      <a:pPr marL="0" marR="0" algn="ctr" hangingPunct="0">
                        <a:spcBef>
                          <a:spcPts val="0"/>
                        </a:spcBef>
                        <a:spcAft>
                          <a:spcPts val="0"/>
                        </a:spcAft>
                      </a:pPr>
                      <a:r>
                        <a:rPr lang="en-US" sz="1100">
                          <a:effectLst/>
                        </a:rPr>
                        <a:t>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8/20 8/22 </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100">
                          <a:effectLst/>
                        </a:rPr>
                        <a:t>Economics, Institutions, and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19944419"/>
                  </a:ext>
                </a:extLst>
              </a:tr>
              <a:tr h="305841">
                <a:tc>
                  <a:txBody>
                    <a:bodyPr/>
                    <a:lstStyle/>
                    <a:p>
                      <a:pPr marL="0" marR="0" algn="ctr" hangingPunct="0">
                        <a:spcBef>
                          <a:spcPts val="0"/>
                        </a:spcBef>
                        <a:spcAft>
                          <a:spcPts val="0"/>
                        </a:spcAft>
                      </a:pPr>
                      <a:r>
                        <a:rPr lang="en-US" sz="1100">
                          <a:effectLst/>
                        </a:rPr>
                        <a:t>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8/25 8/27 8/29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tc>
                <a:tc>
                  <a:txBody>
                    <a:bodyPr/>
                    <a:lstStyle/>
                    <a:p>
                      <a:pPr marL="0" marR="0" hangingPunct="0">
                        <a:spcBef>
                          <a:spcPts val="0"/>
                        </a:spcBef>
                        <a:spcAft>
                          <a:spcPts val="0"/>
                        </a:spcAft>
                      </a:pPr>
                      <a:r>
                        <a:rPr lang="en-US" sz="1100">
                          <a:effectLst/>
                        </a:rPr>
                        <a:t>Comparative Economic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30221006"/>
                  </a:ext>
                </a:extLst>
              </a:tr>
              <a:tr h="305841">
                <a:tc>
                  <a:txBody>
                    <a:bodyPr/>
                    <a:lstStyle/>
                    <a:p>
                      <a:pPr marL="0" marR="0" algn="ctr" hangingPunct="0">
                        <a:spcBef>
                          <a:spcPts val="0"/>
                        </a:spcBef>
                        <a:spcAft>
                          <a:spcPts val="0"/>
                        </a:spcAft>
                      </a:pPr>
                      <a:r>
                        <a:rPr lang="en-US" sz="1100">
                          <a:effectLst/>
                        </a:rPr>
                        <a:t>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solidFill>
                            <a:srgbClr val="C00000"/>
                          </a:solidFill>
                          <a:effectLst/>
                          <a:latin typeface="Arial" panose="020B0604020202020204" pitchFamily="34" charset="0"/>
                          <a:ea typeface="Arial Unicode MS"/>
                          <a:cs typeface="Times New Roman" panose="02020603050405020304" pitchFamily="18" charset="0"/>
                        </a:rPr>
                        <a:t>9/1</a:t>
                      </a:r>
                      <a:r>
                        <a:rPr lang="en-US" sz="1000">
                          <a:effectLst/>
                          <a:latin typeface="Arial" panose="020B0604020202020204" pitchFamily="34" charset="0"/>
                          <a:ea typeface="Arial Unicode MS"/>
                          <a:cs typeface="Times New Roman" panose="02020603050405020304" pitchFamily="18" charset="0"/>
                        </a:rPr>
                        <a:t>* 9/3 9/5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Classic Theories of Economic Growth and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426926520"/>
                  </a:ext>
                </a:extLst>
              </a:tr>
              <a:tr h="305841">
                <a:tc>
                  <a:txBody>
                    <a:bodyPr/>
                    <a:lstStyle/>
                    <a:p>
                      <a:pPr marL="0" marR="0" algn="ctr" hangingPunct="0">
                        <a:spcBef>
                          <a:spcPts val="0"/>
                        </a:spcBef>
                        <a:spcAft>
                          <a:spcPts val="0"/>
                        </a:spcAft>
                      </a:pPr>
                      <a:r>
                        <a:rPr lang="en-US" sz="1100">
                          <a:effectLst/>
                        </a:rPr>
                        <a:t>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9/8 9/10 9/12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Contemporary Models of Development and Underdevelopment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84493109"/>
                  </a:ext>
                </a:extLst>
              </a:tr>
              <a:tr h="305841">
                <a:tc>
                  <a:txBody>
                    <a:bodyPr/>
                    <a:lstStyle/>
                    <a:p>
                      <a:pPr marL="0" marR="0" algn="ctr" hangingPunct="0">
                        <a:spcBef>
                          <a:spcPts val="0"/>
                        </a:spcBef>
                        <a:spcAft>
                          <a:spcPts val="0"/>
                        </a:spcAft>
                      </a:pPr>
                      <a:r>
                        <a:rPr lang="en-US" sz="1100">
                          <a:effectLst/>
                        </a:rPr>
                        <a:t>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9/15 9/17 9/19</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Poverty, Inequality, and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26059909"/>
                  </a:ext>
                </a:extLst>
              </a:tr>
              <a:tr h="305841">
                <a:tc>
                  <a:txBody>
                    <a:bodyPr/>
                    <a:lstStyle/>
                    <a:p>
                      <a:pPr marL="0" marR="0" algn="ctr" hangingPunct="0">
                        <a:spcBef>
                          <a:spcPts val="0"/>
                        </a:spcBef>
                        <a:spcAft>
                          <a:spcPts val="0"/>
                        </a:spcAft>
                      </a:pPr>
                      <a:r>
                        <a:rPr lang="en-US" sz="1100">
                          <a:effectLst/>
                        </a:rPr>
                        <a:t>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9/22 9/24 9/26</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ME1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Population Growth and Economic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69901326"/>
                  </a:ext>
                </a:extLst>
              </a:tr>
              <a:tr h="305841">
                <a:tc>
                  <a:txBody>
                    <a:bodyPr/>
                    <a:lstStyle/>
                    <a:p>
                      <a:pPr marL="0" marR="0" algn="ctr" hangingPunct="0">
                        <a:spcBef>
                          <a:spcPts val="0"/>
                        </a:spcBef>
                        <a:spcAft>
                          <a:spcPts val="0"/>
                        </a:spcAft>
                      </a:pPr>
                      <a:r>
                        <a:rPr lang="en-US" sz="1100">
                          <a:effectLst/>
                        </a:rPr>
                        <a:t>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9/29 10/1 10/3</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Urbanization and Rural-Urban Migration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42241763"/>
                  </a:ext>
                </a:extLst>
              </a:tr>
              <a:tr h="305841">
                <a:tc>
                  <a:txBody>
                    <a:bodyPr/>
                    <a:lstStyle/>
                    <a:p>
                      <a:pPr marL="0" marR="0" algn="ctr" hangingPunct="0">
                        <a:spcBef>
                          <a:spcPts val="0"/>
                        </a:spcBef>
                        <a:spcAft>
                          <a:spcPts val="0"/>
                        </a:spcAft>
                      </a:pPr>
                      <a:r>
                        <a:rPr lang="en-US" sz="1100">
                          <a:effectLst/>
                        </a:rPr>
                        <a:t>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10/6-10/12</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Midterm Break – Reading Week</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589550967"/>
                  </a:ext>
                </a:extLst>
              </a:tr>
              <a:tr h="305841">
                <a:tc>
                  <a:txBody>
                    <a:bodyPr/>
                    <a:lstStyle/>
                    <a:p>
                      <a:pPr marL="0" marR="0" algn="ctr" hangingPunct="0">
                        <a:spcBef>
                          <a:spcPts val="0"/>
                        </a:spcBef>
                        <a:spcAft>
                          <a:spcPts val="0"/>
                        </a:spcAft>
                      </a:pPr>
                      <a:r>
                        <a:rPr lang="en-US" sz="1100">
                          <a:effectLst/>
                        </a:rPr>
                        <a:t>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10/13 10/15 10/17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Human Capital: Education and Health in Economic Development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251062085"/>
                  </a:ext>
                </a:extLst>
              </a:tr>
              <a:tr h="517482">
                <a:tc>
                  <a:txBody>
                    <a:bodyPr/>
                    <a:lstStyle/>
                    <a:p>
                      <a:pPr marL="0" marR="0" algn="ctr" hangingPunct="0">
                        <a:spcBef>
                          <a:spcPts val="0"/>
                        </a:spcBef>
                        <a:spcAft>
                          <a:spcPts val="0"/>
                        </a:spcAft>
                      </a:pPr>
                      <a:r>
                        <a:rPr lang="en-US" sz="1100">
                          <a:effectLst/>
                        </a:rPr>
                        <a:t>10</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10/20 10/22 10/24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Agricultural Transformation and Rural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9</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111514101"/>
                  </a:ext>
                </a:extLst>
              </a:tr>
              <a:tr h="267916">
                <a:tc>
                  <a:txBody>
                    <a:bodyPr/>
                    <a:lstStyle/>
                    <a:p>
                      <a:pPr marL="0" marR="0" algn="ctr" hangingPunct="0">
                        <a:spcBef>
                          <a:spcPts val="0"/>
                        </a:spcBef>
                        <a:spcAft>
                          <a:spcPts val="0"/>
                        </a:spcAft>
                      </a:pPr>
                      <a:r>
                        <a:rPr lang="en-US" sz="1100">
                          <a:effectLst/>
                        </a:rPr>
                        <a:t>11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solidFill>
                            <a:srgbClr val="C00000"/>
                          </a:solidFill>
                          <a:effectLst/>
                          <a:latin typeface="Arial" panose="020B0604020202020204" pitchFamily="34" charset="0"/>
                          <a:ea typeface="Arial Unicode MS"/>
                          <a:cs typeface="Times New Roman" panose="02020603050405020304" pitchFamily="18" charset="0"/>
                        </a:rPr>
                        <a:t>10/27</a:t>
                      </a:r>
                      <a:r>
                        <a:rPr lang="en-US" sz="1000">
                          <a:effectLst/>
                          <a:latin typeface="Arial" panose="020B0604020202020204" pitchFamily="34" charset="0"/>
                          <a:ea typeface="Arial Unicode MS"/>
                          <a:cs typeface="Times New Roman" panose="02020603050405020304" pitchFamily="18" charset="0"/>
                        </a:rPr>
                        <a:t>**10/29 10/31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ME2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Development Policymaking and the Roles of Market, State, and Civil Society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11</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630136679"/>
                  </a:ext>
                </a:extLst>
              </a:tr>
              <a:tr h="267916">
                <a:tc>
                  <a:txBody>
                    <a:bodyPr/>
                    <a:lstStyle/>
                    <a:p>
                      <a:pPr marL="0" marR="0" algn="ctr" hangingPunct="0">
                        <a:spcBef>
                          <a:spcPts val="0"/>
                        </a:spcBef>
                        <a:spcAft>
                          <a:spcPts val="0"/>
                        </a:spcAft>
                      </a:pPr>
                      <a:r>
                        <a:rPr lang="en-US" sz="1100">
                          <a:effectLst/>
                        </a:rPr>
                        <a:t>12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11/3 11/5 11/7</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International Trade Theory and Development Strategy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12</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83269959"/>
                  </a:ext>
                </a:extLst>
              </a:tr>
              <a:tr h="267916">
                <a:tc>
                  <a:txBody>
                    <a:bodyPr/>
                    <a:lstStyle/>
                    <a:p>
                      <a:pPr marL="0" marR="0" algn="ctr" hangingPunct="0">
                        <a:spcBef>
                          <a:spcPts val="0"/>
                        </a:spcBef>
                        <a:spcAft>
                          <a:spcPts val="0"/>
                        </a:spcAft>
                      </a:pPr>
                      <a:r>
                        <a:rPr lang="en-US" sz="1100">
                          <a:effectLst/>
                        </a:rPr>
                        <a:t>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11/10 </a:t>
                      </a:r>
                      <a:r>
                        <a:rPr lang="ru-RU" sz="1000">
                          <a:effectLst/>
                          <a:latin typeface="Arial" panose="020B0604020202020204" pitchFamily="34" charset="0"/>
                          <a:ea typeface="Arial Unicode MS"/>
                          <a:cs typeface="Times New Roman" panose="02020603050405020304" pitchFamily="18" charset="0"/>
                        </a:rPr>
                        <a:t>11/</a:t>
                      </a:r>
                      <a:r>
                        <a:rPr lang="en-US" sz="1000">
                          <a:effectLst/>
                          <a:latin typeface="Arial" panose="020B0604020202020204" pitchFamily="34" charset="0"/>
                          <a:ea typeface="Arial Unicode MS"/>
                          <a:cs typeface="Times New Roman" panose="02020603050405020304" pitchFamily="18" charset="0"/>
                        </a:rPr>
                        <a:t>12</a:t>
                      </a:r>
                      <a:r>
                        <a:rPr lang="ru-RU" sz="1000">
                          <a:effectLst/>
                          <a:latin typeface="Arial" panose="020B0604020202020204" pitchFamily="34" charset="0"/>
                          <a:ea typeface="Arial Unicode MS"/>
                          <a:cs typeface="Times New Roman" panose="02020603050405020304" pitchFamily="18" charset="0"/>
                        </a:rPr>
                        <a:t> 11/</a:t>
                      </a:r>
                      <a:r>
                        <a:rPr lang="en-US" sz="1000">
                          <a:effectLst/>
                          <a:latin typeface="Arial" panose="020B0604020202020204" pitchFamily="34" charset="0"/>
                          <a:ea typeface="Arial Unicode MS"/>
                          <a:cs typeface="Times New Roman" panose="02020603050405020304" pitchFamily="18" charset="0"/>
                        </a:rPr>
                        <a:t>14</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Balance of Payments, Developing-Country Debt, and the Macroeconomic Stabilization Controversy</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13</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692380"/>
                  </a:ext>
                </a:extLst>
              </a:tr>
              <a:tr h="267916">
                <a:tc>
                  <a:txBody>
                    <a:bodyPr/>
                    <a:lstStyle/>
                    <a:p>
                      <a:pPr marL="0" marR="0" algn="ctr" hangingPunct="0">
                        <a:spcBef>
                          <a:spcPts val="0"/>
                        </a:spcBef>
                        <a:spcAft>
                          <a:spcPts val="0"/>
                        </a:spcAft>
                      </a:pPr>
                      <a:r>
                        <a:rPr lang="en-US" sz="1100">
                          <a:effectLst/>
                        </a:rPr>
                        <a:t>14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11/17 </a:t>
                      </a:r>
                      <a:r>
                        <a:rPr lang="ru-RU" sz="1000">
                          <a:effectLst/>
                          <a:latin typeface="Arial" panose="020B0604020202020204" pitchFamily="34" charset="0"/>
                          <a:ea typeface="Arial Unicode MS"/>
                          <a:cs typeface="Times New Roman" panose="02020603050405020304" pitchFamily="18" charset="0"/>
                        </a:rPr>
                        <a:t>11/</a:t>
                      </a:r>
                      <a:r>
                        <a:rPr lang="en-US" sz="1000">
                          <a:effectLst/>
                          <a:latin typeface="Arial" panose="020B0604020202020204" pitchFamily="34" charset="0"/>
                          <a:ea typeface="Arial Unicode MS"/>
                          <a:cs typeface="Times New Roman" panose="02020603050405020304" pitchFamily="18" charset="0"/>
                        </a:rPr>
                        <a:t>19 11/21</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Foreign Finance, Investment, and Aid: Controversies and Opportunities</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14</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47797680"/>
                  </a:ext>
                </a:extLst>
              </a:tr>
              <a:tr h="267916">
                <a:tc>
                  <a:txBody>
                    <a:bodyPr/>
                    <a:lstStyle/>
                    <a:p>
                      <a:pPr marL="0" marR="0" algn="ctr" hangingPunct="0">
                        <a:spcBef>
                          <a:spcPts val="0"/>
                        </a:spcBef>
                        <a:spcAft>
                          <a:spcPts val="0"/>
                        </a:spcAft>
                      </a:pPr>
                      <a:r>
                        <a:rPr lang="en-US" sz="1100">
                          <a:effectLst/>
                        </a:rPr>
                        <a:t>15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Times New Roman" panose="02020603050405020304" pitchFamily="18" charset="0"/>
                          <a:cs typeface="Times New Roman" panose="02020603050405020304" pitchFamily="18" charset="0"/>
                        </a:rPr>
                        <a:t>11/24 </a:t>
                      </a:r>
                      <a:r>
                        <a:rPr lang="ru-RU" sz="1000">
                          <a:effectLst/>
                          <a:latin typeface="Arial" panose="020B0604020202020204" pitchFamily="34" charset="0"/>
                          <a:ea typeface="Times New Roman" panose="02020603050405020304" pitchFamily="18" charset="0"/>
                          <a:cs typeface="Times New Roman" panose="02020603050405020304" pitchFamily="18" charset="0"/>
                        </a:rPr>
                        <a:t>1</a:t>
                      </a:r>
                      <a:r>
                        <a:rPr lang="en-US" sz="1000">
                          <a:effectLst/>
                          <a:latin typeface="Arial" panose="020B0604020202020204" pitchFamily="34" charset="0"/>
                          <a:ea typeface="Times New Roman" panose="02020603050405020304" pitchFamily="18" charset="0"/>
                          <a:cs typeface="Times New Roman" panose="02020603050405020304" pitchFamily="18" charset="0"/>
                        </a:rPr>
                        <a:t>1</a:t>
                      </a:r>
                      <a:r>
                        <a:rPr lang="ru-RU" sz="1000">
                          <a:effectLst/>
                          <a:latin typeface="Arial" panose="020B0604020202020204" pitchFamily="34" charset="0"/>
                          <a:ea typeface="Times New Roman" panose="02020603050405020304" pitchFamily="18" charset="0"/>
                          <a:cs typeface="Times New Roman" panose="02020603050405020304" pitchFamily="18" charset="0"/>
                        </a:rPr>
                        <a:t>/</a:t>
                      </a:r>
                      <a:r>
                        <a:rPr lang="en-US" sz="1000">
                          <a:effectLst/>
                          <a:latin typeface="Arial" panose="020B0604020202020204" pitchFamily="34" charset="0"/>
                          <a:ea typeface="Times New Roman" panose="02020603050405020304" pitchFamily="18" charset="0"/>
                          <a:cs typeface="Times New Roman" panose="02020603050405020304" pitchFamily="18" charset="0"/>
                        </a:rPr>
                        <a:t>26</a:t>
                      </a:r>
                      <a:r>
                        <a:rPr lang="ru-RU" sz="1000">
                          <a:effectLst/>
                          <a:latin typeface="Arial" panose="020B0604020202020204" pitchFamily="34" charset="0"/>
                          <a:ea typeface="Times New Roman" panose="02020603050405020304" pitchFamily="18" charset="0"/>
                          <a:cs typeface="Times New Roman" panose="02020603050405020304" pitchFamily="18" charset="0"/>
                        </a:rPr>
                        <a:t> 1</a:t>
                      </a:r>
                      <a:r>
                        <a:rPr lang="en-US" sz="1000">
                          <a:effectLst/>
                          <a:latin typeface="Arial" panose="020B0604020202020204" pitchFamily="34" charset="0"/>
                          <a:ea typeface="Times New Roman" panose="02020603050405020304" pitchFamily="18" charset="0"/>
                          <a:cs typeface="Times New Roman" panose="02020603050405020304" pitchFamily="18" charset="0"/>
                        </a:rPr>
                        <a:t>1</a:t>
                      </a:r>
                      <a:r>
                        <a:rPr lang="ru-RU" sz="1000">
                          <a:effectLst/>
                          <a:latin typeface="Arial" panose="020B0604020202020204" pitchFamily="34" charset="0"/>
                          <a:ea typeface="Times New Roman" panose="02020603050405020304" pitchFamily="18" charset="0"/>
                          <a:cs typeface="Times New Roman" panose="02020603050405020304" pitchFamily="18" charset="0"/>
                        </a:rPr>
                        <a:t>/</a:t>
                      </a:r>
                      <a:r>
                        <a:rPr lang="en-US" sz="1000">
                          <a:effectLst/>
                          <a:latin typeface="Arial" panose="020B0604020202020204" pitchFamily="34" charset="0"/>
                          <a:ea typeface="Times New Roman" panose="02020603050405020304" pitchFamily="18" charset="0"/>
                          <a:cs typeface="Times New Roman" panose="02020603050405020304" pitchFamily="18" charset="0"/>
                        </a:rPr>
                        <a:t>28</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Finance and Fiscal Policy for Development</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algn="ctr" hangingPunct="0">
                        <a:spcBef>
                          <a:spcPts val="0"/>
                        </a:spcBef>
                        <a:spcAft>
                          <a:spcPts val="0"/>
                        </a:spcAft>
                      </a:pPr>
                      <a:r>
                        <a:rPr lang="en-US" sz="1100">
                          <a:effectLst/>
                        </a:rPr>
                        <a:t>Chapter 15</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30302039"/>
                  </a:ext>
                </a:extLst>
              </a:tr>
              <a:tr h="267916">
                <a:tc>
                  <a:txBody>
                    <a:bodyPr/>
                    <a:lstStyle/>
                    <a:p>
                      <a:pPr marL="0" marR="0" algn="ctr" hangingPunct="0">
                        <a:spcBef>
                          <a:spcPts val="0"/>
                        </a:spcBef>
                        <a:spcAft>
                          <a:spcPts val="0"/>
                        </a:spcAft>
                      </a:pPr>
                      <a:r>
                        <a:rPr lang="en-US" sz="1100">
                          <a:effectLst/>
                        </a:rPr>
                        <a:t>16</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a:effectLst/>
                          <a:latin typeface="Arial" panose="020B0604020202020204" pitchFamily="34" charset="0"/>
                          <a:ea typeface="Arial Unicode MS"/>
                          <a:cs typeface="Times New Roman" panose="02020603050405020304" pitchFamily="18" charset="0"/>
                        </a:rPr>
                        <a:t>12/1 12/3 12/5</a:t>
                      </a:r>
                      <a:endParaRPr lang="en-US" sz="12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rPr>
                        <a:t>Revision &amp; FE Preparation</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fr-FR"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3421198"/>
                  </a:ext>
                </a:extLst>
              </a:tr>
              <a:tr h="267916">
                <a:tc>
                  <a:txBody>
                    <a:bodyPr/>
                    <a:lstStyle/>
                    <a:p>
                      <a:pPr marL="0" marR="0" algn="ctr" hangingPunct="0">
                        <a:spcBef>
                          <a:spcPts val="0"/>
                        </a:spcBef>
                        <a:spcAft>
                          <a:spcPts val="0"/>
                        </a:spcAft>
                      </a:pPr>
                      <a:r>
                        <a:rPr lang="en-US" sz="1100">
                          <a:effectLst/>
                        </a:rPr>
                        <a:t>17</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buNone/>
                      </a:pPr>
                      <a:r>
                        <a:rPr lang="en-US" sz="1000" dirty="0">
                          <a:effectLst/>
                          <a:latin typeface="Arial" panose="020B0604020202020204" pitchFamily="34" charset="0"/>
                          <a:ea typeface="Arial Unicode MS"/>
                          <a:cs typeface="Times New Roman" panose="02020603050405020304" pitchFamily="18" charset="0"/>
                        </a:rPr>
                        <a:t>12/8 12/10</a:t>
                      </a:r>
                      <a:endParaRPr lang="en-US" sz="12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1430" marR="11430" marT="11430"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67368318"/>
                  </a:ext>
                </a:extLst>
              </a:tr>
              <a:tr h="267916">
                <a:tc>
                  <a:txBody>
                    <a:bodyPr/>
                    <a:lstStyle/>
                    <a:p>
                      <a:pPr marL="0" marR="0" algn="ctr" hangingPunct="0">
                        <a:spcBef>
                          <a:spcPts val="0"/>
                        </a:spcBef>
                        <a:spcAft>
                          <a:spcPts val="0"/>
                        </a:spcAft>
                      </a:pPr>
                      <a:r>
                        <a:rPr lang="en-US" sz="1100">
                          <a:effectLst/>
                        </a:rPr>
                        <a:t>18</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0" marR="0" algn="ctr" hangingPunct="0">
                        <a:spcBef>
                          <a:spcPts val="0"/>
                        </a:spcBef>
                        <a:spcAft>
                          <a:spcPts val="0"/>
                        </a:spcAft>
                      </a:pPr>
                      <a:r>
                        <a:rPr lang="en-US" sz="1100">
                          <a:effectLst>
                            <a:outerShdw blurRad="50800" dist="38100" dir="2700000" algn="tl">
                              <a:srgbClr val="000000">
                                <a:alpha val="40000"/>
                              </a:srgbClr>
                            </a:outerShdw>
                          </a:effectLst>
                        </a:rPr>
                        <a:t>FE</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hangingPunct="0">
                        <a:spcBef>
                          <a:spcPts val="0"/>
                        </a:spcBef>
                        <a:spcAft>
                          <a:spcPts val="0"/>
                        </a:spcAft>
                      </a:pPr>
                      <a:r>
                        <a:rPr lang="en-US" sz="1100">
                          <a:effectLst>
                            <a:outerShdw blurRad="50800" dist="38100" dir="2700000" algn="tl">
                              <a:srgbClr val="000000">
                                <a:alpha val="40000"/>
                              </a:srgbClr>
                            </a:outerShdw>
                          </a:effectLst>
                        </a:rPr>
                        <a:t> </a:t>
                      </a:r>
                      <a:endParaRPr lang="en-US" sz="11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10085" marR="10085" marT="10085" marB="0" anchor="ctr"/>
                </a:tc>
                <a:tc>
                  <a:txBody>
                    <a:bodyPr/>
                    <a:lstStyle/>
                    <a:p>
                      <a:pPr marL="179705" marR="0" hangingPunct="0">
                        <a:spcBef>
                          <a:spcPts val="0"/>
                        </a:spcBef>
                        <a:spcAft>
                          <a:spcPts val="0"/>
                        </a:spcAft>
                      </a:pPr>
                      <a:r>
                        <a:rPr lang="en-US" sz="1100" dirty="0">
                          <a:effectLst>
                            <a:outerShdw blurRad="50800" dist="38100" dir="2700000" algn="tl">
                              <a:srgbClr val="000000">
                                <a:alpha val="40000"/>
                              </a:srgbClr>
                            </a:outerShdw>
                          </a:effectLst>
                        </a:rPr>
                        <a:t>Ch 3,4,7,12-15</a:t>
                      </a:r>
                      <a:endParaRPr lang="en-US" sz="11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42034133"/>
                  </a:ext>
                </a:extLst>
              </a:tr>
            </a:tbl>
          </a:graphicData>
        </a:graphic>
      </p:graphicFrame>
    </p:spTree>
  </p:cSld>
  <p:clrMapOvr>
    <a:masterClrMapping/>
  </p:clrMapOvr>
  <p:transition>
    <p:fade thruBlk="1"/>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21507" name="Content Placeholder 2"/>
          <p:cNvSpPr>
            <a:spLocks noGrp="1"/>
          </p:cNvSpPr>
          <p:nvPr>
            <p:ph idx="1"/>
          </p:nvPr>
        </p:nvSpPr>
        <p:spPr/>
        <p:txBody>
          <a:bodyPr/>
          <a:lstStyle/>
          <a:p>
            <a:pPr>
              <a:buFont typeface="Wingdings 2" panose="05020102010507070707" pitchFamily="18" charset="2"/>
              <a:buNone/>
            </a:pPr>
            <a:r>
              <a:rPr lang="en-US" altLang="en-US" sz="2000" b="1"/>
              <a:t>Means of Communication</a:t>
            </a:r>
            <a:endParaRPr lang="en-US" altLang="en-US" sz="2000"/>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Certain files will be placed on L-Drive</a:t>
            </a:r>
          </a:p>
          <a:p>
            <a:pPr>
              <a:buFont typeface="Wingdings 2" panose="05020102010507070707" pitchFamily="18" charset="2"/>
              <a:buNone/>
            </a:pPr>
            <a:r>
              <a:rPr lang="en-US" altLang="en-US" sz="2000"/>
              <a:t>Almost  all of my files will have </a:t>
            </a:r>
            <a:r>
              <a:rPr lang="en-US" altLang="en-US" sz="2000" b="1"/>
              <a:t>‘ECN4169_YYMMDD-WD’</a:t>
            </a:r>
            <a:r>
              <a:rPr lang="en-US" altLang="en-US" sz="2000"/>
              <a:t> in their names. You can easily and quickly sort and find the appropriate file.</a:t>
            </a:r>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I prefer emails to phone calls. Please don’t disturb me beyond my office hours.</a:t>
            </a:r>
          </a:p>
          <a:p>
            <a:pPr>
              <a:buFont typeface="Wingdings 2" panose="05020102010507070707" pitchFamily="18" charset="2"/>
              <a:buNone/>
            </a:pPr>
            <a:endParaRPr lang="en-US" altLang="en-US" sz="2000"/>
          </a:p>
          <a:p>
            <a:pPr>
              <a:buFont typeface="Wingdings 2" panose="05020102010507070707" pitchFamily="18" charset="2"/>
              <a:buNone/>
            </a:pPr>
            <a:r>
              <a:rPr lang="en-US" altLang="en-US" sz="2000"/>
              <a:t>I suggest you to check regularly your ‘@kimep.kz’ accounts.</a:t>
            </a:r>
          </a:p>
          <a:p>
            <a:pPr>
              <a:buFont typeface="Wingdings 2" panose="05020102010507070707" pitchFamily="18" charset="2"/>
              <a:buNone/>
            </a:pPr>
            <a:endParaRPr lang="en-US" altLang="en-US"/>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1. Which of the following is not an important objective of development?</a:t>
            </a:r>
          </a:p>
          <a:p>
            <a:pPr>
              <a:buFont typeface="Wingdings 2" panose="05020102010507070707" pitchFamily="18" charset="2"/>
              <a:buNone/>
              <a:defRPr/>
            </a:pPr>
            <a:r>
              <a:rPr lang="it-IT" dirty="0"/>
              <a:t>a.	increases in per capita income</a:t>
            </a:r>
            <a:endParaRPr lang="en-US" dirty="0"/>
          </a:p>
          <a:p>
            <a:pPr>
              <a:buFont typeface="Wingdings 2" panose="05020102010507070707" pitchFamily="18" charset="2"/>
              <a:buNone/>
              <a:defRPr/>
            </a:pPr>
            <a:r>
              <a:rPr lang="en-US" dirty="0"/>
              <a:t>b.	the expansion of available choices</a:t>
            </a:r>
          </a:p>
          <a:p>
            <a:pPr>
              <a:buFont typeface="Wingdings 2" panose="05020102010507070707" pitchFamily="18" charset="2"/>
              <a:buNone/>
              <a:defRPr/>
            </a:pPr>
            <a:r>
              <a:rPr lang="en-US" dirty="0"/>
              <a:t>c.	increases in individual and national self-esteem</a:t>
            </a:r>
          </a:p>
          <a:p>
            <a:pPr>
              <a:buFont typeface="Wingdings 2" panose="05020102010507070707" pitchFamily="18" charset="2"/>
              <a:buNone/>
              <a:defRPr/>
            </a:pPr>
            <a:r>
              <a:rPr lang="en-US" dirty="0"/>
              <a:t>d.	all of the above are important objectives of development</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2. 	The Millennium Development Goals include</a:t>
            </a:r>
          </a:p>
          <a:p>
            <a:pPr>
              <a:buFont typeface="Wingdings 2" panose="05020102010507070707" pitchFamily="18" charset="2"/>
              <a:buNone/>
              <a:defRPr/>
            </a:pPr>
            <a:r>
              <a:rPr lang="en-US" dirty="0"/>
              <a:t>a.	eliminating the proportion of people living on less than $1 per day.</a:t>
            </a:r>
          </a:p>
          <a:p>
            <a:pPr>
              <a:buFont typeface="Wingdings 2" panose="05020102010507070707" pitchFamily="18" charset="2"/>
              <a:buNone/>
              <a:defRPr/>
            </a:pPr>
            <a:r>
              <a:rPr lang="en-US" dirty="0"/>
              <a:t>b.	universal primary education.</a:t>
            </a:r>
          </a:p>
          <a:p>
            <a:pPr>
              <a:buFont typeface="Wingdings 2" panose="05020102010507070707" pitchFamily="18" charset="2"/>
              <a:buNone/>
              <a:defRPr/>
            </a:pPr>
            <a:r>
              <a:rPr lang="en-US" dirty="0"/>
              <a:t>c.	increasing exports by one half.</a:t>
            </a:r>
          </a:p>
          <a:p>
            <a:pPr>
              <a:buFont typeface="Wingdings 2" panose="05020102010507070707" pitchFamily="18" charset="2"/>
              <a:buNone/>
              <a:defRPr/>
            </a:pPr>
            <a:r>
              <a:rPr lang="en-US" dirty="0"/>
              <a:t>d.	all of the above.</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Outline</a:t>
            </a:r>
          </a:p>
        </p:txBody>
      </p:sp>
      <p:sp>
        <p:nvSpPr>
          <p:cNvPr id="5123" name="Rectangle 3"/>
          <p:cNvSpPr>
            <a:spLocks noGrp="1" noChangeArrowheads="1"/>
          </p:cNvSpPr>
          <p:nvPr>
            <p:ph idx="1"/>
          </p:nvPr>
        </p:nvSpPr>
        <p:spPr/>
        <p:txBody>
          <a:bodyPr/>
          <a:lstStyle/>
          <a:p>
            <a:pPr>
              <a:buFont typeface="Wingdings" panose="05000000000000000000" pitchFamily="2" charset="2"/>
              <a:buChar char="§"/>
            </a:pPr>
            <a:r>
              <a:rPr lang="en-US" altLang="en-US"/>
              <a:t>General Information</a:t>
            </a:r>
          </a:p>
          <a:p>
            <a:pPr>
              <a:buFont typeface="Wingdings" panose="05000000000000000000" pitchFamily="2" charset="2"/>
              <a:buChar char="§"/>
            </a:pPr>
            <a:r>
              <a:rPr lang="en-US" altLang="en-US"/>
              <a:t>Questionnaire</a:t>
            </a:r>
          </a:p>
          <a:p>
            <a:pPr>
              <a:buFont typeface="Wingdings" panose="05000000000000000000" pitchFamily="2" charset="2"/>
              <a:buChar char="§"/>
            </a:pPr>
            <a:r>
              <a:rPr lang="en-US" altLang="en-US"/>
              <a:t>Questions</a:t>
            </a:r>
          </a:p>
          <a:p>
            <a:pPr>
              <a:buFont typeface="Wingdings" panose="05000000000000000000" pitchFamily="2" charset="2"/>
              <a:buChar char="§"/>
            </a:pPr>
            <a:r>
              <a:rPr lang="en-US" altLang="en-US"/>
              <a:t>Short Clip on Countries across Time</a:t>
            </a:r>
          </a:p>
          <a:p>
            <a:pPr>
              <a:buFont typeface="Wingdings" panose="05000000000000000000" pitchFamily="2" charset="2"/>
              <a:buChar char="§"/>
            </a:pPr>
            <a:r>
              <a:rPr lang="en-US" altLang="en-US"/>
              <a:t>Some Notions</a:t>
            </a:r>
          </a:p>
        </p:txBody>
      </p:sp>
      <p:sp>
        <p:nvSpPr>
          <p:cNvPr id="5" name="Date Placeholder 4"/>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3" name="click.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3. 	It is not possible for a country to experience </a:t>
            </a:r>
          </a:p>
          <a:p>
            <a:pPr>
              <a:buFont typeface="Wingdings 2" panose="05020102010507070707" pitchFamily="18" charset="2"/>
              <a:buNone/>
              <a:defRPr/>
            </a:pPr>
            <a:r>
              <a:rPr lang="en-US" dirty="0"/>
              <a:t>a.	economic development without economic growth.</a:t>
            </a:r>
          </a:p>
          <a:p>
            <a:pPr>
              <a:buFont typeface="Wingdings 2" panose="05020102010507070707" pitchFamily="18" charset="2"/>
              <a:buNone/>
              <a:defRPr/>
            </a:pPr>
            <a:r>
              <a:rPr lang="en-US" dirty="0"/>
              <a:t>b.	economic growth without economic development.</a:t>
            </a:r>
          </a:p>
          <a:p>
            <a:pPr>
              <a:buFont typeface="Wingdings 2" panose="05020102010507070707" pitchFamily="18" charset="2"/>
              <a:buNone/>
              <a:defRPr/>
            </a:pPr>
            <a:r>
              <a:rPr lang="en-US" dirty="0"/>
              <a:t>c.	economic growth and economic development simultaneously.</a:t>
            </a:r>
          </a:p>
          <a:p>
            <a:pPr>
              <a:buFont typeface="Wingdings 2" panose="05020102010507070707" pitchFamily="18" charset="2"/>
              <a:buNone/>
              <a:defRPr/>
            </a:pPr>
            <a:r>
              <a:rPr lang="en-US" dirty="0"/>
              <a:t>d.	both (a) and (b) are correct.</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Questions</a:t>
            </a:r>
          </a:p>
        </p:txBody>
      </p:sp>
      <p:sp>
        <p:nvSpPr>
          <p:cNvPr id="3" name="Content Placeholder 2"/>
          <p:cNvSpPr>
            <a:spLocks noGrp="1"/>
          </p:cNvSpPr>
          <p:nvPr>
            <p:ph idx="1"/>
          </p:nvPr>
        </p:nvSpPr>
        <p:spPr/>
        <p:txBody>
          <a:bodyPr/>
          <a:lstStyle/>
          <a:p>
            <a:pPr>
              <a:buFont typeface="Wingdings 2" panose="05020102010507070707" pitchFamily="18" charset="2"/>
              <a:buNone/>
              <a:defRPr/>
            </a:pPr>
            <a:r>
              <a:rPr lang="en-US" dirty="0"/>
              <a:t>4. A good definition of the meaning of development is the</a:t>
            </a:r>
          </a:p>
          <a:p>
            <a:pPr>
              <a:buFont typeface="Wingdings 2" panose="05020102010507070707" pitchFamily="18" charset="2"/>
              <a:buNone/>
              <a:defRPr/>
            </a:pPr>
            <a:r>
              <a:rPr lang="en-US" dirty="0"/>
              <a:t>a.	elimination of absolute poverty.</a:t>
            </a:r>
          </a:p>
          <a:p>
            <a:pPr>
              <a:buFont typeface="Wingdings 2" panose="05020102010507070707" pitchFamily="18" charset="2"/>
              <a:buNone/>
              <a:defRPr/>
            </a:pPr>
            <a:r>
              <a:rPr lang="en-US" dirty="0"/>
              <a:t>b.	improvement in the quality of life.</a:t>
            </a:r>
          </a:p>
          <a:p>
            <a:pPr>
              <a:buFont typeface="Wingdings 2" panose="05020102010507070707" pitchFamily="18" charset="2"/>
              <a:buNone/>
              <a:defRPr/>
            </a:pPr>
            <a:r>
              <a:rPr lang="en-US" dirty="0"/>
              <a:t>c.	fulfillment of the potential of individuals.</a:t>
            </a:r>
          </a:p>
          <a:p>
            <a:pPr>
              <a:buFont typeface="Wingdings 2" panose="05020102010507070707" pitchFamily="18" charset="2"/>
              <a:buNone/>
              <a:defRPr/>
            </a:pPr>
            <a:r>
              <a:rPr lang="en-US" dirty="0"/>
              <a:t>d.	all of the above.</a:t>
            </a:r>
          </a:p>
          <a:p>
            <a:pPr marL="650875" indent="-514350">
              <a:buFont typeface="+mj-lt"/>
              <a:buAutoNum type="arabicPeriod" startAt="6"/>
              <a:defRPr/>
            </a:pPr>
            <a:endParaRPr lang="en-US" dirty="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Short Clip</a:t>
            </a:r>
          </a:p>
        </p:txBody>
      </p:sp>
      <p:sp>
        <p:nvSpPr>
          <p:cNvPr id="27651" name="Content Placeholder 2"/>
          <p:cNvSpPr>
            <a:spLocks noGrp="1"/>
          </p:cNvSpPr>
          <p:nvPr>
            <p:ph idx="1"/>
          </p:nvPr>
        </p:nvSpPr>
        <p:spPr/>
        <p:txBody>
          <a:bodyPr/>
          <a:lstStyle/>
          <a:p>
            <a:pPr marL="650875" indent="-514350">
              <a:buFont typeface="Wingdings 2" panose="05020102010507070707" pitchFamily="18" charset="2"/>
              <a:buNone/>
            </a:pPr>
            <a:r>
              <a:rPr lang="en-US" altLang="en-US"/>
              <a:t>Please watch it carefully to answer the following questions:</a:t>
            </a:r>
          </a:p>
          <a:p>
            <a:pPr marL="650875" indent="-514350">
              <a:buFont typeface="Wingdings 2" panose="05020102010507070707" pitchFamily="18" charset="2"/>
              <a:buNone/>
            </a:pPr>
            <a:endParaRPr lang="en-US" altLang="en-US"/>
          </a:p>
          <a:p>
            <a:pPr marL="650875" indent="-514350">
              <a:buFont typeface="Wingdings 2" panose="05020102010507070707" pitchFamily="18" charset="2"/>
              <a:buNone/>
            </a:pPr>
            <a:r>
              <a:rPr lang="en-US" altLang="en-US"/>
              <a:t>Is there any problem in that cross-country comparison across the last 200 years?</a:t>
            </a:r>
          </a:p>
          <a:p>
            <a:pPr marL="650875" indent="-514350">
              <a:buFont typeface="Wingdings 2" panose="05020102010507070707" pitchFamily="18" charset="2"/>
              <a:buNone/>
            </a:pPr>
            <a:r>
              <a:rPr lang="en-US" altLang="en-US"/>
              <a:t>How come that in certain countries some regions’ data may substantially deviate from the national average?</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p:txBody>
          <a:bodyPr/>
          <a:lstStyle/>
          <a:p>
            <a:pPr>
              <a:defRPr/>
            </a:pPr>
            <a:endParaRPr lang="ru-RU">
              <a:ln>
                <a:noFill/>
              </a:ln>
              <a:solidFill>
                <a:schemeClr val="tx1"/>
              </a:solidFill>
              <a:effectLst/>
            </a:endParaRPr>
          </a:p>
        </p:txBody>
      </p:sp>
      <p:sp>
        <p:nvSpPr>
          <p:cNvPr id="28675" name="Rectangle 3"/>
          <p:cNvSpPr>
            <a:spLocks noGrp="1"/>
          </p:cNvSpPr>
          <p:nvPr>
            <p:ph type="body" idx="1"/>
          </p:nvPr>
        </p:nvSpPr>
        <p:spPr/>
        <p:txBody>
          <a:bodyPr/>
          <a:lstStyle/>
          <a:p>
            <a:endParaRPr lang="ru-RU" altLang="en-US"/>
          </a:p>
        </p:txBody>
      </p:sp>
      <p:pic>
        <p:nvPicPr>
          <p:cNvPr id="28676" name="Picture 5" descr="worldlightma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53600" cy="731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Some Notions</a:t>
            </a:r>
          </a:p>
        </p:txBody>
      </p:sp>
      <p:sp>
        <p:nvSpPr>
          <p:cNvPr id="17411" name="Content Placeholder 2"/>
          <p:cNvSpPr>
            <a:spLocks noGrp="1"/>
          </p:cNvSpPr>
          <p:nvPr>
            <p:ph idx="1"/>
          </p:nvPr>
        </p:nvSpPr>
        <p:spPr/>
        <p:txBody>
          <a:bodyPr/>
          <a:lstStyle/>
          <a:p>
            <a:pPr>
              <a:lnSpc>
                <a:spcPct val="80000"/>
              </a:lnSpc>
              <a:buFont typeface="Wingdings" panose="05000000000000000000" pitchFamily="2" charset="2"/>
              <a:buChar char="q"/>
            </a:pPr>
            <a:r>
              <a:rPr lang="en-US" altLang="en-US"/>
              <a:t>Developing countries</a:t>
            </a:r>
          </a:p>
          <a:p>
            <a:pPr>
              <a:lnSpc>
                <a:spcPct val="80000"/>
              </a:lnSpc>
              <a:buFont typeface="Wingdings" panose="05000000000000000000" pitchFamily="2" charset="2"/>
              <a:buChar char="q"/>
            </a:pPr>
            <a:r>
              <a:rPr lang="en-US" altLang="en-US"/>
              <a:t>Development</a:t>
            </a:r>
          </a:p>
          <a:p>
            <a:pPr>
              <a:lnSpc>
                <a:spcPct val="80000"/>
              </a:lnSpc>
              <a:buFont typeface="Wingdings" panose="05000000000000000000" pitchFamily="2" charset="2"/>
              <a:buChar char="q"/>
            </a:pPr>
            <a:r>
              <a:rPr lang="en-US" altLang="en-US"/>
              <a:t>Development Economics</a:t>
            </a:r>
          </a:p>
          <a:p>
            <a:pPr>
              <a:lnSpc>
                <a:spcPct val="80000"/>
              </a:lnSpc>
              <a:buFont typeface="Wingdings" panose="05000000000000000000" pitchFamily="2" charset="2"/>
              <a:buChar char="q"/>
            </a:pPr>
            <a:r>
              <a:rPr lang="en-US" altLang="en-US"/>
              <a:t>Gross national income  (GNI)</a:t>
            </a:r>
          </a:p>
          <a:p>
            <a:pPr>
              <a:lnSpc>
                <a:spcPct val="80000"/>
              </a:lnSpc>
              <a:buFont typeface="Wingdings" panose="05000000000000000000" pitchFamily="2" charset="2"/>
              <a:buChar char="q"/>
            </a:pPr>
            <a:r>
              <a:rPr lang="en-US" altLang="en-US"/>
              <a:t>Income per capita</a:t>
            </a:r>
          </a:p>
          <a:p>
            <a:pPr>
              <a:lnSpc>
                <a:spcPct val="80000"/>
              </a:lnSpc>
              <a:buFont typeface="Wingdings" panose="05000000000000000000" pitchFamily="2" charset="2"/>
              <a:buChar char="q"/>
            </a:pPr>
            <a:r>
              <a:rPr lang="en-US" altLang="en-US"/>
              <a:t>Institutions</a:t>
            </a:r>
          </a:p>
          <a:p>
            <a:pPr>
              <a:lnSpc>
                <a:spcPct val="80000"/>
              </a:lnSpc>
              <a:buFont typeface="Wingdings" panose="05000000000000000000" pitchFamily="2" charset="2"/>
              <a:buChar char="q"/>
            </a:pPr>
            <a:r>
              <a:rPr lang="en-US" altLang="en-US"/>
              <a:t>Less developed countries (LDCs)</a:t>
            </a:r>
          </a:p>
          <a:p>
            <a:pPr>
              <a:lnSpc>
                <a:spcPct val="80000"/>
              </a:lnSpc>
              <a:buFont typeface="Wingdings" panose="05000000000000000000" pitchFamily="2" charset="2"/>
              <a:buChar char="q"/>
            </a:pPr>
            <a:r>
              <a:rPr lang="en-US" altLang="en-US"/>
              <a:t>Millennium Development Goals (MDGs)</a:t>
            </a:r>
          </a:p>
          <a:p>
            <a:pPr>
              <a:lnSpc>
                <a:spcPct val="80000"/>
              </a:lnSpc>
              <a:buFont typeface="Wingdings" panose="05000000000000000000" pitchFamily="2" charset="2"/>
              <a:buChar char="q"/>
            </a:pPr>
            <a:r>
              <a:rPr lang="en-US" altLang="en-US"/>
              <a:t>More developed countries (MDCs)</a:t>
            </a:r>
            <a:r>
              <a:rPr lang="ru-RU" altLang="en-US"/>
              <a:t>	</a:t>
            </a:r>
            <a:endParaRPr lang="en-US" altLang="en-US"/>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down)">
                                      <p:cBhvr>
                                        <p:cTn id="7" dur="5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down)">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down)">
                                      <p:cBhvr>
                                        <p:cTn id="17" dur="500"/>
                                        <p:tgtEl>
                                          <p:spTgt spid="174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ipe(down)">
                                      <p:cBhvr>
                                        <p:cTn id="22" dur="500"/>
                                        <p:tgtEl>
                                          <p:spTgt spid="174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ipe(down)">
                                      <p:cBhvr>
                                        <p:cTn id="27" dur="5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wipe(down)">
                                      <p:cBhvr>
                                        <p:cTn id="32" dur="500"/>
                                        <p:tgtEl>
                                          <p:spTgt spid="174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wipe(down)">
                                      <p:cBhvr>
                                        <p:cTn id="37" dur="500"/>
                                        <p:tgtEl>
                                          <p:spTgt spid="174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7411">
                                            <p:txEl>
                                              <p:pRg st="7" end="7"/>
                                            </p:txEl>
                                          </p:spTgt>
                                        </p:tgtEl>
                                        <p:attrNameLst>
                                          <p:attrName>style.visibility</p:attrName>
                                        </p:attrNameLst>
                                      </p:cBhvr>
                                      <p:to>
                                        <p:strVal val="visible"/>
                                      </p:to>
                                    </p:set>
                                    <p:animEffect transition="in" filter="wipe(down)">
                                      <p:cBhvr>
                                        <p:cTn id="42" dur="500"/>
                                        <p:tgtEl>
                                          <p:spTgt spid="1741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411">
                                            <p:txEl>
                                              <p:pRg st="8" end="8"/>
                                            </p:txEl>
                                          </p:spTgt>
                                        </p:tgtEl>
                                        <p:attrNameLst>
                                          <p:attrName>style.visibility</p:attrName>
                                        </p:attrNameLst>
                                      </p:cBhvr>
                                      <p:to>
                                        <p:strVal val="visible"/>
                                      </p:to>
                                    </p:set>
                                    <p:animEffect transition="in" filter="wipe(down)">
                                      <p:cBhvr>
                                        <p:cTn id="47" dur="500"/>
                                        <p:tgtEl>
                                          <p:spTgt spid="174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fontAlgn="auto" hangingPunct="1">
              <a:spcAft>
                <a:spcPts val="0"/>
              </a:spcAft>
              <a:defRPr/>
            </a:pPr>
            <a:r>
              <a:rPr lang="en-US" dirty="0"/>
              <a:t>General Information</a:t>
            </a:r>
          </a:p>
        </p:txBody>
      </p:sp>
      <p:sp>
        <p:nvSpPr>
          <p:cNvPr id="7171" name="Rectangle 3"/>
          <p:cNvSpPr>
            <a:spLocks noGrp="1" noChangeArrowheads="1"/>
          </p:cNvSpPr>
          <p:nvPr>
            <p:ph idx="1"/>
          </p:nvPr>
        </p:nvSpPr>
        <p:spPr>
          <a:xfrm>
            <a:off x="446856" y="1600200"/>
            <a:ext cx="8229600" cy="4708525"/>
          </a:xfrm>
        </p:spPr>
        <p:txBody>
          <a:bodyPr/>
          <a:lstStyle/>
          <a:p>
            <a:pPr>
              <a:buFont typeface="Wingdings 2" panose="05020102010507070707" pitchFamily="18" charset="2"/>
              <a:buNone/>
            </a:pPr>
            <a:r>
              <a:rPr lang="en-US" altLang="en-US" sz="2000" b="1" dirty="0"/>
              <a:t>Class meets:</a:t>
            </a:r>
            <a:r>
              <a:rPr lang="en-US" altLang="en-US" sz="2000" dirty="0"/>
              <a:t>		Mon, Wed, Fri 10:00-10:50 </a:t>
            </a:r>
          </a:p>
          <a:p>
            <a:pPr>
              <a:buNone/>
            </a:pPr>
            <a:r>
              <a:rPr lang="en-US" altLang="en-US" sz="2000" b="1" dirty="0"/>
              <a:t>Venue:		</a:t>
            </a:r>
            <a:r>
              <a:rPr lang="en-US" altLang="en-US" sz="2000" dirty="0"/>
              <a:t>VB 124</a:t>
            </a:r>
          </a:p>
          <a:p>
            <a:pPr>
              <a:buFont typeface="Wingdings 2" panose="05020102010507070707" pitchFamily="18" charset="2"/>
              <a:buNone/>
            </a:pPr>
            <a:r>
              <a:rPr lang="en-US" altLang="en-US" sz="2000" b="1" dirty="0"/>
              <a:t>Course credits:	</a:t>
            </a:r>
            <a:r>
              <a:rPr lang="en-US" altLang="en-US" sz="2000" dirty="0"/>
              <a:t>3 Credits/5 ECTS Credits</a:t>
            </a:r>
          </a:p>
          <a:p>
            <a:pPr>
              <a:buFont typeface="Wingdings 2" panose="05020102010507070707" pitchFamily="18" charset="2"/>
              <a:buNone/>
            </a:pPr>
            <a:r>
              <a:rPr lang="en-US" altLang="en-US" sz="2000" b="1" dirty="0"/>
              <a:t> </a:t>
            </a:r>
            <a:endParaRPr lang="en-US" altLang="en-US" sz="2000" dirty="0"/>
          </a:p>
          <a:p>
            <a:pPr>
              <a:buFont typeface="Wingdings 2" panose="05020102010507070707" pitchFamily="18" charset="2"/>
              <a:buNone/>
            </a:pPr>
            <a:r>
              <a:rPr lang="en-US" altLang="en-US" sz="2000" b="1" dirty="0"/>
              <a:t>Instructor:</a:t>
            </a:r>
            <a:r>
              <a:rPr lang="en-US" altLang="en-US" sz="2000" dirty="0"/>
              <a:t> 		Eldar Madumarov, PhD</a:t>
            </a:r>
          </a:p>
          <a:p>
            <a:pPr>
              <a:buFont typeface="Wingdings 2" panose="05020102010507070707" pitchFamily="18" charset="2"/>
              <a:buNone/>
            </a:pPr>
            <a:r>
              <a:rPr lang="en-US" altLang="en-US" sz="2000" b="1" dirty="0"/>
              <a:t>Office: </a:t>
            </a:r>
            <a:r>
              <a:rPr lang="en-US" altLang="en-US" sz="2000" dirty="0"/>
              <a:t>		Room 507/ </a:t>
            </a:r>
            <a:r>
              <a:rPr lang="en-US" altLang="en-US" sz="2000" dirty="0" err="1"/>
              <a:t>Valikhanov</a:t>
            </a:r>
            <a:r>
              <a:rPr lang="en-US" altLang="en-US" sz="2000" dirty="0"/>
              <a:t> Building </a:t>
            </a:r>
          </a:p>
          <a:p>
            <a:pPr>
              <a:buFont typeface="Wingdings 2" panose="05020102010507070707" pitchFamily="18" charset="2"/>
              <a:buNone/>
            </a:pPr>
            <a:r>
              <a:rPr lang="en-US" altLang="en-US" sz="2000" b="1" dirty="0"/>
              <a:t>Phone: 		</a:t>
            </a:r>
            <a:r>
              <a:rPr lang="en-US" altLang="en-US" sz="2000" dirty="0"/>
              <a:t>+7 (727) 2704271 x 3071</a:t>
            </a:r>
          </a:p>
          <a:p>
            <a:pPr>
              <a:buFont typeface="Wingdings 2" panose="05020102010507070707" pitchFamily="18" charset="2"/>
              <a:buNone/>
            </a:pPr>
            <a:r>
              <a:rPr lang="en-US" altLang="en-US" sz="2000" b="1" dirty="0"/>
              <a:t>Email:</a:t>
            </a:r>
            <a:r>
              <a:rPr lang="en-US" altLang="en-US" sz="2000" dirty="0"/>
              <a:t> 		madumarov@kimep.kz	</a:t>
            </a:r>
          </a:p>
          <a:p>
            <a:pPr>
              <a:buFont typeface="Wingdings 2" panose="05020102010507070707" pitchFamily="18" charset="2"/>
              <a:buNone/>
            </a:pPr>
            <a:r>
              <a:rPr lang="en-US" altLang="en-US" sz="2000" b="1" dirty="0"/>
              <a:t>Office Hours:  	</a:t>
            </a:r>
            <a:r>
              <a:rPr lang="en-US" altLang="en-US" sz="2000" dirty="0"/>
              <a:t>Mon, Wed, Fri 11:00-12:00 or by appointment</a:t>
            </a:r>
            <a:endParaRPr lang="en-US" altLang="en-US" dirty="0"/>
          </a:p>
        </p:txBody>
      </p:sp>
      <p:sp>
        <p:nvSpPr>
          <p:cNvPr id="5" name="Date Placeholder 4"/>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3" name="Content Placeholder 2"/>
          <p:cNvSpPr>
            <a:spLocks noGrp="1"/>
          </p:cNvSpPr>
          <p:nvPr>
            <p:ph idx="1"/>
          </p:nvPr>
        </p:nvSpPr>
        <p:spPr/>
        <p:txBody>
          <a:bodyPr/>
          <a:lstStyle/>
          <a:p>
            <a:pPr indent="0">
              <a:buFont typeface="Wingdings 2" panose="05020102010507070707" pitchFamily="18" charset="2"/>
              <a:buNone/>
              <a:defRPr/>
            </a:pPr>
            <a:r>
              <a:rPr lang="en-US" sz="2000" b="1" dirty="0"/>
              <a:t>COURSE DESCRIPTION</a:t>
            </a:r>
            <a:endParaRPr lang="en-US" sz="2000" dirty="0"/>
          </a:p>
          <a:p>
            <a:pPr indent="0">
              <a:buFont typeface="Wingdings 2" panose="05020102010507070707" pitchFamily="18" charset="2"/>
              <a:buNone/>
              <a:defRPr/>
            </a:pPr>
            <a:r>
              <a:rPr lang="en-US" sz="2000" dirty="0"/>
              <a:t> </a:t>
            </a:r>
          </a:p>
          <a:p>
            <a:pPr indent="0">
              <a:buFont typeface="Wingdings 2" panose="05020102010507070707" pitchFamily="18" charset="2"/>
              <a:buNone/>
              <a:defRPr/>
            </a:pPr>
            <a:r>
              <a:rPr lang="en-US" sz="2000" dirty="0"/>
              <a:t>The module aims to introduce students to the problems and features of developing economies, and it is based on the modern analytical quantitative approach adopted by the main international development institutions, with an emphasis on the most recent advances in the field. The course focuses on a set of issues which comprises, among other topics, theoretical foundations of the process of economic development, income inequality and poverty, agricultural transformation, international trade and development strategy.</a:t>
            </a:r>
          </a:p>
          <a:p>
            <a:pPr>
              <a:defRPr/>
            </a:pPr>
            <a:endParaRPr lang="en-US" dirty="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9219" name="Content Placeholder 2"/>
          <p:cNvSpPr>
            <a:spLocks noGrp="1"/>
          </p:cNvSpPr>
          <p:nvPr>
            <p:ph idx="1"/>
          </p:nvPr>
        </p:nvSpPr>
        <p:spPr/>
        <p:txBody>
          <a:bodyPr/>
          <a:lstStyle/>
          <a:p>
            <a:r>
              <a:rPr lang="en-US" altLang="en-US" b="1"/>
              <a:t>Learning objectives</a:t>
            </a:r>
            <a:endParaRPr lang="en-US" altLang="en-US"/>
          </a:p>
          <a:p>
            <a:r>
              <a:rPr lang="en-US" altLang="en-US"/>
              <a:t>Understanding of the main principles and concepts of the development process</a:t>
            </a:r>
          </a:p>
          <a:p>
            <a:r>
              <a:rPr lang="en-US" altLang="en-US"/>
              <a:t>Grasp the essential domestic problems and policies </a:t>
            </a:r>
          </a:p>
          <a:p>
            <a:r>
              <a:rPr lang="en-US" altLang="en-US"/>
              <a:t>Comprehension of the essential international problems and policies</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0243" name="Content Placeholder 2"/>
          <p:cNvSpPr>
            <a:spLocks noGrp="1"/>
          </p:cNvSpPr>
          <p:nvPr>
            <p:ph idx="1"/>
          </p:nvPr>
        </p:nvSpPr>
        <p:spPr/>
        <p:txBody>
          <a:bodyPr/>
          <a:lstStyle/>
          <a:p>
            <a:pPr>
              <a:buFont typeface="Wingdings 2" panose="05020102010507070707" pitchFamily="18" charset="2"/>
              <a:buNone/>
            </a:pPr>
            <a:r>
              <a:rPr lang="en-US" altLang="en-US" sz="2400" b="1"/>
              <a:t>Intended learning outcomes</a:t>
            </a:r>
            <a:endParaRPr lang="en-US" altLang="en-US" sz="2400"/>
          </a:p>
          <a:p>
            <a:r>
              <a:rPr lang="en-US" altLang="en-US" sz="2400"/>
              <a:t>Upon the completion of the course students will be able to:</a:t>
            </a:r>
          </a:p>
          <a:p>
            <a:r>
              <a:rPr lang="en-US" altLang="en-US" sz="2400" b="1"/>
              <a:t> </a:t>
            </a:r>
            <a:r>
              <a:rPr lang="en-US" altLang="en-US" sz="2400"/>
              <a:t>Define the role of institutions in the process of economic development,</a:t>
            </a:r>
          </a:p>
          <a:p>
            <a:r>
              <a:rPr lang="en-US" altLang="en-US" sz="2400"/>
              <a:t>Characterize and classify the less developed countries in line with different criteria,</a:t>
            </a:r>
          </a:p>
          <a:p>
            <a:r>
              <a:rPr lang="en-US" altLang="en-US" sz="2400"/>
              <a:t>Get to know the relevant details of the classic and modern theories of growth and development,</a:t>
            </a:r>
          </a:p>
          <a:p>
            <a:r>
              <a:rPr lang="en-US" altLang="en-US" sz="2400"/>
              <a:t>Acquire the knowledge on the link(s) between poverty, inequality and development,</a:t>
            </a:r>
          </a:p>
          <a:p>
            <a:r>
              <a:rPr lang="en-US" altLang="en-US" sz="2400"/>
              <a:t>Know the relevant details about the linkage between population growth and economic development,</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1267" name="Content Placeholder 2"/>
          <p:cNvSpPr>
            <a:spLocks noGrp="1"/>
          </p:cNvSpPr>
          <p:nvPr>
            <p:ph idx="1"/>
          </p:nvPr>
        </p:nvSpPr>
        <p:spPr/>
        <p:txBody>
          <a:bodyPr/>
          <a:lstStyle/>
          <a:p>
            <a:r>
              <a:rPr lang="en-US" altLang="en-US" sz="2400"/>
              <a:t>State the rationale for rural-urban migration,</a:t>
            </a:r>
          </a:p>
          <a:p>
            <a:r>
              <a:rPr lang="en-US" altLang="en-US" sz="2400"/>
              <a:t>Determine the roles of market, state, and civil society in the process of economic transformation,</a:t>
            </a:r>
          </a:p>
          <a:p>
            <a:r>
              <a:rPr lang="en-US" altLang="en-US" sz="2400"/>
              <a:t>Explain the role of international trade in the development process,</a:t>
            </a:r>
          </a:p>
          <a:p>
            <a:r>
              <a:rPr lang="en-US" altLang="en-US" sz="2400"/>
              <a:t>Use the balance of payments mechanics in explaining the problems of indebtedness,</a:t>
            </a:r>
          </a:p>
          <a:p>
            <a:r>
              <a:rPr lang="en-US" altLang="en-US" sz="2400"/>
              <a:t>Characterize the role of foreign finance, investment and aid in the process of economic development,</a:t>
            </a:r>
          </a:p>
          <a:p>
            <a:r>
              <a:rPr lang="en-US" altLang="en-US" sz="2400"/>
              <a:t>Determine the role of finance and fiscal policy in the development process.</a:t>
            </a:r>
          </a:p>
          <a:p>
            <a:pPr>
              <a:buFont typeface="Wingdings 2" panose="05020102010507070707" pitchFamily="18" charset="2"/>
              <a:buNone/>
            </a:pPr>
            <a:endParaRPr lang="en-US" altLang="en-US" sz="2400"/>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2291" name="Content Placeholder 2"/>
          <p:cNvSpPr>
            <a:spLocks noGrp="1"/>
          </p:cNvSpPr>
          <p:nvPr>
            <p:ph idx="1"/>
          </p:nvPr>
        </p:nvSpPr>
        <p:spPr/>
        <p:txBody>
          <a:bodyPr/>
          <a:lstStyle/>
          <a:p>
            <a:pPr>
              <a:buFont typeface="Wingdings 2" panose="05020102010507070707" pitchFamily="18" charset="2"/>
              <a:buNone/>
            </a:pPr>
            <a:r>
              <a:rPr lang="en-US" altLang="en-US" b="1"/>
              <a:t>Relationship of course and program</a:t>
            </a:r>
            <a:endParaRPr lang="en-US" altLang="en-US"/>
          </a:p>
          <a:p>
            <a:pPr>
              <a:buFont typeface="Wingdings 2" panose="05020102010507070707" pitchFamily="18" charset="2"/>
              <a:buNone/>
            </a:pPr>
            <a:r>
              <a:rPr lang="en-US" altLang="en-US"/>
              <a:t>Prerequisites: 90 credit hours.</a:t>
            </a:r>
          </a:p>
          <a:p>
            <a:pPr>
              <a:buFont typeface="Wingdings 2" panose="05020102010507070707" pitchFamily="18" charset="2"/>
              <a:buNone/>
            </a:pPr>
            <a:r>
              <a:rPr lang="en-US" altLang="en-US"/>
              <a:t> </a:t>
            </a:r>
          </a:p>
          <a:p>
            <a:pPr>
              <a:buFont typeface="Wingdings 2" panose="05020102010507070707" pitchFamily="18" charset="2"/>
              <a:buNone/>
            </a:pPr>
            <a:r>
              <a:rPr lang="en-US" altLang="en-US"/>
              <a:t>The given course is deemed as a course building upon and encompassing an array of economic disciplines including ECN3081 Micro- and ECN3082 Macroeconomics, ECN4122 Labor Economics and ECN4112 International Trade, Economic History and History of Economic Thought, etc.</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General Information</a:t>
            </a:r>
          </a:p>
        </p:txBody>
      </p:sp>
      <p:sp>
        <p:nvSpPr>
          <p:cNvPr id="13315" name="Content Placeholder 2"/>
          <p:cNvSpPr>
            <a:spLocks noGrp="1"/>
          </p:cNvSpPr>
          <p:nvPr>
            <p:ph idx="1"/>
          </p:nvPr>
        </p:nvSpPr>
        <p:spPr/>
        <p:txBody>
          <a:bodyPr/>
          <a:lstStyle/>
          <a:p>
            <a:pPr>
              <a:buFont typeface="Wingdings 2" panose="05020102010507070707" pitchFamily="18" charset="2"/>
              <a:buNone/>
            </a:pPr>
            <a:r>
              <a:rPr lang="en-US" altLang="en-US" sz="2200" b="1"/>
              <a:t>Teaching and learning philosophy and methodology</a:t>
            </a:r>
            <a:endParaRPr lang="en-US" altLang="en-US" sz="2200"/>
          </a:p>
          <a:p>
            <a:pPr>
              <a:buFont typeface="Wingdings 2" panose="05020102010507070707" pitchFamily="18" charset="2"/>
              <a:buNone/>
            </a:pPr>
            <a:r>
              <a:rPr lang="en-US" altLang="en-US" sz="2200" i="1"/>
              <a:t> </a:t>
            </a:r>
            <a:endParaRPr lang="en-US" altLang="en-US" sz="2200"/>
          </a:p>
          <a:p>
            <a:pPr>
              <a:buFont typeface="Wingdings 2" panose="05020102010507070707" pitchFamily="18" charset="2"/>
              <a:buNone/>
            </a:pPr>
            <a:r>
              <a:rPr lang="en-US" altLang="en-US" sz="2200" i="1"/>
              <a:t>The instructor’s</a:t>
            </a:r>
            <a:r>
              <a:rPr lang="en-US" altLang="en-US" sz="2200"/>
              <a:t> </a:t>
            </a:r>
            <a:r>
              <a:rPr lang="en-US" altLang="en-US" sz="2200" i="1"/>
              <a:t>teaching philosophy</a:t>
            </a:r>
            <a:r>
              <a:rPr lang="en-US" altLang="en-US" sz="2200"/>
              <a:t>.</a:t>
            </a:r>
          </a:p>
          <a:p>
            <a:pPr>
              <a:buFont typeface="Wingdings 2" panose="05020102010507070707" pitchFamily="18" charset="2"/>
              <a:buNone/>
            </a:pPr>
            <a:r>
              <a:rPr lang="en-US" altLang="en-US" sz="2200" i="1"/>
              <a:t>Personal Objectives:</a:t>
            </a:r>
            <a:r>
              <a:rPr lang="en-US" altLang="en-US" sz="2200"/>
              <a:t> The course’s instructor will be assisting students, coordinating their learning process and assisting students in mastering the stuff of the course. </a:t>
            </a:r>
          </a:p>
          <a:p>
            <a:pPr>
              <a:buFont typeface="Wingdings 2" panose="05020102010507070707" pitchFamily="18" charset="2"/>
              <a:buNone/>
            </a:pPr>
            <a:r>
              <a:rPr lang="en-US" altLang="en-US" sz="2200" i="1"/>
              <a:t>Teaching and learning approaches:</a:t>
            </a:r>
            <a:r>
              <a:rPr lang="en-US" altLang="en-US" sz="2200"/>
              <a:t> In order to attain the stated learning objectives, the instructor will use an array of suited teaching and assessment techniques.</a:t>
            </a:r>
          </a:p>
        </p:txBody>
      </p:sp>
      <p:sp>
        <p:nvSpPr>
          <p:cNvPr id="4" name="Date Placeholder 3"/>
          <p:cNvSpPr>
            <a:spLocks noGrp="1"/>
          </p:cNvSpPr>
          <p:nvPr>
            <p:ph type="dt" sz="quarter" idx="10"/>
          </p:nvPr>
        </p:nvSpPr>
        <p:spPr/>
        <p:txBody>
          <a:bodyPr/>
          <a:lstStyle/>
          <a:p>
            <a:pPr>
              <a:defRPr/>
            </a:pPr>
            <a:r>
              <a:rPr lang="en-US"/>
              <a:t>8/20/2025</a:t>
            </a:r>
          </a:p>
        </p:txBody>
      </p:sp>
    </p:spTree>
  </p:cSld>
  <p:clrMapOvr>
    <a:masterClrMapping/>
  </p:clrMapOvr>
  <p:transition>
    <p:fade thruBlk="1"/>
    <p:sndAc>
      <p:stSnd>
        <p:snd r:embed="rId2" name="click.wav"/>
      </p:stSnd>
    </p:sndAc>
  </p:transition>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2124</TotalTime>
  <Words>1618</Words>
  <Application>Microsoft Office PowerPoint</Application>
  <PresentationFormat>On-screen Show (4:3)</PresentationFormat>
  <Paragraphs>260</Paragraphs>
  <Slides>24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Wingdings 3</vt:lpstr>
      <vt:lpstr>Book Antiqua</vt:lpstr>
      <vt:lpstr>Courier New</vt:lpstr>
      <vt:lpstr>Lucida Sans</vt:lpstr>
      <vt:lpstr>Wingdings 2</vt:lpstr>
      <vt:lpstr>Arial</vt:lpstr>
      <vt:lpstr>Times New Roman</vt:lpstr>
      <vt:lpstr>Wingdings</vt:lpstr>
      <vt:lpstr>Apex</vt:lpstr>
      <vt:lpstr>ECN4169 economics of less developed countries  (3 Credits) Section 1 introductory session</vt:lpstr>
      <vt:lpstr>Outline</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General Information</vt:lpstr>
      <vt:lpstr>PowerPoint Presentation</vt:lpstr>
      <vt:lpstr>General Information</vt:lpstr>
      <vt:lpstr>Questions</vt:lpstr>
      <vt:lpstr>Questions</vt:lpstr>
      <vt:lpstr>Questions</vt:lpstr>
      <vt:lpstr>Questions</vt:lpstr>
      <vt:lpstr>Short Clip</vt:lpstr>
      <vt:lpstr>PowerPoint Presentation</vt:lpstr>
      <vt:lpstr>Some Notions</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the nature of regression analysis</dc:title>
  <dc:creator>Madumarov Eldar</dc:creator>
  <cp:lastModifiedBy>Reviewer </cp:lastModifiedBy>
  <cp:revision>115</cp:revision>
  <dcterms:created xsi:type="dcterms:W3CDTF">1998-07-20T20:52:32Z</dcterms:created>
  <dcterms:modified xsi:type="dcterms:W3CDTF">2025-08-19T14:02:26Z</dcterms:modified>
</cp:coreProperties>
</file>