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1" r:id="rId9"/>
    <p:sldId id="265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3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5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9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4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8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0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2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86B28-D4DB-4C60-B2D4-70CFD8BF41D3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FDBD-29E3-4AF1-A2CC-57825C70F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5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 theory in the medieval period: St. Augustine and Th. Aquinas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94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solidFill>
                  <a:srgbClr val="FF0000"/>
                </a:solidFill>
              </a:rPr>
              <a:t>Thomas Aquinas</a:t>
            </a:r>
            <a:r>
              <a:rPr lang="ru-RU" altLang="en-US" sz="4000" dirty="0"/>
              <a:t/>
            </a:r>
            <a:br>
              <a:rPr lang="ru-RU" altLang="en-US" sz="4000" dirty="0"/>
            </a:br>
            <a:endParaRPr lang="ru-RU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Thomas </a:t>
            </a:r>
            <a:r>
              <a:rPr lang="en-US" altLang="en-US" dirty="0">
                <a:solidFill>
                  <a:srgbClr val="FF0000"/>
                </a:solidFill>
              </a:rPr>
              <a:t>Aquinas </a:t>
            </a:r>
            <a:r>
              <a:rPr lang="en-US" altLang="en-US" dirty="0"/>
              <a:t>on a state: “On Ruling”</a:t>
            </a:r>
          </a:p>
          <a:p>
            <a:pPr marL="609600" indent="-609600">
              <a:buFontTx/>
              <a:buAutoNum type="alphaLcParenR"/>
            </a:pPr>
            <a:r>
              <a:rPr lang="en-US" altLang="en-US" dirty="0"/>
              <a:t>Influenced by Aristotle;</a:t>
            </a:r>
          </a:p>
          <a:p>
            <a:pPr marL="609600" indent="-609600">
              <a:buFontTx/>
              <a:buAutoNum type="alphaLcParenR"/>
            </a:pPr>
            <a:r>
              <a:rPr lang="en-US" altLang="en-US" dirty="0"/>
              <a:t>Laws are the principles directed to a common wellbeing;</a:t>
            </a:r>
          </a:p>
          <a:p>
            <a:pPr marL="609600" indent="-609600">
              <a:buFontTx/>
              <a:buAutoNum type="alphaLcParenR"/>
            </a:pPr>
            <a:r>
              <a:rPr lang="en-US" altLang="en-US" dirty="0"/>
              <a:t>4 types of laws: 1. “eternal” – a project of God, non-written; 2. “natural” – exercised eternal law among humanity (marriage, children, etc.) 3. “Human Positive” – feudal law, but not imposed by force; 4. “Divine-positive” – Bible. </a:t>
            </a:r>
          </a:p>
          <a:p>
            <a:pPr marL="609600" indent="-609600"/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99435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Thomas Aquinas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Church and state:</a:t>
            </a:r>
          </a:p>
          <a:p>
            <a:pPr>
              <a:buFontTx/>
              <a:buChar char="-"/>
            </a:pPr>
            <a:r>
              <a:rPr lang="en-US" dirty="0" smtClean="0"/>
              <a:t>Is church empowered to limit the power of a king?</a:t>
            </a:r>
          </a:p>
          <a:p>
            <a:pPr>
              <a:buFontTx/>
              <a:buChar char="-"/>
            </a:pPr>
            <a:r>
              <a:rPr lang="en-US" dirty="0" smtClean="0"/>
              <a:t>3 elements of state power:</a:t>
            </a:r>
          </a:p>
          <a:p>
            <a:pPr marL="514350" indent="-514350">
              <a:buAutoNum type="alphaLcParenR"/>
            </a:pPr>
            <a:r>
              <a:rPr lang="en-US" dirty="0" smtClean="0"/>
              <a:t>Concept (divine nature);</a:t>
            </a:r>
          </a:p>
          <a:p>
            <a:pPr marL="514350" indent="-514350">
              <a:buAutoNum type="alphaLcParenR"/>
            </a:pPr>
            <a:r>
              <a:rPr lang="en-US" dirty="0" smtClean="0"/>
              <a:t>Origins (might be taken illegally);</a:t>
            </a:r>
          </a:p>
          <a:p>
            <a:pPr marL="514350" indent="-514350">
              <a:buAutoNum type="alphaLcParenR"/>
            </a:pPr>
            <a:r>
              <a:rPr lang="en-US" dirty="0" smtClean="0"/>
              <a:t>Execution (might be abusive).</a:t>
            </a:r>
          </a:p>
          <a:p>
            <a:pPr>
              <a:buFontTx/>
              <a:buChar char="-"/>
            </a:pPr>
            <a:r>
              <a:rPr lang="en-US" dirty="0" smtClean="0"/>
              <a:t>Autonomy of powers;</a:t>
            </a:r>
          </a:p>
          <a:p>
            <a:pPr>
              <a:buFontTx/>
              <a:buChar char="-"/>
            </a:pPr>
            <a:r>
              <a:rPr lang="en-US" dirty="0" smtClean="0"/>
              <a:t>Interaction between powers;</a:t>
            </a:r>
          </a:p>
          <a:p>
            <a:pPr>
              <a:buFontTx/>
              <a:buChar char="-"/>
            </a:pPr>
            <a:r>
              <a:rPr lang="en-US" dirty="0" smtClean="0"/>
              <a:t>Can a tyrant be assassinated? </a:t>
            </a:r>
          </a:p>
          <a:p>
            <a:pPr>
              <a:buFontTx/>
              <a:buChar char="-"/>
            </a:pPr>
            <a:r>
              <a:rPr lang="en-US" dirty="0" smtClean="0"/>
              <a:t>Ideal state is</a:t>
            </a:r>
            <a:r>
              <a:rPr lang="en-US" smtClean="0"/>
              <a:t>: monarchy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17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Medieval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476 </a:t>
            </a:r>
            <a:r>
              <a:rPr lang="en-US" dirty="0" smtClean="0"/>
              <a:t>AD a new Patricio of Rome came from German tribes;</a:t>
            </a:r>
          </a:p>
          <a:p>
            <a:r>
              <a:rPr lang="en-US" dirty="0" smtClean="0"/>
              <a:t> Easter Roman empire – </a:t>
            </a:r>
            <a:r>
              <a:rPr lang="en-US" dirty="0" err="1" smtClean="0"/>
              <a:t>Basileus</a:t>
            </a:r>
            <a:r>
              <a:rPr lang="en-US" dirty="0" smtClean="0"/>
              <a:t> agreed;</a:t>
            </a:r>
          </a:p>
          <a:p>
            <a:r>
              <a:rPr lang="en-US" dirty="0" smtClean="0"/>
              <a:t>This was a beginning of the middle Ages;</a:t>
            </a:r>
          </a:p>
          <a:p>
            <a:r>
              <a:rPr lang="en-US" dirty="0" smtClean="0"/>
              <a:t>Ancient artifacts were lost or destroyed;</a:t>
            </a:r>
          </a:p>
          <a:p>
            <a:r>
              <a:rPr lang="en-US" dirty="0" smtClean="0"/>
              <a:t>Some ancient cities were ruined;</a:t>
            </a:r>
          </a:p>
          <a:p>
            <a:r>
              <a:rPr lang="en-US" dirty="0" smtClean="0"/>
              <a:t>Barbarians adopted some laws of early civilizations;</a:t>
            </a:r>
          </a:p>
          <a:p>
            <a:r>
              <a:rPr lang="en-US" dirty="0" smtClean="0"/>
              <a:t>Latin language remained (school, church);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Medieval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Barbarian kingdoms (before mainly based on agriculture, less skilled in stone architecture);</a:t>
            </a:r>
          </a:p>
          <a:p>
            <a:r>
              <a:rPr lang="en-US" dirty="0" smtClean="0"/>
              <a:t>Family-tribe relations (Germans) developed to first communities;</a:t>
            </a:r>
          </a:p>
          <a:p>
            <a:r>
              <a:rPr lang="en-US" dirty="0" smtClean="0"/>
              <a:t>Communities evolved to slavery households (different one from ancient types), and then state-like units;</a:t>
            </a:r>
          </a:p>
          <a:p>
            <a:r>
              <a:rPr lang="en-US" dirty="0" smtClean="0"/>
              <a:t>Leaders – </a:t>
            </a:r>
            <a:r>
              <a:rPr lang="en-US" i="1" dirty="0" err="1" smtClean="0"/>
              <a:t>cynings</a:t>
            </a:r>
            <a:r>
              <a:rPr lang="en-US" i="1" dirty="0" smtClean="0"/>
              <a:t> *** </a:t>
            </a:r>
            <a:r>
              <a:rPr lang="en-US" dirty="0" smtClean="0"/>
              <a:t>of the troop;</a:t>
            </a:r>
          </a:p>
          <a:p>
            <a:r>
              <a:rPr lang="en-US" dirty="0" smtClean="0"/>
              <a:t>Later for the tribe, 4-5 cc AD with the unification of rimes, they were leaders of the first kingships;</a:t>
            </a:r>
          </a:p>
          <a:p>
            <a:r>
              <a:rPr lang="en-US" dirty="0" err="1" smtClean="0"/>
              <a:t>Cynings</a:t>
            </a:r>
            <a:r>
              <a:rPr lang="en-US" dirty="0" smtClean="0"/>
              <a:t> started to live better and separately, and no longer elected***; other symbols of power appeared;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6370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Medieval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Christianity:</a:t>
            </a:r>
          </a:p>
          <a:p>
            <a:pPr>
              <a:buFontTx/>
              <a:buChar char="-"/>
            </a:pPr>
            <a:r>
              <a:rPr lang="en-US" dirty="0" smtClean="0"/>
              <a:t>Unification of people;</a:t>
            </a:r>
          </a:p>
          <a:p>
            <a:pPr>
              <a:buFontTx/>
              <a:buChar char="-"/>
            </a:pPr>
            <a:r>
              <a:rPr lang="en-US" dirty="0" smtClean="0"/>
              <a:t>Church as a community and institution</a:t>
            </a:r>
          </a:p>
          <a:p>
            <a:pPr>
              <a:buFontTx/>
              <a:buChar char="-"/>
            </a:pPr>
            <a:r>
              <a:rPr lang="en-US" dirty="0" smtClean="0"/>
              <a:t>313 Constantine legalized Christianity followed by unification of royal and church powers;</a:t>
            </a:r>
          </a:p>
          <a:p>
            <a:pPr>
              <a:buFontTx/>
              <a:buChar char="-"/>
            </a:pPr>
            <a:r>
              <a:rPr lang="en-US" dirty="0" smtClean="0"/>
              <a:t>325: the first Gathering with the establishment of the Christian canonization of the cults;</a:t>
            </a:r>
          </a:p>
          <a:p>
            <a:pPr>
              <a:buFontTx/>
              <a:buChar char="-"/>
            </a:pPr>
            <a:r>
              <a:rPr lang="en-US" dirty="0" smtClean="0"/>
              <a:t>Becomes a state religion;</a:t>
            </a:r>
          </a:p>
          <a:p>
            <a:pPr>
              <a:buFontTx/>
              <a:buChar char="-"/>
            </a:pPr>
            <a:r>
              <a:rPr lang="en-US" dirty="0" smtClean="0"/>
              <a:t>Classic M. period starts from 5 c. AD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8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Philosophers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St Augustine, “the City of God”</a:t>
            </a:r>
          </a:p>
          <a:p>
            <a:r>
              <a:rPr lang="en-US" altLang="en-US" dirty="0" smtClean="0"/>
              <a:t>Thomas Aquinas: “Summa Theology”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Saint Augustine: 354 – 430 A. C.</a:t>
            </a:r>
            <a:endParaRPr lang="ru-RU" altLang="en-US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9219" name="Picture 3" descr="StAugust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52864" y="1624013"/>
            <a:ext cx="4486275" cy="4481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50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Saint Augustine</a:t>
            </a:r>
            <a:endParaRPr lang="ru-RU" altLang="en-US" b="1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Born in North Africa 354 A.C.</a:t>
            </a:r>
          </a:p>
          <a:p>
            <a:pPr eaLnBrk="1" hangingPunct="1"/>
            <a:r>
              <a:rPr lang="en-US" altLang="en-US" b="1" smtClean="0"/>
              <a:t>Converted: he became a Christian when he was 33 </a:t>
            </a:r>
          </a:p>
          <a:p>
            <a:pPr eaLnBrk="1" hangingPunct="1"/>
            <a:r>
              <a:rPr lang="en-US" altLang="en-US" b="1" smtClean="0"/>
              <a:t>He was a bishop</a:t>
            </a:r>
          </a:p>
          <a:p>
            <a:pPr eaLnBrk="1" hangingPunct="1"/>
            <a:r>
              <a:rPr lang="en-US" altLang="en-US" b="1" smtClean="0"/>
              <a:t>Major writings: “The Confessions” and “The City of God”</a:t>
            </a:r>
            <a:endParaRPr lang="ru-RU" altLang="en-US" b="1" smtClean="0"/>
          </a:p>
        </p:txBody>
      </p:sp>
    </p:spTree>
    <p:extLst>
      <p:ext uri="{BB962C8B-B14F-4D97-AF65-F5344CB8AC3E}">
        <p14:creationId xmlns:p14="http://schemas.microsoft.com/office/powerpoint/2010/main" val="2718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</a:t>
            </a:r>
            <a:r>
              <a:rPr lang="en-US" dirty="0"/>
              <a:t>.</a:t>
            </a:r>
            <a:r>
              <a:rPr lang="en-US" dirty="0" smtClean="0"/>
              <a:t> Augustine: “The city of God”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City of God vs the City of Man</a:t>
            </a:r>
          </a:p>
          <a:p>
            <a:pPr>
              <a:buFontTx/>
              <a:buChar char="-"/>
            </a:pPr>
            <a:r>
              <a:rPr lang="en-US" dirty="0" smtClean="0"/>
              <a:t>Original sin</a:t>
            </a:r>
          </a:p>
          <a:p>
            <a:pPr>
              <a:buFontTx/>
              <a:buChar char="-"/>
            </a:pPr>
            <a:r>
              <a:rPr lang="en-US" dirty="0" smtClean="0"/>
              <a:t>First settlement</a:t>
            </a:r>
          </a:p>
          <a:p>
            <a:pPr>
              <a:buFontTx/>
              <a:buChar char="-"/>
            </a:pPr>
            <a:r>
              <a:rPr lang="en-US" dirty="0" smtClean="0"/>
              <a:t>Romulus </a:t>
            </a:r>
          </a:p>
          <a:p>
            <a:pPr>
              <a:buFontTx/>
              <a:buChar char="-"/>
            </a:pPr>
            <a:r>
              <a:rPr lang="en-US" dirty="0" smtClean="0"/>
              <a:t>Inequality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05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Thomas Aquinas (1225 – 1274)</a:t>
            </a:r>
            <a:endParaRPr lang="ru-RU" altLang="en-US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315" name="Picture 3" descr="saint thoma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862138"/>
            <a:ext cx="3048000" cy="4005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962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469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Political theory in the medieval period: St. Augustine and Th. Aquinas</vt:lpstr>
      <vt:lpstr>Early Medieval period</vt:lpstr>
      <vt:lpstr>Early Medieval period</vt:lpstr>
      <vt:lpstr>Medieval period</vt:lpstr>
      <vt:lpstr>Philosophers</vt:lpstr>
      <vt:lpstr>Saint Augustine: 354 – 430 A. C.</vt:lpstr>
      <vt:lpstr>Saint Augustine</vt:lpstr>
      <vt:lpstr>St. Augustine: “The city of God”</vt:lpstr>
      <vt:lpstr>Thomas Aquinas (1225 – 1274)</vt:lpstr>
      <vt:lpstr>Thomas Aquinas </vt:lpstr>
      <vt:lpstr>Thomas Aquinas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theory in the medieval period: St. Augustine and Th. Aquinas</dc:title>
  <dc:creator>Adibayeva Aigul</dc:creator>
  <cp:lastModifiedBy>Adibayeva Aigul</cp:lastModifiedBy>
  <cp:revision>9</cp:revision>
  <dcterms:created xsi:type="dcterms:W3CDTF">2019-01-23T05:16:06Z</dcterms:created>
  <dcterms:modified xsi:type="dcterms:W3CDTF">2019-01-23T06:38:03Z</dcterms:modified>
</cp:coreProperties>
</file>