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1" r:id="rId1"/>
  </p:sldMasterIdLst>
  <p:notesMasterIdLst>
    <p:notesMasterId r:id="rId48"/>
  </p:notesMasterIdLst>
  <p:sldIdLst>
    <p:sldId id="293" r:id="rId2"/>
    <p:sldId id="443" r:id="rId3"/>
    <p:sldId id="474" r:id="rId4"/>
    <p:sldId id="481" r:id="rId5"/>
    <p:sldId id="444" r:id="rId6"/>
    <p:sldId id="445" r:id="rId7"/>
    <p:sldId id="446" r:id="rId8"/>
    <p:sldId id="447" r:id="rId9"/>
    <p:sldId id="448" r:id="rId10"/>
    <p:sldId id="449" r:id="rId11"/>
    <p:sldId id="450" r:id="rId12"/>
    <p:sldId id="451" r:id="rId13"/>
    <p:sldId id="452" r:id="rId14"/>
    <p:sldId id="453" r:id="rId15"/>
    <p:sldId id="454" r:id="rId16"/>
    <p:sldId id="455" r:id="rId17"/>
    <p:sldId id="456" r:id="rId18"/>
    <p:sldId id="457" r:id="rId19"/>
    <p:sldId id="458" r:id="rId20"/>
    <p:sldId id="459" r:id="rId21"/>
    <p:sldId id="460" r:id="rId22"/>
    <p:sldId id="461" r:id="rId23"/>
    <p:sldId id="462" r:id="rId24"/>
    <p:sldId id="463" r:id="rId25"/>
    <p:sldId id="464" r:id="rId26"/>
    <p:sldId id="465" r:id="rId27"/>
    <p:sldId id="466" r:id="rId28"/>
    <p:sldId id="467" r:id="rId29"/>
    <p:sldId id="468" r:id="rId30"/>
    <p:sldId id="469" r:id="rId31"/>
    <p:sldId id="470" r:id="rId32"/>
    <p:sldId id="471" r:id="rId33"/>
    <p:sldId id="472" r:id="rId34"/>
    <p:sldId id="473" r:id="rId35"/>
    <p:sldId id="475" r:id="rId36"/>
    <p:sldId id="396" r:id="rId37"/>
    <p:sldId id="476" r:id="rId38"/>
    <p:sldId id="477" r:id="rId39"/>
    <p:sldId id="478" r:id="rId40"/>
    <p:sldId id="407" r:id="rId41"/>
    <p:sldId id="411" r:id="rId42"/>
    <p:sldId id="412" r:id="rId43"/>
    <p:sldId id="413" r:id="rId44"/>
    <p:sldId id="408" r:id="rId45"/>
    <p:sldId id="409" r:id="rId46"/>
    <p:sldId id="479" r:id="rId4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82E32"/>
    <a:srgbClr val="750E11"/>
    <a:srgbClr val="590A0D"/>
    <a:srgbClr val="F5BD30"/>
    <a:srgbClr val="DBA92B"/>
    <a:srgbClr val="003366"/>
    <a:srgbClr val="FFCC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5" autoAdjust="0"/>
    <p:restoredTop sz="94638" autoAdjust="0"/>
  </p:normalViewPr>
  <p:slideViewPr>
    <p:cSldViewPr>
      <p:cViewPr varScale="1">
        <p:scale>
          <a:sx n="110" d="100"/>
          <a:sy n="110" d="100"/>
        </p:scale>
        <p:origin x="1086" y="78"/>
      </p:cViewPr>
      <p:guideLst>
        <p:guide orient="horz" pos="28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06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323C9E3A-ED6A-4254-98D5-3A7F119AC2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58568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9220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Presentation</a:t>
            </a:r>
          </a:p>
        </p:txBody>
      </p:sp>
      <p:sp>
        <p:nvSpPr>
          <p:cNvPr id="9221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Monday, September 7, 2009</a:t>
            </a:r>
          </a:p>
        </p:txBody>
      </p:sp>
      <p:sp>
        <p:nvSpPr>
          <p:cNvPr id="9222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ECN 3184-1 Eldar Madumarov</a:t>
            </a:r>
          </a:p>
        </p:txBody>
      </p:sp>
      <p:sp>
        <p:nvSpPr>
          <p:cNvPr id="9223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43FAAF4-AF54-424F-9047-3C38B90F0553}" type="slidenum">
              <a:rPr lang="en-US" altLang="en-US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67255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2765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Presentation</a:t>
            </a:r>
          </a:p>
        </p:txBody>
      </p:sp>
      <p:sp>
        <p:nvSpPr>
          <p:cNvPr id="2765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Monday, September 7, 2009</a:t>
            </a:r>
          </a:p>
        </p:txBody>
      </p:sp>
      <p:sp>
        <p:nvSpPr>
          <p:cNvPr id="2765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ECN 3184-1 Eldar Madumarov</a:t>
            </a:r>
          </a:p>
        </p:txBody>
      </p:sp>
      <p:sp>
        <p:nvSpPr>
          <p:cNvPr id="2765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BC4E043-6C11-4DBB-A04C-145C98E851C2}" type="slidenum">
              <a:rPr lang="en-US" altLang="en-US"/>
              <a:pPr>
                <a:spcBef>
                  <a:spcPct val="0"/>
                </a:spcBef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10415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29700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Presentation</a:t>
            </a:r>
          </a:p>
        </p:txBody>
      </p:sp>
      <p:sp>
        <p:nvSpPr>
          <p:cNvPr id="29701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Monday, September 7, 2009</a:t>
            </a:r>
          </a:p>
        </p:txBody>
      </p:sp>
      <p:sp>
        <p:nvSpPr>
          <p:cNvPr id="29702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ECN 3184-1 Eldar Madumarov</a:t>
            </a:r>
          </a:p>
        </p:txBody>
      </p:sp>
      <p:sp>
        <p:nvSpPr>
          <p:cNvPr id="29703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9C51571-77AC-4E26-8B63-0E87DFA647FB}" type="slidenum">
              <a:rPr lang="en-US" altLang="en-US"/>
              <a:pPr>
                <a:spcBef>
                  <a:spcPct val="0"/>
                </a:spcBef>
              </a:pPr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74019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31748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Presentation</a:t>
            </a:r>
          </a:p>
        </p:txBody>
      </p:sp>
      <p:sp>
        <p:nvSpPr>
          <p:cNvPr id="31749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Monday, September 7, 2009</a:t>
            </a:r>
          </a:p>
        </p:txBody>
      </p:sp>
      <p:sp>
        <p:nvSpPr>
          <p:cNvPr id="31750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ECN 3184-1 Eldar Madumarov</a:t>
            </a:r>
          </a:p>
        </p:txBody>
      </p:sp>
      <p:sp>
        <p:nvSpPr>
          <p:cNvPr id="31751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99BC35B-1548-4A52-9CF8-BF4E6A8B5522}" type="slidenum">
              <a:rPr lang="en-US" altLang="en-US"/>
              <a:pPr>
                <a:spcBef>
                  <a:spcPct val="0"/>
                </a:spcBef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31056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33796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Presentation</a:t>
            </a:r>
          </a:p>
        </p:txBody>
      </p:sp>
      <p:sp>
        <p:nvSpPr>
          <p:cNvPr id="33797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Monday, September 7, 2009</a:t>
            </a:r>
          </a:p>
        </p:txBody>
      </p:sp>
      <p:sp>
        <p:nvSpPr>
          <p:cNvPr id="33798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ECN 3184-1 Eldar Madumarov</a:t>
            </a:r>
          </a:p>
        </p:txBody>
      </p:sp>
      <p:sp>
        <p:nvSpPr>
          <p:cNvPr id="33799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DE149B25-F7B7-4F46-A3A5-D1E2D08AE5FC}" type="slidenum">
              <a:rPr lang="en-US" altLang="en-US"/>
              <a:pPr>
                <a:spcBef>
                  <a:spcPct val="0"/>
                </a:spcBef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28334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35844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Presentation</a:t>
            </a:r>
          </a:p>
        </p:txBody>
      </p:sp>
      <p:sp>
        <p:nvSpPr>
          <p:cNvPr id="35845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Monday, September 7, 2009</a:t>
            </a:r>
          </a:p>
        </p:txBody>
      </p:sp>
      <p:sp>
        <p:nvSpPr>
          <p:cNvPr id="35846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ECN 3184-1 Eldar Madumarov</a:t>
            </a:r>
          </a:p>
        </p:txBody>
      </p:sp>
      <p:sp>
        <p:nvSpPr>
          <p:cNvPr id="35847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346D52F-984A-4740-BC8E-0DB51E1B0DEA}" type="slidenum">
              <a:rPr lang="en-US" altLang="en-US"/>
              <a:pPr>
                <a:spcBef>
                  <a:spcPct val="0"/>
                </a:spcBef>
              </a:pPr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10981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3789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Presentation</a:t>
            </a:r>
          </a:p>
        </p:txBody>
      </p:sp>
      <p:sp>
        <p:nvSpPr>
          <p:cNvPr id="3789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Monday, September 7, 2009</a:t>
            </a:r>
          </a:p>
        </p:txBody>
      </p:sp>
      <p:sp>
        <p:nvSpPr>
          <p:cNvPr id="3789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ECN 3184-1 Eldar Madumarov</a:t>
            </a:r>
          </a:p>
        </p:txBody>
      </p:sp>
      <p:sp>
        <p:nvSpPr>
          <p:cNvPr id="3789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86D2863-C9A5-4373-8124-6B9DD887194D}" type="slidenum">
              <a:rPr lang="en-US" altLang="en-US"/>
              <a:pPr>
                <a:spcBef>
                  <a:spcPct val="0"/>
                </a:spcBef>
              </a:pPr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50931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39940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Presentation</a:t>
            </a:r>
          </a:p>
        </p:txBody>
      </p:sp>
      <p:sp>
        <p:nvSpPr>
          <p:cNvPr id="39941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Monday, September 7, 2009</a:t>
            </a:r>
          </a:p>
        </p:txBody>
      </p:sp>
      <p:sp>
        <p:nvSpPr>
          <p:cNvPr id="39942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ECN 3184-1 Eldar Madumarov</a:t>
            </a:r>
          </a:p>
        </p:txBody>
      </p:sp>
      <p:sp>
        <p:nvSpPr>
          <p:cNvPr id="39943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0FA8E51-5332-4F5C-9C1C-67133EA0A0B1}" type="slidenum">
              <a:rPr lang="en-US" altLang="en-US"/>
              <a:pPr>
                <a:spcBef>
                  <a:spcPct val="0"/>
                </a:spcBef>
              </a:pPr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328932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41988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Presentation</a:t>
            </a:r>
          </a:p>
        </p:txBody>
      </p:sp>
      <p:sp>
        <p:nvSpPr>
          <p:cNvPr id="41989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Monday, September 7, 2009</a:t>
            </a:r>
          </a:p>
        </p:txBody>
      </p:sp>
      <p:sp>
        <p:nvSpPr>
          <p:cNvPr id="41990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ECN 3184-1 Eldar Madumarov</a:t>
            </a:r>
          </a:p>
        </p:txBody>
      </p:sp>
      <p:sp>
        <p:nvSpPr>
          <p:cNvPr id="41991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583C865-DBBB-4CFA-880E-D59D40835271}" type="slidenum">
              <a:rPr lang="en-US" altLang="en-US"/>
              <a:pPr>
                <a:spcBef>
                  <a:spcPct val="0"/>
                </a:spcBef>
              </a:pPr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525666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44036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Presentation</a:t>
            </a:r>
          </a:p>
        </p:txBody>
      </p:sp>
      <p:sp>
        <p:nvSpPr>
          <p:cNvPr id="44037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Monday, September 7, 2009</a:t>
            </a:r>
          </a:p>
        </p:txBody>
      </p:sp>
      <p:sp>
        <p:nvSpPr>
          <p:cNvPr id="44038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ECN 3184-1 Eldar Madumarov</a:t>
            </a:r>
          </a:p>
        </p:txBody>
      </p:sp>
      <p:sp>
        <p:nvSpPr>
          <p:cNvPr id="44039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A77E562-971B-4E12-911B-8E8F6203CE74}" type="slidenum">
              <a:rPr lang="en-US" altLang="en-US"/>
              <a:pPr>
                <a:spcBef>
                  <a:spcPct val="0"/>
                </a:spcBef>
              </a:pPr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81330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46084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Presentation</a:t>
            </a:r>
          </a:p>
        </p:txBody>
      </p:sp>
      <p:sp>
        <p:nvSpPr>
          <p:cNvPr id="46085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Monday, September 7, 2009</a:t>
            </a:r>
          </a:p>
        </p:txBody>
      </p:sp>
      <p:sp>
        <p:nvSpPr>
          <p:cNvPr id="46086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ECN 3184-1 Eldar Madumarov</a:t>
            </a:r>
          </a:p>
        </p:txBody>
      </p:sp>
      <p:sp>
        <p:nvSpPr>
          <p:cNvPr id="46087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9981DF3-D318-4B02-9C31-A1BDFCE0AB94}" type="slidenum">
              <a:rPr lang="en-US" altLang="en-US"/>
              <a:pPr>
                <a:spcBef>
                  <a:spcPct val="0"/>
                </a:spcBef>
              </a:pPr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9192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11268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Presentation</a:t>
            </a:r>
          </a:p>
        </p:txBody>
      </p:sp>
      <p:sp>
        <p:nvSpPr>
          <p:cNvPr id="11269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Monday, September 7, 2009</a:t>
            </a:r>
          </a:p>
        </p:txBody>
      </p:sp>
      <p:sp>
        <p:nvSpPr>
          <p:cNvPr id="11270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ECN 3184-1 Eldar Madumarov</a:t>
            </a:r>
          </a:p>
        </p:txBody>
      </p:sp>
      <p:sp>
        <p:nvSpPr>
          <p:cNvPr id="11271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DDB0EAB-2747-4BBE-A063-47D46152F191}" type="slidenum">
              <a:rPr lang="en-US" altLang="en-US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871135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4813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Presentation</a:t>
            </a:r>
          </a:p>
        </p:txBody>
      </p:sp>
      <p:sp>
        <p:nvSpPr>
          <p:cNvPr id="4813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Monday, September 7, 2009</a:t>
            </a:r>
          </a:p>
        </p:txBody>
      </p:sp>
      <p:sp>
        <p:nvSpPr>
          <p:cNvPr id="4813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ECN 3184-1 Eldar Madumarov</a:t>
            </a:r>
          </a:p>
        </p:txBody>
      </p:sp>
      <p:sp>
        <p:nvSpPr>
          <p:cNvPr id="4813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1590ED4-58F7-4AA4-8F73-9C8C10688A3A}" type="slidenum">
              <a:rPr lang="en-US" altLang="en-US"/>
              <a:pPr>
                <a:spcBef>
                  <a:spcPct val="0"/>
                </a:spcBef>
              </a:pPr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934195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50180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Presentation</a:t>
            </a:r>
          </a:p>
        </p:txBody>
      </p:sp>
      <p:sp>
        <p:nvSpPr>
          <p:cNvPr id="50181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Monday, September 7, 2009</a:t>
            </a:r>
          </a:p>
        </p:txBody>
      </p:sp>
      <p:sp>
        <p:nvSpPr>
          <p:cNvPr id="50182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ECN 3184-1 Eldar Madumarov</a:t>
            </a:r>
          </a:p>
        </p:txBody>
      </p:sp>
      <p:sp>
        <p:nvSpPr>
          <p:cNvPr id="50183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0294485D-AA92-4B2A-86FB-2013BBC542AE}" type="slidenum">
              <a:rPr lang="en-US" altLang="en-US"/>
              <a:pPr>
                <a:spcBef>
                  <a:spcPct val="0"/>
                </a:spcBef>
              </a:pPr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377463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52228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Presentation</a:t>
            </a:r>
          </a:p>
        </p:txBody>
      </p:sp>
      <p:sp>
        <p:nvSpPr>
          <p:cNvPr id="52229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Monday, September 7, 2009</a:t>
            </a:r>
          </a:p>
        </p:txBody>
      </p:sp>
      <p:sp>
        <p:nvSpPr>
          <p:cNvPr id="52230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ECN 3184-1 Eldar Madumarov</a:t>
            </a:r>
          </a:p>
        </p:txBody>
      </p:sp>
      <p:sp>
        <p:nvSpPr>
          <p:cNvPr id="52231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65915FB-FE3D-4616-B685-E4E990456AB7}" type="slidenum">
              <a:rPr lang="en-US" altLang="en-US"/>
              <a:pPr>
                <a:spcBef>
                  <a:spcPct val="0"/>
                </a:spcBef>
              </a:pPr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882604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54276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Presentation</a:t>
            </a:r>
          </a:p>
        </p:txBody>
      </p:sp>
      <p:sp>
        <p:nvSpPr>
          <p:cNvPr id="54277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Monday, September 7, 2009</a:t>
            </a:r>
          </a:p>
        </p:txBody>
      </p:sp>
      <p:sp>
        <p:nvSpPr>
          <p:cNvPr id="54278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ECN 3184-1 Eldar Madumarov</a:t>
            </a:r>
          </a:p>
        </p:txBody>
      </p:sp>
      <p:sp>
        <p:nvSpPr>
          <p:cNvPr id="54279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406A2AE-C50E-45E8-B036-00AC27266479}" type="slidenum">
              <a:rPr lang="en-US" altLang="en-US"/>
              <a:pPr>
                <a:spcBef>
                  <a:spcPct val="0"/>
                </a:spcBef>
              </a:pPr>
              <a:t>27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684946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56324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Presentation</a:t>
            </a:r>
          </a:p>
        </p:txBody>
      </p:sp>
      <p:sp>
        <p:nvSpPr>
          <p:cNvPr id="56325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Monday, September 7, 2009</a:t>
            </a:r>
          </a:p>
        </p:txBody>
      </p:sp>
      <p:sp>
        <p:nvSpPr>
          <p:cNvPr id="56326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ECN 3184-1 Eldar Madumarov</a:t>
            </a:r>
          </a:p>
        </p:txBody>
      </p:sp>
      <p:sp>
        <p:nvSpPr>
          <p:cNvPr id="56327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41DCCA5-5FA5-4521-B2D1-20D8373FA18A}" type="slidenum">
              <a:rPr lang="en-US" altLang="en-US"/>
              <a:pPr>
                <a:spcBef>
                  <a:spcPct val="0"/>
                </a:spcBef>
              </a:pPr>
              <a:t>28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657044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5837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Presentation</a:t>
            </a:r>
          </a:p>
        </p:txBody>
      </p:sp>
      <p:sp>
        <p:nvSpPr>
          <p:cNvPr id="5837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Monday, September 7, 2009</a:t>
            </a:r>
          </a:p>
        </p:txBody>
      </p:sp>
      <p:sp>
        <p:nvSpPr>
          <p:cNvPr id="5837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ECN 3184-1 Eldar Madumarov</a:t>
            </a:r>
          </a:p>
        </p:txBody>
      </p:sp>
      <p:sp>
        <p:nvSpPr>
          <p:cNvPr id="5837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A4165FE-323A-42A4-8B2B-10486B766CBD}" type="slidenum">
              <a:rPr lang="en-US" altLang="en-US"/>
              <a:pPr>
                <a:spcBef>
                  <a:spcPct val="0"/>
                </a:spcBef>
              </a:pPr>
              <a:t>29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296509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60420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Presentation</a:t>
            </a:r>
          </a:p>
        </p:txBody>
      </p:sp>
      <p:sp>
        <p:nvSpPr>
          <p:cNvPr id="60421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Monday, September 7, 2009</a:t>
            </a:r>
          </a:p>
        </p:txBody>
      </p:sp>
      <p:sp>
        <p:nvSpPr>
          <p:cNvPr id="60422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ECN 3184-1 Eldar Madumarov</a:t>
            </a:r>
          </a:p>
        </p:txBody>
      </p:sp>
      <p:sp>
        <p:nvSpPr>
          <p:cNvPr id="60423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6E3D7DE-1604-4C81-9317-FA24CACF73F6}" type="slidenum">
              <a:rPr lang="en-US" altLang="en-US"/>
              <a:pPr>
                <a:spcBef>
                  <a:spcPct val="0"/>
                </a:spcBef>
              </a:pPr>
              <a:t>30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089391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62468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Presentation</a:t>
            </a:r>
          </a:p>
        </p:txBody>
      </p:sp>
      <p:sp>
        <p:nvSpPr>
          <p:cNvPr id="62469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Monday, September 7, 2009</a:t>
            </a:r>
          </a:p>
        </p:txBody>
      </p:sp>
      <p:sp>
        <p:nvSpPr>
          <p:cNvPr id="62470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ECN 3184-1 Eldar Madumarov</a:t>
            </a:r>
          </a:p>
        </p:txBody>
      </p:sp>
      <p:sp>
        <p:nvSpPr>
          <p:cNvPr id="62471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969DC1B-D151-439E-8722-211DD5E60504}" type="slidenum">
              <a:rPr lang="en-US" altLang="en-US"/>
              <a:pPr>
                <a:spcBef>
                  <a:spcPct val="0"/>
                </a:spcBef>
              </a:pPr>
              <a:t>31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949105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64516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Presentation</a:t>
            </a:r>
          </a:p>
        </p:txBody>
      </p:sp>
      <p:sp>
        <p:nvSpPr>
          <p:cNvPr id="64517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Monday, September 7, 2009</a:t>
            </a:r>
          </a:p>
        </p:txBody>
      </p:sp>
      <p:sp>
        <p:nvSpPr>
          <p:cNvPr id="64518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ECN 3184-1 Eldar Madumarov</a:t>
            </a:r>
          </a:p>
        </p:txBody>
      </p:sp>
      <p:sp>
        <p:nvSpPr>
          <p:cNvPr id="64519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E825E1D-BF8E-40F6-9376-7CFD6FB57014}" type="slidenum">
              <a:rPr lang="en-US" altLang="en-US"/>
              <a:pPr>
                <a:spcBef>
                  <a:spcPct val="0"/>
                </a:spcBef>
              </a:pPr>
              <a:t>32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335890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66564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Presentation</a:t>
            </a:r>
          </a:p>
        </p:txBody>
      </p:sp>
      <p:sp>
        <p:nvSpPr>
          <p:cNvPr id="66565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Monday, September 7, 2009</a:t>
            </a:r>
          </a:p>
        </p:txBody>
      </p:sp>
      <p:sp>
        <p:nvSpPr>
          <p:cNvPr id="66566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ECN 3184-1 Eldar Madumarov</a:t>
            </a:r>
          </a:p>
        </p:txBody>
      </p:sp>
      <p:sp>
        <p:nvSpPr>
          <p:cNvPr id="66567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32D2FF9-232B-4E05-B3B9-2082E3C24935}" type="slidenum">
              <a:rPr lang="en-US" altLang="en-US"/>
              <a:pPr>
                <a:spcBef>
                  <a:spcPct val="0"/>
                </a:spcBef>
              </a:pPr>
              <a:t>33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03675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13316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Presentation</a:t>
            </a:r>
          </a:p>
        </p:txBody>
      </p:sp>
      <p:sp>
        <p:nvSpPr>
          <p:cNvPr id="13317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Monday, September 7, 2009</a:t>
            </a:r>
          </a:p>
        </p:txBody>
      </p:sp>
      <p:sp>
        <p:nvSpPr>
          <p:cNvPr id="13318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ECN 3184-1 Eldar Madumarov</a:t>
            </a:r>
          </a:p>
        </p:txBody>
      </p:sp>
      <p:sp>
        <p:nvSpPr>
          <p:cNvPr id="13319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0808D95-9855-42FC-B41F-85F52A226521}" type="slidenum">
              <a:rPr lang="en-US" altLang="en-US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709804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6861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Presentation</a:t>
            </a:r>
          </a:p>
        </p:txBody>
      </p:sp>
      <p:sp>
        <p:nvSpPr>
          <p:cNvPr id="6861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Monday, September 7, 2009</a:t>
            </a:r>
          </a:p>
        </p:txBody>
      </p:sp>
      <p:sp>
        <p:nvSpPr>
          <p:cNvPr id="6861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ECN 3184-1 Eldar Madumarov</a:t>
            </a:r>
          </a:p>
        </p:txBody>
      </p:sp>
      <p:sp>
        <p:nvSpPr>
          <p:cNvPr id="6861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40EDC61-3F9B-4E1F-92B8-955A22FF6049}" type="slidenum">
              <a:rPr lang="en-US" altLang="en-US"/>
              <a:pPr>
                <a:spcBef>
                  <a:spcPct val="0"/>
                </a:spcBef>
              </a:pPr>
              <a:t>34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127165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75780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Presentation</a:t>
            </a:r>
          </a:p>
        </p:txBody>
      </p:sp>
      <p:sp>
        <p:nvSpPr>
          <p:cNvPr id="75781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Monday, September 7, 2009</a:t>
            </a:r>
          </a:p>
        </p:txBody>
      </p:sp>
      <p:sp>
        <p:nvSpPr>
          <p:cNvPr id="75782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ECN 3184-1 Eldar Madumarov</a:t>
            </a:r>
          </a:p>
        </p:txBody>
      </p:sp>
      <p:sp>
        <p:nvSpPr>
          <p:cNvPr id="75783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64A31CD-1057-4F76-BF04-93F342D0D7AA}" type="slidenum">
              <a:rPr lang="en-US" altLang="en-US"/>
              <a:pPr>
                <a:spcBef>
                  <a:spcPct val="0"/>
                </a:spcBef>
              </a:pPr>
              <a:t>40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707451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77828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Presentation</a:t>
            </a:r>
          </a:p>
        </p:txBody>
      </p:sp>
      <p:sp>
        <p:nvSpPr>
          <p:cNvPr id="77829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Monday, September 7, 2009</a:t>
            </a:r>
          </a:p>
        </p:txBody>
      </p:sp>
      <p:sp>
        <p:nvSpPr>
          <p:cNvPr id="77830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ECN 3184-1 Eldar Madumarov</a:t>
            </a:r>
          </a:p>
        </p:txBody>
      </p:sp>
      <p:sp>
        <p:nvSpPr>
          <p:cNvPr id="77831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55B21D1-F649-46D2-BAC3-3B44B4E2E367}" type="slidenum">
              <a:rPr lang="en-US" altLang="en-US"/>
              <a:pPr>
                <a:spcBef>
                  <a:spcPct val="0"/>
                </a:spcBef>
              </a:pPr>
              <a:t>41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677938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79876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Presentation</a:t>
            </a:r>
          </a:p>
        </p:txBody>
      </p:sp>
      <p:sp>
        <p:nvSpPr>
          <p:cNvPr id="79877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Monday, September 7, 2009</a:t>
            </a:r>
          </a:p>
        </p:txBody>
      </p:sp>
      <p:sp>
        <p:nvSpPr>
          <p:cNvPr id="79878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ECN 3184-1 Eldar Madumarov</a:t>
            </a:r>
          </a:p>
        </p:txBody>
      </p:sp>
      <p:sp>
        <p:nvSpPr>
          <p:cNvPr id="79879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F171D1B-1B39-412D-A71D-137594A62A11}" type="slidenum">
              <a:rPr lang="en-US" altLang="en-US"/>
              <a:pPr>
                <a:spcBef>
                  <a:spcPct val="0"/>
                </a:spcBef>
              </a:pPr>
              <a:t>42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733360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81924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Presentation</a:t>
            </a:r>
          </a:p>
        </p:txBody>
      </p:sp>
      <p:sp>
        <p:nvSpPr>
          <p:cNvPr id="81925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Monday, September 7, 2009</a:t>
            </a:r>
          </a:p>
        </p:txBody>
      </p:sp>
      <p:sp>
        <p:nvSpPr>
          <p:cNvPr id="81926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ECN 3184-1 Eldar Madumarov</a:t>
            </a:r>
          </a:p>
        </p:txBody>
      </p:sp>
      <p:sp>
        <p:nvSpPr>
          <p:cNvPr id="81927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5D0A5AA-EAD3-4BE8-9D73-32F1F418D28A}" type="slidenum">
              <a:rPr lang="en-US" altLang="en-US"/>
              <a:pPr>
                <a:spcBef>
                  <a:spcPct val="0"/>
                </a:spcBef>
              </a:pPr>
              <a:t>43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389693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8397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Presentation</a:t>
            </a:r>
          </a:p>
        </p:txBody>
      </p:sp>
      <p:sp>
        <p:nvSpPr>
          <p:cNvPr id="8397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Monday, September 7, 2009</a:t>
            </a:r>
          </a:p>
        </p:txBody>
      </p:sp>
      <p:sp>
        <p:nvSpPr>
          <p:cNvPr id="8397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ECN 3184-1 Eldar Madumarov</a:t>
            </a:r>
          </a:p>
        </p:txBody>
      </p:sp>
      <p:sp>
        <p:nvSpPr>
          <p:cNvPr id="8397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0E32B8CD-B90B-4B62-A095-19A88E8AB0B7}" type="slidenum">
              <a:rPr lang="en-US" altLang="en-US"/>
              <a:pPr>
                <a:spcBef>
                  <a:spcPct val="0"/>
                </a:spcBef>
              </a:pPr>
              <a:t>44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710756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86020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Presentation</a:t>
            </a:r>
          </a:p>
        </p:txBody>
      </p:sp>
      <p:sp>
        <p:nvSpPr>
          <p:cNvPr id="86021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Monday, September 7, 2009</a:t>
            </a:r>
          </a:p>
        </p:txBody>
      </p:sp>
      <p:sp>
        <p:nvSpPr>
          <p:cNvPr id="86022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ECN 3184-1 Eldar Madumarov</a:t>
            </a:r>
          </a:p>
        </p:txBody>
      </p:sp>
      <p:sp>
        <p:nvSpPr>
          <p:cNvPr id="86023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07B4431-A47C-4507-A10A-060198B2667F}" type="slidenum">
              <a:rPr lang="en-US" altLang="en-US"/>
              <a:pPr>
                <a:spcBef>
                  <a:spcPct val="0"/>
                </a:spcBef>
              </a:pPr>
              <a:t>45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90603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15364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Presentation</a:t>
            </a:r>
          </a:p>
        </p:txBody>
      </p:sp>
      <p:sp>
        <p:nvSpPr>
          <p:cNvPr id="15365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Monday, September 7, 2009</a:t>
            </a:r>
          </a:p>
        </p:txBody>
      </p:sp>
      <p:sp>
        <p:nvSpPr>
          <p:cNvPr id="15366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ECN 3184-1 Eldar Madumarov</a:t>
            </a:r>
          </a:p>
        </p:txBody>
      </p:sp>
      <p:sp>
        <p:nvSpPr>
          <p:cNvPr id="15367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C43EFF5-E321-4B75-9706-7528271980AD}" type="slidenum">
              <a:rPr lang="en-US" altLang="en-US"/>
              <a:pPr>
                <a:spcBef>
                  <a:spcPct val="0"/>
                </a:spcBef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99955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1741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Presentation</a:t>
            </a:r>
          </a:p>
        </p:txBody>
      </p:sp>
      <p:sp>
        <p:nvSpPr>
          <p:cNvPr id="1741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Monday, September 7, 2009</a:t>
            </a:r>
          </a:p>
        </p:txBody>
      </p:sp>
      <p:sp>
        <p:nvSpPr>
          <p:cNvPr id="1741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ECN 3184-1 Eldar Madumarov</a:t>
            </a:r>
          </a:p>
        </p:txBody>
      </p:sp>
      <p:sp>
        <p:nvSpPr>
          <p:cNvPr id="1741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2D25E39-07B7-40A6-A2CE-D95CFBF42C2E}" type="slidenum">
              <a:rPr lang="en-US" altLang="en-US"/>
              <a:pPr>
                <a:spcBef>
                  <a:spcPct val="0"/>
                </a:spcBef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03685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19460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Presentation</a:t>
            </a:r>
          </a:p>
        </p:txBody>
      </p:sp>
      <p:sp>
        <p:nvSpPr>
          <p:cNvPr id="19461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Monday, September 7, 2009</a:t>
            </a:r>
          </a:p>
        </p:txBody>
      </p:sp>
      <p:sp>
        <p:nvSpPr>
          <p:cNvPr id="19462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ECN 3184-1 Eldar Madumarov</a:t>
            </a:r>
          </a:p>
        </p:txBody>
      </p:sp>
      <p:sp>
        <p:nvSpPr>
          <p:cNvPr id="19463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23F5CD8-9E5B-4CF3-9126-D1CE4FC587C4}" type="slidenum">
              <a:rPr lang="en-US" altLang="en-US"/>
              <a:pPr>
                <a:spcBef>
                  <a:spcPct val="0"/>
                </a:spcBef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23295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21508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Presentation</a:t>
            </a:r>
          </a:p>
        </p:txBody>
      </p:sp>
      <p:sp>
        <p:nvSpPr>
          <p:cNvPr id="21509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Monday, September 7, 2009</a:t>
            </a:r>
          </a:p>
        </p:txBody>
      </p:sp>
      <p:sp>
        <p:nvSpPr>
          <p:cNvPr id="21510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ECN 3184-1 Eldar Madumarov</a:t>
            </a:r>
          </a:p>
        </p:txBody>
      </p:sp>
      <p:sp>
        <p:nvSpPr>
          <p:cNvPr id="21511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FF12864-12B1-438B-B8D6-8FE18EEFBCE7}" type="slidenum">
              <a:rPr lang="en-US" altLang="en-US"/>
              <a:pPr>
                <a:spcBef>
                  <a:spcPct val="0"/>
                </a:spcBef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27270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23556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Presentation</a:t>
            </a:r>
          </a:p>
        </p:txBody>
      </p:sp>
      <p:sp>
        <p:nvSpPr>
          <p:cNvPr id="23557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Monday, September 7, 2009</a:t>
            </a:r>
          </a:p>
        </p:txBody>
      </p:sp>
      <p:sp>
        <p:nvSpPr>
          <p:cNvPr id="23558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ECN 3184-1 Eldar Madumarov</a:t>
            </a:r>
          </a:p>
        </p:txBody>
      </p:sp>
      <p:sp>
        <p:nvSpPr>
          <p:cNvPr id="23559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BC1E7D6-E241-417C-8B47-78DD1C68240C}" type="slidenum">
              <a:rPr lang="en-US" altLang="en-US"/>
              <a:pPr>
                <a:spcBef>
                  <a:spcPct val="0"/>
                </a:spcBef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26850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25604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Presentation</a:t>
            </a:r>
          </a:p>
        </p:txBody>
      </p:sp>
      <p:sp>
        <p:nvSpPr>
          <p:cNvPr id="25605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Monday, September 7, 2009</a:t>
            </a:r>
          </a:p>
        </p:txBody>
      </p:sp>
      <p:sp>
        <p:nvSpPr>
          <p:cNvPr id="25606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ECN 3184-1 Eldar Madumarov</a:t>
            </a:r>
          </a:p>
        </p:txBody>
      </p:sp>
      <p:sp>
        <p:nvSpPr>
          <p:cNvPr id="25607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D334A688-AC28-4D5E-8ADF-F48FF3141FF4}" type="slidenum">
              <a:rPr lang="en-US" altLang="en-US"/>
              <a:pPr>
                <a:spcBef>
                  <a:spcPct val="0"/>
                </a:spcBef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223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0047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066800" y="6248400"/>
            <a:ext cx="563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900">
                <a:solidFill>
                  <a:srgbClr val="FAF199"/>
                </a:solidFill>
                <a:latin typeface="Arial" panose="020B0604020202020204" pitchFamily="34" charset="0"/>
              </a:rPr>
              <a:t>Copyright © 2009 Pearson Addison-Wesley. All rights reserved.</a:t>
            </a:r>
          </a:p>
        </p:txBody>
      </p:sp>
      <p:pic>
        <p:nvPicPr>
          <p:cNvPr id="5" name="Picture 3" descr="aw-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96000"/>
            <a:ext cx="752475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TodaroCover-RGB06"/>
          <p:cNvPicPr>
            <a:picLocks noChangeAspect="1" noChangeArrowheads="1"/>
          </p:cNvPicPr>
          <p:nvPr/>
        </p:nvPicPr>
        <p:blipFill>
          <a:blip r:embed="rId3">
            <a:lum bright="-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8138" y="609600"/>
            <a:ext cx="43688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251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04800" y="1676400"/>
            <a:ext cx="3429000" cy="3124200"/>
          </a:xfrm>
        </p:spPr>
        <p:txBody>
          <a:bodyPr/>
          <a:lstStyle>
            <a:lvl1pPr marL="0" indent="0">
              <a:buFont typeface="Times" pitchFamily="18" charset="0"/>
              <a:buNone/>
              <a:defRPr>
                <a:solidFill>
                  <a:srgbClr val="C0D81B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9251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304800" y="206375"/>
            <a:ext cx="3429000" cy="1165225"/>
          </a:xfrm>
        </p:spPr>
        <p:txBody>
          <a:bodyPr/>
          <a:lstStyle>
            <a:lvl1pPr>
              <a:defRPr b="1">
                <a:solidFill>
                  <a:srgbClr val="C0D81B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35881827"/>
      </p:ext>
    </p:extLst>
  </p:cSld>
  <p:clrMapOvr>
    <a:masterClrMapping/>
  </p:clrMapOvr>
  <p:transition spd="med">
    <p:pull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2-</a:t>
            </a:r>
            <a:fld id="{0A2FEF94-100E-421E-97B2-9EBED56F28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4077794"/>
      </p:ext>
    </p:extLst>
  </p:cSld>
  <p:clrMapOvr>
    <a:masterClrMapping/>
  </p:clrMapOvr>
  <p:transition spd="med">
    <p:pull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02413" y="204788"/>
            <a:ext cx="2160587" cy="59674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475" y="204788"/>
            <a:ext cx="6332538" cy="59674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2-</a:t>
            </a:r>
            <a:fld id="{058D7031-E341-4701-A125-7697FE4D6B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2245242"/>
      </p:ext>
    </p:extLst>
  </p:cSld>
  <p:clrMapOvr>
    <a:masterClrMapping/>
  </p:clrMapOvr>
  <p:transition spd="med">
    <p:pull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2-</a:t>
            </a:r>
            <a:fld id="{5ECFFB64-6D6D-4AEE-B5BF-4A9F4279CB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501137"/>
      </p:ext>
    </p:extLst>
  </p:cSld>
  <p:clrMapOvr>
    <a:masterClrMapping/>
  </p:clrMapOvr>
  <p:transition spd="med">
    <p:pull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2-</a:t>
            </a:r>
            <a:fld id="{12654426-BE74-4A12-A7CC-2DE4691A5F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5140840"/>
      </p:ext>
    </p:extLst>
  </p:cSld>
  <p:clrMapOvr>
    <a:masterClrMapping/>
  </p:clrMapOvr>
  <p:transition spd="med">
    <p:pull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752600"/>
            <a:ext cx="41910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752600"/>
            <a:ext cx="41910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2-</a:t>
            </a:r>
            <a:fld id="{BDF12EDB-4B12-45D9-90A2-73304CE0D7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9313583"/>
      </p:ext>
    </p:extLst>
  </p:cSld>
  <p:clrMapOvr>
    <a:masterClrMapping/>
  </p:clrMapOvr>
  <p:transition spd="med">
    <p:pull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2-</a:t>
            </a:r>
            <a:fld id="{D41A9D0F-AE8E-44F7-B606-A26345F7F1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9016358"/>
      </p:ext>
    </p:extLst>
  </p:cSld>
  <p:clrMapOvr>
    <a:masterClrMapping/>
  </p:clrMapOvr>
  <p:transition spd="med">
    <p:pull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2-</a:t>
            </a:r>
            <a:fld id="{036FDDD0-679B-423C-ACAB-845500D72F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0002508"/>
      </p:ext>
    </p:extLst>
  </p:cSld>
  <p:clrMapOvr>
    <a:masterClrMapping/>
  </p:clrMapOvr>
  <p:transition spd="med">
    <p:pull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2-</a:t>
            </a:r>
            <a:fld id="{22CB2BFE-8828-47BD-8C65-3C03FB5CB9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5096473"/>
      </p:ext>
    </p:extLst>
  </p:cSld>
  <p:clrMapOvr>
    <a:masterClrMapping/>
  </p:clrMapOvr>
  <p:transition spd="med">
    <p:pull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2-</a:t>
            </a:r>
            <a:fld id="{3F993BAA-259C-4434-80F4-4A3533ACD7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5441461"/>
      </p:ext>
    </p:extLst>
  </p:cSld>
  <p:clrMapOvr>
    <a:masterClrMapping/>
  </p:clrMapOvr>
  <p:transition spd="med">
    <p:pull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2-</a:t>
            </a:r>
            <a:fld id="{E9B0C4DA-66D9-4995-97A7-96224C7CD4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0932115"/>
      </p:ext>
    </p:extLst>
  </p:cSld>
  <p:clrMapOvr>
    <a:masterClrMapping/>
  </p:clrMapOvr>
  <p:transition spd="med">
    <p:pull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odaroCover-detail"/>
          <p:cNvPicPr>
            <a:picLocks noChangeAspect="1" noChangeArrowheads="1"/>
          </p:cNvPicPr>
          <p:nvPr/>
        </p:nvPicPr>
        <p:blipFill>
          <a:blip r:embed="rId13"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0"/>
            <a:ext cx="1752600" cy="1509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17475" y="204788"/>
            <a:ext cx="72739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752600"/>
            <a:ext cx="85344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914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" y="6324600"/>
            <a:ext cx="541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50000"/>
              </a:spcBef>
              <a:defRPr sz="100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1447800"/>
            <a:ext cx="8991600" cy="152400"/>
          </a:xfrm>
          <a:prstGeom prst="rect">
            <a:avLst/>
          </a:prstGeom>
          <a:solidFill>
            <a:srgbClr val="00477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8839200" y="1447800"/>
            <a:ext cx="304800" cy="5334000"/>
          </a:xfrm>
          <a:prstGeom prst="rect">
            <a:avLst/>
          </a:prstGeom>
          <a:solidFill>
            <a:srgbClr val="00477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032" name="AutoShape 8"/>
          <p:cNvSpPr>
            <a:spLocks noChangeArrowheads="1"/>
          </p:cNvSpPr>
          <p:nvPr/>
        </p:nvSpPr>
        <p:spPr bwMode="auto">
          <a:xfrm>
            <a:off x="8634413" y="1600200"/>
            <a:ext cx="381000" cy="48006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033" name="AutoShape 9"/>
          <p:cNvSpPr>
            <a:spLocks noChangeArrowheads="1"/>
          </p:cNvSpPr>
          <p:nvPr/>
        </p:nvSpPr>
        <p:spPr bwMode="auto">
          <a:xfrm>
            <a:off x="8153400" y="6400800"/>
            <a:ext cx="990600" cy="381000"/>
          </a:xfrm>
          <a:prstGeom prst="roundRect">
            <a:avLst>
              <a:gd name="adj" fmla="val 16667"/>
            </a:avLst>
          </a:prstGeom>
          <a:solidFill>
            <a:srgbClr val="00477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8153400" y="6629400"/>
            <a:ext cx="990600" cy="228600"/>
          </a:xfrm>
          <a:prstGeom prst="rect">
            <a:avLst/>
          </a:prstGeom>
          <a:solidFill>
            <a:srgbClr val="00477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91499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defRPr sz="1800" b="1" smtClean="0">
                <a:solidFill>
                  <a:srgbClr val="FAF199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2-</a:t>
            </a:r>
            <a:fld id="{046D383C-CB48-4C96-B478-2A3423ED0E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p:transition spd="med">
    <p:pull dir="rd"/>
  </p:transition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30000"/>
        </a:spcBef>
        <a:spcAft>
          <a:spcPct val="0"/>
        </a:spcAft>
        <a:buClr>
          <a:schemeClr val="tx1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30000"/>
        </a:spcBef>
        <a:spcAft>
          <a:spcPct val="0"/>
        </a:spcAft>
        <a:buClr>
          <a:schemeClr val="tx1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30000"/>
        </a:spcBef>
        <a:spcAft>
          <a:spcPct val="0"/>
        </a:spcAft>
        <a:buClr>
          <a:schemeClr val="tx1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30000"/>
        </a:spcBef>
        <a:spcAft>
          <a:spcPct val="0"/>
        </a:spcAft>
        <a:buClr>
          <a:schemeClr val="tx1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4100" name="Rectangle 9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Chapter 3</a:t>
            </a:r>
          </a:p>
        </p:txBody>
      </p:sp>
      <p:sp>
        <p:nvSpPr>
          <p:cNvPr id="4101" name="Rectangle 10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mtClean="0"/>
              <a:t>Classic Theories of Economic Growth and Development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  <a:extLst/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en-US" dirty="0" smtClean="0"/>
              <a:t>MCQs</a:t>
            </a:r>
            <a:endParaRPr lang="en-US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6. The neoclassical counter-revolution school supports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a. Trade restrictions.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b. State-owned enterprises.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c. Eliminating government regulations.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d. Limitations on foreign investors.</a:t>
            </a:r>
          </a:p>
          <a:p>
            <a:pPr marL="650875" indent="-514350">
              <a:buFont typeface="Lucida Sans" pitchFamily="34" charset="0"/>
              <a:buAutoNum type="arabicPeriod"/>
              <a:defRPr/>
            </a:pPr>
            <a:endParaRPr lang="en-US" sz="2400" dirty="0" smtClean="0"/>
          </a:p>
        </p:txBody>
      </p:sp>
      <p:sp>
        <p:nvSpPr>
          <p:cNvPr id="1843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416675"/>
            <a:ext cx="7620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DC4A6D8-6788-472F-92C3-E76610822448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latin typeface="Times" panose="02020603050405020304" pitchFamily="18" charset="0"/>
              </a:rPr>
              <a:t>30-second bar</a:t>
            </a:r>
            <a:endParaRPr lang="en-US" altLang="en-US" sz="2400" dirty="0">
              <a:latin typeface="Times" panose="02020603050405020304" pitchFamily="18" charset="0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</p:spTree>
  </p:cSld>
  <p:clrMapOvr>
    <a:masterClrMapping/>
  </p:clrMapOvr>
  <p:transition advTm="30000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  <a:extLst/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en-US" dirty="0" smtClean="0"/>
              <a:t>MCQs</a:t>
            </a:r>
            <a:endParaRPr lang="en-US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7. Implicit assumptions from which theories evolve are known as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a. A paradigm.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b. Biases.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c. Stylized facts.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d. Normative economics.</a:t>
            </a:r>
          </a:p>
          <a:p>
            <a:pPr marL="650875" indent="-514350">
              <a:buFont typeface="Lucida Sans" pitchFamily="34" charset="0"/>
              <a:buAutoNum type="arabicPeriod"/>
              <a:defRPr/>
            </a:pPr>
            <a:endParaRPr lang="en-US" sz="2400" dirty="0" smtClean="0"/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416675"/>
            <a:ext cx="7620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97EFEBA-FC0E-43B9-A55A-C29ACD6A62CF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latin typeface="Times" panose="02020603050405020304" pitchFamily="18" charset="0"/>
              </a:rPr>
              <a:t>30-second bar</a:t>
            </a:r>
            <a:endParaRPr lang="en-US" altLang="en-US" sz="2400" dirty="0">
              <a:latin typeface="Times" panose="02020603050405020304" pitchFamily="18" charset="0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</p:spTree>
  </p:cSld>
  <p:clrMapOvr>
    <a:masterClrMapping/>
  </p:clrMapOvr>
  <p:transition advTm="30000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  <a:extLst/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en-US" dirty="0" smtClean="0"/>
              <a:t>MCQs</a:t>
            </a:r>
            <a:endParaRPr lang="en-US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8. On which of the following does the neoclassical counter-revolution school most blame underdevelopment?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a. Misguided government policies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b. Relatively rigid cultural traditions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c. The legacy of colonialism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d. Unfair trade practices on the part of developed countries</a:t>
            </a:r>
          </a:p>
          <a:p>
            <a:pPr marL="650875" indent="-514350">
              <a:buFont typeface="Lucida Sans" pitchFamily="34" charset="0"/>
              <a:buAutoNum type="arabicPeriod"/>
              <a:defRPr/>
            </a:pPr>
            <a:endParaRPr lang="en-US" sz="2400" dirty="0" smtClean="0"/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416675"/>
            <a:ext cx="7620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30B7933-E86B-436B-A8CA-BA0B257D777C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latin typeface="Times" panose="02020603050405020304" pitchFamily="18" charset="0"/>
              </a:rPr>
              <a:t>30-second bar</a:t>
            </a:r>
            <a:endParaRPr lang="en-US" altLang="en-US" sz="2400" dirty="0">
              <a:latin typeface="Times" panose="02020603050405020304" pitchFamily="18" charset="0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</p:spTree>
  </p:cSld>
  <p:clrMapOvr>
    <a:masterClrMapping/>
  </p:clrMapOvr>
  <p:transition advTm="30000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  <a:extLst/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en-US" dirty="0" smtClean="0"/>
              <a:t>MCQs</a:t>
            </a:r>
            <a:endParaRPr lang="en-US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9. According to the theory of structural patterns of development, which of the following tends to occur as a country develops?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a. A shift from agriculture to industry and services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b. An increase in the percentage of income spent on food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c. Growth of the rural sector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d. A decline in trade as a share of GNP</a:t>
            </a:r>
          </a:p>
          <a:p>
            <a:pPr marL="650875" indent="-514350">
              <a:buFont typeface="Lucida Sans" pitchFamily="34" charset="0"/>
              <a:buAutoNum type="arabicPeriod"/>
              <a:defRPr/>
            </a:pPr>
            <a:endParaRPr lang="en-US" sz="2400" dirty="0" smtClean="0"/>
          </a:p>
        </p:txBody>
      </p:sp>
      <p:sp>
        <p:nvSpPr>
          <p:cNvPr id="24580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416675"/>
            <a:ext cx="7620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DC608CD-35AF-4C4E-9DD3-4EBCBCB438F1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latin typeface="Times" panose="02020603050405020304" pitchFamily="18" charset="0"/>
              </a:rPr>
              <a:t>30-second bar</a:t>
            </a:r>
            <a:endParaRPr lang="en-US" altLang="en-US" sz="2400" dirty="0">
              <a:latin typeface="Times" panose="02020603050405020304" pitchFamily="18" charset="0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</p:spTree>
  </p:cSld>
  <p:clrMapOvr>
    <a:masterClrMapping/>
  </p:clrMapOvr>
  <p:transition advTm="30000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  <a:extLst/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en-US" dirty="0" smtClean="0"/>
              <a:t>MCQs</a:t>
            </a:r>
            <a:endParaRPr lang="en-US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10. In the public choice (or new political economy) approach to development the emphasis is on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a. growth in the rural sector.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b. the self-interested behavior of public officials.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c. the dependence of LDCs on former colonial powers.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d. the inherent efficiency of developing country markets.</a:t>
            </a:r>
          </a:p>
          <a:p>
            <a:pPr marL="650875" indent="-514350">
              <a:buFont typeface="Lucida Sans" pitchFamily="34" charset="0"/>
              <a:buAutoNum type="arabicPeriod"/>
              <a:defRPr/>
            </a:pPr>
            <a:endParaRPr lang="en-US" sz="2400" dirty="0" smtClean="0"/>
          </a:p>
        </p:txBody>
      </p:sp>
      <p:sp>
        <p:nvSpPr>
          <p:cNvPr id="26628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416675"/>
            <a:ext cx="7620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28D2E38-1C56-476F-8D5C-674708AE5BC2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latin typeface="Times" panose="02020603050405020304" pitchFamily="18" charset="0"/>
              </a:rPr>
              <a:t>30-second bar</a:t>
            </a:r>
            <a:endParaRPr lang="en-US" altLang="en-US" sz="2400" dirty="0">
              <a:latin typeface="Times" panose="02020603050405020304" pitchFamily="18" charset="0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</p:spTree>
  </p:cSld>
  <p:clrMapOvr>
    <a:masterClrMapping/>
  </p:clrMapOvr>
  <p:transition advTm="30000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  <a:extLst/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en-US" dirty="0" smtClean="0"/>
              <a:t>MCQs</a:t>
            </a:r>
            <a:endParaRPr lang="en-US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11. A situation in which government intervention in the economy worsens the economic outcome is termed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a. neoclassical failure.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b. socialism.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c. government failure.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d. dependency revolution.</a:t>
            </a:r>
          </a:p>
          <a:p>
            <a:pPr marL="650875" indent="-514350">
              <a:buFont typeface="Lucida Sans" pitchFamily="34" charset="0"/>
              <a:buAutoNum type="arabicPeriod"/>
              <a:defRPr/>
            </a:pPr>
            <a:endParaRPr lang="en-US" sz="2400" dirty="0" smtClean="0"/>
          </a:p>
        </p:txBody>
      </p:sp>
      <p:sp>
        <p:nvSpPr>
          <p:cNvPr id="2867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416675"/>
            <a:ext cx="7620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F62D096-3DFE-40A0-8C86-15AA5F86DDB5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latin typeface="Times" panose="02020603050405020304" pitchFamily="18" charset="0"/>
              </a:rPr>
              <a:t>30-second bar</a:t>
            </a:r>
            <a:endParaRPr lang="en-US" altLang="en-US" sz="2400" dirty="0">
              <a:latin typeface="Times" panose="02020603050405020304" pitchFamily="18" charset="0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</p:spTree>
  </p:cSld>
  <p:clrMapOvr>
    <a:masterClrMapping/>
  </p:clrMapOvr>
  <p:transition advTm="30000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  <a:extLst/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en-US" dirty="0" smtClean="0"/>
              <a:t>MCQs</a:t>
            </a:r>
            <a:endParaRPr lang="en-US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12. According to the dependence theory, the developing world is known as the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a. backward areas.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b. periphery.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c. first world.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d. center.</a:t>
            </a:r>
          </a:p>
          <a:p>
            <a:pPr marL="650875" indent="-514350">
              <a:buFont typeface="Lucida Sans" pitchFamily="34" charset="0"/>
              <a:buAutoNum type="arabicPeriod"/>
              <a:defRPr/>
            </a:pPr>
            <a:endParaRPr lang="en-US" sz="2400" dirty="0" smtClean="0"/>
          </a:p>
        </p:txBody>
      </p:sp>
      <p:sp>
        <p:nvSpPr>
          <p:cNvPr id="30724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416675"/>
            <a:ext cx="7620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36BEDBC-3A9D-4DF7-959F-72A1A7814120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latin typeface="Times" panose="02020603050405020304" pitchFamily="18" charset="0"/>
              </a:rPr>
              <a:t>30-second bar</a:t>
            </a:r>
            <a:endParaRPr lang="en-US" altLang="en-US" sz="2400" dirty="0">
              <a:latin typeface="Times" panose="02020603050405020304" pitchFamily="18" charset="0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</p:spTree>
  </p:cSld>
  <p:clrMapOvr>
    <a:masterClrMapping/>
  </p:clrMapOvr>
  <p:transition advTm="30000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  <a:extLst/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en-US" dirty="0" smtClean="0"/>
              <a:t>MCQs</a:t>
            </a:r>
            <a:endParaRPr lang="en-US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13. The underlying assumption of the </a:t>
            </a:r>
            <a:r>
              <a:rPr lang="en-US" sz="2400" dirty="0" err="1" smtClean="0"/>
              <a:t>Harrod-Domar</a:t>
            </a:r>
            <a:r>
              <a:rPr lang="en-US" sz="2400" dirty="0" smtClean="0"/>
              <a:t> growth model is that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a. the incremental capital-output ratio is given by </a:t>
            </a:r>
            <a:r>
              <a:rPr lang="en-US" sz="2400" i="1" dirty="0" smtClean="0"/>
              <a:t>k = Y/K.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b. growth is mainly determined by capital accumulation.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c. growth can be sustained only if agricultural productivity rises.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d. developing countries save too much and invest too little.</a:t>
            </a:r>
          </a:p>
          <a:p>
            <a:pPr marL="650875" indent="-514350">
              <a:buFont typeface="Lucida Sans" pitchFamily="34" charset="0"/>
              <a:buAutoNum type="arabicPeriod"/>
              <a:defRPr/>
            </a:pPr>
            <a:endParaRPr lang="en-US" sz="2400" dirty="0" smtClean="0"/>
          </a:p>
        </p:txBody>
      </p:sp>
      <p:sp>
        <p:nvSpPr>
          <p:cNvPr id="32772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416675"/>
            <a:ext cx="7620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2842009-0E18-4015-B212-FB7DD4DCA648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latin typeface="Times" panose="02020603050405020304" pitchFamily="18" charset="0"/>
              </a:rPr>
              <a:t>30-second bar</a:t>
            </a:r>
            <a:endParaRPr lang="en-US" altLang="en-US" sz="2400" dirty="0">
              <a:latin typeface="Times" panose="02020603050405020304" pitchFamily="18" charset="0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</p:spTree>
  </p:cSld>
  <p:clrMapOvr>
    <a:masterClrMapping/>
  </p:clrMapOvr>
  <p:transition advTm="30000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  <a:extLst/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en-US" dirty="0" smtClean="0"/>
              <a:t>MCQs</a:t>
            </a:r>
            <a:endParaRPr lang="en-US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14. The supply curve of labor to industry in the Lewis model is horizontal if there is surplus labor in agriculture. This condition persists as long as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a. the marginal product of labor is less than the average product of labor in agriculture.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b. the marginal product of labor in agriculture is less than the marginal product of labor in industry.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c. there are diminishing returns to labor in agriculture.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d. the marginal product of labor in agriculture is zero.</a:t>
            </a:r>
          </a:p>
          <a:p>
            <a:pPr marL="650875" indent="-514350">
              <a:buFont typeface="Lucida Sans" pitchFamily="34" charset="0"/>
              <a:buAutoNum type="arabicPeriod"/>
              <a:defRPr/>
            </a:pPr>
            <a:endParaRPr lang="en-US" sz="2400" dirty="0" smtClean="0"/>
          </a:p>
        </p:txBody>
      </p:sp>
      <p:sp>
        <p:nvSpPr>
          <p:cNvPr id="34820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416675"/>
            <a:ext cx="7620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450EE03-8113-4C3C-ADAC-327EDE807A89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latin typeface="Times" panose="02020603050405020304" pitchFamily="18" charset="0"/>
              </a:rPr>
              <a:t>30-second bar</a:t>
            </a:r>
            <a:endParaRPr lang="en-US" altLang="en-US" sz="2400" dirty="0">
              <a:latin typeface="Times" panose="02020603050405020304" pitchFamily="18" charset="0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</p:spTree>
  </p:cSld>
  <p:clrMapOvr>
    <a:masterClrMapping/>
  </p:clrMapOvr>
  <p:transition advTm="30000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  <a:extLst/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en-US" dirty="0" smtClean="0"/>
              <a:t>MCQs</a:t>
            </a:r>
            <a:endParaRPr lang="en-US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15. Which of the following are components of economic growth?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a. Growth in labor force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b. Technological progress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c. Investment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d. All of the above</a:t>
            </a:r>
          </a:p>
          <a:p>
            <a:pPr marL="650875" indent="-514350">
              <a:buFont typeface="Lucida Sans" pitchFamily="34" charset="0"/>
              <a:buAutoNum type="arabicPeriod"/>
              <a:defRPr/>
            </a:pPr>
            <a:endParaRPr lang="en-US" sz="2400" dirty="0" smtClean="0"/>
          </a:p>
        </p:txBody>
      </p:sp>
      <p:sp>
        <p:nvSpPr>
          <p:cNvPr id="36868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416675"/>
            <a:ext cx="7620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C4A12CB-B233-4567-A9BF-99C22C434BF0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latin typeface="Times" panose="02020603050405020304" pitchFamily="18" charset="0"/>
              </a:rPr>
              <a:t>30-second bar</a:t>
            </a:r>
            <a:endParaRPr lang="en-US" altLang="en-US" sz="2400" dirty="0">
              <a:latin typeface="Times" panose="02020603050405020304" pitchFamily="18" charset="0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</p:spTree>
  </p:cSld>
  <p:clrMapOvr>
    <a:masterClrMapping/>
  </p:clrMapOvr>
  <p:transition advTm="30000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mtClean="0"/>
              <a:t>Outline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Multiple Choice Questions</a:t>
            </a:r>
          </a:p>
          <a:p>
            <a:r>
              <a:rPr lang="en-US" altLang="en-US" smtClean="0"/>
              <a:t>Discussion Questions</a:t>
            </a:r>
          </a:p>
          <a:p>
            <a:r>
              <a:rPr lang="en-US" altLang="en-US" smtClean="0"/>
              <a:t>Questions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5125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1986B60-784A-47DE-BDEE-76127BB8699D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800">
              <a:solidFill>
                <a:srgbClr val="FAF199"/>
              </a:solidFill>
            </a:endParaRP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  <a:extLst/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en-US" dirty="0" smtClean="0"/>
              <a:t>MCQs Answers</a:t>
            </a:r>
            <a:endParaRPr lang="en-US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1. Which of the following is not a policy proposal of the neoclassical counter-revolution school?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a. Promoting free trade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b. Privatizing state-owned enterprises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c. Welcoming multinational corporations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d. Promoting trade unions</a:t>
            </a:r>
          </a:p>
          <a:p>
            <a:pPr marL="650875" indent="-514350">
              <a:buFont typeface="Lucida Sans" pitchFamily="34" charset="0"/>
              <a:buAutoNum type="arabicPeriod"/>
              <a:defRPr/>
            </a:pPr>
            <a:endParaRPr lang="en-US" sz="2400" dirty="0" smtClean="0"/>
          </a:p>
        </p:txBody>
      </p:sp>
      <p:sp>
        <p:nvSpPr>
          <p:cNvPr id="3891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416675"/>
            <a:ext cx="7620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1E466CC-FF2A-4101-8833-502CDD5024EA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</p:spTree>
  </p:cSld>
  <p:clrMapOvr>
    <a:masterClrMapping/>
  </p:clrMapOvr>
  <p:transition advTm="30000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  <a:extLst/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en-US" dirty="0" smtClean="0"/>
              <a:t>MCQs Answers</a:t>
            </a:r>
            <a:endParaRPr lang="en-US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2. Which of the following is an assumption of the Lewis two-sector model?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a. Surplus labor in the rural sector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b. High unemployment in the urban modern sector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c. Rising real urban wages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d. Rising marginal product of labor in the rural sector</a:t>
            </a:r>
          </a:p>
          <a:p>
            <a:pPr marL="650875" indent="-514350">
              <a:buFont typeface="Lucida Sans" pitchFamily="34" charset="0"/>
              <a:buAutoNum type="arabicPeriod"/>
              <a:defRPr/>
            </a:pPr>
            <a:endParaRPr lang="en-US" sz="2400" dirty="0" smtClean="0"/>
          </a:p>
        </p:txBody>
      </p:sp>
      <p:sp>
        <p:nvSpPr>
          <p:cNvPr id="40964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416675"/>
            <a:ext cx="7620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2CB442A-D664-42A0-BBCB-0C1B2FBDBE35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</p:spTree>
  </p:cSld>
  <p:clrMapOvr>
    <a:masterClrMapping/>
  </p:clrMapOvr>
  <p:transition advTm="30000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  <a:extLst/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en-US" dirty="0" smtClean="0"/>
              <a:t>MCQs Answers</a:t>
            </a:r>
            <a:endParaRPr lang="en-US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3. The false paradigm model attributes lack of development to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a. Inadequate attention to price incentives.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b. Inappropriate advice from rich country economists.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c. Low levels of savings and investment.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d. A lack of government regulation.</a:t>
            </a:r>
          </a:p>
          <a:p>
            <a:pPr marL="650875" indent="-514350">
              <a:buFont typeface="Lucida Sans" pitchFamily="34" charset="0"/>
              <a:buAutoNum type="arabicPeriod"/>
              <a:defRPr/>
            </a:pPr>
            <a:endParaRPr lang="en-US" sz="2400" dirty="0" smtClean="0"/>
          </a:p>
        </p:txBody>
      </p:sp>
      <p:sp>
        <p:nvSpPr>
          <p:cNvPr id="43012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416675"/>
            <a:ext cx="7620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5F3DE72-B816-4E9C-B397-FF739AFAECAA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</p:spTree>
  </p:cSld>
  <p:clrMapOvr>
    <a:masterClrMapping/>
  </p:clrMapOvr>
  <p:transition advTm="30000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  <a:extLst/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en-US" dirty="0" smtClean="0"/>
              <a:t>MCQs Answers</a:t>
            </a:r>
            <a:endParaRPr lang="en-US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4. Which of the following is a criticism of the neoclassical counter-revolution school’s approach?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a. Markets are not competitive in developing countries.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b. Externalities are common in developing countries.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c. Inequality may worsen when interventions are removed in developing countries.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d. All of the above.</a:t>
            </a:r>
          </a:p>
          <a:p>
            <a:pPr marL="650875" indent="-514350">
              <a:buFont typeface="Lucida Sans" pitchFamily="34" charset="0"/>
              <a:buAutoNum type="arabicPeriod"/>
              <a:defRPr/>
            </a:pPr>
            <a:endParaRPr lang="en-US" sz="2400" dirty="0" smtClean="0"/>
          </a:p>
        </p:txBody>
      </p:sp>
      <p:sp>
        <p:nvSpPr>
          <p:cNvPr id="45060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416675"/>
            <a:ext cx="7620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4DAFCEE-89EB-451E-A75E-B5E59D4C2F8F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23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</p:spTree>
  </p:cSld>
  <p:clrMapOvr>
    <a:masterClrMapping/>
  </p:clrMapOvr>
  <p:transition advTm="30000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  <a:extLst/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en-US" dirty="0" smtClean="0"/>
              <a:t>MCQs Answers</a:t>
            </a:r>
            <a:endParaRPr lang="en-US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5. Which of the following approaches does not offer an international dependence explanation of underdevelopment?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a. The false paradigm model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b. The neoclassical counter-revolution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c. The dualistic development model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d. The neocolonial dependence model</a:t>
            </a:r>
          </a:p>
          <a:p>
            <a:pPr marL="650875" indent="-514350">
              <a:buFont typeface="Lucida Sans" pitchFamily="34" charset="0"/>
              <a:buAutoNum type="arabicPeriod"/>
              <a:defRPr/>
            </a:pPr>
            <a:endParaRPr lang="en-US" sz="2400" dirty="0" smtClean="0"/>
          </a:p>
        </p:txBody>
      </p:sp>
      <p:sp>
        <p:nvSpPr>
          <p:cNvPr id="47108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416675"/>
            <a:ext cx="7620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A768468-472B-4267-A7A0-D1D16A65A8C9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24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</p:spTree>
  </p:cSld>
  <p:clrMapOvr>
    <a:masterClrMapping/>
  </p:clrMapOvr>
  <p:transition advTm="30000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  <a:extLst/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en-US" dirty="0" smtClean="0"/>
              <a:t>MCQs Answers</a:t>
            </a:r>
            <a:endParaRPr lang="en-US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6. The neoclassical counter-revolution school supports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a. Trade restrictions.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b. State-owned enterprises.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c. Eliminating government regulations.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d. Limitations on foreign investors.</a:t>
            </a:r>
          </a:p>
          <a:p>
            <a:pPr marL="650875" indent="-514350">
              <a:buFont typeface="Lucida Sans" pitchFamily="34" charset="0"/>
              <a:buAutoNum type="arabicPeriod"/>
              <a:defRPr/>
            </a:pPr>
            <a:endParaRPr lang="en-US" sz="2400" dirty="0" smtClean="0"/>
          </a:p>
        </p:txBody>
      </p:sp>
      <p:sp>
        <p:nvSpPr>
          <p:cNvPr id="4915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416675"/>
            <a:ext cx="7620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F839886-2420-463B-A620-04434CB56393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25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</p:spTree>
  </p:cSld>
  <p:clrMapOvr>
    <a:masterClrMapping/>
  </p:clrMapOvr>
  <p:transition advTm="30000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  <a:extLst/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en-US" dirty="0" smtClean="0"/>
              <a:t>MCQs Answers</a:t>
            </a:r>
            <a:endParaRPr lang="en-US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7. Implicit assumptions from which theories evolve are known as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a. A paradigm.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b. Biases.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c. Stylized facts.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d. Normative economics.</a:t>
            </a:r>
          </a:p>
          <a:p>
            <a:pPr marL="650875" indent="-514350">
              <a:buFont typeface="Lucida Sans" pitchFamily="34" charset="0"/>
              <a:buAutoNum type="arabicPeriod"/>
              <a:defRPr/>
            </a:pPr>
            <a:endParaRPr lang="en-US" sz="2400" dirty="0" smtClean="0"/>
          </a:p>
        </p:txBody>
      </p:sp>
      <p:sp>
        <p:nvSpPr>
          <p:cNvPr id="51204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416675"/>
            <a:ext cx="7620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9A74759-A7D3-4A55-92E3-AF45F61C34C9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26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</p:spTree>
  </p:cSld>
  <p:clrMapOvr>
    <a:masterClrMapping/>
  </p:clrMapOvr>
  <p:transition advTm="30000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  <a:extLst/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en-US" dirty="0" smtClean="0"/>
              <a:t>MCQs Answers</a:t>
            </a:r>
            <a:endParaRPr lang="en-US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8. On which of the following does the neoclassical counter-revolution school most blame underdevelopment?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a. Misguided government policies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b. Relatively rigid cultural traditions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c. The legacy of colonialism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d. Unfair trade practices on the part of developed countries</a:t>
            </a:r>
          </a:p>
          <a:p>
            <a:pPr marL="650875" indent="-514350">
              <a:buFont typeface="Lucida Sans" pitchFamily="34" charset="0"/>
              <a:buAutoNum type="arabicPeriod"/>
              <a:defRPr/>
            </a:pPr>
            <a:endParaRPr lang="en-US" sz="2400" dirty="0" smtClean="0"/>
          </a:p>
        </p:txBody>
      </p:sp>
      <p:sp>
        <p:nvSpPr>
          <p:cNvPr id="53252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416675"/>
            <a:ext cx="7620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32B3049-D136-42C6-8C3A-8BBB32FE730C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27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</p:spTree>
  </p:cSld>
  <p:clrMapOvr>
    <a:masterClrMapping/>
  </p:clrMapOvr>
  <p:transition advTm="30000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  <a:extLst/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en-US" dirty="0" smtClean="0"/>
              <a:t>MCQs Answers</a:t>
            </a:r>
            <a:endParaRPr lang="en-US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9. According to the theory of structural patterns of development, which of the following tends to occur as a country develops?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a. A shift from agriculture to industry and services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b. An increase in the percentage of income spent on food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c. Growth of the rural sector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d. A decline in trade as a share of GNP</a:t>
            </a:r>
          </a:p>
          <a:p>
            <a:pPr marL="650875" indent="-514350">
              <a:buFont typeface="Lucida Sans" pitchFamily="34" charset="0"/>
              <a:buAutoNum type="arabicPeriod"/>
              <a:defRPr/>
            </a:pPr>
            <a:endParaRPr lang="en-US" sz="2400" dirty="0" smtClean="0"/>
          </a:p>
        </p:txBody>
      </p:sp>
      <p:sp>
        <p:nvSpPr>
          <p:cNvPr id="55300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416675"/>
            <a:ext cx="7620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8F7302D-6A38-40D2-849B-2872D4C890AE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28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</p:spTree>
  </p:cSld>
  <p:clrMapOvr>
    <a:masterClrMapping/>
  </p:clrMapOvr>
  <p:transition advTm="30000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  <a:extLst/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en-US" dirty="0" smtClean="0"/>
              <a:t>MCQs Answers</a:t>
            </a:r>
            <a:endParaRPr lang="en-US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10. In the public choice (or new political economy) approach to development the emphasis is on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a. growth in the rural sector.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b. the self-interested behavior of public officials.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c. the dependence of LDCs on former colonial powers.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d. the inherent efficiency of developing country markets.</a:t>
            </a:r>
          </a:p>
          <a:p>
            <a:pPr marL="650875" indent="-514350">
              <a:buFont typeface="Lucida Sans" pitchFamily="34" charset="0"/>
              <a:buAutoNum type="arabicPeriod"/>
              <a:defRPr/>
            </a:pPr>
            <a:endParaRPr lang="en-US" sz="2400" dirty="0" smtClean="0"/>
          </a:p>
        </p:txBody>
      </p:sp>
      <p:sp>
        <p:nvSpPr>
          <p:cNvPr id="57348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416675"/>
            <a:ext cx="7620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ABEF474-EB8B-4F31-B677-9227D4B39618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29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</p:spTree>
  </p:cSld>
  <p:clrMapOvr>
    <a:masterClrMapping/>
  </p:clrMapOvr>
  <p:transition advTm="30000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mtClean="0"/>
              <a:t>Multiple Choice Questions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For each of the 15 multiple choice questions you will be given 30 seconds to provide one best-fitting answer.</a:t>
            </a:r>
          </a:p>
          <a:p>
            <a:r>
              <a:rPr lang="en-US" altLang="en-US" smtClean="0"/>
              <a:t>The horizontal bar will indicate the time elapsing. After 30 seconds, you will be switched to the next question.</a:t>
            </a:r>
          </a:p>
          <a:p>
            <a:r>
              <a:rPr lang="en-US" altLang="en-US" smtClean="0"/>
              <a:t>After these questions, you will be given the right answers.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614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2A6A6EE-4CE9-4D54-ADC4-EF3A3C32D1E9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en-US" sz="1800">
              <a:solidFill>
                <a:srgbClr val="FAF199"/>
              </a:solidFill>
            </a:endParaRP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  <a:extLst/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en-US" dirty="0" smtClean="0"/>
              <a:t>MCQs Answers</a:t>
            </a:r>
            <a:endParaRPr lang="en-US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11. A situation in which government intervention in the economy worsens the economic outcome is termed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a. neoclassical failure.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b. socialism.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c. government failure.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d. dependency revolution.</a:t>
            </a:r>
          </a:p>
          <a:p>
            <a:pPr marL="650875" indent="-514350">
              <a:buFont typeface="Lucida Sans" pitchFamily="34" charset="0"/>
              <a:buAutoNum type="arabicPeriod"/>
              <a:defRPr/>
            </a:pPr>
            <a:endParaRPr lang="en-US" sz="2400" dirty="0" smtClean="0"/>
          </a:p>
        </p:txBody>
      </p:sp>
      <p:sp>
        <p:nvSpPr>
          <p:cNvPr id="5939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416675"/>
            <a:ext cx="7620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E831CAD-4C35-4002-B2F2-340F0E76E39B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30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</p:spTree>
  </p:cSld>
  <p:clrMapOvr>
    <a:masterClrMapping/>
  </p:clrMapOvr>
  <p:transition advTm="30000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  <a:extLst/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en-US" dirty="0" smtClean="0"/>
              <a:t>MCQs Answers</a:t>
            </a:r>
            <a:endParaRPr lang="en-US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12. According to the dependence theory, the developing world is known as the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a. backward areas.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b. periphery.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c. first world.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d. center.</a:t>
            </a:r>
          </a:p>
          <a:p>
            <a:pPr marL="650875" indent="-514350">
              <a:buFont typeface="Lucida Sans" pitchFamily="34" charset="0"/>
              <a:buAutoNum type="arabicPeriod"/>
              <a:defRPr/>
            </a:pPr>
            <a:endParaRPr lang="en-US" sz="2400" dirty="0" smtClean="0"/>
          </a:p>
        </p:txBody>
      </p:sp>
      <p:sp>
        <p:nvSpPr>
          <p:cNvPr id="61444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416675"/>
            <a:ext cx="7620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C5AD3FF-1C64-404F-A050-55BE72C8FA39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31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</p:spTree>
  </p:cSld>
  <p:clrMapOvr>
    <a:masterClrMapping/>
  </p:clrMapOvr>
  <p:transition advTm="30000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  <a:extLst/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en-US" dirty="0" smtClean="0"/>
              <a:t>MCQs Answers</a:t>
            </a:r>
            <a:endParaRPr lang="en-US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13. The underlying assumption of the </a:t>
            </a:r>
            <a:r>
              <a:rPr lang="en-US" sz="2400" dirty="0" err="1" smtClean="0"/>
              <a:t>Harrod-Domar</a:t>
            </a:r>
            <a:r>
              <a:rPr lang="en-US" sz="2400" dirty="0" smtClean="0"/>
              <a:t> growth model is that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a. the incremental capital-output ratio is given by </a:t>
            </a:r>
            <a:r>
              <a:rPr lang="en-US" sz="2400" i="1" dirty="0" smtClean="0"/>
              <a:t>k = Y/K.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b. growth is mainly determined by capital accumulation.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c. growth can be sustained only if agricultural productivity rises.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d. developing countries save too much and invest too little.</a:t>
            </a:r>
          </a:p>
          <a:p>
            <a:pPr marL="650875" indent="-514350">
              <a:buFont typeface="Lucida Sans" pitchFamily="34" charset="0"/>
              <a:buAutoNum type="arabicPeriod"/>
              <a:defRPr/>
            </a:pPr>
            <a:endParaRPr lang="en-US" sz="2400" dirty="0" smtClean="0"/>
          </a:p>
        </p:txBody>
      </p:sp>
      <p:sp>
        <p:nvSpPr>
          <p:cNvPr id="63492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416675"/>
            <a:ext cx="7620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26B9F37-57A4-4AEF-9112-8400BFB7F4F4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32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</p:spTree>
  </p:cSld>
  <p:clrMapOvr>
    <a:masterClrMapping/>
  </p:clrMapOvr>
  <p:transition advTm="30000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  <a:extLst/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en-US" dirty="0" smtClean="0"/>
              <a:t>MCQs Answers</a:t>
            </a:r>
            <a:endParaRPr lang="en-US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14. The supply curve of labor to industry in the Lewis model is horizontal if there is surplus labor in agriculture. This condition persists as long as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a. the marginal product of labor is less than the average product of labor in agriculture.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b. the marginal product of labor in agriculture is less than the marginal product of labor in industry.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c. there are diminishing returns to labor in agriculture.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d. the marginal product of labor in agriculture is zero.</a:t>
            </a:r>
          </a:p>
          <a:p>
            <a:pPr marL="650875" indent="-514350">
              <a:buFont typeface="Lucida Sans" pitchFamily="34" charset="0"/>
              <a:buAutoNum type="arabicPeriod"/>
              <a:defRPr/>
            </a:pPr>
            <a:endParaRPr lang="en-US" sz="2400" dirty="0" smtClean="0"/>
          </a:p>
        </p:txBody>
      </p:sp>
      <p:sp>
        <p:nvSpPr>
          <p:cNvPr id="65540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416675"/>
            <a:ext cx="7620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43F9611-C8C9-45B5-97E0-36D159DF3B60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33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</p:spTree>
  </p:cSld>
  <p:clrMapOvr>
    <a:masterClrMapping/>
  </p:clrMapOvr>
  <p:transition advTm="30000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  <a:extLst/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en-US" dirty="0" smtClean="0"/>
              <a:t>MCQs Answers</a:t>
            </a:r>
            <a:endParaRPr lang="en-US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15. Which of the following are components of economic growth?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a. Growth in labor force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b. Technological progress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c. Investment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d. All of the above</a:t>
            </a:r>
          </a:p>
          <a:p>
            <a:pPr marL="650875" indent="-514350">
              <a:buFont typeface="Lucida Sans" pitchFamily="34" charset="0"/>
              <a:buAutoNum type="arabicPeriod"/>
              <a:defRPr/>
            </a:pPr>
            <a:endParaRPr lang="en-US" sz="2400" dirty="0" smtClean="0"/>
          </a:p>
        </p:txBody>
      </p:sp>
      <p:sp>
        <p:nvSpPr>
          <p:cNvPr id="67588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416675"/>
            <a:ext cx="7620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9808A1F-14C3-48A6-BB3E-CF97CF618EC0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34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</p:spTree>
  </p:cSld>
  <p:clrMapOvr>
    <a:masterClrMapping/>
  </p:clrMapOvr>
  <p:transition advTm="30000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mtClean="0"/>
              <a:t>Discussion Questions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For this part, we have to divide the whole group into smaller groups of </a:t>
            </a:r>
            <a:r>
              <a:rPr lang="en-US" altLang="en-US" dirty="0" smtClean="0"/>
              <a:t>2-3 </a:t>
            </a:r>
            <a:r>
              <a:rPr lang="en-US" altLang="en-US" dirty="0" smtClean="0"/>
              <a:t>students.</a:t>
            </a:r>
          </a:p>
          <a:p>
            <a:r>
              <a:rPr lang="en-US" altLang="en-US" dirty="0" smtClean="0"/>
              <a:t>For each of the 3 discussion questions you will be given 90 seconds to provide your comprehensive answer.</a:t>
            </a:r>
          </a:p>
          <a:p>
            <a:r>
              <a:rPr lang="en-US" altLang="en-US" dirty="0" smtClean="0"/>
              <a:t>The horizontal bar will indicate the time elapsing.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6963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1EC6D8F-8762-4903-A0B5-2493103E4BA6}" type="slidenum">
              <a:rPr lang="en-US" altLang="en-US" sz="1800" smtClean="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35</a:t>
            </a:fld>
            <a:endParaRPr lang="en-US" altLang="en-US" sz="1800" dirty="0">
              <a:solidFill>
                <a:srgbClr val="FAF199"/>
              </a:solidFill>
            </a:endParaRP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+mn-lt"/>
              </a:rPr>
              <a:t>36</a:t>
            </a:r>
            <a:endParaRPr lang="en-US" dirty="0">
              <a:latin typeface="+mn-lt"/>
            </a:endParaRPr>
          </a:p>
        </p:txBody>
      </p:sp>
      <p:sp>
        <p:nvSpPr>
          <p:cNvPr id="706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Discussion Questions</a:t>
            </a:r>
          </a:p>
        </p:txBody>
      </p:sp>
      <p:sp>
        <p:nvSpPr>
          <p:cNvPr id="409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  <a:defRPr/>
            </a:pPr>
            <a:r>
              <a:rPr lang="en-US" sz="2400" dirty="0" smtClean="0"/>
              <a:t>What type of technology is most appropriate for developing countries, capital intensive or labor intensive? </a:t>
            </a:r>
          </a:p>
          <a:p>
            <a:pPr eaLnBrk="1" hangingPunct="1">
              <a:defRPr/>
            </a:pPr>
            <a:endParaRPr lang="en-US" sz="2200" dirty="0" smtClean="0"/>
          </a:p>
        </p:txBody>
      </p:sp>
      <p:sp>
        <p:nvSpPr>
          <p:cNvPr id="70662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900">
                <a:solidFill>
                  <a:srgbClr val="000000"/>
                </a:solidFill>
              </a:rPr>
              <a:t/>
            </a:r>
            <a:br>
              <a:rPr lang="en-US" altLang="en-US" sz="900">
                <a:solidFill>
                  <a:srgbClr val="000000"/>
                </a:solidFill>
              </a:rPr>
            </a:b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 smtClean="0">
                <a:latin typeface="Times" panose="02020603050405020304" pitchFamily="18" charset="0"/>
              </a:rPr>
              <a:t>90-second </a:t>
            </a:r>
            <a:r>
              <a:rPr lang="en-US" altLang="en-US" sz="2400" dirty="0">
                <a:latin typeface="Times" panose="02020603050405020304" pitchFamily="18" charset="0"/>
              </a:rPr>
              <a:t>bar</a:t>
            </a:r>
            <a:endParaRPr lang="en-US" altLang="en-US" sz="2400" dirty="0">
              <a:latin typeface="Times" panose="02020603050405020304" pitchFamily="18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9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5" grpId="0" build="p"/>
      <p:bldP spid="7" grpId="0" animBg="1"/>
      <p:bldP spid="8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+mn-lt"/>
              </a:rPr>
              <a:t>37</a:t>
            </a:r>
            <a:endParaRPr lang="en-US" dirty="0">
              <a:latin typeface="+mn-lt"/>
            </a:endParaRPr>
          </a:p>
        </p:txBody>
      </p:sp>
      <p:sp>
        <p:nvSpPr>
          <p:cNvPr id="716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Discussion Questions</a:t>
            </a:r>
          </a:p>
        </p:txBody>
      </p:sp>
      <p:sp>
        <p:nvSpPr>
          <p:cNvPr id="409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2"/>
              <a:defRPr/>
            </a:pPr>
            <a:r>
              <a:rPr lang="en-US" sz="2400" dirty="0" smtClean="0"/>
              <a:t>What are the advantages and disadvantages to the developing country of borrowing technologies from developed countries as opposed to developing their own technologies?</a:t>
            </a:r>
          </a:p>
          <a:p>
            <a:pPr eaLnBrk="1" hangingPunct="1">
              <a:defRPr/>
            </a:pPr>
            <a:endParaRPr lang="en-US" sz="2200" dirty="0" smtClean="0"/>
          </a:p>
        </p:txBody>
      </p:sp>
      <p:sp>
        <p:nvSpPr>
          <p:cNvPr id="7168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900">
                <a:solidFill>
                  <a:srgbClr val="000000"/>
                </a:solidFill>
              </a:rPr>
              <a:t/>
            </a:r>
            <a:br>
              <a:rPr lang="en-US" altLang="en-US" sz="900">
                <a:solidFill>
                  <a:srgbClr val="000000"/>
                </a:solidFill>
              </a:rPr>
            </a:b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latin typeface="Times" panose="02020603050405020304" pitchFamily="18" charset="0"/>
              </a:rPr>
              <a:t>90-second bar</a:t>
            </a:r>
            <a:endParaRPr lang="en-US" altLang="en-US" sz="2400" dirty="0">
              <a:latin typeface="Times" panose="02020603050405020304" pitchFamily="18" charset="0"/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9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5" grpId="0" build="p"/>
      <p:bldP spid="9" grpId="0" animBg="1"/>
      <p:bldP spid="10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+mn-lt"/>
              </a:rPr>
              <a:t>38</a:t>
            </a:r>
            <a:endParaRPr lang="en-US" dirty="0">
              <a:latin typeface="+mn-lt"/>
            </a:endParaRPr>
          </a:p>
        </p:txBody>
      </p:sp>
      <p:sp>
        <p:nvSpPr>
          <p:cNvPr id="727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Discussion Questions</a:t>
            </a:r>
          </a:p>
        </p:txBody>
      </p:sp>
      <p:sp>
        <p:nvSpPr>
          <p:cNvPr id="409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>
              <a:buFont typeface="+mj-lt"/>
              <a:buAutoNum type="arabicPeriod" startAt="3"/>
              <a:defRPr/>
            </a:pPr>
            <a:r>
              <a:rPr lang="en-US" sz="2400" dirty="0" smtClean="0"/>
              <a:t>Why are complementary inputs to capital so important and often lacking?</a:t>
            </a:r>
          </a:p>
          <a:p>
            <a:pPr eaLnBrk="1" hangingPunct="1">
              <a:defRPr/>
            </a:pPr>
            <a:endParaRPr lang="en-US" sz="2200" dirty="0" smtClean="0"/>
          </a:p>
        </p:txBody>
      </p:sp>
      <p:sp>
        <p:nvSpPr>
          <p:cNvPr id="72710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900">
                <a:solidFill>
                  <a:srgbClr val="000000"/>
                </a:solidFill>
              </a:rPr>
              <a:t/>
            </a:r>
            <a:br>
              <a:rPr lang="en-US" altLang="en-US" sz="900">
                <a:solidFill>
                  <a:srgbClr val="000000"/>
                </a:solidFill>
              </a:rPr>
            </a:b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latin typeface="Times" panose="02020603050405020304" pitchFamily="18" charset="0"/>
              </a:rPr>
              <a:t>90-second bar</a:t>
            </a:r>
            <a:endParaRPr lang="en-US" altLang="en-US" sz="2400" dirty="0">
              <a:latin typeface="Times" panose="02020603050405020304" pitchFamily="18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9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5" grpId="0" build="p"/>
      <p:bldP spid="7" grpId="0" animBg="1"/>
      <p:bldP spid="8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mtClean="0"/>
              <a:t>Questions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smtClean="0"/>
              <a:t>In this part, students work independently and have to provide their answers to open-ended questions.</a:t>
            </a:r>
          </a:p>
          <a:p>
            <a:r>
              <a:rPr lang="en-US" altLang="en-US" sz="2800" smtClean="0"/>
              <a:t>If you believe you have the right answer, you can raise your hand and provide it.</a:t>
            </a:r>
          </a:p>
          <a:p>
            <a:r>
              <a:rPr lang="en-US" altLang="en-US" sz="2800" smtClean="0"/>
              <a:t>For each of the open-ended questions you will be given at most 90 seconds to provide your comprehensive answer.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7373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23412C7-A486-4F28-B108-79C392E8EA06}" type="slidenum">
              <a:rPr lang="en-US" altLang="en-US" sz="1800" smtClean="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39</a:t>
            </a:fld>
            <a:endParaRPr lang="en-US" altLang="en-US" sz="1800" dirty="0">
              <a:solidFill>
                <a:srgbClr val="FAF199"/>
              </a:solidFill>
            </a:endParaRP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ECN4169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+mn-lt"/>
              </a:rPr>
              <a:t>4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657600" y="3198813"/>
            <a:ext cx="14255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800">
                <a:latin typeface="Times" panose="02020603050405020304" pitchFamily="18" charset="0"/>
              </a:rPr>
              <a:t>Ready?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276600" y="2509838"/>
            <a:ext cx="22907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>
                <a:latin typeface="Times" panose="02020603050405020304" pitchFamily="18" charset="0"/>
              </a:rPr>
              <a:t>Any questions?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/>
      <p:bldP spid="7" grpId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  <a:extLst/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747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50875" indent="-514350">
              <a:buFont typeface="Lucida Sans" panose="020B0602030504020204" pitchFamily="34" charset="0"/>
              <a:buAutoNum type="arabicPeriod"/>
            </a:pPr>
            <a:r>
              <a:rPr lang="en-US" altLang="en-US" sz="2400" smtClean="0"/>
              <a:t>Describe one important criticism of Rostow’s stages of economic growth theory.</a:t>
            </a:r>
          </a:p>
          <a:p>
            <a:pPr marL="650875" indent="-514350">
              <a:buFont typeface="Lucida Sans" panose="020B0602030504020204" pitchFamily="34" charset="0"/>
              <a:buAutoNum type="arabicPeriod"/>
            </a:pPr>
            <a:endParaRPr lang="en-US" altLang="en-US" sz="2400" smtClean="0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B0DA6C7-F6D9-451C-A866-350BDBBFF549}" type="slidenum">
              <a:rPr lang="en-US" altLang="en-US" sz="1800" smtClean="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40</a:t>
            </a:fld>
            <a:endParaRPr lang="en-US" altLang="en-US" sz="1800" dirty="0">
              <a:solidFill>
                <a:srgbClr val="FAF19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latin typeface="Times" panose="02020603050405020304" pitchFamily="18" charset="0"/>
              </a:rPr>
              <a:t>90-second bar</a:t>
            </a:r>
            <a:endParaRPr lang="en-US" altLang="en-US" sz="2400" dirty="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9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  <a:extLst/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2. Dependency theory characterizes countries as being either in the center or on the periphery. Explain these two concepts. If this theory is correct, what are the implications for development strategy?</a:t>
            </a:r>
          </a:p>
          <a:p>
            <a:pPr marL="650875" indent="-514350">
              <a:buFont typeface="Lucida Sans" pitchFamily="34" charset="0"/>
              <a:buAutoNum type="arabicPeriod"/>
              <a:defRPr/>
            </a:pPr>
            <a:endParaRPr lang="en-US" sz="2400" dirty="0" smtClean="0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1789FA0-DD9C-4DC5-B7E4-9483C04A258A}" type="slidenum">
              <a:rPr lang="en-US" altLang="en-US" sz="1800" smtClean="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41</a:t>
            </a:fld>
            <a:endParaRPr lang="en-US" altLang="en-US" sz="1800" dirty="0">
              <a:solidFill>
                <a:srgbClr val="FAF19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latin typeface="Times" panose="02020603050405020304" pitchFamily="18" charset="0"/>
              </a:rPr>
              <a:t>90-second bar</a:t>
            </a:r>
            <a:endParaRPr lang="en-US" altLang="en-US" sz="2400" dirty="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9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  <a:extLst/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3. Does it follow from the false paradigm model that World Bank economists are intentionally trying to keep developing countries from realizing genuine development? Why or why not?</a:t>
            </a:r>
          </a:p>
          <a:p>
            <a:pPr marL="650875" indent="-514350">
              <a:buFont typeface="Lucida Sans" pitchFamily="34" charset="0"/>
              <a:buAutoNum type="arabicPeriod"/>
              <a:defRPr/>
            </a:pPr>
            <a:endParaRPr lang="en-US" sz="2400" dirty="0" smtClean="0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D73AB1B-7F9E-4BF9-97B6-59618DF5904A}" type="slidenum">
              <a:rPr lang="en-US" altLang="en-US" sz="1800" smtClean="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42</a:t>
            </a:fld>
            <a:endParaRPr lang="en-US" altLang="en-US" sz="1800" dirty="0">
              <a:solidFill>
                <a:srgbClr val="FAF19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latin typeface="Times" panose="02020603050405020304" pitchFamily="18" charset="0"/>
              </a:rPr>
              <a:t>90-second bar</a:t>
            </a:r>
            <a:endParaRPr lang="en-US" altLang="en-US" sz="2400" dirty="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9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  <a:extLst/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808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50875" indent="-514350">
              <a:buFont typeface="Lucida Sans" panose="020B0602030504020204" pitchFamily="34" charset="0"/>
              <a:buNone/>
            </a:pPr>
            <a:r>
              <a:rPr lang="en-US" altLang="en-US" sz="2400" smtClean="0"/>
              <a:t>4. Explain the concept of the “idea gap” in development economics.</a:t>
            </a:r>
          </a:p>
          <a:p>
            <a:pPr marL="650875" indent="-514350">
              <a:buFont typeface="Lucida Sans" panose="020B0602030504020204" pitchFamily="34" charset="0"/>
              <a:buAutoNum type="arabicPeriod"/>
            </a:pPr>
            <a:endParaRPr lang="en-US" altLang="en-US" sz="2400" smtClean="0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7C80AF2-F717-4CB5-9A2A-2FDC83112A83}" type="slidenum">
              <a:rPr lang="en-US" altLang="en-US" sz="1800" smtClean="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43</a:t>
            </a:fld>
            <a:endParaRPr lang="en-US" altLang="en-US" sz="1800" dirty="0">
              <a:solidFill>
                <a:srgbClr val="FAF19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latin typeface="Times" panose="02020603050405020304" pitchFamily="18" charset="0"/>
              </a:rPr>
              <a:t>90-second bar</a:t>
            </a:r>
            <a:endParaRPr lang="en-US" altLang="en-US" sz="2400" dirty="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9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  <a:extLst/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5. During the past decade, India has invested about 22% of its GDP while China’s investment rate has been double that of India’s. India’s annual growth rate has been about 6% while that of China has been about 9%. What conclusions can you draw?</a:t>
            </a:r>
          </a:p>
          <a:p>
            <a:pPr marL="650875" indent="-514350">
              <a:buFont typeface="Lucida Sans" pitchFamily="34" charset="0"/>
              <a:buAutoNum type="arabicPeriod"/>
              <a:defRPr/>
            </a:pPr>
            <a:endParaRPr lang="en-US" sz="2400" dirty="0" smtClean="0"/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E52A6B0-62D9-4BC6-94C5-8E6F3BFF7C55}" type="slidenum">
              <a:rPr lang="en-US" altLang="en-US" sz="1800" smtClean="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44</a:t>
            </a:fld>
            <a:endParaRPr lang="en-US" altLang="en-US" sz="1800" dirty="0">
              <a:solidFill>
                <a:srgbClr val="FAF19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latin typeface="Times" panose="02020603050405020304" pitchFamily="18" charset="0"/>
              </a:rPr>
              <a:t>90-second bar</a:t>
            </a:r>
            <a:endParaRPr lang="en-US" altLang="en-US" sz="2400" dirty="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9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  <a:extLst/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6. Why is the debate between the international dependence and the neoclassical counter-revolution schools referred to as “finger pointing?”</a:t>
            </a:r>
          </a:p>
          <a:p>
            <a:pPr marL="650875" indent="-514350">
              <a:buFont typeface="Lucida Sans" pitchFamily="34" charset="0"/>
              <a:buAutoNum type="arabicPeriod"/>
              <a:defRPr/>
            </a:pPr>
            <a:endParaRPr lang="en-US" sz="2400" dirty="0" smtClean="0"/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CF4FEC7-A4B4-4A3F-BE92-10427EE1D0DC}" type="slidenum">
              <a:rPr lang="en-US" altLang="en-US" sz="1800" smtClean="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45</a:t>
            </a:fld>
            <a:endParaRPr lang="en-US" altLang="en-US" sz="1800" dirty="0">
              <a:solidFill>
                <a:srgbClr val="FAF19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latin typeface="Times" panose="02020603050405020304" pitchFamily="18" charset="0"/>
              </a:rPr>
              <a:t>90-second bar</a:t>
            </a:r>
            <a:endParaRPr lang="en-US" altLang="en-US" sz="2400" dirty="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9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latin typeface="+mn-lt"/>
              </a:rPr>
              <a:t>46</a:t>
            </a:r>
            <a:endParaRPr lang="en-US" dirty="0">
              <a:latin typeface="+mn-lt"/>
            </a:endParaRPr>
          </a:p>
        </p:txBody>
      </p:sp>
      <p:sp>
        <p:nvSpPr>
          <p:cNvPr id="870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Questions</a:t>
            </a:r>
          </a:p>
        </p:txBody>
      </p:sp>
      <p:sp>
        <p:nvSpPr>
          <p:cNvPr id="409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 typeface="Arial" panose="020B0604020202020204" pitchFamily="34" charset="0"/>
              <a:buAutoNum type="arabicPeriod" startAt="7"/>
            </a:pPr>
            <a:r>
              <a:rPr lang="en-US" altLang="en-US" sz="2400" smtClean="0"/>
              <a:t>What are the main differences between the linear stages and international dependency models of development?</a:t>
            </a:r>
          </a:p>
          <a:p>
            <a:pPr marL="609600" indent="-609600" eaLnBrk="1" hangingPunct="1"/>
            <a:endParaRPr lang="en-US" altLang="en-US" sz="2200" smtClean="0"/>
          </a:p>
        </p:txBody>
      </p:sp>
      <p:sp>
        <p:nvSpPr>
          <p:cNvPr id="8704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900">
                <a:solidFill>
                  <a:srgbClr val="000000"/>
                </a:solidFill>
              </a:rPr>
              <a:t/>
            </a:r>
            <a:br>
              <a:rPr lang="en-US" altLang="en-US" sz="900">
                <a:solidFill>
                  <a:srgbClr val="000000"/>
                </a:solidFill>
              </a:rPr>
            </a:b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latin typeface="Times" panose="02020603050405020304" pitchFamily="18" charset="0"/>
              </a:rPr>
              <a:t>90-second bar</a:t>
            </a:r>
            <a:endParaRPr lang="en-US" altLang="en-US" sz="2400" dirty="0">
              <a:latin typeface="Times" panose="02020603050405020304" pitchFamily="18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9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5" grpId="0" build="p"/>
      <p:bldP spid="7" grpId="0" animBg="1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  <a:extLst/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en-US" dirty="0" smtClean="0"/>
              <a:t>MCQs</a:t>
            </a:r>
            <a:endParaRPr lang="en-US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1. Which of the following is not a policy proposal of the neoclassical counter-revolution school?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a. Promoting free trade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b. Privatizing state-owned enterprises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c. Welcoming multinational corporations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d. Promoting trade unions</a:t>
            </a:r>
          </a:p>
          <a:p>
            <a:pPr marL="650875" indent="-514350">
              <a:buFont typeface="Lucida Sans" pitchFamily="34" charset="0"/>
              <a:buAutoNum type="arabicPeriod"/>
              <a:defRPr/>
            </a:pPr>
            <a:endParaRPr lang="en-US" sz="2400" dirty="0" smtClean="0"/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229600" y="6416675"/>
            <a:ext cx="7620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BD0DF4E-4844-4020-83A2-00C03B136C49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 smtClean="0">
                <a:latin typeface="Times" panose="02020603050405020304" pitchFamily="18" charset="0"/>
              </a:rPr>
              <a:t>30-second bar</a:t>
            </a:r>
            <a:endParaRPr lang="en-US" altLang="en-US" sz="2400" dirty="0">
              <a:latin typeface="Times" panose="02020603050405020304" pitchFamily="18" charset="0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</p:spTree>
  </p:cSld>
  <p:clrMapOvr>
    <a:masterClrMapping/>
  </p:clrMapOvr>
  <p:transition advTm="30000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  <a:extLst/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en-US" dirty="0" smtClean="0"/>
              <a:t>MCQs</a:t>
            </a:r>
            <a:endParaRPr lang="en-US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2. Which of the following is an assumption of the Lewis two-sector model?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a. Surplus labor in the rural sector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b. High unemployment in the urban modern sector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c. Rising real urban wages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d. Rising marginal product of labor in the rural sector</a:t>
            </a:r>
          </a:p>
          <a:p>
            <a:pPr marL="650875" indent="-514350">
              <a:buFont typeface="Lucida Sans" pitchFamily="34" charset="0"/>
              <a:buAutoNum type="arabicPeriod"/>
              <a:defRPr/>
            </a:pPr>
            <a:endParaRPr lang="en-US" sz="2400" dirty="0" smtClean="0"/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229600" y="6416675"/>
            <a:ext cx="7620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A6FED97-551F-4FBD-90C7-398BFB39A8D0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en-US" sz="2400" dirty="0">
                <a:latin typeface="Times" panose="02020603050405020304" pitchFamily="18" charset="0"/>
              </a:rPr>
              <a:t>30-second </a:t>
            </a:r>
            <a:r>
              <a:rPr lang="en-US" altLang="en-US" sz="2400" dirty="0" smtClean="0">
                <a:latin typeface="Times" panose="02020603050405020304" pitchFamily="18" charset="0"/>
              </a:rPr>
              <a:t>bar</a:t>
            </a:r>
            <a:endParaRPr lang="en-US" altLang="en-US" sz="2400" dirty="0">
              <a:latin typeface="Times" panose="02020603050405020304" pitchFamily="18" charset="0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</p:spTree>
  </p:cSld>
  <p:clrMapOvr>
    <a:masterClrMapping/>
  </p:clrMapOvr>
  <p:transition advTm="30000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  <a:extLst/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en-US" dirty="0" smtClean="0"/>
              <a:t>MCQs</a:t>
            </a:r>
            <a:endParaRPr lang="en-US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3. The false paradigm model attributes lack of development to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a. Inadequate attention to price incentives.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b. Inappropriate advice from rich country economists.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c. Low levels of savings and investment.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d. A lack of government regulation.</a:t>
            </a:r>
          </a:p>
          <a:p>
            <a:pPr marL="650875" indent="-514350">
              <a:buFont typeface="Lucida Sans" pitchFamily="34" charset="0"/>
              <a:buAutoNum type="arabicPeriod"/>
              <a:defRPr/>
            </a:pPr>
            <a:endParaRPr lang="en-US" sz="2400" dirty="0" smtClean="0"/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416675"/>
            <a:ext cx="7620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88812A8-81D7-4C1B-A0A9-3BA2CED5B1F4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en-US" sz="2400" dirty="0">
                <a:latin typeface="Times" panose="02020603050405020304" pitchFamily="18" charset="0"/>
              </a:rPr>
              <a:t>30-second </a:t>
            </a:r>
            <a:r>
              <a:rPr lang="en-US" altLang="en-US" sz="2400" dirty="0" smtClean="0">
                <a:latin typeface="Times" panose="02020603050405020304" pitchFamily="18" charset="0"/>
              </a:rPr>
              <a:t>bar</a:t>
            </a:r>
            <a:endParaRPr lang="en-US" altLang="en-US" sz="2400" dirty="0">
              <a:latin typeface="Times" panose="02020603050405020304" pitchFamily="18" charset="0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</p:spTree>
  </p:cSld>
  <p:clrMapOvr>
    <a:masterClrMapping/>
  </p:clrMapOvr>
  <p:transition advTm="30000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  <a:extLst/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en-US" dirty="0" smtClean="0"/>
              <a:t>MCQs</a:t>
            </a:r>
            <a:endParaRPr lang="en-US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4. Which of the following is a criticism of the neoclassical counter-revolution school’s approach?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a. Markets are not competitive in developing countries.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b. Externalities are common in developing countries.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c. Inequality may worsen when interventions are removed in developing countries.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d. All of the above.</a:t>
            </a:r>
          </a:p>
          <a:p>
            <a:pPr marL="650875" indent="-514350">
              <a:buFont typeface="Lucida Sans" pitchFamily="34" charset="0"/>
              <a:buAutoNum type="arabicPeriod"/>
              <a:defRPr/>
            </a:pPr>
            <a:endParaRPr lang="en-US" sz="2400" dirty="0" smtClean="0"/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416675"/>
            <a:ext cx="7620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9C3F19B-5705-45EA-8D96-14F51EFED252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latin typeface="Times" panose="02020603050405020304" pitchFamily="18" charset="0"/>
              </a:rPr>
              <a:t>30-second bar</a:t>
            </a:r>
            <a:endParaRPr lang="en-US" altLang="en-US" sz="2400" dirty="0">
              <a:latin typeface="Times" panose="02020603050405020304" pitchFamily="18" charset="0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</p:spTree>
  </p:cSld>
  <p:clrMapOvr>
    <a:masterClrMapping/>
  </p:clrMapOvr>
  <p:transition advTm="30000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  <a:extLst/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en-US" dirty="0" smtClean="0"/>
              <a:t>MCQs</a:t>
            </a:r>
            <a:endParaRPr lang="en-US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5. Which of the following approaches does not offer an international dependence explanation of underdevelopment?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a. The false paradigm model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b. The neoclassical counter-revolution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c. The dualistic development model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d. The neocolonial dependence model</a:t>
            </a:r>
          </a:p>
          <a:p>
            <a:pPr marL="650875" indent="-514350">
              <a:buFont typeface="Lucida Sans" pitchFamily="34" charset="0"/>
              <a:buAutoNum type="arabicPeriod"/>
              <a:defRPr/>
            </a:pPr>
            <a:endParaRPr lang="en-US" sz="2400" dirty="0" smtClean="0"/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416675"/>
            <a:ext cx="7620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E41F512-4D91-48E5-8ECA-1172FDEEC0DE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latin typeface="Times" panose="02020603050405020304" pitchFamily="18" charset="0"/>
              </a:rPr>
              <a:t>30-second bar</a:t>
            </a:r>
            <a:endParaRPr lang="en-US" altLang="en-US" sz="2400" dirty="0">
              <a:latin typeface="Times" panose="02020603050405020304" pitchFamily="18" charset="0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</p:spTree>
  </p:cSld>
  <p:clrMapOvr>
    <a:masterClrMapping/>
  </p:clrMapOvr>
  <p:transition advTm="30000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</p:bldLst>
  </p:timing>
</p:sld>
</file>

<file path=ppt/theme/theme1.xml><?xml version="1.0" encoding="utf-8"?>
<a:theme xmlns:a="http://schemas.openxmlformats.org/drawingml/2006/main" name="Rejda_template">
  <a:themeElements>
    <a:clrScheme name="Rejda_template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Rejda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Rejda_templat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jda_template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jda_templat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jda_template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jda_templat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jda_templat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jda_template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TodaroSmith_EconDev_ch01</Template>
  <TotalTime>1311</TotalTime>
  <Words>2473</Words>
  <Application>Microsoft Office PowerPoint</Application>
  <PresentationFormat>On-screen Show (4:3)</PresentationFormat>
  <Paragraphs>508</Paragraphs>
  <Slides>46</Slides>
  <Notes>36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1" baseType="lpstr">
      <vt:lpstr>Arial</vt:lpstr>
      <vt:lpstr>Lucida Sans</vt:lpstr>
      <vt:lpstr>Times</vt:lpstr>
      <vt:lpstr>Times New Roman</vt:lpstr>
      <vt:lpstr>Rejda_template</vt:lpstr>
      <vt:lpstr>Chapter 3</vt:lpstr>
      <vt:lpstr>Outline</vt:lpstr>
      <vt:lpstr>Multiple Choice Questions</vt:lpstr>
      <vt:lpstr>PowerPoint Presentation</vt:lpstr>
      <vt:lpstr>MCQs</vt:lpstr>
      <vt:lpstr>MCQs</vt:lpstr>
      <vt:lpstr>MCQs</vt:lpstr>
      <vt:lpstr>MCQs</vt:lpstr>
      <vt:lpstr>MCQs</vt:lpstr>
      <vt:lpstr>MCQs</vt:lpstr>
      <vt:lpstr>MCQs</vt:lpstr>
      <vt:lpstr>MCQs</vt:lpstr>
      <vt:lpstr>MCQs</vt:lpstr>
      <vt:lpstr>MCQs</vt:lpstr>
      <vt:lpstr>MCQs</vt:lpstr>
      <vt:lpstr>MCQs</vt:lpstr>
      <vt:lpstr>MCQs</vt:lpstr>
      <vt:lpstr>MCQs</vt:lpstr>
      <vt:lpstr>MCQs</vt:lpstr>
      <vt:lpstr>MCQs Answers</vt:lpstr>
      <vt:lpstr>MCQs Answers</vt:lpstr>
      <vt:lpstr>MCQs Answers</vt:lpstr>
      <vt:lpstr>MCQs Answers</vt:lpstr>
      <vt:lpstr>MCQs Answers</vt:lpstr>
      <vt:lpstr>MCQs Answers</vt:lpstr>
      <vt:lpstr>MCQs Answers</vt:lpstr>
      <vt:lpstr>MCQs Answers</vt:lpstr>
      <vt:lpstr>MCQs Answers</vt:lpstr>
      <vt:lpstr>MCQs Answers</vt:lpstr>
      <vt:lpstr>MCQs Answers</vt:lpstr>
      <vt:lpstr>MCQs Answers</vt:lpstr>
      <vt:lpstr>MCQs Answers</vt:lpstr>
      <vt:lpstr>MCQs Answers</vt:lpstr>
      <vt:lpstr>MCQs Answers</vt:lpstr>
      <vt:lpstr>Discussion Questions</vt:lpstr>
      <vt:lpstr>Discussion Questions</vt:lpstr>
      <vt:lpstr>Discussion Questions</vt:lpstr>
      <vt:lpstr>Discussion Questions</vt:lpstr>
      <vt:lpstr>Questions</vt:lpstr>
      <vt:lpstr>Questions</vt:lpstr>
      <vt:lpstr>Questions</vt:lpstr>
      <vt:lpstr>Questions</vt:lpstr>
      <vt:lpstr>Questions</vt:lpstr>
      <vt:lpstr>Questions</vt:lpstr>
      <vt:lpstr>Questions</vt:lpstr>
      <vt:lpstr>Questions</vt:lpstr>
    </vt:vector>
  </TitlesOfParts>
  <Company>© 2009 Pearson Addison-Wesley. All rights reserved.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</dc:title>
  <dc:subject>Comparative Economic Development</dc:subject>
  <dc:creator>Michael P. Todaro</dc:creator>
  <cp:lastModifiedBy>Madumarov Eldar</cp:lastModifiedBy>
  <cp:revision>195</cp:revision>
  <dcterms:created xsi:type="dcterms:W3CDTF">1999-06-04T19:04:08Z</dcterms:created>
  <dcterms:modified xsi:type="dcterms:W3CDTF">2018-09-14T04:25:48Z</dcterms:modified>
</cp:coreProperties>
</file>