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70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6A52F1-B24C-41BB-9C4B-B8BD2D1CF456}"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155191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A52F1-B24C-41BB-9C4B-B8BD2D1CF456}"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92337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A52F1-B24C-41BB-9C4B-B8BD2D1CF456}"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128796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A52F1-B24C-41BB-9C4B-B8BD2D1CF456}"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417407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6A52F1-B24C-41BB-9C4B-B8BD2D1CF456}"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884120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6A52F1-B24C-41BB-9C4B-B8BD2D1CF456}"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84184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6A52F1-B24C-41BB-9C4B-B8BD2D1CF456}" type="datetimeFigureOut">
              <a:rPr lang="en-US" smtClean="0"/>
              <a:t>11/13/2021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401321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6A52F1-B24C-41BB-9C4B-B8BD2D1CF456}" type="datetimeFigureOut">
              <a:rPr lang="en-US" smtClean="0"/>
              <a:t>11/13/2021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103612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A52F1-B24C-41BB-9C4B-B8BD2D1CF456}" type="datetimeFigureOut">
              <a:rPr lang="en-US" smtClean="0"/>
              <a:t>11/13/2021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2251894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6A52F1-B24C-41BB-9C4B-B8BD2D1CF456}"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128158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6A52F1-B24C-41BB-9C4B-B8BD2D1CF456}"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A260-372E-45F0-A422-104E4AF9FF63}" type="slidenum">
              <a:rPr lang="en-US" smtClean="0"/>
              <a:t>‹#›</a:t>
            </a:fld>
            <a:endParaRPr lang="en-US"/>
          </a:p>
        </p:txBody>
      </p:sp>
    </p:spTree>
    <p:extLst>
      <p:ext uri="{BB962C8B-B14F-4D97-AF65-F5344CB8AC3E}">
        <p14:creationId xmlns:p14="http://schemas.microsoft.com/office/powerpoint/2010/main" val="364616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A52F1-B24C-41BB-9C4B-B8BD2D1CF456}" type="datetimeFigureOut">
              <a:rPr lang="en-US" smtClean="0"/>
              <a:t>11/13/2021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4A260-372E-45F0-A422-104E4AF9FF63}" type="slidenum">
              <a:rPr lang="en-US" smtClean="0"/>
              <a:t>‹#›</a:t>
            </a:fld>
            <a:endParaRPr lang="en-US"/>
          </a:p>
        </p:txBody>
      </p:sp>
    </p:spTree>
    <p:extLst>
      <p:ext uri="{BB962C8B-B14F-4D97-AF65-F5344CB8AC3E}">
        <p14:creationId xmlns:p14="http://schemas.microsoft.com/office/powerpoint/2010/main" val="899378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mn-lt"/>
              </a:rPr>
              <a:t>           Public Production of Goods and Services</a:t>
            </a:r>
            <a:endParaRPr lang="en-US" sz="3200" b="1" dirty="0">
              <a:latin typeface="+mn-lt"/>
            </a:endParaRPr>
          </a:p>
        </p:txBody>
      </p:sp>
      <p:sp>
        <p:nvSpPr>
          <p:cNvPr id="3" name="Content Placeholder 2"/>
          <p:cNvSpPr>
            <a:spLocks noGrp="1"/>
          </p:cNvSpPr>
          <p:nvPr>
            <p:ph idx="1"/>
          </p:nvPr>
        </p:nvSpPr>
        <p:spPr/>
        <p:txBody>
          <a:bodyPr/>
          <a:lstStyle/>
          <a:p>
            <a:pPr marL="514350" indent="-514350">
              <a:buAutoNum type="arabicPeriod"/>
            </a:pPr>
            <a:r>
              <a:rPr lang="en-US" dirty="0" smtClean="0"/>
              <a:t>One of the reasons for government production of certain goods and services is because the market will not be competitive multiple providers (i.e. the returns for many providers will be so small that it justifies a form of monopoly).</a:t>
            </a:r>
          </a:p>
          <a:p>
            <a:pPr marL="514350" indent="-514350">
              <a:buAutoNum type="arabicPeriod"/>
            </a:pPr>
            <a:r>
              <a:rPr lang="en-US" dirty="0" smtClean="0"/>
              <a:t>Industries whereby in order to make a profit one or few firms can provide services are called </a:t>
            </a:r>
            <a:r>
              <a:rPr lang="en-US" b="1" dirty="0" smtClean="0"/>
              <a:t>Natural Monopolies.</a:t>
            </a:r>
          </a:p>
          <a:p>
            <a:pPr marL="514350" indent="-514350">
              <a:buAutoNum type="arabicPeriod"/>
            </a:pPr>
            <a:r>
              <a:rPr lang="en-US" dirty="0" smtClean="0"/>
              <a:t>Since average cost of production declines as the level of production increases (economy of scale), it is efficient to have only one firm provide the service.</a:t>
            </a:r>
            <a:endParaRPr lang="en-US" dirty="0"/>
          </a:p>
        </p:txBody>
      </p:sp>
    </p:spTree>
    <p:extLst>
      <p:ext uri="{BB962C8B-B14F-4D97-AF65-F5344CB8AC3E}">
        <p14:creationId xmlns:p14="http://schemas.microsoft.com/office/powerpoint/2010/main" val="137296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4. However, we cannot rely on competitive forces to ensure that the industry operates at the efficient level. Thus, efficient production requires a single firm.</a:t>
            </a:r>
          </a:p>
          <a:p>
            <a:pPr marL="0" indent="0">
              <a:buNone/>
            </a:pPr>
            <a:r>
              <a:rPr lang="en-US" dirty="0" smtClean="0"/>
              <a:t>5. This is because of the significant amount of </a:t>
            </a:r>
            <a:r>
              <a:rPr lang="en-US" b="1" dirty="0" smtClean="0"/>
              <a:t>sunk costs </a:t>
            </a:r>
            <a:r>
              <a:rPr lang="en-US" dirty="0" smtClean="0"/>
              <a:t>involved.</a:t>
            </a:r>
          </a:p>
          <a:p>
            <a:pPr marL="0" indent="0">
              <a:buNone/>
            </a:pPr>
            <a:r>
              <a:rPr lang="en-US" dirty="0" smtClean="0"/>
              <a:t>6. </a:t>
            </a:r>
            <a:r>
              <a:rPr lang="en-US" b="1" dirty="0" smtClean="0"/>
              <a:t>Sunk costs </a:t>
            </a:r>
            <a:r>
              <a:rPr lang="en-US" dirty="0" smtClean="0"/>
              <a:t>are costs that cannot be recovered when a firm decides to exit the business.</a:t>
            </a:r>
          </a:p>
          <a:p>
            <a:pPr marL="0" indent="0">
              <a:buNone/>
            </a:pPr>
            <a:r>
              <a:rPr lang="en-US" dirty="0" smtClean="0"/>
              <a:t>7. For example, most research and development expenditures are sunk costs, but a building that can be converted to another use does not represent sunk cost.</a:t>
            </a:r>
            <a:endParaRPr lang="en-US" dirty="0"/>
          </a:p>
        </p:txBody>
      </p:sp>
    </p:spTree>
    <p:extLst>
      <p:ext uri="{BB962C8B-B14F-4D97-AF65-F5344CB8AC3E}">
        <p14:creationId xmlns:p14="http://schemas.microsoft.com/office/powerpoint/2010/main" val="58892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8</a:t>
            </a:r>
            <a:r>
              <a:rPr lang="en-US" dirty="0" smtClean="0"/>
              <a:t>. Natural monopolies provide a rationale for government production or regulation.</a:t>
            </a:r>
          </a:p>
          <a:p>
            <a:pPr marL="0" indent="0">
              <a:buNone/>
            </a:pPr>
            <a:r>
              <a:rPr lang="en-US" dirty="0"/>
              <a:t>9</a:t>
            </a:r>
            <a:r>
              <a:rPr lang="en-US" dirty="0" smtClean="0"/>
              <a:t>. One recommendation of for the government to provide a subsidy to the industry and insist that the firm charge a price equal to the marginal cost. </a:t>
            </a:r>
          </a:p>
          <a:p>
            <a:endParaRPr lang="en-US" dirty="0"/>
          </a:p>
        </p:txBody>
      </p:sp>
    </p:spTree>
    <p:extLst>
      <p:ext uri="{BB962C8B-B14F-4D97-AF65-F5344CB8AC3E}">
        <p14:creationId xmlns:p14="http://schemas.microsoft.com/office/powerpoint/2010/main" val="1692658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mn-lt"/>
              </a:rPr>
              <a:t>       </a:t>
            </a:r>
            <a:r>
              <a:rPr lang="en-US" sz="3200" b="1" dirty="0" smtClean="0">
                <a:latin typeface="+mn-lt"/>
              </a:rPr>
              <a:t>Multiproduct Natural Monopolies</a:t>
            </a:r>
            <a:endParaRPr lang="en-US" sz="3200" dirty="0">
              <a:latin typeface="+mn-lt"/>
            </a:endParaRPr>
          </a:p>
        </p:txBody>
      </p:sp>
      <p:sp>
        <p:nvSpPr>
          <p:cNvPr id="3" name="Content Placeholder 2"/>
          <p:cNvSpPr>
            <a:spLocks noGrp="1"/>
          </p:cNvSpPr>
          <p:nvPr>
            <p:ph idx="1"/>
          </p:nvPr>
        </p:nvSpPr>
        <p:spPr/>
        <p:txBody>
          <a:bodyPr/>
          <a:lstStyle/>
          <a:p>
            <a:pPr marL="514350" indent="-514350">
              <a:buAutoNum type="arabicPeriod"/>
            </a:pPr>
            <a:r>
              <a:rPr lang="en-US" dirty="0" smtClean="0"/>
              <a:t>These are natural monopolies that produce many products.</a:t>
            </a:r>
          </a:p>
          <a:p>
            <a:pPr marL="514350" indent="-514350">
              <a:buAutoNum type="arabicPeriod"/>
            </a:pPr>
            <a:r>
              <a:rPr lang="en-US" dirty="0" smtClean="0"/>
              <a:t>If the firm is to break even, prices should exceed marginal cost. In some cases, higher prices may be charged on some of the products to subsidize other products</a:t>
            </a:r>
          </a:p>
          <a:p>
            <a:pPr marL="514350" indent="-514350">
              <a:buAutoNum type="arabicPeriod"/>
            </a:pPr>
            <a:r>
              <a:rPr lang="en-US" dirty="0" smtClean="0"/>
              <a:t>For example, the Postal Service imposes the same charges for delivering mail across the country even though the marginal cost of delivering mail to rural areas may be higher than the cost for major cities.</a:t>
            </a:r>
          </a:p>
          <a:p>
            <a:pPr marL="514350" indent="-514350">
              <a:buAutoNum type="arabicPeriod"/>
            </a:pPr>
            <a:r>
              <a:rPr lang="en-US" dirty="0" smtClean="0"/>
              <a:t>If the Post Office is to breakeven, there must be a </a:t>
            </a:r>
            <a:r>
              <a:rPr lang="en-US" b="1" dirty="0" smtClean="0"/>
              <a:t>Cross-subsidy</a:t>
            </a:r>
            <a:r>
              <a:rPr lang="en-US" dirty="0" smtClean="0"/>
              <a:t>, a subsidy from one user (product) to another user (product).</a:t>
            </a:r>
            <a:endParaRPr lang="en-US" dirty="0"/>
          </a:p>
        </p:txBody>
      </p:sp>
    </p:spTree>
    <p:extLst>
      <p:ext uri="{BB962C8B-B14F-4D97-AF65-F5344CB8AC3E}">
        <p14:creationId xmlns:p14="http://schemas.microsoft.com/office/powerpoint/2010/main" val="3415985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  </a:t>
            </a:r>
            <a:endParaRPr lang="en-US" sz="3200" b="1" dirty="0"/>
          </a:p>
        </p:txBody>
      </p:sp>
      <p:sp>
        <p:nvSpPr>
          <p:cNvPr id="3" name="Content Placeholder 2"/>
          <p:cNvSpPr>
            <a:spLocks noGrp="1"/>
          </p:cNvSpPr>
          <p:nvPr>
            <p:ph idx="1"/>
          </p:nvPr>
        </p:nvSpPr>
        <p:spPr/>
        <p:txBody>
          <a:bodyPr/>
          <a:lstStyle/>
          <a:p>
            <a:pPr marL="0" indent="0">
              <a:buNone/>
            </a:pPr>
            <a:r>
              <a:rPr lang="en-US" dirty="0" smtClean="0"/>
              <a:t>5. This means that prices are increased for some products /services to subsidize another product/service.</a:t>
            </a:r>
          </a:p>
          <a:p>
            <a:pPr marL="0" indent="0">
              <a:buNone/>
            </a:pPr>
            <a:r>
              <a:rPr lang="en-US" dirty="0" smtClean="0"/>
              <a:t>6. Raising prices on a product may reduce its consumption.</a:t>
            </a:r>
          </a:p>
          <a:p>
            <a:pPr marL="0" indent="0">
              <a:buNone/>
            </a:pPr>
            <a:r>
              <a:rPr lang="en-US" dirty="0" smtClean="0"/>
              <a:t>7. However, a 1% increase in price has more reduction effects on some goods than on other goods.</a:t>
            </a:r>
          </a:p>
          <a:p>
            <a:pPr marL="0" indent="0">
              <a:buNone/>
            </a:pPr>
            <a:r>
              <a:rPr lang="en-US" dirty="0" smtClean="0"/>
              <a:t>8. Goods for which demand is more sensitive to price increases are said to be </a:t>
            </a:r>
            <a:r>
              <a:rPr lang="en-US" b="1" dirty="0" smtClean="0"/>
              <a:t>Price Elastic.</a:t>
            </a:r>
          </a:p>
          <a:p>
            <a:pPr marL="0" indent="0">
              <a:buNone/>
            </a:pPr>
            <a:r>
              <a:rPr lang="en-US" dirty="0" smtClean="0"/>
              <a:t>9. Price elastic products that are considered undesirable are usually targeted for price increases by government (e. cigarettes, alcohol, etc.).</a:t>
            </a:r>
            <a:endParaRPr lang="en-US" dirty="0"/>
          </a:p>
        </p:txBody>
      </p:sp>
    </p:spTree>
    <p:extLst>
      <p:ext uri="{BB962C8B-B14F-4D97-AF65-F5344CB8AC3E}">
        <p14:creationId xmlns:p14="http://schemas.microsoft.com/office/powerpoint/2010/main" val="372207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	</a:t>
            </a:r>
            <a:r>
              <a:rPr lang="en-US" sz="3200" b="1" dirty="0" smtClean="0">
                <a:latin typeface="+mn-lt"/>
              </a:rPr>
              <a:t>Sources of Inefficiency in the Public Sector</a:t>
            </a:r>
            <a:endParaRPr lang="en-US" sz="3200" b="1" dirty="0"/>
          </a:p>
        </p:txBody>
      </p:sp>
      <p:sp>
        <p:nvSpPr>
          <p:cNvPr id="3" name="Content Placeholder 2"/>
          <p:cNvSpPr>
            <a:spLocks noGrp="1"/>
          </p:cNvSpPr>
          <p:nvPr>
            <p:ph idx="1"/>
          </p:nvPr>
        </p:nvSpPr>
        <p:spPr/>
        <p:txBody>
          <a:bodyPr/>
          <a:lstStyle/>
          <a:p>
            <a:pPr marL="514350" indent="-514350">
              <a:buAutoNum type="arabicPeriod"/>
            </a:pPr>
            <a:r>
              <a:rPr lang="en-US" b="1" dirty="0" smtClean="0"/>
              <a:t>Organizational Incentives</a:t>
            </a:r>
            <a:r>
              <a:rPr lang="en-US" dirty="0" smtClean="0"/>
              <a:t>: Public organizations are not drive by the profit motive, but are sometimes driven by political concerns that work against productivity, such as providing jobs when they are not needed just for the sake of reducing unemployment.</a:t>
            </a:r>
          </a:p>
          <a:p>
            <a:pPr marL="514350" indent="-514350">
              <a:buAutoNum type="arabicPeriod"/>
            </a:pPr>
            <a:r>
              <a:rPr lang="en-US" b="1" dirty="0" smtClean="0"/>
              <a:t>Restrictions on Personnel and Compensation: </a:t>
            </a:r>
            <a:r>
              <a:rPr lang="en-US" dirty="0" smtClean="0"/>
              <a:t>Government civil service rules are designed to ensure that it hires and promotes the most qualified individuals and that their pay is appropriate. There are also </a:t>
            </a:r>
            <a:r>
              <a:rPr lang="en-US" smtClean="0"/>
              <a:t>compensation restrictions </a:t>
            </a:r>
            <a:r>
              <a:rPr lang="en-US" dirty="0" smtClean="0"/>
              <a:t>in the public sector. This makes it difficult for government to compete with the private sector for the best in the field.</a:t>
            </a:r>
            <a:endParaRPr lang="en-US" b="1" dirty="0"/>
          </a:p>
        </p:txBody>
      </p:sp>
    </p:spTree>
    <p:extLst>
      <p:ext uri="{BB962C8B-B14F-4D97-AF65-F5344CB8AC3E}">
        <p14:creationId xmlns:p14="http://schemas.microsoft.com/office/powerpoint/2010/main" val="107723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b="1" dirty="0" smtClean="0"/>
              <a:t>3. Procurement restrictions: </a:t>
            </a:r>
            <a:r>
              <a:rPr lang="en-US" dirty="0" smtClean="0"/>
              <a:t>Competitive bidding (tendering) in some cases require too much details and paperwork that it results in waste of resources. Some governments have implemented procurement reforms aimed at reforming the procurement process and saving billions of dollars.</a:t>
            </a:r>
          </a:p>
          <a:p>
            <a:pPr marL="0" indent="0">
              <a:buNone/>
            </a:pPr>
            <a:r>
              <a:rPr lang="en-US" b="1" dirty="0" smtClean="0"/>
              <a:t>4. Difficult to fire incompetent workers: </a:t>
            </a:r>
            <a:r>
              <a:rPr lang="en-US" dirty="0" smtClean="0"/>
              <a:t>It takes too much bureaucracy to fire incompetent workers in the public sector. This gives room to inefficiencies in public sector.</a:t>
            </a:r>
          </a:p>
          <a:p>
            <a:pPr marL="0" indent="0">
              <a:buNone/>
            </a:pPr>
            <a:r>
              <a:rPr lang="en-US" b="1" dirty="0" smtClean="0"/>
              <a:t>5. Budgeting restrictions: </a:t>
            </a:r>
            <a:r>
              <a:rPr lang="en-US" dirty="0" smtClean="0"/>
              <a:t>The public sector lacks flexibility in rapidly adjusting to change. Because of the rigid budgetary limitations, it is difficult to fully fund rapid modernization and technological programs in a timely manner.</a:t>
            </a:r>
            <a:endParaRPr lang="en-US" b="1" dirty="0"/>
          </a:p>
        </p:txBody>
      </p:sp>
    </p:spTree>
    <p:extLst>
      <p:ext uri="{BB962C8B-B14F-4D97-AF65-F5344CB8AC3E}">
        <p14:creationId xmlns:p14="http://schemas.microsoft.com/office/powerpoint/2010/main" val="88938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	                     </a:t>
            </a:r>
            <a:r>
              <a:rPr lang="en-US" sz="3200" b="1" dirty="0" smtClean="0">
                <a:latin typeface="+mn-lt"/>
              </a:rPr>
              <a:t>Corporatization</a:t>
            </a:r>
            <a:endParaRPr lang="en-US" sz="3200" b="1" dirty="0"/>
          </a:p>
        </p:txBody>
      </p:sp>
      <p:sp>
        <p:nvSpPr>
          <p:cNvPr id="3" name="Content Placeholder 2"/>
          <p:cNvSpPr>
            <a:spLocks noGrp="1"/>
          </p:cNvSpPr>
          <p:nvPr>
            <p:ph idx="1"/>
          </p:nvPr>
        </p:nvSpPr>
        <p:spPr/>
        <p:txBody>
          <a:bodyPr/>
          <a:lstStyle/>
          <a:p>
            <a:pPr marL="514350" indent="-514350">
              <a:buAutoNum type="arabicPeriod"/>
            </a:pPr>
            <a:r>
              <a:rPr lang="en-US" dirty="0" smtClean="0"/>
              <a:t>To reduce some of the shortcomings of the public sector, some countries have experimented with a form of organization that lie between the public sector and the private sector.</a:t>
            </a:r>
          </a:p>
          <a:p>
            <a:pPr marL="514350" indent="-514350">
              <a:buAutoNum type="arabicPeriod"/>
            </a:pPr>
            <a:r>
              <a:rPr lang="en-US" dirty="0" smtClean="0"/>
              <a:t>Some of these entities are called </a:t>
            </a:r>
            <a:r>
              <a:rPr lang="en-US" b="1" dirty="0" smtClean="0"/>
              <a:t>government corporations </a:t>
            </a:r>
            <a:r>
              <a:rPr lang="en-US" dirty="0" smtClean="0"/>
              <a:t>or </a:t>
            </a:r>
            <a:r>
              <a:rPr lang="en-US" b="1" dirty="0" smtClean="0"/>
              <a:t>performance-based organizations.</a:t>
            </a:r>
          </a:p>
          <a:p>
            <a:pPr marL="0" indent="0">
              <a:buNone/>
            </a:pPr>
            <a:r>
              <a:rPr lang="en-US" dirty="0" smtClean="0"/>
              <a:t>3. Examples of government corporations include the Postal Service, Tennessee Valley Authority (producer of electricity) etc.</a:t>
            </a:r>
          </a:p>
          <a:p>
            <a:pPr marL="0" indent="0">
              <a:buNone/>
            </a:pPr>
            <a:r>
              <a:rPr lang="en-US" dirty="0" smtClean="0"/>
              <a:t>4. Performance-based organizations are government agencies that are fully in the public sector, but in which agency officials are rewarded based on performance.</a:t>
            </a:r>
            <a:endParaRPr lang="en-US" dirty="0"/>
          </a:p>
        </p:txBody>
      </p:sp>
    </p:spTree>
    <p:extLst>
      <p:ext uri="{BB962C8B-B14F-4D97-AF65-F5344CB8AC3E}">
        <p14:creationId xmlns:p14="http://schemas.microsoft.com/office/powerpoint/2010/main" val="2337226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5. For example, the Patent Office in the UK is a performance-based organization. Also, some government hospitals pay doctors as high as in the private sector in order to retain </a:t>
            </a:r>
            <a:r>
              <a:rPr lang="en-US" smtClean="0"/>
              <a:t>competent doctors.</a:t>
            </a:r>
            <a:endParaRPr lang="en-US"/>
          </a:p>
        </p:txBody>
      </p:sp>
    </p:spTree>
    <p:extLst>
      <p:ext uri="{BB962C8B-B14F-4D97-AF65-F5344CB8AC3E}">
        <p14:creationId xmlns:p14="http://schemas.microsoft.com/office/powerpoint/2010/main" val="2238495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784</Words>
  <Application>Microsoft Office PowerPoint</Application>
  <PresentationFormat>Custom</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Public Production of Goods and Services</vt:lpstr>
      <vt:lpstr>PowerPoint Presentation</vt:lpstr>
      <vt:lpstr>PowerPoint Presentation</vt:lpstr>
      <vt:lpstr>       Multiproduct Natural Monopolies</vt:lpstr>
      <vt:lpstr>  </vt:lpstr>
      <vt:lpstr> Sources of Inefficiency in the Public Sector</vt:lpstr>
      <vt:lpstr>PowerPoint Presentation</vt:lpstr>
      <vt:lpstr>                      Corporatization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Production of Goods and Services</dc:title>
  <dc:creator>Amagoh Francis</dc:creator>
  <cp:lastModifiedBy>asus</cp:lastModifiedBy>
  <cp:revision>17</cp:revision>
  <dcterms:created xsi:type="dcterms:W3CDTF">2021-11-11T08:50:03Z</dcterms:created>
  <dcterms:modified xsi:type="dcterms:W3CDTF">2021-11-14T01:37:10Z</dcterms:modified>
</cp:coreProperties>
</file>