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2"/>
  </p:notesMasterIdLst>
  <p:handoutMasterIdLst>
    <p:handoutMasterId r:id="rId23"/>
  </p:handoutMasterIdLst>
  <p:sldIdLst>
    <p:sldId id="256" r:id="rId2"/>
    <p:sldId id="455" r:id="rId3"/>
    <p:sldId id="456" r:id="rId4"/>
    <p:sldId id="457" r:id="rId5"/>
    <p:sldId id="458" r:id="rId6"/>
    <p:sldId id="459" r:id="rId7"/>
    <p:sldId id="460" r:id="rId8"/>
    <p:sldId id="461" r:id="rId9"/>
    <p:sldId id="462" r:id="rId10"/>
    <p:sldId id="463" r:id="rId11"/>
    <p:sldId id="464" r:id="rId12"/>
    <p:sldId id="465" r:id="rId13"/>
    <p:sldId id="466" r:id="rId14"/>
    <p:sldId id="467" r:id="rId15"/>
    <p:sldId id="468" r:id="rId16"/>
    <p:sldId id="469" r:id="rId17"/>
    <p:sldId id="470" r:id="rId18"/>
    <p:sldId id="471" r:id="rId19"/>
    <p:sldId id="472" r:id="rId20"/>
    <p:sldId id="473" r:id="rId21"/>
  </p:sldIdLst>
  <p:sldSz cx="9144000" cy="6858000" type="screen4x3"/>
  <p:notesSz cx="7099300" cy="10234613"/>
  <p:embeddedFontLst>
    <p:embeddedFont>
      <p:font typeface="Book Antiqua" panose="02040602050305030304" pitchFamily="18" charset="0"/>
      <p:regular r:id="rId24"/>
      <p:bold r:id="rId25"/>
      <p:italic r:id="rId26"/>
      <p:boldItalic r:id="rId27"/>
    </p:embeddedFont>
    <p:embeddedFont>
      <p:font typeface="Lucida Sans" panose="020B0602030504020204" pitchFamily="34" charset="0"/>
      <p:regular r:id="rId28"/>
      <p:bold r:id="rId29"/>
      <p:italic r:id="rId30"/>
      <p:boldItalic r:id="rId31"/>
    </p:embeddedFont>
    <p:embeddedFont>
      <p:font typeface="Wingdings 2" panose="05020102010507070707" pitchFamily="18" charset="2"/>
      <p:regular r:id="rId32"/>
    </p:embeddedFont>
    <p:embeddedFont>
      <p:font typeface="Wingdings 3" panose="05040102010807070707" pitchFamily="18" charset="2"/>
      <p:regular r:id="rId33"/>
    </p:embeddedFont>
  </p:embeddedFontLst>
  <p:custDataLst>
    <p:tags r:id="rId34"/>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55" d="100"/>
          <a:sy n="55" d="100"/>
        </p:scale>
        <p:origin x="183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2604"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font" Target="fonts/font10.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font" Target="fonts/font9.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font" Target="fonts/font5.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14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14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CA26D78D-F69B-4823-A5E5-5018F7F7B17C}" type="slidenum">
              <a:rPr lang="en-US" altLang="en-US"/>
              <a:pPr/>
              <a:t>‹#›</a:t>
            </a:fld>
            <a:endParaRPr lang="en-US" altLang="en-US"/>
          </a:p>
        </p:txBody>
      </p:sp>
    </p:spTree>
    <p:extLst>
      <p:ext uri="{BB962C8B-B14F-4D97-AF65-F5344CB8AC3E}">
        <p14:creationId xmlns:p14="http://schemas.microsoft.com/office/powerpoint/2010/main" val="91693371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kumimoji="0" sz="1300"/>
            </a:lvl1pPr>
          </a:lstStyle>
          <a:p>
            <a:pPr>
              <a:defRPr/>
            </a:pPr>
            <a:r>
              <a:rPr lang="en-US"/>
              <a:t>Presentation</a:t>
            </a:r>
          </a:p>
        </p:txBody>
      </p:sp>
      <p:sp>
        <p:nvSpPr>
          <p:cNvPr id="2058" name="Rectangle 10"/>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kumimoji="0" sz="1300"/>
            </a:lvl1pPr>
          </a:lstStyle>
          <a:p>
            <a:pPr>
              <a:defRPr/>
            </a:pPr>
            <a:r>
              <a:rPr lang="en-US"/>
              <a:t>Monday, September 7, 2009</a:t>
            </a:r>
          </a:p>
        </p:txBody>
      </p:sp>
      <p:sp>
        <p:nvSpPr>
          <p:cNvPr id="2060" name="Rectangle 12"/>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kumimoji="0" sz="13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kumimoji="0" sz="1300"/>
            </a:lvl1pPr>
          </a:lstStyle>
          <a:p>
            <a:fld id="{9F343322-1FF9-4D4A-8202-A72E45A31389}" type="slidenum">
              <a:rPr lang="en-US" altLang="en-US"/>
              <a:pPr/>
              <a:t>‹#›</a:t>
            </a:fld>
            <a:endParaRPr lang="en-US" altLang="en-US"/>
          </a:p>
        </p:txBody>
      </p:sp>
      <p:sp>
        <p:nvSpPr>
          <p:cNvPr id="8" name="Slide Image Placeholder 7"/>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en-US" noProof="0"/>
          </a:p>
        </p:txBody>
      </p:sp>
    </p:spTree>
    <p:extLst>
      <p:ext uri="{BB962C8B-B14F-4D97-AF65-F5344CB8AC3E}">
        <p14:creationId xmlns:p14="http://schemas.microsoft.com/office/powerpoint/2010/main" val="66213070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990600" y="768350"/>
            <a:ext cx="5118100"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8676"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867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9AF4998-F430-4732-931F-2B6592FD6792}" type="slidenum">
              <a:rPr kumimoji="0" lang="en-US" altLang="en-US" sz="1300"/>
              <a:pPr/>
              <a:t>1</a:t>
            </a:fld>
            <a:endParaRPr kumimoji="0" lang="en-US" altLang="en-US" sz="1300"/>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8679"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Tree>
    <p:extLst>
      <p:ext uri="{BB962C8B-B14F-4D97-AF65-F5344CB8AC3E}">
        <p14:creationId xmlns:p14="http://schemas.microsoft.com/office/powerpoint/2010/main" val="2644631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78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78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78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78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0C97024-54A8-49D7-BB93-9E6DE0C6B591}" type="slidenum">
              <a:rPr kumimoji="0" lang="en-US" altLang="en-US" sz="1300"/>
              <a:pPr/>
              <a:t>10</a:t>
            </a:fld>
            <a:endParaRPr kumimoji="0" lang="en-US" altLang="en-US" sz="1300"/>
          </a:p>
        </p:txBody>
      </p:sp>
    </p:spTree>
    <p:extLst>
      <p:ext uri="{BB962C8B-B14F-4D97-AF65-F5344CB8AC3E}">
        <p14:creationId xmlns:p14="http://schemas.microsoft.com/office/powerpoint/2010/main" val="1187428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7F8D538D-3B0F-4E72-BE95-99A23D8EF3A8}" type="slidenum">
              <a:rPr kumimoji="0" lang="en-US" altLang="en-US" sz="1300"/>
              <a:pPr/>
              <a:t>11</a:t>
            </a:fld>
            <a:endParaRPr kumimoji="0" lang="en-US" altLang="en-US" sz="1300"/>
          </a:p>
        </p:txBody>
      </p:sp>
    </p:spTree>
    <p:extLst>
      <p:ext uri="{BB962C8B-B14F-4D97-AF65-F5344CB8AC3E}">
        <p14:creationId xmlns:p14="http://schemas.microsoft.com/office/powerpoint/2010/main" val="2214189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994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994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994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99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211C971-237A-4050-AD61-97D120C1F8EF}" type="slidenum">
              <a:rPr kumimoji="0" lang="en-US" altLang="en-US" sz="1300"/>
              <a:pPr/>
              <a:t>12</a:t>
            </a:fld>
            <a:endParaRPr kumimoji="0" lang="en-US" altLang="en-US" sz="1300"/>
          </a:p>
        </p:txBody>
      </p:sp>
    </p:spTree>
    <p:extLst>
      <p:ext uri="{BB962C8B-B14F-4D97-AF65-F5344CB8AC3E}">
        <p14:creationId xmlns:p14="http://schemas.microsoft.com/office/powerpoint/2010/main" val="179827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67E5DE1-BB32-42D2-9045-1A921E88E5C4}" type="slidenum">
              <a:rPr kumimoji="0" lang="en-US" altLang="en-US" sz="1300"/>
              <a:pPr/>
              <a:t>13</a:t>
            </a:fld>
            <a:endParaRPr kumimoji="0" lang="en-US" altLang="en-US" sz="1300"/>
          </a:p>
        </p:txBody>
      </p:sp>
    </p:spTree>
    <p:extLst>
      <p:ext uri="{BB962C8B-B14F-4D97-AF65-F5344CB8AC3E}">
        <p14:creationId xmlns:p14="http://schemas.microsoft.com/office/powerpoint/2010/main" val="787863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198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198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199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19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D79DB377-A57A-4697-B95F-6F4EF11654A9}" type="slidenum">
              <a:rPr kumimoji="0" lang="en-US" altLang="en-US" sz="1300"/>
              <a:pPr/>
              <a:t>14</a:t>
            </a:fld>
            <a:endParaRPr kumimoji="0" lang="en-US" altLang="en-US" sz="1300"/>
          </a:p>
        </p:txBody>
      </p:sp>
    </p:spTree>
    <p:extLst>
      <p:ext uri="{BB962C8B-B14F-4D97-AF65-F5344CB8AC3E}">
        <p14:creationId xmlns:p14="http://schemas.microsoft.com/office/powerpoint/2010/main" val="2920139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30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30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30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30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22D68C84-DBEB-482C-B748-DAB95450CE3F}" type="slidenum">
              <a:rPr kumimoji="0" lang="en-US" altLang="en-US" sz="1300"/>
              <a:pPr/>
              <a:t>15</a:t>
            </a:fld>
            <a:endParaRPr kumimoji="0" lang="en-US" altLang="en-US" sz="1300"/>
          </a:p>
        </p:txBody>
      </p:sp>
    </p:spTree>
    <p:extLst>
      <p:ext uri="{BB962C8B-B14F-4D97-AF65-F5344CB8AC3E}">
        <p14:creationId xmlns:p14="http://schemas.microsoft.com/office/powerpoint/2010/main" val="3148492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403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403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403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40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AE4E065-FF1D-4761-8593-A4D579B2456E}" type="slidenum">
              <a:rPr kumimoji="0" lang="en-US" altLang="en-US" sz="1300"/>
              <a:pPr/>
              <a:t>16</a:t>
            </a:fld>
            <a:endParaRPr kumimoji="0" lang="en-US" altLang="en-US" sz="1300"/>
          </a:p>
        </p:txBody>
      </p:sp>
    </p:spTree>
    <p:extLst>
      <p:ext uri="{BB962C8B-B14F-4D97-AF65-F5344CB8AC3E}">
        <p14:creationId xmlns:p14="http://schemas.microsoft.com/office/powerpoint/2010/main" val="388026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50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50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50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C76F4F5-B3D3-417B-9AB6-4AC4FFB54489}" type="slidenum">
              <a:rPr kumimoji="0" lang="en-US" altLang="en-US" sz="1300"/>
              <a:pPr/>
              <a:t>17</a:t>
            </a:fld>
            <a:endParaRPr kumimoji="0" lang="en-US" altLang="en-US" sz="1300"/>
          </a:p>
        </p:txBody>
      </p:sp>
    </p:spTree>
    <p:extLst>
      <p:ext uri="{BB962C8B-B14F-4D97-AF65-F5344CB8AC3E}">
        <p14:creationId xmlns:p14="http://schemas.microsoft.com/office/powerpoint/2010/main" val="3677206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60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60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60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60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06393456-AFC0-4052-A526-1519D9755416}" type="slidenum">
              <a:rPr kumimoji="0" lang="en-US" altLang="en-US" sz="1300"/>
              <a:pPr/>
              <a:t>18</a:t>
            </a:fld>
            <a:endParaRPr kumimoji="0" lang="en-US" altLang="en-US" sz="1300"/>
          </a:p>
        </p:txBody>
      </p:sp>
    </p:spTree>
    <p:extLst>
      <p:ext uri="{BB962C8B-B14F-4D97-AF65-F5344CB8AC3E}">
        <p14:creationId xmlns:p14="http://schemas.microsoft.com/office/powerpoint/2010/main" val="1318565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71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71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71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71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B7B58EB2-AADD-415F-9FC9-AD00B23BCD8B}" type="slidenum">
              <a:rPr kumimoji="0" lang="en-US" altLang="en-US" sz="1300"/>
              <a:pPr/>
              <a:t>19</a:t>
            </a:fld>
            <a:endParaRPr kumimoji="0" lang="en-US" altLang="en-US" sz="1300"/>
          </a:p>
        </p:txBody>
      </p:sp>
    </p:spTree>
    <p:extLst>
      <p:ext uri="{BB962C8B-B14F-4D97-AF65-F5344CB8AC3E}">
        <p14:creationId xmlns:p14="http://schemas.microsoft.com/office/powerpoint/2010/main" val="12740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6EF9786B-53D0-41E3-8741-5CB121A788DC}" type="slidenum">
              <a:rPr kumimoji="0" lang="en-US" altLang="en-US" sz="1300"/>
              <a:pPr/>
              <a:t>2</a:t>
            </a:fld>
            <a:endParaRPr kumimoji="0" lang="en-US" altLang="en-US" sz="1300"/>
          </a:p>
        </p:txBody>
      </p:sp>
    </p:spTree>
    <p:extLst>
      <p:ext uri="{BB962C8B-B14F-4D97-AF65-F5344CB8AC3E}">
        <p14:creationId xmlns:p14="http://schemas.microsoft.com/office/powerpoint/2010/main" val="2880181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481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481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481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481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604C1C0-95CC-400C-9E44-ABE13F43B7DF}" type="slidenum">
              <a:rPr kumimoji="0" lang="en-US" altLang="en-US" sz="1300"/>
              <a:pPr/>
              <a:t>20</a:t>
            </a:fld>
            <a:endParaRPr kumimoji="0" lang="en-US" altLang="en-US" sz="1300"/>
          </a:p>
        </p:txBody>
      </p:sp>
    </p:spTree>
    <p:extLst>
      <p:ext uri="{BB962C8B-B14F-4D97-AF65-F5344CB8AC3E}">
        <p14:creationId xmlns:p14="http://schemas.microsoft.com/office/powerpoint/2010/main" val="1992709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A5EB00C2-9470-4D2C-AAB8-2C0C1E48F10D}" type="slidenum">
              <a:rPr kumimoji="0" lang="en-US" altLang="en-US" sz="1300"/>
              <a:pPr/>
              <a:t>3</a:t>
            </a:fld>
            <a:endParaRPr kumimoji="0" lang="en-US" altLang="en-US" sz="1300"/>
          </a:p>
        </p:txBody>
      </p:sp>
    </p:spTree>
    <p:extLst>
      <p:ext uri="{BB962C8B-B14F-4D97-AF65-F5344CB8AC3E}">
        <p14:creationId xmlns:p14="http://schemas.microsoft.com/office/powerpoint/2010/main" val="1322096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174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17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17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175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CAA95A0-BE14-44EF-8388-CB135DC2B474}" type="slidenum">
              <a:rPr kumimoji="0" lang="en-US" altLang="en-US" sz="1300"/>
              <a:pPr/>
              <a:t>4</a:t>
            </a:fld>
            <a:endParaRPr kumimoji="0" lang="en-US" altLang="en-US" sz="1300"/>
          </a:p>
        </p:txBody>
      </p:sp>
    </p:spTree>
    <p:extLst>
      <p:ext uri="{BB962C8B-B14F-4D97-AF65-F5344CB8AC3E}">
        <p14:creationId xmlns:p14="http://schemas.microsoft.com/office/powerpoint/2010/main" val="2597776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27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27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277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3623B931-2FBD-4395-8D75-C39EDDEC0BF8}" type="slidenum">
              <a:rPr kumimoji="0" lang="en-US" altLang="en-US" sz="1300"/>
              <a:pPr/>
              <a:t>5</a:t>
            </a:fld>
            <a:endParaRPr kumimoji="0" lang="en-US" altLang="en-US" sz="1300"/>
          </a:p>
        </p:txBody>
      </p:sp>
    </p:spTree>
    <p:extLst>
      <p:ext uri="{BB962C8B-B14F-4D97-AF65-F5344CB8AC3E}">
        <p14:creationId xmlns:p14="http://schemas.microsoft.com/office/powerpoint/2010/main" val="1521054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379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37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37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37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C1BBE554-8ED6-4EFA-BF3F-7B5E9F81B187}" type="slidenum">
              <a:rPr kumimoji="0" lang="en-US" altLang="en-US" sz="1300"/>
              <a:pPr/>
              <a:t>6</a:t>
            </a:fld>
            <a:endParaRPr kumimoji="0" lang="en-US" altLang="en-US" sz="1300"/>
          </a:p>
        </p:txBody>
      </p:sp>
    </p:spTree>
    <p:extLst>
      <p:ext uri="{BB962C8B-B14F-4D97-AF65-F5344CB8AC3E}">
        <p14:creationId xmlns:p14="http://schemas.microsoft.com/office/powerpoint/2010/main" val="302896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56B3621B-F173-4EEE-9690-944CD7636CC9}" type="slidenum">
              <a:rPr kumimoji="0" lang="en-US" altLang="en-US" sz="1300"/>
              <a:pPr/>
              <a:t>7</a:t>
            </a:fld>
            <a:endParaRPr kumimoji="0" lang="en-US" altLang="en-US" sz="1300"/>
          </a:p>
        </p:txBody>
      </p:sp>
    </p:spTree>
    <p:extLst>
      <p:ext uri="{BB962C8B-B14F-4D97-AF65-F5344CB8AC3E}">
        <p14:creationId xmlns:p14="http://schemas.microsoft.com/office/powerpoint/2010/main" val="4282513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584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584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584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58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FDF58A65-55C5-45F0-B631-90A6927D49D1}" type="slidenum">
              <a:rPr kumimoji="0" lang="en-US" altLang="en-US" sz="1300"/>
              <a:pPr/>
              <a:t>8</a:t>
            </a:fld>
            <a:endParaRPr kumimoji="0" lang="en-US" altLang="en-US" sz="1300"/>
          </a:p>
        </p:txBody>
      </p:sp>
    </p:spTree>
    <p:extLst>
      <p:ext uri="{BB962C8B-B14F-4D97-AF65-F5344CB8AC3E}">
        <p14:creationId xmlns:p14="http://schemas.microsoft.com/office/powerpoint/2010/main" val="4046684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Presentation</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Monday, September 7, 2009</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r>
              <a:rPr kumimoji="0" lang="en-US" altLang="en-US" sz="1300"/>
              <a:t>ECN 3184-1 Eldar Madumarov</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kumimoji="1" sz="2400">
                <a:solidFill>
                  <a:schemeClr val="tx1"/>
                </a:solidFill>
                <a:latin typeface="Times New Roman" panose="02020603050405020304" pitchFamily="18" charset="0"/>
              </a:defRPr>
            </a:lvl1pPr>
            <a:lvl2pPr marL="742950" indent="-285750" defTabSz="966788" eaLnBrk="0" hangingPunct="0">
              <a:defRPr kumimoji="1" sz="2400">
                <a:solidFill>
                  <a:schemeClr val="tx1"/>
                </a:solidFill>
                <a:latin typeface="Times New Roman" panose="02020603050405020304" pitchFamily="18" charset="0"/>
              </a:defRPr>
            </a:lvl2pPr>
            <a:lvl3pPr marL="1143000" indent="-228600" defTabSz="966788" eaLnBrk="0" hangingPunct="0">
              <a:defRPr kumimoji="1" sz="2400">
                <a:solidFill>
                  <a:schemeClr val="tx1"/>
                </a:solidFill>
                <a:latin typeface="Times New Roman" panose="02020603050405020304" pitchFamily="18" charset="0"/>
              </a:defRPr>
            </a:lvl3pPr>
            <a:lvl4pPr marL="1600200" indent="-228600" defTabSz="966788" eaLnBrk="0" hangingPunct="0">
              <a:defRPr kumimoji="1" sz="2400">
                <a:solidFill>
                  <a:schemeClr val="tx1"/>
                </a:solidFill>
                <a:latin typeface="Times New Roman" panose="02020603050405020304" pitchFamily="18" charset="0"/>
              </a:defRPr>
            </a:lvl4pPr>
            <a:lvl5pPr marL="2057400" indent="-228600" defTabSz="966788" eaLnBrk="0" hangingPunct="0">
              <a:defRPr kumimoji="1"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kumimoji="1" sz="2400">
                <a:solidFill>
                  <a:schemeClr val="tx1"/>
                </a:solidFill>
                <a:latin typeface="Times New Roman" panose="02020603050405020304" pitchFamily="18" charset="0"/>
              </a:defRPr>
            </a:lvl9pPr>
          </a:lstStyle>
          <a:p>
            <a:fld id="{8C662450-A621-4A1D-A0FA-26F66540761F}" type="slidenum">
              <a:rPr kumimoji="0" lang="en-US" altLang="en-US" sz="1300"/>
              <a:pPr/>
              <a:t>9</a:t>
            </a:fld>
            <a:endParaRPr kumimoji="0" lang="en-US" altLang="en-US" sz="1300"/>
          </a:p>
        </p:txBody>
      </p:sp>
    </p:spTree>
    <p:extLst>
      <p:ext uri="{BB962C8B-B14F-4D97-AF65-F5344CB8AC3E}">
        <p14:creationId xmlns:p14="http://schemas.microsoft.com/office/powerpoint/2010/main" val="859299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10/4/2024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30B4C54-4DCD-47B4-9621-8D45E1DE3BD4}" type="slidenum">
              <a:rPr lang="en-US" altLang="en-US"/>
              <a:pPr/>
              <a:t>‹#›</a:t>
            </a:fld>
            <a:endParaRPr lang="en-US" altLang="en-US"/>
          </a:p>
        </p:txBody>
      </p:sp>
    </p:spTree>
    <p:extLst>
      <p:ext uri="{BB962C8B-B14F-4D97-AF65-F5344CB8AC3E}">
        <p14:creationId xmlns:p14="http://schemas.microsoft.com/office/powerpoint/2010/main" val="95191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10/4/2024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76BA54FC-50A9-42A5-9D0B-4638FF86AAB8}" type="slidenum">
              <a:rPr lang="en-US" altLang="en-US"/>
              <a:pPr/>
              <a:t>‹#›</a:t>
            </a:fld>
            <a:endParaRPr lang="en-US" altLang="en-US"/>
          </a:p>
        </p:txBody>
      </p:sp>
    </p:spTree>
    <p:extLst>
      <p:ext uri="{BB962C8B-B14F-4D97-AF65-F5344CB8AC3E}">
        <p14:creationId xmlns:p14="http://schemas.microsoft.com/office/powerpoint/2010/main" val="146537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10/4/2024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72DF0B6D-C055-4619-8E1C-F8971F4EAABB}" type="slidenum">
              <a:rPr lang="en-US" altLang="en-US"/>
              <a:pPr/>
              <a:t>‹#›</a:t>
            </a:fld>
            <a:endParaRPr lang="en-US" altLang="en-US"/>
          </a:p>
        </p:txBody>
      </p:sp>
    </p:spTree>
    <p:extLst>
      <p:ext uri="{BB962C8B-B14F-4D97-AF65-F5344CB8AC3E}">
        <p14:creationId xmlns:p14="http://schemas.microsoft.com/office/powerpoint/2010/main" val="95125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10/4/2024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ADE4D92-4121-487B-8575-4ABDB0CC3700}" type="slidenum">
              <a:rPr lang="en-US" altLang="en-US"/>
              <a:pPr/>
              <a:t>‹#›</a:t>
            </a:fld>
            <a:endParaRPr lang="en-US" altLang="en-US"/>
          </a:p>
        </p:txBody>
      </p:sp>
    </p:spTree>
    <p:extLst>
      <p:ext uri="{BB962C8B-B14F-4D97-AF65-F5344CB8AC3E}">
        <p14:creationId xmlns:p14="http://schemas.microsoft.com/office/powerpoint/2010/main" val="218197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10/4/2024</a:t>
            </a:r>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5C39576E-B6E5-4A5F-A6D3-0862EAF10882}" type="slidenum">
              <a:rPr lang="en-US" altLang="en-US"/>
              <a:pPr/>
              <a:t>‹#›</a:t>
            </a:fld>
            <a:endParaRPr lang="en-US" altLang="en-US"/>
          </a:p>
        </p:txBody>
      </p:sp>
    </p:spTree>
    <p:extLst>
      <p:ext uri="{BB962C8B-B14F-4D97-AF65-F5344CB8AC3E}">
        <p14:creationId xmlns:p14="http://schemas.microsoft.com/office/powerpoint/2010/main" val="11075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10/4/2024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4C254277-03FD-4855-B235-161696B40A60}" type="slidenum">
              <a:rPr lang="en-US" altLang="en-US"/>
              <a:pPr/>
              <a:t>‹#›</a:t>
            </a:fld>
            <a:endParaRPr lang="en-US" altLang="en-US"/>
          </a:p>
        </p:txBody>
      </p:sp>
    </p:spTree>
    <p:extLst>
      <p:ext uri="{BB962C8B-B14F-4D97-AF65-F5344CB8AC3E}">
        <p14:creationId xmlns:p14="http://schemas.microsoft.com/office/powerpoint/2010/main" val="823504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10/4/2024</a:t>
            </a:r>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6145F5CA-8CB9-453E-91FC-F47F63D3758A}" type="slidenum">
              <a:rPr lang="en-US" altLang="en-US"/>
              <a:pPr/>
              <a:t>‹#›</a:t>
            </a:fld>
            <a:endParaRPr lang="en-US" altLang="en-US"/>
          </a:p>
        </p:txBody>
      </p:sp>
    </p:spTree>
    <p:extLst>
      <p:ext uri="{BB962C8B-B14F-4D97-AF65-F5344CB8AC3E}">
        <p14:creationId xmlns:p14="http://schemas.microsoft.com/office/powerpoint/2010/main" val="346764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10/4/2024</a:t>
            </a:r>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642AC9A-27F4-45CB-A11D-6D076D423959}" type="slidenum">
              <a:rPr lang="en-US" altLang="en-US"/>
              <a:pPr/>
              <a:t>‹#›</a:t>
            </a:fld>
            <a:endParaRPr lang="en-US" altLang="en-US"/>
          </a:p>
        </p:txBody>
      </p:sp>
    </p:spTree>
    <p:extLst>
      <p:ext uri="{BB962C8B-B14F-4D97-AF65-F5344CB8AC3E}">
        <p14:creationId xmlns:p14="http://schemas.microsoft.com/office/powerpoint/2010/main" val="45268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10/4/2024</a:t>
            </a:r>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6FF9E616-1AA3-4D8F-95B1-C4A62A0F7D98}" type="slidenum">
              <a:rPr lang="en-US" altLang="en-US"/>
              <a:pPr/>
              <a:t>‹#›</a:t>
            </a:fld>
            <a:endParaRPr lang="en-US" altLang="en-US"/>
          </a:p>
        </p:txBody>
      </p:sp>
    </p:spTree>
    <p:extLst>
      <p:ext uri="{BB962C8B-B14F-4D97-AF65-F5344CB8AC3E}">
        <p14:creationId xmlns:p14="http://schemas.microsoft.com/office/powerpoint/2010/main" val="335616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10/4/2024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7B1CAE34-C337-4572-B9EF-F28216EC491B}" type="slidenum">
              <a:rPr lang="en-US" altLang="en-US"/>
              <a:pPr/>
              <a:t>‹#›</a:t>
            </a:fld>
            <a:endParaRPr lang="en-US" altLang="en-US"/>
          </a:p>
        </p:txBody>
      </p:sp>
    </p:spTree>
    <p:extLst>
      <p:ext uri="{BB962C8B-B14F-4D97-AF65-F5344CB8AC3E}">
        <p14:creationId xmlns:p14="http://schemas.microsoft.com/office/powerpoint/2010/main" val="225706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10/4/2024</a:t>
            </a:r>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796EDA64-72F1-46DB-9192-24EA230BCE36}" type="slidenum">
              <a:rPr lang="en-US" altLang="en-US"/>
              <a:pPr/>
              <a:t>‹#›</a:t>
            </a:fld>
            <a:endParaRPr lang="en-US" altLang="en-US"/>
          </a:p>
        </p:txBody>
      </p:sp>
    </p:spTree>
    <p:extLst>
      <p:ext uri="{BB962C8B-B14F-4D97-AF65-F5344CB8AC3E}">
        <p14:creationId xmlns:p14="http://schemas.microsoft.com/office/powerpoint/2010/main" val="20053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10/4/2024</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CAD62D63-5E74-49F9-BE8B-6987DBDEF45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a:effectLst/>
                <a:latin typeface="+mj-lt"/>
              </a:rPr>
              <a:t>ECN2102 macroeconomics (3 Credits/5 ECTS) </a:t>
            </a:r>
            <a:br>
              <a:rPr lang="en-US" dirty="0">
                <a:latin typeface="+mj-lt"/>
              </a:rPr>
            </a:br>
            <a:r>
              <a:rPr lang="en-US" cap="small" dirty="0">
                <a:latin typeface="+mj-lt"/>
              </a:rPr>
              <a:t>Training (Chapter 8)</a:t>
            </a:r>
            <a:endParaRPr lang="en-US" sz="3900" cap="small" dirty="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a:latin typeface="Arial" panose="020B0604020202020204" pitchFamily="34" charset="0"/>
              </a:rPr>
              <a:t>Week 8 (Session 19)</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a:t>October 4, 2024</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7) A small commercial bank has $10,000 in actual reserves, $60,000 in deposits, and has a 10 percent desired reserve ratio. Its excess reserves are</a:t>
            </a:r>
          </a:p>
          <a:p>
            <a:pPr>
              <a:buFont typeface="Lucida Sans" panose="020B0602030504020204" pitchFamily="34" charset="0"/>
              <a:buNone/>
              <a:defRPr/>
            </a:pPr>
            <a:r>
              <a:rPr lang="pt-BR" sz="2400" dirty="0"/>
              <a:t>A) $4,000. </a:t>
            </a:r>
          </a:p>
          <a:p>
            <a:pPr>
              <a:buFont typeface="Lucida Sans" panose="020B0602030504020204" pitchFamily="34" charset="0"/>
              <a:buNone/>
              <a:defRPr/>
            </a:pPr>
            <a:r>
              <a:rPr lang="pt-BR" sz="2400" dirty="0"/>
              <a:t>B) $10,000. </a:t>
            </a:r>
          </a:p>
          <a:p>
            <a:pPr>
              <a:buFont typeface="Lucida Sans" panose="020B0602030504020204" pitchFamily="34" charset="0"/>
              <a:buNone/>
              <a:defRPr/>
            </a:pPr>
            <a:r>
              <a:rPr lang="pt-BR" sz="2400" dirty="0"/>
              <a:t>C) $60,000. </a:t>
            </a:r>
          </a:p>
          <a:p>
            <a:pPr>
              <a:buFont typeface="Lucida Sans" panose="020B0602030504020204" pitchFamily="34" charset="0"/>
              <a:buNone/>
              <a:defRPr/>
            </a:pPr>
            <a:r>
              <a:rPr lang="pt-BR" sz="2400" dirty="0"/>
              <a:t>D) $50,000.</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273439A-4D23-4D55-ACE7-0D6B5DE74E1B}" type="slidenum">
              <a:rPr kumimoji="0" lang="en-US" altLang="en-US" sz="1200">
                <a:solidFill>
                  <a:srgbClr val="000000"/>
                </a:solidFill>
              </a:rPr>
              <a:pPr eaLnBrk="1" hangingPunct="1"/>
              <a:t>10</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8) Given a desired reserve ratio of 20 percent, a commercial bank that has received a new deposit of $100 can make additional loans of</a:t>
            </a:r>
          </a:p>
          <a:p>
            <a:pPr>
              <a:buFont typeface="Lucida Sans" panose="020B0602030504020204" pitchFamily="34" charset="0"/>
              <a:buNone/>
              <a:defRPr/>
            </a:pPr>
            <a:r>
              <a:rPr lang="pt-BR" sz="2400" dirty="0"/>
              <a:t>A) $80. </a:t>
            </a:r>
          </a:p>
          <a:p>
            <a:pPr>
              <a:buFont typeface="Lucida Sans" panose="020B0602030504020204" pitchFamily="34" charset="0"/>
              <a:buNone/>
              <a:defRPr/>
            </a:pPr>
            <a:r>
              <a:rPr lang="pt-BR" sz="2400" dirty="0"/>
              <a:t>B) $400. </a:t>
            </a:r>
          </a:p>
          <a:p>
            <a:pPr>
              <a:buFont typeface="Lucida Sans" panose="020B0602030504020204" pitchFamily="34" charset="0"/>
              <a:buNone/>
              <a:defRPr/>
            </a:pPr>
            <a:r>
              <a:rPr lang="pt-BR" sz="2400" dirty="0"/>
              <a:t>C) $0. </a:t>
            </a:r>
          </a:p>
          <a:p>
            <a:pPr>
              <a:buFont typeface="Lucida Sans" panose="020B0602030504020204" pitchFamily="34" charset="0"/>
              <a:buNone/>
              <a:defRPr/>
            </a:pPr>
            <a:r>
              <a:rPr lang="pt-BR" sz="2400" dirty="0"/>
              <a:t>D) $20.</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ACEC7B6-5819-4CB9-A9EE-02744001C3EB}" type="slidenum">
              <a:rPr kumimoji="0" lang="en-US" altLang="en-US" sz="1200">
                <a:solidFill>
                  <a:srgbClr val="000000"/>
                </a:solidFill>
              </a:rPr>
              <a:pPr eaLnBrk="1" hangingPunct="1"/>
              <a:t>11</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13315"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9DC4B340-E09A-48EF-8547-330D1861FE2B}" type="slidenum">
              <a:rPr kumimoji="0" lang="en-US" altLang="en-US" sz="1200">
                <a:solidFill>
                  <a:srgbClr val="000000"/>
                </a:solidFill>
              </a:rPr>
              <a:pPr eaLnBrk="1" hangingPunct="1"/>
              <a:t>12</a:t>
            </a:fld>
            <a:endParaRPr kumimoji="0" lang="en-US" altLang="en-US" sz="1200">
              <a:solidFill>
                <a:srgbClr val="000000"/>
              </a:solidFill>
            </a:endParaRPr>
          </a:p>
        </p:txBody>
      </p:sp>
      <p:pic>
        <p:nvPicPr>
          <p:cNvPr id="133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63" y="2500313"/>
            <a:ext cx="7315200" cy="299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9) The above table has the balance of the University National Bank. All figures are in millions of dollars. The desired reserve ratio is 20 percent. What is the value of excess reserves held by the University National Bank?</a:t>
            </a:r>
          </a:p>
          <a:p>
            <a:pPr>
              <a:buFont typeface="Lucida Sans" panose="020B0602030504020204" pitchFamily="34" charset="0"/>
              <a:buNone/>
              <a:defRPr/>
            </a:pPr>
            <a:r>
              <a:rPr lang="en-US" sz="2400" dirty="0"/>
              <a:t>A) $232 million </a:t>
            </a:r>
          </a:p>
          <a:p>
            <a:pPr>
              <a:buFont typeface="Lucida Sans" panose="020B0602030504020204" pitchFamily="34" charset="0"/>
              <a:buNone/>
              <a:defRPr/>
            </a:pPr>
            <a:r>
              <a:rPr lang="en-US" sz="2400" dirty="0"/>
              <a:t>B) $120 million </a:t>
            </a:r>
          </a:p>
          <a:p>
            <a:pPr>
              <a:buFont typeface="Lucida Sans" panose="020B0602030504020204" pitchFamily="34" charset="0"/>
              <a:buNone/>
              <a:defRPr/>
            </a:pPr>
            <a:r>
              <a:rPr lang="en-US" sz="2400" dirty="0"/>
              <a:t>C) $320 million </a:t>
            </a:r>
          </a:p>
          <a:p>
            <a:pPr>
              <a:buFont typeface="Lucida Sans" panose="020B0602030504020204" pitchFamily="34" charset="0"/>
              <a:buNone/>
              <a:defRPr/>
            </a:pPr>
            <a:r>
              <a:rPr lang="en-US" sz="2400" dirty="0"/>
              <a:t>D) $760 million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F5A243ED-830D-4D51-844C-EC694F7CD636}" type="slidenum">
              <a:rPr kumimoji="0" lang="en-US" altLang="en-US" sz="1200">
                <a:solidFill>
                  <a:srgbClr val="000000"/>
                </a:solidFill>
              </a:rPr>
              <a:pPr eaLnBrk="1" hangingPunct="1"/>
              <a:t>13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10) The above table has the balance of the University National Bank. All figures are in millions of dollars. The desired reserve ratio is 20 percent. What would be the total increase in loans at this bank if all excess reserves were loaned out?</a:t>
            </a:r>
          </a:p>
          <a:p>
            <a:pPr>
              <a:buFont typeface="Lucida Sans" panose="020B0602030504020204" pitchFamily="34" charset="0"/>
              <a:buNone/>
              <a:defRPr/>
            </a:pPr>
            <a:r>
              <a:rPr lang="en-US" sz="2400" dirty="0"/>
              <a:t>A) $232 million </a:t>
            </a:r>
          </a:p>
          <a:p>
            <a:pPr>
              <a:buFont typeface="Lucida Sans" panose="020B0602030504020204" pitchFamily="34" charset="0"/>
              <a:buNone/>
              <a:defRPr/>
            </a:pPr>
            <a:r>
              <a:rPr lang="en-US" sz="2400" dirty="0"/>
              <a:t>B) $600 million </a:t>
            </a:r>
          </a:p>
          <a:p>
            <a:pPr>
              <a:buFont typeface="Lucida Sans" panose="020B0602030504020204" pitchFamily="34" charset="0"/>
              <a:buNone/>
              <a:defRPr/>
            </a:pPr>
            <a:r>
              <a:rPr lang="en-US" sz="2400" dirty="0"/>
              <a:t>C) $1,160 million </a:t>
            </a:r>
          </a:p>
          <a:p>
            <a:pPr>
              <a:buFont typeface="Lucida Sans" panose="020B0602030504020204" pitchFamily="34" charset="0"/>
              <a:buNone/>
              <a:defRPr/>
            </a:pPr>
            <a:r>
              <a:rPr lang="en-US" sz="2400" dirty="0"/>
              <a:t>D) $0</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4460AA5A-C6B9-4248-84BE-EBD00491EE6F}" type="slidenum">
              <a:rPr kumimoji="0" lang="en-US" altLang="en-US" sz="1200">
                <a:solidFill>
                  <a:srgbClr val="000000"/>
                </a:solidFill>
              </a:rPr>
              <a:pPr eaLnBrk="1" hangingPunct="1"/>
              <a:t>14</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11) In the short run, which of the following actions lower the interest rate?</a:t>
            </a:r>
          </a:p>
          <a:p>
            <a:pPr>
              <a:buFont typeface="Lucida Sans" panose="020B0602030504020204" pitchFamily="34" charset="0"/>
              <a:buNone/>
              <a:defRPr/>
            </a:pPr>
            <a:r>
              <a:rPr lang="en-US" sz="2400" dirty="0"/>
              <a:t>A) a decrease in the quantity of money </a:t>
            </a:r>
          </a:p>
          <a:p>
            <a:pPr>
              <a:buFont typeface="Lucida Sans" panose="020B0602030504020204" pitchFamily="34" charset="0"/>
              <a:buNone/>
              <a:defRPr/>
            </a:pPr>
            <a:r>
              <a:rPr lang="en-US" sz="2400" dirty="0"/>
              <a:t>B) an increase in the demand for money</a:t>
            </a:r>
          </a:p>
          <a:p>
            <a:pPr>
              <a:buFont typeface="Lucida Sans" panose="020B0602030504020204" pitchFamily="34" charset="0"/>
              <a:buNone/>
              <a:defRPr/>
            </a:pPr>
            <a:r>
              <a:rPr lang="en-US" sz="2400" dirty="0"/>
              <a:t>C) a decrease in the demand for money </a:t>
            </a:r>
          </a:p>
          <a:p>
            <a:pPr>
              <a:buFont typeface="Lucida Sans" panose="020B0602030504020204" pitchFamily="34" charset="0"/>
              <a:buNone/>
              <a:defRPr/>
            </a:pPr>
            <a:r>
              <a:rPr lang="en-US" sz="2400" dirty="0"/>
              <a:t>D) a decrease in bond prices</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DD106E8C-6273-43B9-A574-FA3AAFFD8026}" type="slidenum">
              <a:rPr kumimoji="0" lang="en-US" altLang="en-US" sz="1200">
                <a:solidFill>
                  <a:srgbClr val="000000"/>
                </a:solidFill>
              </a:rPr>
              <a:pPr eaLnBrk="1" hangingPunct="1"/>
              <a:t>15</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12) The velocity of circulation is</a:t>
            </a:r>
          </a:p>
          <a:p>
            <a:pPr>
              <a:buFont typeface="Lucida Sans" panose="020B0602030504020204" pitchFamily="34" charset="0"/>
              <a:buNone/>
              <a:defRPr/>
            </a:pPr>
            <a:r>
              <a:rPr lang="en-US" sz="2400" dirty="0"/>
              <a:t>A) constant.</a:t>
            </a:r>
          </a:p>
          <a:p>
            <a:pPr>
              <a:buFont typeface="Lucida Sans" panose="020B0602030504020204" pitchFamily="34" charset="0"/>
              <a:buNone/>
              <a:defRPr/>
            </a:pPr>
            <a:r>
              <a:rPr lang="en-US" sz="2400" dirty="0"/>
              <a:t>B) the changes in the purchasing power of money over a given time period.</a:t>
            </a:r>
          </a:p>
          <a:p>
            <a:pPr>
              <a:buFont typeface="Lucida Sans" panose="020B0602030504020204" pitchFamily="34" charset="0"/>
              <a:buNone/>
              <a:defRPr/>
            </a:pPr>
            <a:r>
              <a:rPr lang="en-US" sz="2400" dirty="0"/>
              <a:t>C) the average number of times a dollar of money is used in a year to buy goods and services in GDP.</a:t>
            </a:r>
          </a:p>
          <a:p>
            <a:pPr>
              <a:buFont typeface="Lucida Sans" panose="020B0602030504020204" pitchFamily="34" charset="0"/>
              <a:buNone/>
              <a:defRPr/>
            </a:pPr>
            <a:r>
              <a:rPr lang="en-US" sz="2400" dirty="0"/>
              <a:t>D) the rate of change of the GDP deflator.</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39BB27A9-1E00-4A91-A480-FFAE7FFBEDC1}" type="slidenum">
              <a:rPr kumimoji="0" lang="en-US" altLang="en-US" sz="1200">
                <a:solidFill>
                  <a:srgbClr val="000000"/>
                </a:solidFill>
              </a:rPr>
              <a:pPr eaLnBrk="1" hangingPunct="1"/>
              <a:t>16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13) Which of the following equations represents the equation of exchange?</a:t>
            </a:r>
          </a:p>
          <a:p>
            <a:pPr>
              <a:buFont typeface="Lucida Sans" panose="020B0602030504020204" pitchFamily="34" charset="0"/>
              <a:buNone/>
              <a:defRPr/>
            </a:pPr>
            <a:r>
              <a:rPr lang="en-US" sz="2400" dirty="0"/>
              <a:t>A) MV = PY </a:t>
            </a:r>
          </a:p>
          <a:p>
            <a:pPr>
              <a:buFont typeface="Lucida Sans" panose="020B0602030504020204" pitchFamily="34" charset="0"/>
              <a:buNone/>
              <a:defRPr/>
            </a:pPr>
            <a:r>
              <a:rPr lang="en-US" sz="2400" dirty="0"/>
              <a:t>B) PM = VY </a:t>
            </a:r>
          </a:p>
          <a:p>
            <a:pPr>
              <a:buFont typeface="Lucida Sans" panose="020B0602030504020204" pitchFamily="34" charset="0"/>
              <a:buNone/>
              <a:defRPr/>
            </a:pPr>
            <a:r>
              <a:rPr lang="en-US" sz="2400" dirty="0"/>
              <a:t>C) MY = PV </a:t>
            </a:r>
          </a:p>
          <a:p>
            <a:pPr>
              <a:buFont typeface="Lucida Sans" panose="020B0602030504020204" pitchFamily="34" charset="0"/>
              <a:buNone/>
              <a:defRPr/>
            </a:pPr>
            <a:r>
              <a:rPr lang="en-US" sz="2400" dirty="0"/>
              <a:t>D) M = VP/Y</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63D4456-D0A1-40B5-A7A8-87282BC1382B}" type="slidenum">
              <a:rPr kumimoji="0" lang="en-US" altLang="en-US" sz="1200">
                <a:solidFill>
                  <a:srgbClr val="000000"/>
                </a:solidFill>
              </a:rPr>
              <a:pPr eaLnBrk="1" hangingPunct="1"/>
              <a:t>17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14) If velocity is 6 and the quantity of money is $2 trillion, what is nominal GDP?</a:t>
            </a:r>
          </a:p>
          <a:p>
            <a:pPr>
              <a:buFont typeface="Lucida Sans" panose="020B0602030504020204" pitchFamily="34" charset="0"/>
              <a:buNone/>
              <a:defRPr/>
            </a:pPr>
            <a:r>
              <a:rPr lang="en-US" sz="2400" dirty="0"/>
              <a:t>A) $3 trillion </a:t>
            </a:r>
          </a:p>
          <a:p>
            <a:pPr>
              <a:buFont typeface="Lucida Sans" panose="020B0602030504020204" pitchFamily="34" charset="0"/>
              <a:buNone/>
              <a:defRPr/>
            </a:pPr>
            <a:r>
              <a:rPr lang="en-US" sz="2400" dirty="0"/>
              <a:t>B) $333 billion </a:t>
            </a:r>
          </a:p>
          <a:p>
            <a:pPr>
              <a:buFont typeface="Lucida Sans" panose="020B0602030504020204" pitchFamily="34" charset="0"/>
              <a:buNone/>
              <a:defRPr/>
            </a:pPr>
            <a:r>
              <a:rPr lang="en-US" sz="2400" dirty="0"/>
              <a:t>C) $12 trillion </a:t>
            </a:r>
          </a:p>
          <a:p>
            <a:pPr>
              <a:buFont typeface="Lucida Sans" panose="020B0602030504020204" pitchFamily="34" charset="0"/>
              <a:buNone/>
              <a:defRPr/>
            </a:pPr>
            <a:r>
              <a:rPr lang="en-US" sz="2400" dirty="0"/>
              <a:t>D) $6 trillion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D06F79F-B5CC-43A9-B13E-1213D48077E2}" type="slidenum">
              <a:rPr kumimoji="0" lang="en-US" altLang="en-US" sz="1200">
                <a:solidFill>
                  <a:srgbClr val="000000"/>
                </a:solidFill>
              </a:rPr>
              <a:pPr eaLnBrk="1" hangingPunct="1"/>
              <a:t>18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15) If a bank receives an additional deposit of $50,000 and the desired reserve ratio is 20 percent, what is the amount of new loans the bank can make?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192048C8-09FF-4970-A6AF-D23506B4B268}" type="slidenum">
              <a:rPr kumimoji="0" lang="en-US" altLang="en-US" sz="1200">
                <a:solidFill>
                  <a:srgbClr val="000000"/>
                </a:solidFill>
              </a:rPr>
              <a:pPr eaLnBrk="1" hangingPunct="1"/>
              <a:t>19</a:t>
            </a:fld>
            <a:endParaRPr kumimoji="0" lang="en-US" altLang="en-US" sz="1200">
              <a:solidFill>
                <a:srgbClr val="000000"/>
              </a:solidFill>
            </a:endParaRPr>
          </a:p>
        </p:txBody>
      </p:sp>
      <p:sp>
        <p:nvSpPr>
          <p:cNvPr id="7" name="Rectangle 6"/>
          <p:cNvSpPr>
            <a:spLocks noChangeArrowheads="1"/>
          </p:cNvSpPr>
          <p:nvPr/>
        </p:nvSpPr>
        <p:spPr bwMode="auto">
          <a:xfrm>
            <a:off x="857250" y="3025775"/>
            <a:ext cx="73152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a:t>15) The bank can make loans equal to its excess reserves. With the $50,000 deposit, the bank’s desired reserves are</a:t>
            </a:r>
          </a:p>
          <a:p>
            <a:pPr eaLnBrk="1" hangingPunct="1"/>
            <a:r>
              <a:rPr lang="en-US" altLang="en-US"/>
              <a:t>($50,000) × (0.20) = $10,000, so the bank has excess reserves of $40,000. Therefore the bank can make $40,000 of loans.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Outline</a:t>
            </a:r>
          </a:p>
        </p:txBody>
      </p:sp>
      <p:sp>
        <p:nvSpPr>
          <p:cNvPr id="3075" name="Content Placeholder 2"/>
          <p:cNvSpPr>
            <a:spLocks noGrp="1"/>
          </p:cNvSpPr>
          <p:nvPr>
            <p:ph idx="1"/>
          </p:nvPr>
        </p:nvSpPr>
        <p:spPr/>
        <p:txBody>
          <a:bodyPr/>
          <a:lstStyle/>
          <a:p>
            <a:pPr marL="650875" indent="-514350">
              <a:buFont typeface="Wingdings" panose="05000000000000000000" pitchFamily="2" charset="2"/>
              <a:buChar char="§"/>
            </a:pPr>
            <a:r>
              <a:rPr lang="en-US" altLang="en-US" sz="2600">
                <a:latin typeface="Arial" panose="020B0604020202020204" pitchFamily="34" charset="0"/>
              </a:rPr>
              <a:t>Training (Chapter 8)</a:t>
            </a:r>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E424DF5-1CBE-4C12-87AA-BB4B1604447B}"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16) The quantity of money is $1 billion, the price level is 1.10, and real GDP is $10 billion. What is the velocity of circulation?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010E81A-CCF3-4297-9937-5ACE43897C09}" type="slidenum">
              <a:rPr kumimoji="0" lang="en-US" altLang="en-US" sz="1200">
                <a:solidFill>
                  <a:srgbClr val="000000"/>
                </a:solidFill>
              </a:rPr>
              <a:pPr eaLnBrk="1" hangingPunct="1"/>
              <a:t>20</a:t>
            </a:fld>
            <a:endParaRPr kumimoji="0" lang="en-US" altLang="en-US" sz="1200">
              <a:solidFill>
                <a:srgbClr val="000000"/>
              </a:solidFill>
            </a:endParaRPr>
          </a:p>
        </p:txBody>
      </p:sp>
      <p:sp>
        <p:nvSpPr>
          <p:cNvPr id="7" name="Rectangle 6"/>
          <p:cNvSpPr>
            <a:spLocks noChangeArrowheads="1"/>
          </p:cNvSpPr>
          <p:nvPr/>
        </p:nvSpPr>
        <p:spPr bwMode="auto">
          <a:xfrm>
            <a:off x="928688" y="3013075"/>
            <a:ext cx="73152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en-US" altLang="en-US"/>
              <a:t>16) The velocity of circulation equals 11.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1) Nicholas is saving money collected from his paper route in order to purchase a new bicycle. His saving represents using money as</a:t>
            </a:r>
          </a:p>
          <a:p>
            <a:pPr>
              <a:buFont typeface="Lucida Sans" panose="020B0602030504020204" pitchFamily="34" charset="0"/>
              <a:buNone/>
              <a:defRPr/>
            </a:pPr>
            <a:r>
              <a:rPr lang="en-US" sz="2400" dirty="0"/>
              <a:t>A) an unit of account. </a:t>
            </a:r>
          </a:p>
          <a:p>
            <a:pPr>
              <a:buFont typeface="Lucida Sans" panose="020B0602030504020204" pitchFamily="34" charset="0"/>
              <a:buNone/>
              <a:defRPr/>
            </a:pPr>
            <a:r>
              <a:rPr lang="en-US" sz="2400" dirty="0"/>
              <a:t>B) a store of value.</a:t>
            </a:r>
          </a:p>
          <a:p>
            <a:pPr>
              <a:buFont typeface="Lucida Sans" panose="020B0602030504020204" pitchFamily="34" charset="0"/>
              <a:buNone/>
              <a:defRPr/>
            </a:pPr>
            <a:r>
              <a:rPr lang="en-US" sz="2400" dirty="0"/>
              <a:t>C) a medium of exchange. </a:t>
            </a:r>
          </a:p>
          <a:p>
            <a:pPr>
              <a:buFont typeface="Lucida Sans" panose="020B0602030504020204" pitchFamily="34" charset="0"/>
              <a:buNone/>
              <a:defRPr/>
            </a:pPr>
            <a:r>
              <a:rPr lang="en-US" sz="2400" dirty="0"/>
              <a:t>D) none of the above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FC604CB-D51B-4B14-BC68-3BE158C7A1CA}" type="slidenum">
              <a:rPr kumimoji="0" lang="en-US" altLang="en-US" sz="1200">
                <a:solidFill>
                  <a:srgbClr val="000000"/>
                </a:solidFill>
              </a:rPr>
              <a:pPr eaLnBrk="1" hangingPunct="1"/>
              <a:t>3</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marL="650875" indent="-514350">
              <a:buFont typeface="Lucida Sans" panose="020B0602030504020204" pitchFamily="34" charset="0"/>
              <a:buNone/>
            </a:pPr>
            <a:endParaRPr lang="en-US" altLang="en-US" sz="2600">
              <a:latin typeface="Arial" panose="020B0604020202020204" pitchFamily="34" charset="0"/>
            </a:endParaRPr>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7169F0AF-8894-4BA9-8C07-9116CA68C401}" type="slidenum">
              <a:rPr kumimoji="0" lang="en-US" altLang="en-US" sz="1200">
                <a:solidFill>
                  <a:srgbClr val="000000"/>
                </a:solidFill>
              </a:rPr>
              <a:pPr eaLnBrk="1" hangingPunct="1"/>
              <a:t>4</a:t>
            </a:fld>
            <a:endParaRPr kumimoji="0" lang="en-US" altLang="en-US" sz="1200">
              <a:solidFill>
                <a:srgbClr val="000000"/>
              </a:solidFill>
            </a:endParaRPr>
          </a:p>
        </p:txBody>
      </p:sp>
      <p:pic>
        <p:nvPicPr>
          <p:cNvPr id="512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522413"/>
            <a:ext cx="7315200" cy="469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2) According to the table above, the value of M1 is ________ and the value of M2 is ________.</a:t>
            </a:r>
          </a:p>
          <a:p>
            <a:pPr>
              <a:buFont typeface="Lucida Sans" panose="020B0602030504020204" pitchFamily="34" charset="0"/>
              <a:buNone/>
              <a:defRPr/>
            </a:pPr>
            <a:r>
              <a:rPr lang="en-US" sz="2400" dirty="0"/>
              <a:t>A) $813 billion; $2490 billion </a:t>
            </a:r>
          </a:p>
          <a:p>
            <a:pPr>
              <a:buFont typeface="Lucida Sans" panose="020B0602030504020204" pitchFamily="34" charset="0"/>
              <a:buNone/>
              <a:defRPr/>
            </a:pPr>
            <a:r>
              <a:rPr lang="en-US" sz="2400" dirty="0"/>
              <a:t>B) $813 billion; $3303 billion</a:t>
            </a:r>
          </a:p>
          <a:p>
            <a:pPr>
              <a:buFont typeface="Lucida Sans" panose="020B0602030504020204" pitchFamily="34" charset="0"/>
              <a:buNone/>
              <a:defRPr/>
            </a:pPr>
            <a:r>
              <a:rPr lang="en-US" sz="2400" dirty="0"/>
              <a:t>C) $805 billion; $2490 billion </a:t>
            </a:r>
          </a:p>
          <a:p>
            <a:pPr>
              <a:buFont typeface="Lucida Sans" panose="020B0602030504020204" pitchFamily="34" charset="0"/>
              <a:buNone/>
              <a:defRPr/>
            </a:pPr>
            <a:r>
              <a:rPr lang="en-US" sz="2400" dirty="0"/>
              <a:t>D) $1,488 billion; $3978 billion</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242F7827-2605-4F3D-93A9-93E676800810}" type="slidenum">
              <a:rPr kumimoji="0" lang="en-US" altLang="en-US" sz="1200">
                <a:solidFill>
                  <a:srgbClr val="000000"/>
                </a:solidFill>
              </a:rPr>
              <a:pPr eaLnBrk="1" hangingPunct="1"/>
              <a:t>5</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3) Liquidity is the</a:t>
            </a:r>
          </a:p>
          <a:p>
            <a:pPr>
              <a:buFont typeface="Lucida Sans" panose="020B0602030504020204" pitchFamily="34" charset="0"/>
              <a:buNone/>
              <a:defRPr/>
            </a:pPr>
            <a:r>
              <a:rPr lang="en-US" sz="2400" dirty="0"/>
              <a:t>A) ease with which credit cards are accepted as a means of payment.</a:t>
            </a:r>
          </a:p>
          <a:p>
            <a:pPr>
              <a:buFont typeface="Lucida Sans" panose="020B0602030504020204" pitchFamily="34" charset="0"/>
              <a:buNone/>
              <a:defRPr/>
            </a:pPr>
            <a:r>
              <a:rPr lang="en-US" sz="2400" dirty="0"/>
              <a:t>B) degree to which an asset acts as money without a loss of value.</a:t>
            </a:r>
          </a:p>
          <a:p>
            <a:pPr>
              <a:buFont typeface="Lucida Sans" panose="020B0602030504020204" pitchFamily="34" charset="0"/>
              <a:buNone/>
              <a:defRPr/>
            </a:pPr>
            <a:r>
              <a:rPr lang="en-US" sz="2400" dirty="0"/>
              <a:t>C) ease with which an asset can be converted into a means of payment with little loss of value.</a:t>
            </a:r>
          </a:p>
          <a:p>
            <a:pPr>
              <a:buFont typeface="Lucida Sans" panose="020B0602030504020204" pitchFamily="34" charset="0"/>
              <a:buNone/>
              <a:defRPr/>
            </a:pPr>
            <a:r>
              <a:rPr lang="en-US" sz="2400" dirty="0"/>
              <a:t>D) degree to which money can be converted into an asset with little loss of value.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C11AF2C3-F02A-4660-B5A6-4E8A42A0CD7F}" type="slidenum">
              <a:rPr kumimoji="0" lang="en-US" altLang="en-US" sz="1200">
                <a:solidFill>
                  <a:srgbClr val="000000"/>
                </a:solidFill>
              </a:rPr>
              <a:pPr eaLnBrk="1" hangingPunct="1"/>
              <a:t>6</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4) When banks use specialized resources to monitor borrowers, they are</a:t>
            </a:r>
          </a:p>
          <a:p>
            <a:pPr>
              <a:buFont typeface="Lucida Sans" panose="020B0602030504020204" pitchFamily="34" charset="0"/>
              <a:buNone/>
              <a:defRPr/>
            </a:pPr>
            <a:r>
              <a:rPr lang="en-US" sz="2400" dirty="0"/>
              <a:t>A) lowering the cost of creating liquidity.</a:t>
            </a:r>
          </a:p>
          <a:p>
            <a:pPr>
              <a:buFont typeface="Lucida Sans" panose="020B0602030504020204" pitchFamily="34" charset="0"/>
              <a:buNone/>
              <a:defRPr/>
            </a:pPr>
            <a:r>
              <a:rPr lang="en-US" sz="2400" dirty="0"/>
              <a:t>B) minimizing the cost of assessing borrowers’ creditworthiness.</a:t>
            </a:r>
          </a:p>
          <a:p>
            <a:pPr>
              <a:buFont typeface="Lucida Sans" panose="020B0602030504020204" pitchFamily="34" charset="0"/>
              <a:buNone/>
              <a:defRPr/>
            </a:pPr>
            <a:r>
              <a:rPr lang="en-US" sz="2400" dirty="0"/>
              <a:t>C) lending to only high-risk borrowers.</a:t>
            </a:r>
          </a:p>
          <a:p>
            <a:pPr>
              <a:buFont typeface="Lucida Sans" panose="020B0602030504020204" pitchFamily="34" charset="0"/>
              <a:buNone/>
              <a:defRPr/>
            </a:pPr>
            <a:r>
              <a:rPr lang="en-US" sz="2400" dirty="0"/>
              <a:t>D) pooling risk.</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0E89CBB2-9E92-4E00-8FB3-DC1C3DF0234E}" type="slidenum">
              <a:rPr kumimoji="0" lang="en-US" altLang="en-US" sz="1200">
                <a:solidFill>
                  <a:srgbClr val="000000"/>
                </a:solidFill>
              </a:rPr>
              <a:pPr eaLnBrk="1" hangingPunct="1"/>
              <a:t>7</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5) Pooling of risk occurs when depository institutions</a:t>
            </a:r>
          </a:p>
          <a:p>
            <a:pPr>
              <a:buFont typeface="Lucida Sans" panose="020B0602030504020204" pitchFamily="34" charset="0"/>
              <a:buNone/>
              <a:defRPr/>
            </a:pPr>
            <a:r>
              <a:rPr lang="en-US" sz="2400" dirty="0"/>
              <a:t>A) make assets more liquid.</a:t>
            </a:r>
          </a:p>
          <a:p>
            <a:pPr>
              <a:buFont typeface="Lucida Sans" panose="020B0602030504020204" pitchFamily="34" charset="0"/>
              <a:buNone/>
              <a:defRPr/>
            </a:pPr>
            <a:r>
              <a:rPr lang="en-US" sz="2400" dirty="0"/>
              <a:t>B) lend to a variety of different borrowers.</a:t>
            </a:r>
          </a:p>
          <a:p>
            <a:pPr>
              <a:buFont typeface="Lucida Sans" panose="020B0602030504020204" pitchFamily="34" charset="0"/>
              <a:buNone/>
              <a:defRPr/>
            </a:pPr>
            <a:r>
              <a:rPr lang="en-US" sz="2400" dirty="0"/>
              <a:t>C) specialize in loaning only to good borrowers.</a:t>
            </a:r>
          </a:p>
          <a:p>
            <a:pPr>
              <a:buFont typeface="Lucida Sans" panose="020B0602030504020204" pitchFamily="34" charset="0"/>
              <a:buNone/>
              <a:defRPr/>
            </a:pPr>
            <a:r>
              <a:rPr lang="en-US" sz="2400" dirty="0"/>
              <a:t>D) bring lenders together.</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6931962-9745-4C4A-8D15-7CD54B2A42A9}" type="slidenum">
              <a:rPr kumimoji="0" lang="en-US" altLang="en-US" sz="1200">
                <a:solidFill>
                  <a:srgbClr val="000000"/>
                </a:solidFill>
              </a:rPr>
              <a:pPr eaLnBrk="1" hangingPunct="1"/>
              <a:t>8</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a:latin typeface="+mj-lt"/>
              </a:rPr>
              <a:t>Training (</a:t>
            </a:r>
            <a:r>
              <a:rPr lang="en-US">
                <a:latin typeface="+mj-lt"/>
              </a:rPr>
              <a:t>Chapter 8)</a:t>
            </a:r>
            <a:endParaRPr lang="en-US" dirty="0">
              <a:latin typeface="+mj-lt"/>
            </a:endParaRPr>
          </a:p>
        </p:txBody>
      </p:sp>
      <p:sp>
        <p:nvSpPr>
          <p:cNvPr id="5123" name="Content Placeholder 2"/>
          <p:cNvSpPr>
            <a:spLocks noGrp="1"/>
          </p:cNvSpPr>
          <p:nvPr>
            <p:ph idx="1"/>
          </p:nvPr>
        </p:nvSpPr>
        <p:spPr/>
        <p:txBody>
          <a:bodyPr/>
          <a:lstStyle/>
          <a:p>
            <a:pPr>
              <a:buFont typeface="Lucida Sans" panose="020B0602030504020204" pitchFamily="34" charset="0"/>
              <a:buNone/>
              <a:defRPr/>
            </a:pPr>
            <a:r>
              <a:rPr lang="en-US" sz="2400" dirty="0"/>
              <a:t>6) Money is created by</a:t>
            </a:r>
          </a:p>
          <a:p>
            <a:pPr>
              <a:buFont typeface="Lucida Sans" panose="020B0602030504020204" pitchFamily="34" charset="0"/>
              <a:buNone/>
              <a:defRPr/>
            </a:pPr>
            <a:r>
              <a:rPr lang="en-US" sz="2400" dirty="0"/>
              <a:t>A) government taxation. </a:t>
            </a:r>
          </a:p>
          <a:p>
            <a:pPr>
              <a:buFont typeface="Lucida Sans" panose="020B0602030504020204" pitchFamily="34" charset="0"/>
              <a:buNone/>
              <a:defRPr/>
            </a:pPr>
            <a:r>
              <a:rPr lang="en-US" sz="2400" dirty="0"/>
              <a:t>B) banks making loans.</a:t>
            </a:r>
          </a:p>
          <a:p>
            <a:pPr>
              <a:buFont typeface="Lucida Sans" panose="020B0602030504020204" pitchFamily="34" charset="0"/>
              <a:buNone/>
              <a:defRPr/>
            </a:pPr>
            <a:r>
              <a:rPr lang="en-US" sz="2400" dirty="0"/>
              <a:t>C) banks taking in deposits. </a:t>
            </a:r>
          </a:p>
          <a:p>
            <a:pPr>
              <a:buFont typeface="Lucida Sans" panose="020B0602030504020204" pitchFamily="34" charset="0"/>
              <a:buNone/>
              <a:defRPr/>
            </a:pPr>
            <a:r>
              <a:rPr lang="en-US" sz="2400" dirty="0"/>
              <a:t>D) banks paying for depositor’s insurance.</a:t>
            </a:r>
          </a:p>
          <a:p>
            <a:pPr marL="650875" indent="-514350">
              <a:buFont typeface="Lucida Sans" panose="020B0602030504020204" pitchFamily="34" charset="0"/>
              <a:buNone/>
              <a:defRPr/>
            </a:pPr>
            <a:endParaRPr lang="en-US" sz="2600" dirty="0"/>
          </a:p>
        </p:txBody>
      </p:sp>
      <p:sp>
        <p:nvSpPr>
          <p:cNvPr id="4" name="Date Placeholder 3"/>
          <p:cNvSpPr>
            <a:spLocks noGrp="1"/>
          </p:cNvSpPr>
          <p:nvPr>
            <p:ph type="dt" sz="quarter" idx="10"/>
          </p:nvPr>
        </p:nvSpPr>
        <p:spPr/>
        <p:txBody>
          <a:bodyPr/>
          <a:lstStyle/>
          <a:p>
            <a:pPr>
              <a:defRPr/>
            </a:pPr>
            <a:r>
              <a:rPr lang="en-US"/>
              <a:t>10/4/2024</a:t>
            </a:r>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8D689D5B-3FD1-4D1F-ABDB-76383E24EEB5}" type="slidenum">
              <a:rPr kumimoji="0" lang="en-US" altLang="en-US" sz="1200">
                <a:solidFill>
                  <a:srgbClr val="000000"/>
                </a:solidFill>
              </a:rPr>
              <a:pPr eaLnBrk="1" hangingPunct="1"/>
              <a:t>9</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12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6229</TotalTime>
  <Words>1275</Words>
  <Application>Microsoft Office PowerPoint</Application>
  <PresentationFormat>On-screen Show (4:3)</PresentationFormat>
  <Paragraphs>237</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Wingdings</vt:lpstr>
      <vt:lpstr>Times New Roman</vt:lpstr>
      <vt:lpstr>Wingdings 2</vt:lpstr>
      <vt:lpstr>Arial</vt:lpstr>
      <vt:lpstr>Wingdings 3</vt:lpstr>
      <vt:lpstr>Book Antiqua</vt:lpstr>
      <vt:lpstr>Lucida Sans</vt:lpstr>
      <vt:lpstr>Apex</vt:lpstr>
      <vt:lpstr>ECN2102 macroeconomics (3 Credits/5 ECTS)  Training (Chapter 8)</vt:lpstr>
      <vt:lpstr>Outline</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lpstr>Training (Chapter 8)</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cp:lastModifiedBy>Eldar Madumarov</cp:lastModifiedBy>
  <cp:revision>439</cp:revision>
  <dcterms:created xsi:type="dcterms:W3CDTF">1998-07-20T20:52:32Z</dcterms:created>
  <dcterms:modified xsi:type="dcterms:W3CDTF">2024-09-29T14:38:46Z</dcterms:modified>
</cp:coreProperties>
</file>