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455" r:id="rId3"/>
    <p:sldId id="456" r:id="rId4"/>
    <p:sldId id="460" r:id="rId5"/>
    <p:sldId id="457" r:id="rId6"/>
    <p:sldId id="458" r:id="rId7"/>
    <p:sldId id="459" r:id="rId8"/>
  </p:sldIdLst>
  <p:sldSz cx="9144000" cy="6858000" type="screen4x3"/>
  <p:notesSz cx="7099300" cy="10234613"/>
  <p:embeddedFontLst>
    <p:embeddedFont>
      <p:font typeface="Wingdings 2" panose="05020102010507070707" pitchFamily="18" charset="2"/>
      <p:regular r:id="rId11"/>
    </p:embeddedFont>
    <p:embeddedFont>
      <p:font typeface="Lucida Sans" panose="020B0602030504020204" pitchFamily="34" charset="0"/>
      <p:regular r:id="rId12"/>
      <p:bold r:id="rId13"/>
      <p:italic r:id="rId14"/>
      <p:boldItalic r:id="rId15"/>
    </p:embeddedFont>
    <p:embeddedFont>
      <p:font typeface="Wingdings 3" panose="05040102010807070707" pitchFamily="18" charset="2"/>
      <p:regular r:id="rId16"/>
    </p:embeddedFont>
    <p:embeddedFont>
      <p:font typeface="Book Antiqua" panose="02040602050305030304" pitchFamily="18" charset="0"/>
      <p:regular r:id="rId17"/>
      <p:bold r:id="rId18"/>
      <p:italic r:id="rId19"/>
      <p:boldItalic r:id="rId20"/>
    </p:embeddedFont>
  </p:embeddedFontLst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4D98163D-912F-4AE2-A6B5-80A26C76B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48655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68EC924E-D6CD-4B70-A26A-A416BAE78B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025414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B57922-B02C-4348-BBC9-DAB8C002DC07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663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261283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25283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96571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65205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17348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420195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3880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7F094-9E79-4121-AE0D-8532A8C255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43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E9D3B-3A90-4F4F-BBA5-B69EF58B6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D9084-F245-41DD-8129-BD80ABF99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81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F5C8E-F095-45B8-9760-51E3E97E6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3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016EA-B265-417A-9F88-D635ABC6E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93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F6E60-DE6F-437C-9BFC-D33378FE0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28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B629F-1E41-458C-AD79-B71260B87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9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73B34-E7A0-43DC-80A3-0ADE38D56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6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86B7-97FB-4B1E-A3F7-D6C68D361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15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4478-BB5D-48C6-992E-24F5A8D21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13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9B654-D23E-44F6-80DE-EBF0F8F75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51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FB019321-FB7E-4C83-B7B2-B4D501BB5B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 smtClean="0">
                <a:effectLst/>
                <a:latin typeface="+mj-lt"/>
              </a:rPr>
              <a:t>ECN2102 macroeconomics (3 Credits/5 ECTS)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cap="small" dirty="0" smtClean="0">
                <a:latin typeface="+mj-lt"/>
              </a:rPr>
              <a:t>ME1 Preparation</a:t>
            </a:r>
            <a:endParaRPr lang="en-US" sz="3900" cap="small" dirty="0" smtClean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Week </a:t>
            </a:r>
            <a:r>
              <a:rPr lang="en-US" altLang="en-US" dirty="0" smtClean="0">
                <a:latin typeface="Arial" panose="020B0604020202020204" pitchFamily="34" charset="0"/>
              </a:rPr>
              <a:t>5 </a:t>
            </a:r>
            <a:r>
              <a:rPr lang="en-US" altLang="en-US" dirty="0" smtClean="0">
                <a:latin typeface="Arial" panose="020B0604020202020204" pitchFamily="34" charset="0"/>
              </a:rPr>
              <a:t>(Session </a:t>
            </a:r>
            <a:r>
              <a:rPr lang="en-US" altLang="en-US" dirty="0" smtClean="0">
                <a:latin typeface="Arial" panose="020B0604020202020204" pitchFamily="34" charset="0"/>
              </a:rPr>
              <a:t>13)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/>
              <a:t>September 20</a:t>
            </a:r>
            <a:r>
              <a:rPr lang="en-US" altLang="en-US" dirty="0" smtClean="0"/>
              <a:t>, 2023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latin typeface="Arial" panose="020B0604020202020204" pitchFamily="34" charset="0"/>
              </a:rPr>
              <a:t>Instructions</a:t>
            </a:r>
          </a:p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latin typeface="Arial" panose="020B0604020202020204" pitchFamily="34" charset="0"/>
              </a:rPr>
              <a:t>Topics and Concepts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Instructions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sz="2600" dirty="0" smtClean="0">
                <a:latin typeface="Arial" panose="020B0604020202020204" pitchFamily="34" charset="0"/>
              </a:rPr>
              <a:t>ME1 will be held at 10:00-10:50 on Fri, </a:t>
            </a:r>
            <a:r>
              <a:rPr lang="en-US" altLang="en-US" sz="2600" dirty="0" smtClean="0">
                <a:latin typeface="Arial" panose="020B0604020202020204" pitchFamily="34" charset="0"/>
              </a:rPr>
              <a:t>Sep 22, 2023.</a:t>
            </a:r>
            <a:endParaRPr lang="en-US" altLang="en-US" sz="2600" dirty="0" smtClean="0">
              <a:latin typeface="Arial" panose="020B0604020202020204" pitchFamily="34" charset="0"/>
            </a:endParaRPr>
          </a:p>
          <a:p>
            <a:pPr marL="136525" indent="0">
              <a:buNone/>
            </a:pPr>
            <a:r>
              <a:rPr lang="en-US" altLang="en-US" sz="2600" dirty="0" smtClean="0">
                <a:latin typeface="Arial" panose="020B0604020202020204" pitchFamily="34" charset="0"/>
              </a:rPr>
              <a:t>Students will have 50 minutes at most to solve and submit answers/solutions to the MCQs and problems.</a:t>
            </a:r>
          </a:p>
          <a:p>
            <a:pPr marL="136525" indent="0">
              <a:buNone/>
            </a:pPr>
            <a:r>
              <a:rPr lang="en-US" altLang="en-US" sz="2600" dirty="0" smtClean="0">
                <a:latin typeface="Arial" panose="020B0604020202020204" pitchFamily="34" charset="0"/>
              </a:rPr>
              <a:t>ME1 will have 10-15 MCQs and 1-3 problems.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41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Instructions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sz="2600" dirty="0" smtClean="0">
                <a:latin typeface="Arial" panose="020B0604020202020204" pitchFamily="34" charset="0"/>
              </a:rPr>
              <a:t>Your questions related to ME1 may be answered during my office hours.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57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Topics and Concepts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GDP and its measurement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GDP = C + I + G + X - M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Real GDP vs Nominal GDP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Real GDP vs Potential GDP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Labor force </a:t>
            </a:r>
            <a:r>
              <a:rPr lang="en-US" altLang="en-US" dirty="0" smtClean="0">
                <a:latin typeface="Arial" panose="020B0604020202020204" pitchFamily="34" charset="0"/>
              </a:rPr>
              <a:t>participation </a:t>
            </a:r>
            <a:r>
              <a:rPr lang="en-US" altLang="en-US" dirty="0">
                <a:latin typeface="Arial" panose="020B0604020202020204" pitchFamily="34" charset="0"/>
              </a:rPr>
              <a:t>rate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Inflation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CPI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GDP deflator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Real GDP per capita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Growth rate of GDP and GDP per capita</a:t>
            </a:r>
          </a:p>
          <a:p>
            <a:pPr marL="136525" indent="0">
              <a:buNone/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75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Topics and Concepts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Types of unemployment and their definitions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Standard of living (real income per capita, real GDP per capita)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Calculation of changes in real GDP per capita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Factors influencing labor productivity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The relationship between real GDP and potential GDP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Inference about price levels or their changes if CPI levels are given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266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Topics and Concepts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A business cycle and its stages (expansion, peak, recession, trough)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Real change in living standards if percentage change in real GDP and percentage change in population are given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The </a:t>
            </a:r>
            <a:r>
              <a:rPr lang="en-US" altLang="en-US" dirty="0" smtClean="0">
                <a:latin typeface="Arial" panose="020B0604020202020204" pitchFamily="34" charset="0"/>
              </a:rPr>
              <a:t>relationship between nominal GDP and real GDP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750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6272</TotalTime>
  <Words>331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Wingdings 2</vt:lpstr>
      <vt:lpstr>Wingdings</vt:lpstr>
      <vt:lpstr>Lucida Sans</vt:lpstr>
      <vt:lpstr>Wingdings 3</vt:lpstr>
      <vt:lpstr>Times New Roman</vt:lpstr>
      <vt:lpstr>Book Antiqua</vt:lpstr>
      <vt:lpstr>Apex</vt:lpstr>
      <vt:lpstr>ECN2102 macroeconomics (3 Credits/5 ECTS)  ME1 Preparation</vt:lpstr>
      <vt:lpstr>Outline</vt:lpstr>
      <vt:lpstr>Instructions</vt:lpstr>
      <vt:lpstr>Instructions</vt:lpstr>
      <vt:lpstr>Topics and Concepts</vt:lpstr>
      <vt:lpstr>Topics and Concepts</vt:lpstr>
      <vt:lpstr>Topics and Concepts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dc:creator>Madumarov Eldar</dc:creator>
  <cp:lastModifiedBy>Eldar Madumarov</cp:lastModifiedBy>
  <cp:revision>447</cp:revision>
  <dcterms:created xsi:type="dcterms:W3CDTF">1998-07-20T20:52:32Z</dcterms:created>
  <dcterms:modified xsi:type="dcterms:W3CDTF">2023-09-20T03:33:40Z</dcterms:modified>
</cp:coreProperties>
</file>