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>
  <p:sldMasterIdLst>
    <p:sldMasterId id="2147483684" r:id="rId1"/>
  </p:sldMasterIdLst>
  <p:notesMasterIdLst>
    <p:notesMasterId r:id="rId16"/>
  </p:notesMasterIdLst>
  <p:handoutMasterIdLst>
    <p:handoutMasterId r:id="rId17"/>
  </p:handoutMasterIdLst>
  <p:sldIdLst>
    <p:sldId id="256" r:id="rId2"/>
    <p:sldId id="455" r:id="rId3"/>
    <p:sldId id="456" r:id="rId4"/>
    <p:sldId id="457" r:id="rId5"/>
    <p:sldId id="458" r:id="rId6"/>
    <p:sldId id="459" r:id="rId7"/>
    <p:sldId id="460" r:id="rId8"/>
    <p:sldId id="461" r:id="rId9"/>
    <p:sldId id="462" r:id="rId10"/>
    <p:sldId id="463" r:id="rId11"/>
    <p:sldId id="464" r:id="rId12"/>
    <p:sldId id="465" r:id="rId13"/>
    <p:sldId id="466" r:id="rId14"/>
    <p:sldId id="467" r:id="rId15"/>
  </p:sldIdLst>
  <p:sldSz cx="9144000" cy="6858000" type="screen4x3"/>
  <p:notesSz cx="7099300" cy="10234613"/>
  <p:embeddedFontLst>
    <p:embeddedFont>
      <p:font typeface="Book Antiqua" panose="02040602050305030304" pitchFamily="18" charset="0"/>
      <p:regular r:id="rId18"/>
      <p:bold r:id="rId19"/>
      <p:italic r:id="rId20"/>
      <p:boldItalic r:id="rId21"/>
    </p:embeddedFont>
    <p:embeddedFont>
      <p:font typeface="Lucida Sans" panose="020B0602030504020204" pitchFamily="34" charset="0"/>
      <p:regular r:id="rId22"/>
      <p:bold r:id="rId23"/>
      <p:italic r:id="rId24"/>
      <p:boldItalic r:id="rId25"/>
    </p:embeddedFont>
    <p:embeddedFont>
      <p:font typeface="Wingdings 2" panose="05020102010507070707" pitchFamily="18" charset="2"/>
      <p:regular r:id="rId26"/>
    </p:embeddedFont>
    <p:embeddedFont>
      <p:font typeface="Wingdings 3" panose="05040102010807070707" pitchFamily="18" charset="2"/>
      <p:regular r:id="rId27"/>
    </p:embeddedFont>
  </p:embeddedFontLst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99"/>
    <a:srgbClr val="336699"/>
    <a:srgbClr val="008080"/>
    <a:srgbClr val="009999"/>
    <a:srgbClr val="FF9966"/>
    <a:srgbClr val="99FFFF"/>
    <a:srgbClr val="CCEC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5626" autoAdjust="0"/>
  </p:normalViewPr>
  <p:slideViewPr>
    <p:cSldViewPr>
      <p:cViewPr varScale="1">
        <p:scale>
          <a:sx n="86" d="100"/>
          <a:sy n="86" d="100"/>
        </p:scale>
        <p:origin x="233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604" y="-102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font" Target="fonts/font10.fntdata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Presentation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Monday, September 7, 2009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ECN 3184-1 Eldar Madumarov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/>
            </a:lvl1pPr>
          </a:lstStyle>
          <a:p>
            <a:fld id="{8CE018F3-BD86-4992-89F0-6CB61E49BB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0783693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Presentation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Monday, September 7, 2009</a:t>
            </a:r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kumimoji="0" sz="1300"/>
            </a:lvl1pPr>
          </a:lstStyle>
          <a:p>
            <a:pPr>
              <a:defRPr/>
            </a:pPr>
            <a:r>
              <a:rPr lang="en-US"/>
              <a:t>ECN 3184-1 Eldar Madumarov</a:t>
            </a:r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kumimoji="0" sz="1300"/>
            </a:lvl1pPr>
          </a:lstStyle>
          <a:p>
            <a:fld id="{A11EB9E2-D397-4130-BB0D-FBB44D226E8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" name="Slide Image Placeholder 7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59572689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Wingdings" pitchFamily="2" charset="2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90600" y="768350"/>
            <a:ext cx="5118100" cy="38385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1741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EDA9EF2-A4BC-44E3-900B-9B18A1557E26}" type="slidenum">
              <a:rPr kumimoji="0" lang="en-US" altLang="en-US" sz="1300"/>
              <a:pPr/>
              <a:t>1</a:t>
            </a:fld>
            <a:endParaRPr kumimoji="0" lang="en-US" altLang="en-US" sz="1300"/>
          </a:p>
        </p:txBody>
      </p:sp>
      <p:sp>
        <p:nvSpPr>
          <p:cNvPr id="1741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17415" name="Header Placeholder 6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</p:spTree>
    <p:extLst>
      <p:ext uri="{BB962C8B-B14F-4D97-AF65-F5344CB8AC3E}">
        <p14:creationId xmlns:p14="http://schemas.microsoft.com/office/powerpoint/2010/main" val="38413313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662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662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663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663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424FB8B-B4C4-49D1-AD46-068A4B96C751}" type="slidenum">
              <a:rPr kumimoji="0" lang="en-US" altLang="en-US" sz="1300"/>
              <a:pPr/>
              <a:t>10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5447929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76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76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76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76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B764A42-0BDB-419C-95D4-403C65B07ED1}" type="slidenum">
              <a:rPr kumimoji="0" lang="en-US" altLang="en-US" sz="1300"/>
              <a:pPr/>
              <a:t>11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6936304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867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867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867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867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592C53A-AEA5-414F-B223-EE8D209836E0}" type="slidenum">
              <a:rPr kumimoji="0" lang="en-US" altLang="en-US" sz="1300"/>
              <a:pPr/>
              <a:t>12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7493379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970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970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970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970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B6C3D8C-A119-4A5C-86E9-1D19326436BC}" type="slidenum">
              <a:rPr kumimoji="0" lang="en-US" altLang="en-US" sz="1300"/>
              <a:pPr/>
              <a:t>13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0093215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3072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3072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3072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3072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7E8156D-5AD7-4636-B788-C53FC3DB6E91}" type="slidenum">
              <a:rPr kumimoji="0" lang="en-US" altLang="en-US" sz="1300"/>
              <a:pPr/>
              <a:t>14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58989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1843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1843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1843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1843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A3C71F4-4A0A-4036-B9B7-67248E4B77D3}" type="slidenum">
              <a:rPr kumimoji="0" lang="en-US" altLang="en-US" sz="1300"/>
              <a:pPr/>
              <a:t>2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68215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1946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1946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1946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1946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2BF09F3-F2FD-47C9-A9E6-00608B8F430C}" type="slidenum">
              <a:rPr kumimoji="0" lang="en-US" altLang="en-US" sz="1300"/>
              <a:pPr/>
              <a:t>3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8913315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048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048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048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048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F307D83-016A-41EA-8897-7DAF5D54E866}" type="slidenum">
              <a:rPr kumimoji="0" lang="en-US" altLang="en-US" sz="1300"/>
              <a:pPr/>
              <a:t>4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9981768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150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150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151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151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B8B9E85-8CB0-4F92-984E-731459491F3C}" type="slidenum">
              <a:rPr kumimoji="0" lang="en-US" altLang="en-US" sz="1300"/>
              <a:pPr/>
              <a:t>5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156965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253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253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253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253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64A30DD-65DD-4F71-B72E-6A9B8526C804}" type="slidenum">
              <a:rPr kumimoji="0" lang="en-US" altLang="en-US" sz="1300"/>
              <a:pPr/>
              <a:t>6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215209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355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355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355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355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D1C3877-6510-468C-808F-F469B4B3571F}" type="slidenum">
              <a:rPr kumimoji="0" lang="en-US" altLang="en-US" sz="1300"/>
              <a:pPr/>
              <a:t>7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9421913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458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458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458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458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4F1E30A-D99A-4211-9DB4-5FA0C0FBAE6F}" type="slidenum">
              <a:rPr kumimoji="0" lang="en-US" altLang="en-US" sz="1300"/>
              <a:pPr/>
              <a:t>8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1659637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/>
          </a:p>
        </p:txBody>
      </p:sp>
      <p:sp>
        <p:nvSpPr>
          <p:cNvPr id="2560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Presentation</a:t>
            </a:r>
          </a:p>
        </p:txBody>
      </p:sp>
      <p:sp>
        <p:nvSpPr>
          <p:cNvPr id="2560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Monday, September 7, 2009</a:t>
            </a:r>
          </a:p>
        </p:txBody>
      </p:sp>
      <p:sp>
        <p:nvSpPr>
          <p:cNvPr id="2560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kumimoji="0" lang="en-US" altLang="en-US" sz="1300"/>
              <a:t>ECN 3184-1 Eldar Madumarov</a:t>
            </a:r>
          </a:p>
        </p:txBody>
      </p:sp>
      <p:sp>
        <p:nvSpPr>
          <p:cNvPr id="2560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7E47FA1-8BE7-4C0E-86E5-5D5914B5352E}" type="slidenum">
              <a:rPr kumimoji="0" lang="en-US" altLang="en-US" sz="1300"/>
              <a:pPr/>
              <a:t>9</a:t>
            </a:fld>
            <a:endParaRPr kumimoji="0"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734274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12/5/2025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89F047-1374-4A37-9EDA-9EEB611D94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3345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12/5/2025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5B119-9C97-40C4-B39C-B48288C1E4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9242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12/5/2025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63597-CB7E-4703-B86A-4260CB99F4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6734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12/5/2025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908216-3601-49C1-9EEB-3097769F61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0997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12/5/2025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EFEA48-8AA3-47C0-A599-2B6EB55517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3703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12/5/2025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F4911-55EB-4D8F-A51E-0E151956A1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3912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12/5/2025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A9EEF3-348B-48FC-8A58-4414089F07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6049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12/5/2025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6F302-8295-461F-A165-EA022671A5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091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12/5/2025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286F4A-8591-44B7-99E6-1F6B117E15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1619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12/5/2025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38CCC-EB62-4A1D-9209-41B6E7E5D7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5356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12/5/2025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6F4446-233A-4C0B-94A0-FDADB2E742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3016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12/5/2025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rgbClr val="000000"/>
                </a:solidFill>
              </a:defRPr>
            </a:lvl1pPr>
          </a:lstStyle>
          <a:p>
            <a:fld id="{23DDDF3C-B3A8-4EB7-A866-99391121BF7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Times New Roman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65000"/>
        <a:buFont typeface="Lucida Sans" panose="020B0602030504020204" pitchFamily="34" charset="0"/>
        <a:buChar char="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Lucida Sans" panose="020B0602030504020204" pitchFamily="34" charset="0"/>
        <a:buChar char="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Book Antiqua" panose="02040602050305030304" pitchFamily="18" charset="0"/>
        <a:buChar char=""/>
        <a:defRPr sz="22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2" panose="05020102010507070707" pitchFamily="18" charset="2"/>
        <a:buChar char="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Lucida Sans" panose="020B0602030504020204" pitchFamily="34" charset="0"/>
        <a:buChar char="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sz="2200" dirty="0">
                <a:effectLst/>
                <a:latin typeface="+mj-lt"/>
              </a:rPr>
              <a:t>ECN2102 macroeconomics (3 Credits/5 ECTS) </a:t>
            </a:r>
            <a:br>
              <a:rPr lang="en-US" dirty="0">
                <a:latin typeface="+mj-lt"/>
              </a:rPr>
            </a:br>
            <a:r>
              <a:rPr lang="en-US" cap="small" dirty="0">
                <a:latin typeface="+mj-lt"/>
              </a:rPr>
              <a:t>Training (Chapter 15)</a:t>
            </a:r>
            <a:endParaRPr lang="en-US" sz="3900" cap="small" dirty="0">
              <a:latin typeface="+mj-lt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57313" y="40005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Week 16 (Session 42)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Instructor: Eldar Madumarov</a:t>
            </a:r>
          </a:p>
        </p:txBody>
      </p:sp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5000625" y="6072188"/>
            <a:ext cx="3786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dirty="0"/>
              <a:t>December 5, 2025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15)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7) Suppose the country of </a:t>
            </a:r>
            <a:r>
              <a:rPr lang="en-US" sz="2400" dirty="0" err="1"/>
              <a:t>Atlantica</a:t>
            </a:r>
            <a:r>
              <a:rPr lang="en-US" sz="2400" dirty="0"/>
              <a:t> imposes a tariff on foreign-produced cars. As a result of the tariff,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there is an increase in the number of imported cars.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tariff revenue collected by the government in the </a:t>
            </a:r>
            <a:r>
              <a:rPr lang="en-US" sz="2400" dirty="0" err="1"/>
              <a:t>Atlantica</a:t>
            </a:r>
            <a:r>
              <a:rPr lang="en-US" sz="2400" dirty="0"/>
              <a:t> increases.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the gains from trade rise.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there are more efficient trade agreements between </a:t>
            </a:r>
            <a:r>
              <a:rPr lang="en-US" sz="2400" dirty="0" err="1"/>
              <a:t>Atlantica</a:t>
            </a:r>
            <a:r>
              <a:rPr lang="en-US" sz="2400" dirty="0"/>
              <a:t> and its trade partners.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12/5/2025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B1A116D-1564-47A2-A15A-543665E178D6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10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15)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8) Reducing a tariff will ________ the domestic production of the good and ________ the total domestic consumption of the good.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increase; increase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decrease; increase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decrease; decrease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increase; decrease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12/5/2025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2979E8E-354E-41A2-9D40-7A83E77DA239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11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15)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0875" indent="-514350">
              <a:buFont typeface="Lucida Sans" panose="020B0602030504020204" pitchFamily="34" charset="0"/>
              <a:buNone/>
            </a:pPr>
            <a:endParaRPr lang="en-US" altLang="en-US" sz="2600">
              <a:latin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12/5/2025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F99836F-44F6-47DD-8DD6-E3E7BA99C647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12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  <p:pic>
        <p:nvPicPr>
          <p:cNvPr id="1331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857375"/>
            <a:ext cx="4572000" cy="42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15)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9) The above figure shows the domestic supply of and domestic demand for an imported good. The world price is $15 per unit.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At the world price of $15 per unit, what is the domestic consumption and domestic production?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At the world price of $15 per unit, what is the quantity imported?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If the government imposes a tariff of $5 per unit, what is the domestic consumption and domestic production?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With the $5 per unit tariff, what is the quantity imported?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e) How much revenue does the government collect with a tariff of $5 per unit?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12/5/2025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9E24BE2-DCA7-491E-86BA-33BD8DF18BEB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13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15)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9)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Domestic consumption is 8 million units per year and domestic production is 0.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The quantity imported is 8 million units per year.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Domestic consumption is 6 million units per year and domestic production is 2 million units per year.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The quantity imported is 4 million units per year.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e) The government collects $5 per unit imported and 4 million units are imported, so the government’s revenue from the tariff is $5 × 4 million = $20 million per year.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12/5/2025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389C213-C701-4774-A9F1-AD2D125EE6C0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14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Outline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0875" indent="-514350">
              <a:buFont typeface="Wingdings" panose="05000000000000000000" pitchFamily="2" charset="2"/>
              <a:buChar char="§"/>
            </a:pPr>
            <a:r>
              <a:rPr lang="en-US" altLang="en-US" sz="2600">
                <a:latin typeface="Arial" panose="020B0604020202020204" pitchFamily="34" charset="0"/>
              </a:rPr>
              <a:t>Training (Chapter 15)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12/5/2025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77A1A5C-B6F7-4D99-8805-BB2A31477BB0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2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15)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50875" indent="-514350">
              <a:buFont typeface="Lucida Sans" panose="020B0602030504020204" pitchFamily="34" charset="0"/>
              <a:buNone/>
            </a:pPr>
            <a:endParaRPr lang="en-US" altLang="en-US" sz="2600">
              <a:latin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12/5/2025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3FA6781-C4B4-4CD2-AF36-884BF775AB24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3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438" y="500063"/>
            <a:ext cx="4572000" cy="508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4" name="Rectangle 7"/>
          <p:cNvSpPr>
            <a:spLocks noChangeArrowheads="1"/>
          </p:cNvSpPr>
          <p:nvPr/>
        </p:nvSpPr>
        <p:spPr bwMode="auto">
          <a:xfrm>
            <a:off x="0" y="5429250"/>
            <a:ext cx="9144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/>
              <a:t>The figure shows the market for shirts in the United States, where D is the domestic demand curve and S is the domestic supply curve. The world price is $20 per shirt.</a:t>
            </a: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15)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1) In the figure above, with international trade Americans buy ________ million shirts per year.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pt-BR" sz="2400" dirty="0"/>
              <a:t>A) 24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pt-BR" sz="2400" dirty="0"/>
              <a:t>B) 48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pt-BR" sz="2400" dirty="0"/>
              <a:t>C) 32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pt-BR" sz="2400" dirty="0"/>
              <a:t>D) 16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12/5/2025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1DBFAEE-FB9F-4B26-9868-3D5748E2F79A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4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15)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2) In the figure above, with international trade ________ million shirts per year are produced in the United States.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pt-BR" sz="2400" dirty="0"/>
              <a:t>A) 16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pt-BR" sz="2400" dirty="0"/>
              <a:t>B) 20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pt-BR" sz="2400" dirty="0"/>
              <a:t>C) 32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pt-BR" sz="2400" dirty="0"/>
              <a:t>D) 48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12/5/2025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62AAD6B-9E87-47C7-94C8-0183A1FB0304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5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15)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3) In the figure above, with international trade the United States ________ million shirts per year.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exports 32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imports 48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exports 16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imports 32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12/5/2025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7B584DF-336B-44AD-8B3C-B1FEA6ED80D2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6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15)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4) A tariff is a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tax on an exported good or service.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tax on an imported good or service.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subsidy on an imported good.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subsidy on an exported good.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12/5/2025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9C969AB-65A9-4E7A-ABA7-3E2EC4C43AF1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7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15)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5) A major purpose of tariffs is to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fr-FR" sz="2400" dirty="0"/>
              <a:t>A) </a:t>
            </a:r>
            <a:r>
              <a:rPr lang="fr-FR" sz="2400" dirty="0" err="1"/>
              <a:t>discourage</a:t>
            </a:r>
            <a:r>
              <a:rPr lang="fr-FR" sz="2400" dirty="0"/>
              <a:t> exports.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fr-FR" sz="2400" dirty="0"/>
              <a:t>B) encourage exports.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fr-FR" sz="2400" dirty="0"/>
              <a:t>C) encourage imports. 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fr-FR" sz="2400" dirty="0"/>
              <a:t>D) </a:t>
            </a:r>
            <a:r>
              <a:rPr lang="fr-FR" sz="2400" dirty="0" err="1"/>
              <a:t>discourage</a:t>
            </a:r>
            <a:r>
              <a:rPr lang="fr-FR" sz="2400" dirty="0"/>
              <a:t> imports.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12/5/2025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A1D8B56-7424-497A-851B-E565788E2055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8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>
              <a:defRPr/>
            </a:pPr>
            <a:r>
              <a:rPr lang="en-US" dirty="0">
                <a:latin typeface="+mj-lt"/>
              </a:rPr>
              <a:t>Training (Chapter 15)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6) Tariffs and import quotas differ in that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A) one is legal, while the other is not.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B) one is a form of trade restriction, while the other is not.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C) one is imposed by the government, while the other is imposed by the private sector.</a:t>
            </a:r>
          </a:p>
          <a:p>
            <a:pPr>
              <a:buFont typeface="Lucida Sans" panose="020B0602030504020204" pitchFamily="34" charset="0"/>
              <a:buNone/>
              <a:defRPr/>
            </a:pPr>
            <a:r>
              <a:rPr lang="en-US" sz="2400" dirty="0"/>
              <a:t>D) one is a tax, while the other is a limit.</a:t>
            </a:r>
          </a:p>
          <a:p>
            <a:pPr marL="650875" indent="-514350">
              <a:buFont typeface="Lucida Sans" panose="020B0602030504020204" pitchFamily="34" charset="0"/>
              <a:buNone/>
              <a:defRPr/>
            </a:pPr>
            <a:endParaRPr lang="en-US" sz="2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12/5/2025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ECN2102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40121C9-87B2-4E3B-A9A1-36B845AF4F85}" type="slidenum">
              <a:rPr kumimoji="0" lang="en-US" altLang="en-US" sz="1200">
                <a:solidFill>
                  <a:srgbClr val="000000"/>
                </a:solidFill>
              </a:rPr>
              <a:pPr eaLnBrk="1" hangingPunct="1"/>
              <a:t>9</a:t>
            </a:fld>
            <a:endParaRPr kumimoji="0" lang="en-US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False"/>
  <p:tag name="HOTSPOTTYPE" val="NextSlide"/>
  <p:tag name="BRANCHTO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6291</TotalTime>
  <Words>913</Words>
  <Application>Microsoft Office PowerPoint</Application>
  <PresentationFormat>On-screen Show (4:3)</PresentationFormat>
  <Paragraphs>167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Times New Roman</vt:lpstr>
      <vt:lpstr>Wingdings</vt:lpstr>
      <vt:lpstr>Lucida Sans</vt:lpstr>
      <vt:lpstr>Arial</vt:lpstr>
      <vt:lpstr>Book Antiqua</vt:lpstr>
      <vt:lpstr>Wingdings 3</vt:lpstr>
      <vt:lpstr>Wingdings 2</vt:lpstr>
      <vt:lpstr>Apex</vt:lpstr>
      <vt:lpstr>ECN2102 macroeconomics (3 Credits/5 ECTS)  Training (Chapter 15)</vt:lpstr>
      <vt:lpstr>Outline</vt:lpstr>
      <vt:lpstr>Training (Chapter 15)</vt:lpstr>
      <vt:lpstr>Training (Chapter 15)</vt:lpstr>
      <vt:lpstr>Training (Chapter 15)</vt:lpstr>
      <vt:lpstr>Training (Chapter 15)</vt:lpstr>
      <vt:lpstr>Training (Chapter 15)</vt:lpstr>
      <vt:lpstr>Training (Chapter 15)</vt:lpstr>
      <vt:lpstr>Training (Chapter 15)</vt:lpstr>
      <vt:lpstr>Training (Chapter 15)</vt:lpstr>
      <vt:lpstr>Training (Chapter 15)</vt:lpstr>
      <vt:lpstr>Training (Chapter 15)</vt:lpstr>
      <vt:lpstr>Training (Chapter 15)</vt:lpstr>
      <vt:lpstr>Training (Chapter 15)</vt:lpstr>
    </vt:vector>
  </TitlesOfParts>
  <Company>Florida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ECN3184 Econometric Methods (3 Credits) Section 1 Two-Variable  Regression Analysis</dc:title>
  <cp:lastModifiedBy>Reviewer </cp:lastModifiedBy>
  <cp:revision>444</cp:revision>
  <dcterms:created xsi:type="dcterms:W3CDTF">1998-07-20T20:52:32Z</dcterms:created>
  <dcterms:modified xsi:type="dcterms:W3CDTF">2025-11-29T09:39:11Z</dcterms:modified>
</cp:coreProperties>
</file>