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3"/>
    <p:sldId id="258" r:id="rId4"/>
    <p:sldId id="259" r:id="rId5"/>
    <p:sldId id="260" r:id="rId6"/>
    <p:sldId id="262" r:id="rId7"/>
    <p:sldId id="263" r:id="rId8"/>
    <p:sldId id="264" r:id="rId9"/>
    <p:sldId id="271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latin typeface="Calibri" panose="020F0502020204030204" charset="0"/>
                <a:cs typeface="Calibri" panose="020F0502020204030204" charset="0"/>
              </a:rPr>
              <a:t>What is a Bond</a:t>
            </a:r>
            <a:endParaRPr sz="2800" b="1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</a:t>
            </a:r>
            <a:r>
              <a:rPr b="1"/>
              <a:t>bond</a:t>
            </a:r>
            <a:r>
              <a:t> is a debt instrument</a:t>
            </a:r>
            <a:r>
              <a:rPr lang="en-US"/>
              <a:t>. It is a long-term contract in which a borrower agrees to make payments of principal and interest, on specified dates to holders of the bond.</a:t>
            </a:r>
          </a:p>
          <a:p>
            <a:pPr lvl="1"/>
            <a:r>
              <a:t>Issuer borrows funds from investors</a:t>
            </a:r>
          </a:p>
          <a:p>
            <a:pPr lvl="1"/>
            <a:r>
              <a:t>Investor receives periodic interest (coupon)</a:t>
            </a:r>
          </a:p>
          <a:p>
            <a:pPr lvl="1"/>
            <a:r>
              <a:t>Principal repaid at maturity</a:t>
            </a:r>
          </a:p>
          <a:p>
            <a:pPr lvl="1"/>
            <a:r>
              <a:t>Fixed-income security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sz="280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/>
              <a:t>Key Participants in Bond Markets:</a:t>
            </a:r>
          </a:p>
          <a:p>
            <a:r>
              <a:rPr b="1"/>
              <a:t>Issuers:</a:t>
            </a:r>
            <a:r>
              <a:t> Governments, Corporations, Municipalities</a:t>
            </a:r>
          </a:p>
          <a:p>
            <a:r>
              <a:rPr b="1"/>
              <a:t>Investors:</a:t>
            </a:r>
            <a:r>
              <a:t> Individuals, Pension funds, Banks, Insurance companies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latin typeface="Calibri" panose="020F0502020204030204" charset="0"/>
                <a:cs typeface="Calibri" panose="020F0502020204030204" charset="0"/>
              </a:rPr>
              <a:t>Key Features of a Bond</a:t>
            </a:r>
            <a:endParaRPr sz="2800" b="1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pPr marL="0" indent="0">
              <a:buNone/>
            </a:pPr>
            <a:r>
              <a:rPr lang="en-US" sz="2800" b="1"/>
              <a:t>1. </a:t>
            </a:r>
            <a:r>
              <a:rPr sz="2800" b="1"/>
              <a:t>Face (Par) Value</a:t>
            </a:r>
            <a:r>
              <a:rPr lang="en-US" sz="2800" b="1"/>
              <a:t>:</a:t>
            </a:r>
            <a:r>
              <a:rPr lang="en-US" sz="2800"/>
              <a:t> Stated face value of the bond, e.g. $1,000, $5,000.</a:t>
            </a:r>
            <a:endParaRPr lang="en-US" sz="2800"/>
          </a:p>
          <a:p>
            <a:pPr marL="0" indent="0">
              <a:buNone/>
            </a:pPr>
            <a:r>
              <a:rPr lang="en-US" sz="2800" b="1"/>
              <a:t>2. </a:t>
            </a:r>
            <a:r>
              <a:rPr sz="2800" b="1"/>
              <a:t>Coupon Rate</a:t>
            </a:r>
            <a:r>
              <a:rPr lang="en-US" sz="2800" b="1"/>
              <a:t>: </a:t>
            </a:r>
            <a:r>
              <a:rPr lang="en-US" sz="2800"/>
              <a:t>Stated interest rate on the bond, e.g., 10%, 15%</a:t>
            </a:r>
            <a:endParaRPr lang="en-US" sz="2800"/>
          </a:p>
          <a:p>
            <a:pPr marL="0" indent="0">
              <a:buNone/>
            </a:pPr>
            <a:r>
              <a:rPr lang="en-US" sz="2800" b="1"/>
              <a:t>3. </a:t>
            </a:r>
            <a:r>
              <a:rPr sz="2800" b="1"/>
              <a:t>Coupon Payment</a:t>
            </a:r>
            <a:r>
              <a:rPr lang="en-US" sz="2800" b="1"/>
              <a:t>: </a:t>
            </a:r>
            <a:r>
              <a:rPr lang="en-US" sz="2800"/>
              <a:t>Interest rate x par value. </a:t>
            </a:r>
            <a:endParaRPr lang="en-US" sz="2800"/>
          </a:p>
          <a:p>
            <a:pPr marL="0" indent="0">
              <a:buNone/>
            </a:pPr>
            <a:r>
              <a:rPr lang="en-US" sz="2800">
                <a:sym typeface="+mn-ea"/>
              </a:rPr>
              <a:t>Example: </a:t>
            </a:r>
            <a:endParaRPr lang="en-US" sz="2800">
              <a:sym typeface="+mn-ea"/>
            </a:endParaRPr>
          </a:p>
          <a:p>
            <a:pPr marL="0" indent="0">
              <a:buNone/>
            </a:pPr>
            <a:r>
              <a:rPr lang="en-US" sz="2800">
                <a:sym typeface="+mn-ea"/>
              </a:rPr>
              <a:t>        </a:t>
            </a:r>
            <a:r>
              <a:rPr sz="2800" b="1">
                <a:sym typeface="+mn-ea"/>
              </a:rPr>
              <a:t>Face Value (Par Value)</a:t>
            </a:r>
            <a:r>
              <a:rPr sz="2800">
                <a:sym typeface="+mn-ea"/>
              </a:rPr>
              <a:t>:</a:t>
            </a:r>
            <a:r>
              <a:rPr lang="en-US" sz="2800">
                <a:sym typeface="+mn-ea"/>
              </a:rPr>
              <a:t> </a:t>
            </a:r>
            <a:r>
              <a:rPr sz="2800">
                <a:sym typeface="+mn-ea"/>
              </a:rPr>
              <a:t>$1,000</a:t>
            </a:r>
            <a:endParaRPr sz="2800">
              <a:sym typeface="+mn-ea"/>
            </a:endParaRPr>
          </a:p>
          <a:p>
            <a:pPr marL="457200" lvl="1" indent="0">
              <a:buNone/>
            </a:pPr>
            <a:r>
              <a:rPr lang="en-US" sz="2800">
                <a:sym typeface="+mn-ea"/>
              </a:rPr>
              <a:t>  </a:t>
            </a:r>
            <a:r>
              <a:rPr sz="2800" b="1">
                <a:sym typeface="+mn-ea"/>
              </a:rPr>
              <a:t>Coupon Rate:</a:t>
            </a:r>
            <a:r>
              <a:rPr sz="2800">
                <a:sym typeface="+mn-ea"/>
              </a:rPr>
              <a:t> stated interest rate</a:t>
            </a:r>
            <a:r>
              <a:rPr lang="en-US" sz="2800">
                <a:sym typeface="+mn-ea"/>
              </a:rPr>
              <a:t>= 10%</a:t>
            </a:r>
            <a:endParaRPr sz="2800">
              <a:sym typeface="+mn-ea"/>
            </a:endParaRPr>
          </a:p>
          <a:p>
            <a:pPr marL="457200" lvl="1" indent="0">
              <a:buNone/>
            </a:pPr>
            <a:r>
              <a:rPr sz="2800" b="1">
                <a:sym typeface="+mn-ea"/>
              </a:rPr>
              <a:t>Coupon</a:t>
            </a:r>
            <a:r>
              <a:rPr lang="en-US" sz="2800" b="1">
                <a:sym typeface="+mn-ea"/>
              </a:rPr>
              <a:t> payment</a:t>
            </a:r>
            <a:r>
              <a:rPr sz="2800" b="1">
                <a:sym typeface="+mn-ea"/>
              </a:rPr>
              <a:t> </a:t>
            </a:r>
            <a:r>
              <a:rPr sz="2800">
                <a:sym typeface="+mn-ea"/>
              </a:rPr>
              <a:t>= Coupon Rate × Face Value</a:t>
            </a:r>
            <a:endParaRPr sz="2800">
              <a:sym typeface="+mn-ea"/>
            </a:endParaRPr>
          </a:p>
          <a:p>
            <a:pPr marL="457200" lvl="1" indent="0">
              <a:buNone/>
            </a:pPr>
            <a:r>
              <a:rPr sz="2800">
                <a:sym typeface="+mn-ea"/>
              </a:rPr>
              <a:t> </a:t>
            </a:r>
            <a:r>
              <a:rPr lang="en-US" sz="2800">
                <a:sym typeface="+mn-ea"/>
              </a:rPr>
              <a:t>                                = </a:t>
            </a:r>
            <a:r>
              <a:rPr sz="2800">
                <a:sym typeface="+mn-ea"/>
              </a:rPr>
              <a:t>10% of $1,000 = $100 annually</a:t>
            </a:r>
            <a:endParaRPr sz="2800">
              <a:sym typeface="+mn-ea"/>
            </a:endParaRPr>
          </a:p>
          <a:p>
            <a:pPr marL="0" indent="0">
              <a:buNone/>
            </a:pPr>
            <a:endParaRPr sz="2800" b="1"/>
          </a:p>
          <a:p>
            <a:pPr lvl="1"/>
            <a:endParaRPr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sz="280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>
                <a:sym typeface="+mn-ea"/>
              </a:rPr>
              <a:t>4. </a:t>
            </a:r>
            <a:r>
              <a:rPr b="1">
                <a:sym typeface="+mn-ea"/>
              </a:rPr>
              <a:t>Maturity</a:t>
            </a:r>
            <a:r>
              <a:rPr lang="en-US" b="1">
                <a:sym typeface="+mn-ea"/>
              </a:rPr>
              <a:t>: </a:t>
            </a:r>
            <a:r>
              <a:rPr lang="en-US">
                <a:sym typeface="+mn-ea"/>
              </a:rPr>
              <a:t>How long it takes to pay off the bond.</a:t>
            </a:r>
            <a:endParaRPr lang="en-US">
              <a:sym typeface="+mn-ea"/>
            </a:endParaRPr>
          </a:p>
          <a:p>
            <a:pPr marL="457200" lvl="1" indent="0">
              <a:buNone/>
            </a:pPr>
            <a:r>
              <a:rPr lang="en-US">
                <a:sym typeface="+mn-ea"/>
              </a:rPr>
              <a:t>A. </a:t>
            </a:r>
            <a:r>
              <a:rPr>
                <a:sym typeface="+mn-ea"/>
              </a:rPr>
              <a:t>Short-term (&lt; </a:t>
            </a:r>
            <a:r>
              <a:rPr lang="en-US">
                <a:sym typeface="+mn-ea"/>
              </a:rPr>
              <a:t>3</a:t>
            </a:r>
            <a:r>
              <a:rPr>
                <a:sym typeface="+mn-ea"/>
              </a:rPr>
              <a:t> year)</a:t>
            </a:r>
            <a:endParaRPr>
              <a:sym typeface="+mn-ea"/>
            </a:endParaRPr>
          </a:p>
          <a:p>
            <a:pPr marL="457200" lvl="1" indent="0">
              <a:buNone/>
            </a:pPr>
            <a:r>
              <a:rPr lang="en-US">
                <a:sym typeface="+mn-ea"/>
              </a:rPr>
              <a:t>B. </a:t>
            </a:r>
            <a:r>
              <a:rPr>
                <a:sym typeface="+mn-ea"/>
              </a:rPr>
              <a:t>Medium-term (3–10 years)</a:t>
            </a:r>
            <a:endParaRPr>
              <a:sym typeface="+mn-ea"/>
            </a:endParaRPr>
          </a:p>
          <a:p>
            <a:pPr marL="457200" lvl="1" indent="0">
              <a:buNone/>
            </a:pPr>
            <a:r>
              <a:rPr lang="en-US">
                <a:sym typeface="+mn-ea"/>
              </a:rPr>
              <a:t>C. </a:t>
            </a:r>
            <a:r>
              <a:rPr>
                <a:sym typeface="+mn-ea"/>
              </a:rPr>
              <a:t>Long-term (&gt; 10 years)</a:t>
            </a:r>
            <a:endParaRPr>
              <a:sym typeface="+mn-ea"/>
            </a:endParaRPr>
          </a:p>
          <a:p>
            <a:pPr marL="0" indent="0">
              <a:buNone/>
            </a:pPr>
            <a:endParaRPr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latin typeface="Calibri" panose="020F0502020204030204" charset="0"/>
                <a:cs typeface="Calibri" panose="020F0502020204030204" charset="0"/>
              </a:rPr>
              <a:t>Types of Bonds</a:t>
            </a:r>
            <a:endParaRPr sz="2800" b="1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/>
              <a:t>1.</a:t>
            </a:r>
            <a:r>
              <a:rPr lang="en-US" sz="2800"/>
              <a:t> </a:t>
            </a:r>
            <a:r>
              <a:rPr sz="2800" b="1"/>
              <a:t>Government bonds (Treasuries)</a:t>
            </a:r>
            <a:r>
              <a:rPr lang="en-US" sz="2800"/>
              <a:t>: Issued by the national government</a:t>
            </a:r>
            <a:endParaRPr lang="en-US" sz="2800"/>
          </a:p>
          <a:p>
            <a:pPr marL="0" indent="0">
              <a:buNone/>
            </a:pPr>
            <a:r>
              <a:rPr lang="en-US" sz="2800" b="1"/>
              <a:t>2. </a:t>
            </a:r>
            <a:r>
              <a:rPr sz="2800" b="1"/>
              <a:t>Municipal bonds</a:t>
            </a:r>
            <a:r>
              <a:rPr lang="en-US" sz="2800" b="1"/>
              <a:t>: </a:t>
            </a:r>
            <a:r>
              <a:rPr lang="en-US" sz="2800"/>
              <a:t>Issued by state and local governments. Usually occurs in federal systems</a:t>
            </a:r>
            <a:endParaRPr lang="en-US" sz="2800"/>
          </a:p>
          <a:p>
            <a:pPr marL="0" indent="0">
              <a:buNone/>
            </a:pPr>
            <a:r>
              <a:rPr lang="en-US" sz="2800" b="1"/>
              <a:t>3.</a:t>
            </a:r>
            <a:r>
              <a:rPr lang="en-US" sz="2800"/>
              <a:t>  </a:t>
            </a:r>
            <a:r>
              <a:rPr sz="2800" b="1"/>
              <a:t>Corporate bonds</a:t>
            </a:r>
            <a:r>
              <a:rPr lang="en-US" sz="2800"/>
              <a:t>Issued by corporations</a:t>
            </a:r>
            <a:endParaRPr sz="2800" b="1"/>
          </a:p>
          <a:p>
            <a:pPr lvl="1"/>
            <a:r>
              <a:rPr sz="2800"/>
              <a:t>Zero-coupon bonds</a:t>
            </a:r>
            <a:endParaRPr sz="2800"/>
          </a:p>
          <a:p>
            <a:pPr lvl="1"/>
            <a:r>
              <a:rPr sz="2800"/>
              <a:t>Convertible bonds</a:t>
            </a:r>
            <a:endParaRPr sz="2800"/>
          </a:p>
          <a:p>
            <a:pPr lvl="1"/>
            <a:r>
              <a:rPr sz="2800"/>
              <a:t>Callable bonds</a:t>
            </a:r>
            <a:endParaRPr sz="2800"/>
          </a:p>
          <a:p>
            <a:pPr marL="457200" lvl="1" indent="0">
              <a:buNone/>
            </a:pPr>
            <a:endParaRPr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sz="280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/>
              <a:t>4. Zero-coupon bonds:</a:t>
            </a:r>
            <a:r>
              <a:rPr lang="en-US" sz="2800"/>
              <a:t> </a:t>
            </a:r>
            <a:r>
              <a:rPr sz="2800"/>
              <a:t>No periodic interest</a:t>
            </a:r>
            <a:endParaRPr sz="2800"/>
          </a:p>
          <a:p>
            <a:pPr lvl="1"/>
            <a:r>
              <a:rPr sz="2800"/>
              <a:t>Sold at discount</a:t>
            </a:r>
            <a:endParaRPr sz="2800"/>
          </a:p>
          <a:p>
            <a:pPr lvl="1"/>
            <a:r>
              <a:rPr sz="2800" b="1"/>
              <a:t>Return</a:t>
            </a:r>
            <a:r>
              <a:rPr sz="2800"/>
              <a:t> = Face Value – Purchase Price</a:t>
            </a:r>
            <a:endParaRPr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/>
              <a:t>Bond Pricing Concept</a:t>
            </a:r>
            <a:endParaRPr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800" b="1"/>
              <a:t>Bond price</a:t>
            </a:r>
            <a:r>
              <a:rPr sz="2800"/>
              <a:t> = Present value of coupon payments</a:t>
            </a:r>
            <a:r>
              <a:rPr lang="en-US" sz="2800"/>
              <a:t> + </a:t>
            </a:r>
            <a:r>
              <a:rPr sz="2800"/>
              <a:t>Plus present value of face value</a:t>
            </a:r>
            <a:endParaRPr sz="2800"/>
          </a:p>
          <a:p>
            <a:r>
              <a:rPr sz="2800"/>
              <a:t>Discounted using market interest rate</a:t>
            </a:r>
            <a:endParaRPr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sz="280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pPr marL="0" indent="0">
              <a:buNone/>
            </a:pPr>
            <a:r>
              <a:rPr lang="en-US" sz="2800" b="1"/>
              <a:t>Bond rating: </a:t>
            </a:r>
            <a:r>
              <a:rPr lang="en-US" sz="2800"/>
              <a:t>An assessmet of the credit-worthiness of a bond issuer. It assesses if the borrower would have the ability to pay back the debt on time.</a:t>
            </a:r>
            <a:endParaRPr sz="2800"/>
          </a:p>
          <a:p>
            <a:pPr marL="0" indent="0">
              <a:buNone/>
            </a:pPr>
            <a:endParaRPr sz="2800"/>
          </a:p>
          <a:p>
            <a:pPr marL="0" indent="0">
              <a:buNone/>
            </a:pPr>
            <a:r>
              <a:rPr lang="en-US" sz="2800" b="1"/>
              <a:t>Major Rating Agencies:</a:t>
            </a:r>
            <a:endParaRPr lang="en-US" sz="2800" b="1"/>
          </a:p>
          <a:p>
            <a:r>
              <a:rPr sz="2800"/>
              <a:t>Moody’s</a:t>
            </a:r>
            <a:r>
              <a:rPr lang="en-US" sz="2800"/>
              <a:t> Investors Service</a:t>
            </a:r>
            <a:endParaRPr lang="en-US" sz="2800"/>
          </a:p>
          <a:p>
            <a:r>
              <a:rPr lang="en-US" sz="2800"/>
              <a:t>Standard and Poors</a:t>
            </a:r>
            <a:endParaRPr lang="en-US" sz="2800"/>
          </a:p>
          <a:p>
            <a:pPr marL="0" indent="0">
              <a:buNone/>
            </a:pPr>
            <a:endParaRPr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1689</Words>
  <Application>WPS Presentation</Application>
  <PresentationFormat>On-screen Show (4:3)</PresentationFormat>
  <Paragraphs>57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What is a Bond?</vt:lpstr>
      <vt:lpstr>Key Participants in Bond Markets</vt:lpstr>
      <vt:lpstr>Key Features of a Bond</vt:lpstr>
      <vt:lpstr>Face Value and Coupon</vt:lpstr>
      <vt:lpstr>Types of Bonds</vt:lpstr>
      <vt:lpstr>Zero-Coupon Bonds</vt:lpstr>
      <vt:lpstr>Bond Pricing Concept</vt:lpstr>
      <vt:lpstr>Credit Ratings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Famagoh</cp:lastModifiedBy>
  <cp:revision>9</cp:revision>
  <dcterms:created xsi:type="dcterms:W3CDTF">2013-01-27T09:14:00Z</dcterms:created>
  <dcterms:modified xsi:type="dcterms:W3CDTF">2026-02-11T09:07:39Z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7F18C3003819402B83555051777BABDB_13</vt:lpwstr>
  </property>
  <property fmtid="{D5CDD505-2E9C-101B-9397-08002B2CF9AE}" pid="3" name="KSOProductBuildVer">
    <vt:lpwstr>1033-12.2.0.23196</vt:lpwstr>
  </property>
</Properties>
</file>