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7"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19" d="100"/>
          <a:sy n="119" d="100"/>
        </p:scale>
        <p:origin x="96" y="3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05-Sep-18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05-Sep-18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05-Sep-18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05-Sep-18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05-Sep-18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05-Sep-18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05-Sep-18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05-Sep-18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05-Sep-18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05-Sep-18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05-Sep-18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05-Sep-18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05-Sep-18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05-Sep-18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05-Sep-18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05-Sep-18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05-Sep-18</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Research Approach</a:t>
            </a:r>
            <a:endParaRPr lang="en-US" dirty="0"/>
          </a:p>
        </p:txBody>
      </p:sp>
      <p:sp>
        <p:nvSpPr>
          <p:cNvPr id="3" name="Subtitle 2"/>
          <p:cNvSpPr>
            <a:spLocks noGrp="1"/>
          </p:cNvSpPr>
          <p:nvPr>
            <p:ph type="subTitle" idx="1"/>
          </p:nvPr>
        </p:nvSpPr>
        <p:spPr/>
        <p:txBody>
          <a:bodyPr/>
          <a:lstStyle/>
          <a:p>
            <a:r>
              <a:rPr lang="en-US" dirty="0" smtClean="0"/>
              <a:t>Week 1</a:t>
            </a:r>
            <a:endParaRPr lang="en-US" dirty="0"/>
          </a:p>
        </p:txBody>
      </p:sp>
    </p:spTree>
    <p:extLst>
      <p:ext uri="{BB962C8B-B14F-4D97-AF65-F5344CB8AC3E}">
        <p14:creationId xmlns:p14="http://schemas.microsoft.com/office/powerpoint/2010/main" val="15373385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Research Design </a:t>
            </a:r>
            <a:r>
              <a:rPr lang="en-US" dirty="0" smtClean="0"/>
              <a:t>2</a:t>
            </a:r>
            <a:endParaRPr lang="en-US" dirty="0"/>
          </a:p>
        </p:txBody>
      </p:sp>
      <p:sp>
        <p:nvSpPr>
          <p:cNvPr id="3" name="Content Placeholder 2"/>
          <p:cNvSpPr>
            <a:spLocks noGrp="1"/>
          </p:cNvSpPr>
          <p:nvPr>
            <p:ph idx="1"/>
          </p:nvPr>
        </p:nvSpPr>
        <p:spPr>
          <a:xfrm>
            <a:off x="2589212" y="1700466"/>
            <a:ext cx="8915400" cy="4764502"/>
          </a:xfrm>
        </p:spPr>
        <p:txBody>
          <a:bodyPr>
            <a:normAutofit/>
          </a:bodyPr>
          <a:lstStyle/>
          <a:p>
            <a:r>
              <a:rPr lang="en-US" dirty="0" smtClean="0"/>
              <a:t>Qualitative Designs (cont.)</a:t>
            </a:r>
          </a:p>
          <a:p>
            <a:pPr lvl="1"/>
            <a:r>
              <a:rPr lang="en-US" dirty="0" smtClean="0"/>
              <a:t>Phenomenological research based on interviews in which researcher describes the lived experiences of individuals about a phenomenon as described by participants.</a:t>
            </a:r>
          </a:p>
          <a:p>
            <a:pPr lvl="1"/>
            <a:r>
              <a:rPr lang="en-US" dirty="0" smtClean="0"/>
              <a:t>Grounded theory: researcher derives a general abstract theory of a process, action or interaction grounded in the views of participants. Involves multiple stages of data collection and refinement. </a:t>
            </a:r>
          </a:p>
          <a:p>
            <a:r>
              <a:rPr lang="en-US" dirty="0" smtClean="0"/>
              <a:t>Mixed Methods Designs: built on the idea that all methods have bias and weaknesses. Thus, triangulation was born. </a:t>
            </a:r>
          </a:p>
          <a:p>
            <a:pPr lvl="1"/>
            <a:r>
              <a:rPr lang="en-US" dirty="0" smtClean="0"/>
              <a:t>Convergent parallel mixed methods: researcher merges quantitative and qualitative data in order to provide a comprehensive analysis of research problem</a:t>
            </a:r>
          </a:p>
          <a:p>
            <a:pPr lvl="1"/>
            <a:r>
              <a:rPr lang="en-US" dirty="0" smtClean="0"/>
              <a:t>Explanatory sequential mixed methods: researcher first conducts quantitative research, analyses results and then builds on the results to explain them in more detail with qualitative research</a:t>
            </a:r>
          </a:p>
          <a:p>
            <a:pPr lvl="1"/>
            <a:endParaRPr lang="en-US" dirty="0"/>
          </a:p>
        </p:txBody>
      </p:sp>
    </p:spTree>
    <p:extLst>
      <p:ext uri="{BB962C8B-B14F-4D97-AF65-F5344CB8AC3E}">
        <p14:creationId xmlns:p14="http://schemas.microsoft.com/office/powerpoint/2010/main" val="9558041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Methods</a:t>
            </a:r>
            <a:endParaRPr lang="en-US" dirty="0"/>
          </a:p>
        </p:txBody>
      </p:sp>
      <p:pic>
        <p:nvPicPr>
          <p:cNvPr id="5" name="Content Placeholder 4"/>
          <p:cNvPicPr>
            <a:picLocks noGrp="1" noChangeAspect="1"/>
          </p:cNvPicPr>
          <p:nvPr>
            <p:ph idx="1"/>
          </p:nvPr>
        </p:nvPicPr>
        <p:blipFill rotWithShape="1">
          <a:blip r:embed="rId2" cstate="screen">
            <a:biLevel thresh="50000"/>
            <a:extLst>
              <a:ext uri="{28A0092B-C50C-407E-A947-70E740481C1C}">
                <a14:useLocalDpi xmlns:a14="http://schemas.microsoft.com/office/drawing/2010/main"/>
              </a:ext>
            </a:extLst>
          </a:blip>
          <a:srcRect l="-259" t="-233"/>
          <a:stretch/>
        </p:blipFill>
        <p:spPr>
          <a:xfrm>
            <a:off x="2406316" y="1494666"/>
            <a:ext cx="8390021" cy="4681545"/>
          </a:xfrm>
        </p:spPr>
      </p:pic>
    </p:spTree>
    <p:extLst>
      <p:ext uri="{BB962C8B-B14F-4D97-AF65-F5344CB8AC3E}">
        <p14:creationId xmlns:p14="http://schemas.microsoft.com/office/powerpoint/2010/main" val="35302789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approach as worldviews, designs and methods</a:t>
            </a:r>
            <a:endParaRPr lang="en-US" dirty="0"/>
          </a:p>
        </p:txBody>
      </p:sp>
      <p:sp>
        <p:nvSpPr>
          <p:cNvPr id="3" name="Content Placeholder 2"/>
          <p:cNvSpPr>
            <a:spLocks noGrp="1"/>
          </p:cNvSpPr>
          <p:nvPr>
            <p:ph idx="1"/>
          </p:nvPr>
        </p:nvSpPr>
        <p:spPr/>
        <p:txBody>
          <a:bodyPr/>
          <a:lstStyle/>
          <a:p>
            <a:r>
              <a:rPr lang="en-US" dirty="0" smtClean="0"/>
              <a:t>Quantitative approach: Postpositivist worldview, experimental design, and pretest and posttest measures of attitudes</a:t>
            </a:r>
          </a:p>
          <a:p>
            <a:r>
              <a:rPr lang="en-US" dirty="0" smtClean="0"/>
              <a:t>Qualitative approach: constructivist worldview, ethnographic design, and observation of behavior</a:t>
            </a:r>
          </a:p>
          <a:p>
            <a:r>
              <a:rPr lang="en-US" dirty="0" smtClean="0"/>
              <a:t>Qualitative approach: transformative worldview, narrative design, and open-ended interviewing</a:t>
            </a:r>
          </a:p>
          <a:p>
            <a:r>
              <a:rPr lang="en-US" dirty="0" smtClean="0"/>
              <a:t>Mixed methods approach: pragmatic worldview, collection of both quantitative and qualitative data sequentially in the design</a:t>
            </a:r>
            <a:endParaRPr lang="en-US" dirty="0"/>
          </a:p>
        </p:txBody>
      </p:sp>
    </p:spTree>
    <p:extLst>
      <p:ext uri="{BB962C8B-B14F-4D97-AF65-F5344CB8AC3E}">
        <p14:creationId xmlns:p14="http://schemas.microsoft.com/office/powerpoint/2010/main" val="13364266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rotWithShape="1">
          <a:blip r:embed="rId2" cstate="screen">
            <a:biLevel thresh="50000"/>
            <a:extLst>
              <a:ext uri="{28A0092B-C50C-407E-A947-70E740481C1C}">
                <a14:useLocalDpi xmlns:a14="http://schemas.microsoft.com/office/drawing/2010/main"/>
              </a:ext>
            </a:extLst>
          </a:blip>
          <a:srcRect/>
          <a:stretch/>
        </p:blipFill>
        <p:spPr>
          <a:xfrm>
            <a:off x="1636295" y="624110"/>
            <a:ext cx="10436832" cy="5710988"/>
          </a:xfrm>
        </p:spPr>
      </p:pic>
    </p:spTree>
    <p:extLst>
      <p:ext uri="{BB962C8B-B14F-4D97-AF65-F5344CB8AC3E}">
        <p14:creationId xmlns:p14="http://schemas.microsoft.com/office/powerpoint/2010/main" val="25538776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Criteria for selecting approach</a:t>
            </a:r>
            <a:endParaRPr lang="en-US" dirty="0"/>
          </a:p>
        </p:txBody>
      </p:sp>
      <p:sp>
        <p:nvSpPr>
          <p:cNvPr id="3" name="Content Placeholder 2"/>
          <p:cNvSpPr>
            <a:spLocks noGrp="1"/>
          </p:cNvSpPr>
          <p:nvPr>
            <p:ph idx="1"/>
          </p:nvPr>
        </p:nvSpPr>
        <p:spPr/>
        <p:txBody>
          <a:bodyPr/>
          <a:lstStyle/>
          <a:p>
            <a:r>
              <a:rPr lang="en-US" dirty="0" smtClean="0"/>
              <a:t>Research problem and questions</a:t>
            </a:r>
          </a:p>
          <a:p>
            <a:pPr lvl="1"/>
            <a:r>
              <a:rPr lang="en-US" dirty="0" smtClean="0"/>
              <a:t>If problem calls for a) ID of factors that influence outcome, b) utility of an intervention, c) understanding the best predictors of outcomes, d) testing theory or explanation &gt;&gt;&gt; then use quantitative approach</a:t>
            </a:r>
          </a:p>
          <a:p>
            <a:pPr lvl="1"/>
            <a:r>
              <a:rPr lang="en-US" dirty="0" smtClean="0"/>
              <a:t>If concept or phenomena needs to be explored and understood because little research was done &gt;&gt;&gt; then use qualitative approach</a:t>
            </a:r>
          </a:p>
          <a:p>
            <a:pPr lvl="1"/>
            <a:r>
              <a:rPr lang="en-US" dirty="0" smtClean="0"/>
              <a:t>If neither quantitative or qualitative approaches work by themselves the best &gt;&gt;&gt; then use mixed methods approach</a:t>
            </a:r>
          </a:p>
          <a:p>
            <a:r>
              <a:rPr lang="en-US" dirty="0" smtClean="0"/>
              <a:t>Personal Experiences: technical training, skills, past experience</a:t>
            </a:r>
          </a:p>
          <a:p>
            <a:r>
              <a:rPr lang="en-US" dirty="0" smtClean="0"/>
              <a:t>Audience: journal editors, faculty committees, conference attendees, etc.</a:t>
            </a:r>
          </a:p>
          <a:p>
            <a:endParaRPr lang="en-US" dirty="0"/>
          </a:p>
        </p:txBody>
      </p:sp>
    </p:spTree>
    <p:extLst>
      <p:ext uri="{BB962C8B-B14F-4D97-AF65-F5344CB8AC3E}">
        <p14:creationId xmlns:p14="http://schemas.microsoft.com/office/powerpoint/2010/main" val="918709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Home assignment</a:t>
            </a:r>
            <a:endParaRPr lang="en-US" dirty="0"/>
          </a:p>
        </p:txBody>
      </p:sp>
      <p:sp>
        <p:nvSpPr>
          <p:cNvPr id="3" name="Content Placeholder 2"/>
          <p:cNvSpPr>
            <a:spLocks noGrp="1"/>
          </p:cNvSpPr>
          <p:nvPr>
            <p:ph idx="1"/>
          </p:nvPr>
        </p:nvSpPr>
        <p:spPr/>
        <p:txBody>
          <a:bodyPr/>
          <a:lstStyle/>
          <a:p>
            <a:r>
              <a:rPr lang="en-GB" dirty="0"/>
              <a:t>Creswell (2014), Chapter 1, </a:t>
            </a:r>
            <a:r>
              <a:rPr lang="en-GB" dirty="0" smtClean="0"/>
              <a:t>p. 22</a:t>
            </a:r>
          </a:p>
          <a:p>
            <a:pPr lvl="1"/>
            <a:r>
              <a:rPr lang="en-GB" dirty="0" smtClean="0"/>
              <a:t>Choose option 1 or 2</a:t>
            </a:r>
            <a:endParaRPr lang="en-US" dirty="0"/>
          </a:p>
        </p:txBody>
      </p:sp>
    </p:spTree>
    <p:extLst>
      <p:ext uri="{BB962C8B-B14F-4D97-AF65-F5344CB8AC3E}">
        <p14:creationId xmlns:p14="http://schemas.microsoft.com/office/powerpoint/2010/main" val="41302514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Three Approaches</a:t>
            </a:r>
            <a:endParaRPr lang="en-US" dirty="0"/>
          </a:p>
        </p:txBody>
      </p:sp>
      <p:sp>
        <p:nvSpPr>
          <p:cNvPr id="3" name="Content Placeholder 2"/>
          <p:cNvSpPr>
            <a:spLocks noGrp="1"/>
          </p:cNvSpPr>
          <p:nvPr>
            <p:ph idx="1"/>
          </p:nvPr>
        </p:nvSpPr>
        <p:spPr/>
        <p:txBody>
          <a:bodyPr>
            <a:normAutofit lnSpcReduction="10000"/>
          </a:bodyPr>
          <a:lstStyle/>
          <a:p>
            <a:r>
              <a:rPr lang="en-US" dirty="0" smtClean="0"/>
              <a:t>Approach is a plan/proposal to conduct research.</a:t>
            </a:r>
          </a:p>
          <a:p>
            <a:r>
              <a:rPr lang="en-US" dirty="0" smtClean="0"/>
              <a:t>On a continuum</a:t>
            </a:r>
          </a:p>
          <a:p>
            <a:pPr lvl="1"/>
            <a:r>
              <a:rPr lang="en-US" dirty="0" smtClean="0"/>
              <a:t>Quantitative: testing objective theories by examining relationship among variables. Variables can be measured numerically in order to be analyzed statistically. Report structure is set (into, lit. review, theory &amp; method, results, and discussion)</a:t>
            </a:r>
          </a:p>
          <a:p>
            <a:pPr lvl="1"/>
            <a:r>
              <a:rPr lang="en-US" dirty="0" smtClean="0"/>
              <a:t>Qualitative: exploring and understanding meaning individuals or groups ascribe to social or human problem. Data collected at participant’s setting. Data analysis inductively built from particular to general. Report structure flexible. Focus on individual meaning.</a:t>
            </a:r>
          </a:p>
          <a:p>
            <a:pPr lvl="1"/>
            <a:r>
              <a:rPr lang="en-US" dirty="0" smtClean="0"/>
              <a:t>Mixed methods: collecting and integrating both types of data. Core assumption is that combination of approaches provides more complete understanding than either approach alone.</a:t>
            </a:r>
            <a:endParaRPr lang="en-US" dirty="0"/>
          </a:p>
        </p:txBody>
      </p:sp>
    </p:spTree>
    <p:extLst>
      <p:ext uri="{BB962C8B-B14F-4D97-AF65-F5344CB8AC3E}">
        <p14:creationId xmlns:p14="http://schemas.microsoft.com/office/powerpoint/2010/main" val="6727893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Components of each approach</a:t>
            </a:r>
            <a:endParaRPr lang="en-US" dirty="0"/>
          </a:p>
        </p:txBody>
      </p:sp>
      <p:sp>
        <p:nvSpPr>
          <p:cNvPr id="3" name="Content Placeholder 2"/>
          <p:cNvSpPr>
            <a:spLocks noGrp="1"/>
          </p:cNvSpPr>
          <p:nvPr>
            <p:ph idx="1"/>
          </p:nvPr>
        </p:nvSpPr>
        <p:spPr/>
        <p:txBody>
          <a:bodyPr/>
          <a:lstStyle/>
          <a:p>
            <a:r>
              <a:rPr lang="en-US" dirty="0" smtClean="0"/>
              <a:t>Philosophical worldview</a:t>
            </a:r>
          </a:p>
          <a:p>
            <a:r>
              <a:rPr lang="en-US" dirty="0" smtClean="0"/>
              <a:t>Research Design</a:t>
            </a:r>
          </a:p>
          <a:p>
            <a:r>
              <a:rPr lang="en-US" dirty="0" smtClean="0"/>
              <a:t>Research Method</a:t>
            </a:r>
            <a:endParaRPr lang="en-US" dirty="0"/>
          </a:p>
        </p:txBody>
      </p:sp>
      <p:pic>
        <p:nvPicPr>
          <p:cNvPr id="4" name="Picture 3"/>
          <p:cNvPicPr>
            <a:picLocks noChangeAspect="1"/>
          </p:cNvPicPr>
          <p:nvPr/>
        </p:nvPicPr>
        <p:blipFill rotWithShape="1">
          <a:blip r:embed="rId2" cstate="screen">
            <a:biLevel thresh="25000"/>
            <a:extLst>
              <a:ext uri="{28A0092B-C50C-407E-A947-70E740481C1C}">
                <a14:useLocalDpi xmlns:a14="http://schemas.microsoft.com/office/drawing/2010/main"/>
              </a:ext>
            </a:extLst>
          </a:blip>
          <a:srcRect/>
          <a:stretch/>
        </p:blipFill>
        <p:spPr>
          <a:xfrm>
            <a:off x="5983704" y="2133600"/>
            <a:ext cx="5831305" cy="4263038"/>
          </a:xfrm>
          <a:prstGeom prst="rect">
            <a:avLst/>
          </a:prstGeom>
        </p:spPr>
      </p:pic>
    </p:spTree>
    <p:extLst>
      <p:ext uri="{BB962C8B-B14F-4D97-AF65-F5344CB8AC3E}">
        <p14:creationId xmlns:p14="http://schemas.microsoft.com/office/powerpoint/2010/main" val="39904326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Philosophical worldviews</a:t>
            </a:r>
            <a:endParaRPr lang="en-US" dirty="0"/>
          </a:p>
        </p:txBody>
      </p:sp>
      <p:sp>
        <p:nvSpPr>
          <p:cNvPr id="3" name="Content Placeholder 2"/>
          <p:cNvSpPr>
            <a:spLocks noGrp="1"/>
          </p:cNvSpPr>
          <p:nvPr>
            <p:ph idx="1"/>
          </p:nvPr>
        </p:nvSpPr>
        <p:spPr/>
        <p:txBody>
          <a:bodyPr/>
          <a:lstStyle/>
          <a:p>
            <a:r>
              <a:rPr lang="en-US" dirty="0" smtClean="0"/>
              <a:t>Philosophical worldviews</a:t>
            </a:r>
          </a:p>
          <a:p>
            <a:pPr lvl="1"/>
            <a:r>
              <a:rPr lang="en-US" dirty="0" smtClean="0"/>
              <a:t>a basic set of beliefs that guide action</a:t>
            </a:r>
          </a:p>
          <a:p>
            <a:pPr lvl="1"/>
            <a:r>
              <a:rPr lang="en-US" dirty="0" smtClean="0"/>
              <a:t>general philosophical orientations about the world and nature of research that researcher brings to study (Fig.)</a:t>
            </a:r>
            <a:endParaRPr lang="en-US" dirty="0"/>
          </a:p>
        </p:txBody>
      </p:sp>
      <p:pic>
        <p:nvPicPr>
          <p:cNvPr id="4" name="Picture 3"/>
          <p:cNvPicPr>
            <a:picLocks noChangeAspect="1"/>
          </p:cNvPicPr>
          <p:nvPr/>
        </p:nvPicPr>
        <p:blipFill rotWithShape="1">
          <a:blip r:embed="rId2" cstate="screen">
            <a:grayscl/>
            <a:extLst>
              <a:ext uri="{28A0092B-C50C-407E-A947-70E740481C1C}">
                <a14:useLocalDpi xmlns:a14="http://schemas.microsoft.com/office/drawing/2010/main"/>
              </a:ext>
            </a:extLst>
          </a:blip>
          <a:srcRect/>
          <a:stretch/>
        </p:blipFill>
        <p:spPr>
          <a:xfrm>
            <a:off x="2642938" y="3522340"/>
            <a:ext cx="4928937" cy="3259459"/>
          </a:xfrm>
          <a:prstGeom prst="rect">
            <a:avLst/>
          </a:prstGeom>
        </p:spPr>
      </p:pic>
    </p:spTree>
    <p:extLst>
      <p:ext uri="{BB962C8B-B14F-4D97-AF65-F5344CB8AC3E}">
        <p14:creationId xmlns:p14="http://schemas.microsoft.com/office/powerpoint/2010/main" val="18283606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Postpositivist worldview</a:t>
            </a:r>
            <a:endParaRPr lang="en-US" dirty="0"/>
          </a:p>
        </p:txBody>
      </p:sp>
      <p:sp>
        <p:nvSpPr>
          <p:cNvPr id="3" name="Content Placeholder 2"/>
          <p:cNvSpPr>
            <a:spLocks noGrp="1"/>
          </p:cNvSpPr>
          <p:nvPr>
            <p:ph idx="1"/>
          </p:nvPr>
        </p:nvSpPr>
        <p:spPr/>
        <p:txBody>
          <a:bodyPr/>
          <a:lstStyle/>
          <a:p>
            <a:r>
              <a:rPr lang="en-US" dirty="0" smtClean="0"/>
              <a:t>Traditional form of research favoring quantitative research</a:t>
            </a:r>
          </a:p>
          <a:p>
            <a:r>
              <a:rPr lang="en-US" dirty="0" smtClean="0"/>
              <a:t>Called the scientific method/empirical science</a:t>
            </a:r>
          </a:p>
          <a:p>
            <a:r>
              <a:rPr lang="en-US" dirty="0" smtClean="0"/>
              <a:t>Deterministic philosophy in which causes determine effects or outcomes</a:t>
            </a:r>
          </a:p>
          <a:p>
            <a:r>
              <a:rPr lang="en-US" dirty="0" err="1" smtClean="0"/>
              <a:t>Reductionistic</a:t>
            </a:r>
            <a:r>
              <a:rPr lang="en-US" dirty="0" smtClean="0"/>
              <a:t> in its intent to reduce ideas into small variables that comprise hypotheses and research questions</a:t>
            </a:r>
          </a:p>
          <a:p>
            <a:r>
              <a:rPr lang="en-US" dirty="0" smtClean="0"/>
              <a:t>Research begins with theory, collects data that supports or refutes theory, makes necessary revisions and conducts additional tests</a:t>
            </a:r>
            <a:endParaRPr lang="en-US" dirty="0"/>
          </a:p>
        </p:txBody>
      </p:sp>
    </p:spTree>
    <p:extLst>
      <p:ext uri="{BB962C8B-B14F-4D97-AF65-F5344CB8AC3E}">
        <p14:creationId xmlns:p14="http://schemas.microsoft.com/office/powerpoint/2010/main" val="319929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Constructionist worldview</a:t>
            </a:r>
            <a:endParaRPr lang="en-US" dirty="0"/>
          </a:p>
        </p:txBody>
      </p:sp>
      <p:sp>
        <p:nvSpPr>
          <p:cNvPr id="3" name="Content Placeholder 2"/>
          <p:cNvSpPr>
            <a:spLocks noGrp="1"/>
          </p:cNvSpPr>
          <p:nvPr>
            <p:ph idx="1"/>
          </p:nvPr>
        </p:nvSpPr>
        <p:spPr/>
        <p:txBody>
          <a:bodyPr/>
          <a:lstStyle/>
          <a:p>
            <a:r>
              <a:rPr lang="en-US" dirty="0" smtClean="0"/>
              <a:t>Inspired by social constructivism which believes that individuals seek understanding of the world in which they live and work. Thus they develop subjective meanings of their experiences – meanings directed toward certain objects or people. </a:t>
            </a:r>
          </a:p>
          <a:p>
            <a:r>
              <a:rPr lang="en-US" dirty="0" smtClean="0"/>
              <a:t>Meanings are varied and multiple, leading researcher to look for complexity of views rather than narrowing meanings into few categories or ideas.</a:t>
            </a:r>
          </a:p>
          <a:p>
            <a:r>
              <a:rPr lang="en-US" dirty="0" smtClean="0"/>
              <a:t>Researcher’s intent is to make sense of (or interpret) the meanings others have about the world.</a:t>
            </a:r>
          </a:p>
          <a:p>
            <a:r>
              <a:rPr lang="en-US" dirty="0" smtClean="0"/>
              <a:t>Rather than starting with a theory, inquirers generate or inductively develop a theory or patters of meaning. </a:t>
            </a:r>
            <a:endParaRPr lang="en-US" dirty="0"/>
          </a:p>
        </p:txBody>
      </p:sp>
    </p:spTree>
    <p:extLst>
      <p:ext uri="{BB962C8B-B14F-4D97-AF65-F5344CB8AC3E}">
        <p14:creationId xmlns:p14="http://schemas.microsoft.com/office/powerpoint/2010/main" val="28317048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Transformative worldview</a:t>
            </a:r>
            <a:endParaRPr lang="en-US" dirty="0"/>
          </a:p>
        </p:txBody>
      </p:sp>
      <p:sp>
        <p:nvSpPr>
          <p:cNvPr id="3" name="Content Placeholder 2"/>
          <p:cNvSpPr>
            <a:spLocks noGrp="1"/>
          </p:cNvSpPr>
          <p:nvPr>
            <p:ph idx="1"/>
          </p:nvPr>
        </p:nvSpPr>
        <p:spPr/>
        <p:txBody>
          <a:bodyPr/>
          <a:lstStyle/>
          <a:p>
            <a:r>
              <a:rPr lang="en-US" dirty="0" smtClean="0"/>
              <a:t>Developed in 1990s, there is no uniform body of literature on this worldview</a:t>
            </a:r>
          </a:p>
          <a:p>
            <a:r>
              <a:rPr lang="en-US" dirty="0" smtClean="0"/>
              <a:t>Criticizes </a:t>
            </a:r>
            <a:r>
              <a:rPr lang="en-US" dirty="0" err="1" smtClean="0"/>
              <a:t>Postpositivism</a:t>
            </a:r>
            <a:r>
              <a:rPr lang="en-US" dirty="0" smtClean="0"/>
              <a:t> for imposing theories that did not favor marginalized individuals in society, issues of power and justice, discrimination, etc. </a:t>
            </a:r>
          </a:p>
          <a:p>
            <a:r>
              <a:rPr lang="en-US" dirty="0" smtClean="0"/>
              <a:t>Criticizes Constructivism for not going far enough in advocating for an action agenda to help marginalized people</a:t>
            </a:r>
          </a:p>
          <a:p>
            <a:r>
              <a:rPr lang="en-US" dirty="0" smtClean="0"/>
              <a:t>Believe that research inquiry needs to be intertwined with politics and political change to confront social oppression</a:t>
            </a:r>
          </a:p>
          <a:p>
            <a:r>
              <a:rPr lang="en-US" dirty="0" smtClean="0"/>
              <a:t>Research should focus on important social issues such as empowerment, inequality, oppression, alienation</a:t>
            </a:r>
          </a:p>
          <a:p>
            <a:r>
              <a:rPr lang="en-US" dirty="0" smtClean="0"/>
              <a:t>Participants involved in research process by designing questions, collecting data, analyzing information</a:t>
            </a:r>
            <a:endParaRPr lang="en-US" dirty="0"/>
          </a:p>
        </p:txBody>
      </p:sp>
    </p:spTree>
    <p:extLst>
      <p:ext uri="{BB962C8B-B14F-4D97-AF65-F5344CB8AC3E}">
        <p14:creationId xmlns:p14="http://schemas.microsoft.com/office/powerpoint/2010/main" val="24041049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Pragmatic worldview</a:t>
            </a:r>
            <a:endParaRPr lang="en-US" dirty="0"/>
          </a:p>
        </p:txBody>
      </p:sp>
      <p:sp>
        <p:nvSpPr>
          <p:cNvPr id="3" name="Content Placeholder 2"/>
          <p:cNvSpPr>
            <a:spLocks noGrp="1"/>
          </p:cNvSpPr>
          <p:nvPr>
            <p:ph idx="1"/>
          </p:nvPr>
        </p:nvSpPr>
        <p:spPr/>
        <p:txBody>
          <a:bodyPr/>
          <a:lstStyle/>
          <a:p>
            <a:r>
              <a:rPr lang="en-US" dirty="0" smtClean="0"/>
              <a:t>Primary concern with applications – what works – and solutions to problems.</a:t>
            </a:r>
          </a:p>
          <a:p>
            <a:r>
              <a:rPr lang="en-US" dirty="0" smtClean="0"/>
              <a:t>Instead of focusing on methods, researchers emphasize the research problem and use all approaches available to understand it</a:t>
            </a:r>
          </a:p>
          <a:p>
            <a:r>
              <a:rPr lang="en-US" dirty="0" smtClean="0"/>
              <a:t>Pragmatism is not committed to any one approach; it draws from both quantitative and qualitative approaches</a:t>
            </a:r>
          </a:p>
          <a:p>
            <a:r>
              <a:rPr lang="en-US" dirty="0" smtClean="0"/>
              <a:t>Pragmatism does not see the world as an absolute entity. In similar way, mixed method researchers look to many approaches for collecting and analyzing data rather than subscribing to only one way</a:t>
            </a:r>
            <a:endParaRPr lang="en-US" dirty="0"/>
          </a:p>
        </p:txBody>
      </p:sp>
    </p:spTree>
    <p:extLst>
      <p:ext uri="{BB962C8B-B14F-4D97-AF65-F5344CB8AC3E}">
        <p14:creationId xmlns:p14="http://schemas.microsoft.com/office/powerpoint/2010/main" val="26012329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Design 1</a:t>
            </a:r>
            <a:endParaRPr lang="en-US" dirty="0"/>
          </a:p>
        </p:txBody>
      </p:sp>
      <p:sp>
        <p:nvSpPr>
          <p:cNvPr id="3" name="Content Placeholder 2"/>
          <p:cNvSpPr>
            <a:spLocks noGrp="1"/>
          </p:cNvSpPr>
          <p:nvPr>
            <p:ph idx="1"/>
          </p:nvPr>
        </p:nvSpPr>
        <p:spPr/>
        <p:txBody>
          <a:bodyPr/>
          <a:lstStyle/>
          <a:p>
            <a:r>
              <a:rPr lang="en-US" dirty="0" smtClean="0"/>
              <a:t>Research designs (strategies of inquiry) are types of inquiry within qualitative, quantitative, and mixed methods approach that provide specific direction for procedures in a research design. </a:t>
            </a:r>
          </a:p>
          <a:p>
            <a:pPr lvl="1"/>
            <a:r>
              <a:rPr lang="en-US" dirty="0" smtClean="0"/>
              <a:t>Quantitative Designs: originated mainly in psychology</a:t>
            </a:r>
          </a:p>
          <a:p>
            <a:pPr lvl="2"/>
            <a:r>
              <a:rPr lang="en-US" dirty="0" smtClean="0"/>
              <a:t>Surveys: quantitative or numeric description of attitudes, trends or opinions of a population by studying sample of that population</a:t>
            </a:r>
          </a:p>
          <a:p>
            <a:pPr lvl="2"/>
            <a:r>
              <a:rPr lang="en-US" dirty="0" smtClean="0"/>
              <a:t>Experiments seek to determine if a specific treatment influences an outcome.</a:t>
            </a:r>
          </a:p>
          <a:p>
            <a:pPr lvl="1"/>
            <a:r>
              <a:rPr lang="en-US" dirty="0" smtClean="0"/>
              <a:t>Qualitative Designs: originated in anthropology</a:t>
            </a:r>
          </a:p>
          <a:p>
            <a:pPr lvl="2"/>
            <a:r>
              <a:rPr lang="en-US" dirty="0" smtClean="0"/>
              <a:t>Narrative research: researcher studies lives of individuals and asks one or more individuals to provide stories about their lives. </a:t>
            </a:r>
          </a:p>
          <a:p>
            <a:pPr lvl="2"/>
            <a:endParaRPr lang="en-US" dirty="0"/>
          </a:p>
        </p:txBody>
      </p:sp>
    </p:spTree>
    <p:extLst>
      <p:ext uri="{BB962C8B-B14F-4D97-AF65-F5344CB8AC3E}">
        <p14:creationId xmlns:p14="http://schemas.microsoft.com/office/powerpoint/2010/main" val="2655974534"/>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150</TotalTime>
  <Words>944</Words>
  <Application>Microsoft Office PowerPoint</Application>
  <PresentationFormat>Widescreen</PresentationFormat>
  <Paragraphs>69</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Century Gothic</vt:lpstr>
      <vt:lpstr>Wingdings 3</vt:lpstr>
      <vt:lpstr>Wisp</vt:lpstr>
      <vt:lpstr>Research Approach</vt:lpstr>
      <vt:lpstr>Three Approaches</vt:lpstr>
      <vt:lpstr>Components of each approach</vt:lpstr>
      <vt:lpstr>Philosophical worldviews</vt:lpstr>
      <vt:lpstr>Postpositivist worldview</vt:lpstr>
      <vt:lpstr>Constructionist worldview</vt:lpstr>
      <vt:lpstr>Transformative worldview</vt:lpstr>
      <vt:lpstr>Pragmatic worldview</vt:lpstr>
      <vt:lpstr>Research Design 1</vt:lpstr>
      <vt:lpstr>Research Design 2</vt:lpstr>
      <vt:lpstr>Research Methods</vt:lpstr>
      <vt:lpstr>Research approach as worldviews, designs and methods</vt:lpstr>
      <vt:lpstr>PowerPoint Presentation</vt:lpstr>
      <vt:lpstr>Criteria for selecting approach</vt:lpstr>
      <vt:lpstr>Home assignment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Approach</dc:title>
  <dc:creator>Niyazbekov Nurseit</dc:creator>
  <cp:lastModifiedBy>Niyazbekov Nurseit</cp:lastModifiedBy>
  <cp:revision>19</cp:revision>
  <dcterms:created xsi:type="dcterms:W3CDTF">2018-09-03T06:38:52Z</dcterms:created>
  <dcterms:modified xsi:type="dcterms:W3CDTF">2018-09-05T07:04:28Z</dcterms:modified>
</cp:coreProperties>
</file>