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98" r:id="rId5"/>
    <p:sldId id="299" r:id="rId6"/>
    <p:sldId id="300" r:id="rId7"/>
    <p:sldId id="301" r:id="rId8"/>
    <p:sldId id="302" r:id="rId9"/>
    <p:sldId id="303" r:id="rId10"/>
    <p:sldId id="304" r:id="rId11"/>
    <p:sldId id="305" r:id="rId12"/>
    <p:sldId id="262" r:id="rId13"/>
    <p:sldId id="258" r:id="rId14"/>
    <p:sldId id="259" r:id="rId15"/>
    <p:sldId id="260" r:id="rId16"/>
    <p:sldId id="261"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CD49110-044D-43D1-826E-F75342764371}" type="datetimeFigureOut">
              <a:rPr lang="ru-RU" smtClean="0"/>
              <a:t>03.11.2020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3219168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D49110-044D-43D1-826E-F75342764371}" type="datetimeFigureOut">
              <a:rPr lang="ru-RU" smtClean="0"/>
              <a:t>03.11.2020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1055674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D49110-044D-43D1-826E-F75342764371}" type="datetimeFigureOut">
              <a:rPr lang="ru-RU" smtClean="0"/>
              <a:t>03.11.2020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163606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D49110-044D-43D1-826E-F75342764371}" type="datetimeFigureOut">
              <a:rPr lang="ru-RU" smtClean="0"/>
              <a:t>03.11.2020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124023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CD49110-044D-43D1-826E-F75342764371}" type="datetimeFigureOut">
              <a:rPr lang="ru-RU" smtClean="0"/>
              <a:t>03.11.2020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286831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CD49110-044D-43D1-826E-F75342764371}" type="datetimeFigureOut">
              <a:rPr lang="ru-RU" smtClean="0"/>
              <a:t>03.11.2020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885717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CD49110-044D-43D1-826E-F75342764371}" type="datetimeFigureOut">
              <a:rPr lang="ru-RU" smtClean="0"/>
              <a:t>03.11.2020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357329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CD49110-044D-43D1-826E-F75342764371}" type="datetimeFigureOut">
              <a:rPr lang="ru-RU" smtClean="0"/>
              <a:t>03.11.2020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281412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CD49110-044D-43D1-826E-F75342764371}" type="datetimeFigureOut">
              <a:rPr lang="ru-RU" smtClean="0"/>
              <a:t>03.11.2020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2746139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CD49110-044D-43D1-826E-F75342764371}" type="datetimeFigureOut">
              <a:rPr lang="ru-RU" smtClean="0"/>
              <a:t>03.11.2020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289124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CD49110-044D-43D1-826E-F75342764371}" type="datetimeFigureOut">
              <a:rPr lang="ru-RU" smtClean="0"/>
              <a:t>03.11.2020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92174F-8208-4374-9991-4072E17B2296}" type="slidenum">
              <a:rPr lang="ru-RU" smtClean="0"/>
              <a:t>‹#›</a:t>
            </a:fld>
            <a:endParaRPr lang="ru-RU"/>
          </a:p>
        </p:txBody>
      </p:sp>
    </p:spTree>
    <p:extLst>
      <p:ext uri="{BB962C8B-B14F-4D97-AF65-F5344CB8AC3E}">
        <p14:creationId xmlns:p14="http://schemas.microsoft.com/office/powerpoint/2010/main" val="830907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49110-044D-43D1-826E-F75342764371}" type="datetimeFigureOut">
              <a:rPr lang="ru-RU" smtClean="0"/>
              <a:t>03.11.2020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2174F-8208-4374-9991-4072E17B2296}" type="slidenum">
              <a:rPr lang="ru-RU" smtClean="0"/>
              <a:t>‹#›</a:t>
            </a:fld>
            <a:endParaRPr lang="ru-RU"/>
          </a:p>
        </p:txBody>
      </p:sp>
    </p:spTree>
    <p:extLst>
      <p:ext uri="{BB962C8B-B14F-4D97-AF65-F5344CB8AC3E}">
        <p14:creationId xmlns:p14="http://schemas.microsoft.com/office/powerpoint/2010/main" val="2823772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Лекция 11</a:t>
            </a:r>
            <a:endParaRPr lang="ru-RU" dirty="0"/>
          </a:p>
        </p:txBody>
      </p:sp>
      <p:sp>
        <p:nvSpPr>
          <p:cNvPr id="3" name="Подзаголовок 2"/>
          <p:cNvSpPr>
            <a:spLocks noGrp="1"/>
          </p:cNvSpPr>
          <p:nvPr>
            <p:ph type="subTitle" idx="1"/>
          </p:nvPr>
        </p:nvSpPr>
        <p:spPr/>
        <p:txBody>
          <a:bodyPr/>
          <a:lstStyle/>
          <a:p>
            <a:r>
              <a:rPr lang="ru-RU" dirty="0" smtClean="0"/>
              <a:t>ДЕМОГРАФИЯ И МИГРАЦИОННЫЕ ПРОЦЕССЫ В СОВРЕМЕННОМ КАЗАХСТАНЕ, 1991-2019</a:t>
            </a:r>
          </a:p>
          <a:p>
            <a:endParaRPr lang="ru-RU" dirty="0"/>
          </a:p>
        </p:txBody>
      </p:sp>
    </p:spTree>
    <p:extLst>
      <p:ext uri="{BB962C8B-B14F-4D97-AF65-F5344CB8AC3E}">
        <p14:creationId xmlns:p14="http://schemas.microsoft.com/office/powerpoint/2010/main" val="3106311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Характеристики демографии общества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ru-RU" dirty="0" smtClean="0"/>
              <a:t>Демографическая </a:t>
            </a:r>
            <a:r>
              <a:rPr lang="ru-RU" dirty="0"/>
              <a:t>ситуация – это совокупная и объемная характеристика демографических и общественных процессов, описываемая различными показателями, такими как: </a:t>
            </a:r>
            <a:endParaRPr lang="ru-RU" dirty="0" smtClean="0"/>
          </a:p>
          <a:p>
            <a:r>
              <a:rPr lang="ru-RU" dirty="0" smtClean="0"/>
              <a:t>Численность </a:t>
            </a:r>
            <a:r>
              <a:rPr lang="ru-RU" dirty="0"/>
              <a:t>населения; </a:t>
            </a:r>
            <a:endParaRPr lang="ru-RU" dirty="0" smtClean="0"/>
          </a:p>
          <a:p>
            <a:r>
              <a:rPr lang="ru-RU" dirty="0" smtClean="0"/>
              <a:t>Прирост </a:t>
            </a:r>
            <a:r>
              <a:rPr lang="ru-RU" dirty="0"/>
              <a:t>населения; </a:t>
            </a:r>
            <a:endParaRPr lang="ru-RU" dirty="0" smtClean="0"/>
          </a:p>
          <a:p>
            <a:r>
              <a:rPr lang="ru-RU" dirty="0" smtClean="0"/>
              <a:t>Рождаемость;</a:t>
            </a:r>
          </a:p>
          <a:p>
            <a:r>
              <a:rPr lang="ru-RU" dirty="0" smtClean="0"/>
              <a:t> </a:t>
            </a:r>
            <a:r>
              <a:rPr lang="ru-RU" dirty="0"/>
              <a:t>Смертность; </a:t>
            </a:r>
            <a:endParaRPr lang="ru-RU" dirty="0" smtClean="0"/>
          </a:p>
          <a:p>
            <a:r>
              <a:rPr lang="ru-RU" dirty="0" smtClean="0"/>
              <a:t>Миграционные </a:t>
            </a:r>
            <a:r>
              <a:rPr lang="ru-RU" dirty="0"/>
              <a:t>потоки; </a:t>
            </a:r>
            <a:endParaRPr lang="ru-RU" dirty="0" smtClean="0"/>
          </a:p>
          <a:p>
            <a:r>
              <a:rPr lang="ru-RU" dirty="0" smtClean="0"/>
              <a:t>Количество </a:t>
            </a:r>
            <a:r>
              <a:rPr lang="ru-RU" dirty="0"/>
              <a:t>новых браков и процент </a:t>
            </a:r>
            <a:r>
              <a:rPr lang="ru-RU" dirty="0" smtClean="0"/>
              <a:t>развода</a:t>
            </a:r>
            <a:endParaRPr lang="en-US" dirty="0"/>
          </a:p>
        </p:txBody>
      </p:sp>
    </p:spTree>
    <p:extLst>
      <p:ext uri="{BB962C8B-B14F-4D97-AF65-F5344CB8AC3E}">
        <p14:creationId xmlns:p14="http://schemas.microsoft.com/office/powerpoint/2010/main" val="336567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Демографическая ситуация </a:t>
            </a:r>
            <a:endParaRPr lang="en-US" dirty="0"/>
          </a:p>
        </p:txBody>
      </p:sp>
      <p:sp>
        <p:nvSpPr>
          <p:cNvPr id="3" name="Content Placeholder 2"/>
          <p:cNvSpPr>
            <a:spLocks noGrp="1"/>
          </p:cNvSpPr>
          <p:nvPr>
            <p:ph idx="1"/>
          </p:nvPr>
        </p:nvSpPr>
        <p:spPr/>
        <p:txBody>
          <a:bodyPr/>
          <a:lstStyle/>
          <a:p>
            <a:r>
              <a:rPr lang="ru-RU" dirty="0"/>
              <a:t>Демографическая ситуация – это комплексная количественная характеристика и качественная оценка демографических процессов (рождаемости, смертности, миграции, брачности, разводимости), протекающих на определенной территории: их тенденций, итогов к определенному периоду и последствий.</a:t>
            </a:r>
            <a:endParaRPr lang="en-US" dirty="0"/>
          </a:p>
        </p:txBody>
      </p:sp>
    </p:spTree>
    <p:extLst>
      <p:ext uri="{BB962C8B-B14F-4D97-AF65-F5344CB8AC3E}">
        <p14:creationId xmlns:p14="http://schemas.microsoft.com/office/powerpoint/2010/main" val="4210245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Почему мы говорим?</a:t>
            </a:r>
            <a:endParaRPr lang="ru-RU" dirty="0"/>
          </a:p>
        </p:txBody>
      </p:sp>
      <p:sp>
        <p:nvSpPr>
          <p:cNvPr id="3" name="Объект 2"/>
          <p:cNvSpPr>
            <a:spLocks noGrp="1"/>
          </p:cNvSpPr>
          <p:nvPr>
            <p:ph idx="1"/>
          </p:nvPr>
        </p:nvSpPr>
        <p:spPr/>
        <p:txBody>
          <a:bodyPr/>
          <a:lstStyle/>
          <a:p>
            <a:r>
              <a:rPr lang="ru-RU" dirty="0" smtClean="0"/>
              <a:t>Демографическая ситуация в стране – один из приоритетных вопросов национальной безопасности</a:t>
            </a:r>
            <a:endParaRPr lang="ru-RU" dirty="0"/>
          </a:p>
        </p:txBody>
      </p:sp>
    </p:spTree>
    <p:extLst>
      <p:ext uri="{BB962C8B-B14F-4D97-AF65-F5344CB8AC3E}">
        <p14:creationId xmlns:p14="http://schemas.microsoft.com/office/powerpoint/2010/main" val="3810508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Почему эта проблема важна для нас?</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Препятствию устойчивого развития может быть чрезмерный рост или стабильное убывание, в связи с этим важен оптимальный тип воспроизводства населения. Казахстан обладает значительной территорией, однако является и одной из малочисленных стран мира. Казахстан занимает 9 место в мире по территории, однако имеет маленькую плотность населения, в мировом рейтинге по данному показателю занимает 184 место в 2018 году, средняя плотность населения составляет 6,7 человека на 1 </a:t>
            </a:r>
            <a:r>
              <a:rPr lang="ru-RU" dirty="0" err="1" smtClean="0"/>
              <a:t>кв</a:t>
            </a:r>
            <a:r>
              <a:rPr lang="ru-RU" dirty="0" smtClean="0"/>
              <a:t> км., по численности населения Казахстан занимает 62 место мирового рейтинга. В связи с этим Казахстану важен демографический прирост для развития страны в целом. Какова текущая демографическая ситуация в Казахстане и какие меры предпринимает государство?</a:t>
            </a:r>
            <a:endParaRPr lang="ru-RU" dirty="0"/>
          </a:p>
        </p:txBody>
      </p:sp>
    </p:spTree>
    <p:extLst>
      <p:ext uri="{BB962C8B-B14F-4D97-AF65-F5344CB8AC3E}">
        <p14:creationId xmlns:p14="http://schemas.microsoft.com/office/powerpoint/2010/main" val="140805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Угроза национальной безопасности</a:t>
            </a:r>
            <a:endParaRPr lang="ru-RU" dirty="0"/>
          </a:p>
        </p:txBody>
      </p:sp>
      <p:sp>
        <p:nvSpPr>
          <p:cNvPr id="3" name="Объект 2"/>
          <p:cNvSpPr>
            <a:spLocks noGrp="1"/>
          </p:cNvSpPr>
          <p:nvPr>
            <p:ph idx="1"/>
          </p:nvPr>
        </p:nvSpPr>
        <p:spPr/>
        <p:txBody>
          <a:bodyPr/>
          <a:lstStyle/>
          <a:p>
            <a:pPr marL="0" indent="0">
              <a:buNone/>
            </a:pPr>
            <a:r>
              <a:rPr lang="ru-RU" dirty="0" smtClean="0"/>
              <a:t>Если нынешняя неблагоприятная демографическая ситуация не изменится, то в перспективе Казахстан может столкнуться с угрозой своему суверенитету, территориальной целостности, социально-экономическому и политическому развитию страны.</a:t>
            </a:r>
            <a:endParaRPr lang="ru-RU" dirty="0"/>
          </a:p>
        </p:txBody>
      </p:sp>
    </p:spTree>
    <p:extLst>
      <p:ext uri="{BB962C8B-B14F-4D97-AF65-F5344CB8AC3E}">
        <p14:creationId xmlns:p14="http://schemas.microsoft.com/office/powerpoint/2010/main" val="1369761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Угроза национальной безопасности</a:t>
            </a:r>
            <a:endParaRPr lang="ru-RU" dirty="0"/>
          </a:p>
        </p:txBody>
      </p:sp>
      <p:sp>
        <p:nvSpPr>
          <p:cNvPr id="3" name="Объект 2"/>
          <p:cNvSpPr>
            <a:spLocks noGrp="1"/>
          </p:cNvSpPr>
          <p:nvPr>
            <p:ph idx="1"/>
          </p:nvPr>
        </p:nvSpPr>
        <p:spPr/>
        <p:txBody>
          <a:bodyPr>
            <a:normAutofit fontScale="77500" lnSpcReduction="20000"/>
          </a:bodyPr>
          <a:lstStyle/>
          <a:p>
            <a:r>
              <a:rPr lang="ru-RU" dirty="0" smtClean="0"/>
              <a:t>Во-первых, Казахстан может столкнуться с демографическим давлением со стороны своих густонаселенных соседей</a:t>
            </a:r>
          </a:p>
          <a:p>
            <a:r>
              <a:rPr lang="ru-RU" dirty="0" smtClean="0"/>
              <a:t>Во-вторых, негативным фактором для национальной безопасности республики может стать недостаток молодых людей с полноценным здоровьем для призыва в вооруженные силы страны.</a:t>
            </a:r>
          </a:p>
          <a:p>
            <a:r>
              <a:rPr lang="ru-RU" dirty="0" smtClean="0"/>
              <a:t>В-третьих, снижение численности населения негативно отражается на экономическом развитии страны. К примеру, для достижения поставленных задач Стратегии развития страны до 2030 года необходимо активное участие 25 млн человек.</a:t>
            </a:r>
          </a:p>
          <a:p>
            <a:endParaRPr lang="ru-RU" dirty="0"/>
          </a:p>
        </p:txBody>
      </p:sp>
    </p:spTree>
    <p:extLst>
      <p:ext uri="{BB962C8B-B14F-4D97-AF65-F5344CB8AC3E}">
        <p14:creationId xmlns:p14="http://schemas.microsoft.com/office/powerpoint/2010/main" val="4249107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Демографическая ситуация в стране – один из приоритетных вопросов национальной безопасности. Согласно закону Республики Казахстан «О национальной безопасности РК», к основным угрозам национальной безопасности относится ухудшение демографической ситуации и здоровья населения, в том числе резкое снижение рождаемости, повышение смертности, а также неконтролируемые миграционные процессы. Демографический вопрос, устойчивые демографические процессы были и остаются важными приоритетами для Казахстана, который является главной составляющей безопасности страны, в особенности учитывая расположение Казахстана в центре Евразии. С целью содействия и улучшению демографической ситуации в стране действует Национальная комиссия по делам женщин и семейно-демографической политике при Президенте Республики Казахстан.</a:t>
            </a:r>
            <a:endParaRPr lang="ru-RU" dirty="0"/>
          </a:p>
        </p:txBody>
      </p:sp>
    </p:spTree>
    <p:extLst>
      <p:ext uri="{BB962C8B-B14F-4D97-AF65-F5344CB8AC3E}">
        <p14:creationId xmlns:p14="http://schemas.microsoft.com/office/powerpoint/2010/main" val="620559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Переписи населения в РК</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С обретения независимости в Казахстане было проведено две переписи населения, первая прошла </a:t>
            </a:r>
            <a:r>
              <a:rPr lang="ru-RU" b="1" dirty="0" smtClean="0"/>
              <a:t>с 25 февраля по 4 марта 1999 года</a:t>
            </a:r>
            <a:r>
              <a:rPr lang="ru-RU" dirty="0" smtClean="0"/>
              <a:t>, вторая </a:t>
            </a:r>
            <a:r>
              <a:rPr lang="ru-RU" b="1" dirty="0" smtClean="0"/>
              <a:t>с 25 февраля по 6 марта 2009 года</a:t>
            </a:r>
            <a:r>
              <a:rPr lang="ru-RU" dirty="0" smtClean="0"/>
              <a:t>. </a:t>
            </a:r>
            <a:r>
              <a:rPr lang="ru-RU" b="1" dirty="0" smtClean="0"/>
              <a:t>В октябре месяце 2020 года </a:t>
            </a:r>
            <a:r>
              <a:rPr lang="ru-RU" dirty="0" smtClean="0"/>
              <a:t>планировалось проведение третьей переписи населения. Однако исходя из затянувшейся эпидемиологической обстановкой в стране, возможно изменятся даты проведения или формат проведения переписи населения.</a:t>
            </a:r>
            <a:endParaRPr lang="ru-RU" dirty="0"/>
          </a:p>
        </p:txBody>
      </p:sp>
    </p:spTree>
    <p:extLst>
      <p:ext uri="{BB962C8B-B14F-4D97-AF65-F5344CB8AC3E}">
        <p14:creationId xmlns:p14="http://schemas.microsoft.com/office/powerpoint/2010/main" val="4168604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Негативные факторы</a:t>
            </a:r>
            <a:endParaRPr lang="ru-RU" dirty="0"/>
          </a:p>
        </p:txBody>
      </p:sp>
      <p:sp>
        <p:nvSpPr>
          <p:cNvPr id="3" name="Объект 2"/>
          <p:cNvSpPr>
            <a:spLocks noGrp="1"/>
          </p:cNvSpPr>
          <p:nvPr>
            <p:ph idx="1"/>
          </p:nvPr>
        </p:nvSpPr>
        <p:spPr/>
        <p:txBody>
          <a:bodyPr/>
          <a:lstStyle/>
          <a:p>
            <a:r>
              <a:rPr lang="ru-RU" dirty="0" smtClean="0"/>
              <a:t>Широкомасштабная эмиграция, </a:t>
            </a:r>
          </a:p>
          <a:p>
            <a:r>
              <a:rPr lang="ru-RU" dirty="0" smtClean="0"/>
              <a:t>резкое уменьшение въезда в республику, </a:t>
            </a:r>
          </a:p>
          <a:p>
            <a:r>
              <a:rPr lang="ru-RU" dirty="0" smtClean="0"/>
              <a:t>низкий уровень рождаемости, </a:t>
            </a:r>
          </a:p>
          <a:p>
            <a:r>
              <a:rPr lang="ru-RU" dirty="0" smtClean="0"/>
              <a:t>высокий уровень смертности и числа абортов – все эти и другие факторы негативным образом отразились на демографической ситуации страны.</a:t>
            </a:r>
            <a:endParaRPr lang="ru-RU" dirty="0"/>
          </a:p>
        </p:txBody>
      </p:sp>
    </p:spTree>
    <p:extLst>
      <p:ext uri="{BB962C8B-B14F-4D97-AF65-F5344CB8AC3E}">
        <p14:creationId xmlns:p14="http://schemas.microsoft.com/office/powerpoint/2010/main" val="1618461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8640960" cy="550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161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a:t>
            </a:r>
            <a:endParaRPr lang="ru-RU" dirty="0"/>
          </a:p>
        </p:txBody>
      </p:sp>
      <p:sp>
        <p:nvSpPr>
          <p:cNvPr id="3" name="Объект 2"/>
          <p:cNvSpPr>
            <a:spLocks noGrp="1"/>
          </p:cNvSpPr>
          <p:nvPr>
            <p:ph idx="1"/>
          </p:nvPr>
        </p:nvSpPr>
        <p:spPr/>
        <p:txBody>
          <a:bodyPr/>
          <a:lstStyle/>
          <a:p>
            <a:r>
              <a:rPr lang="ru-RU" dirty="0" smtClean="0"/>
              <a:t>1.	Современные тенденции демографических и миграционных процессов в Казахстане</a:t>
            </a:r>
          </a:p>
          <a:p>
            <a:r>
              <a:rPr lang="ru-RU" dirty="0" smtClean="0"/>
              <a:t>2.	Государственная политика в сфере миграции</a:t>
            </a:r>
          </a:p>
          <a:p>
            <a:endParaRPr lang="ru-RU" dirty="0"/>
          </a:p>
        </p:txBody>
      </p:sp>
    </p:spTree>
    <p:extLst>
      <p:ext uri="{BB962C8B-B14F-4D97-AF65-F5344CB8AC3E}">
        <p14:creationId xmlns:p14="http://schemas.microsoft.com/office/powerpoint/2010/main" val="1760337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 данным комитета по статистики МНЭ РК, численность населения </a:t>
            </a:r>
            <a:endParaRPr lang="ru-RU" dirty="0"/>
          </a:p>
        </p:txBody>
      </p:sp>
      <p:sp>
        <p:nvSpPr>
          <p:cNvPr id="3" name="Объект 2"/>
          <p:cNvSpPr>
            <a:spLocks noGrp="1"/>
          </p:cNvSpPr>
          <p:nvPr>
            <p:ph idx="1"/>
          </p:nvPr>
        </p:nvSpPr>
        <p:spPr/>
        <p:txBody>
          <a:bodyPr/>
          <a:lstStyle/>
          <a:p>
            <a:r>
              <a:rPr lang="ru-RU" dirty="0" smtClean="0"/>
              <a:t>в конце 1991 года составляло 16,4 млн человек</a:t>
            </a:r>
          </a:p>
          <a:p>
            <a:r>
              <a:rPr lang="ru-RU" dirty="0" smtClean="0"/>
              <a:t>на начало 2000 года 14,9 млн человек</a:t>
            </a:r>
          </a:p>
          <a:p>
            <a:r>
              <a:rPr lang="ru-RU" dirty="0" smtClean="0"/>
              <a:t>в 2001 году,  14,8 млн граждан.</a:t>
            </a:r>
          </a:p>
          <a:p>
            <a:r>
              <a:rPr lang="ru-RU" dirty="0" smtClean="0"/>
              <a:t>2010 году численность населения вернулось к числу 1991 года 16,4 млн человек. </a:t>
            </a:r>
          </a:p>
          <a:p>
            <a:r>
              <a:rPr lang="ru-RU" dirty="0" smtClean="0"/>
              <a:t>На 1 января 2020 года численность населения составила 18 632,2 </a:t>
            </a:r>
            <a:r>
              <a:rPr lang="ru-RU" dirty="0" err="1" smtClean="0"/>
              <a:t>тыс</a:t>
            </a:r>
            <a:r>
              <a:rPr lang="ru-RU" dirty="0" smtClean="0"/>
              <a:t> человек</a:t>
            </a:r>
            <a:endParaRPr lang="ru-RU" dirty="0"/>
          </a:p>
        </p:txBody>
      </p:sp>
    </p:spTree>
    <p:extLst>
      <p:ext uri="{BB962C8B-B14F-4D97-AF65-F5344CB8AC3E}">
        <p14:creationId xmlns:p14="http://schemas.microsoft.com/office/powerpoint/2010/main" val="2137278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Этнический состав населения</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согласно переписи населения 1989 года в стране проживало </a:t>
            </a:r>
            <a:r>
              <a:rPr lang="ru-RU" b="1" dirty="0" smtClean="0"/>
              <a:t>16,2 млн человек </a:t>
            </a:r>
            <a:r>
              <a:rPr lang="ru-RU" dirty="0" smtClean="0"/>
              <a:t>численно преобладали </a:t>
            </a:r>
            <a:r>
              <a:rPr lang="ru-RU" b="1" dirty="0" smtClean="0"/>
              <a:t>казахи 40%</a:t>
            </a:r>
            <a:r>
              <a:rPr lang="ru-RU" dirty="0" smtClean="0"/>
              <a:t>, </a:t>
            </a:r>
            <a:r>
              <a:rPr lang="ru-RU" b="1" dirty="0" smtClean="0"/>
              <a:t>русские 37,6%</a:t>
            </a:r>
            <a:r>
              <a:rPr lang="ru-RU" dirty="0" smtClean="0"/>
              <a:t>, немцы 5,8%, украинцы 5,4%, татары 2% из общего количества жителей. </a:t>
            </a:r>
          </a:p>
          <a:p>
            <a:pPr marL="0" indent="0">
              <a:buNone/>
            </a:pPr>
            <a:r>
              <a:rPr lang="ru-RU" dirty="0" smtClean="0"/>
              <a:t>в 1989 году казахи составляли 40% или 6,4 млн человек из 16,2 млн чел., </a:t>
            </a:r>
          </a:p>
          <a:p>
            <a:pPr marL="0" indent="0">
              <a:buNone/>
            </a:pPr>
            <a:r>
              <a:rPr lang="ru-RU" dirty="0" smtClean="0"/>
              <a:t>то уже на начало 2019 года численность казахов составляет 67,98% или 12,5 млн человек из общего числа жителей страны.</a:t>
            </a:r>
            <a:endParaRPr lang="ru-RU" dirty="0"/>
          </a:p>
        </p:txBody>
      </p:sp>
    </p:spTree>
    <p:extLst>
      <p:ext uri="{BB962C8B-B14F-4D97-AF65-F5344CB8AC3E}">
        <p14:creationId xmlns:p14="http://schemas.microsoft.com/office/powerpoint/2010/main" val="2289625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Также, наблюдается прирост следующих национальностей</a:t>
            </a:r>
            <a:endParaRPr lang="ru-RU" dirty="0"/>
          </a:p>
        </p:txBody>
      </p:sp>
      <p:sp>
        <p:nvSpPr>
          <p:cNvPr id="3" name="Объект 2"/>
          <p:cNvSpPr>
            <a:spLocks noGrp="1"/>
          </p:cNvSpPr>
          <p:nvPr>
            <p:ph idx="1"/>
          </p:nvPr>
        </p:nvSpPr>
        <p:spPr/>
        <p:txBody>
          <a:bodyPr>
            <a:normAutofit lnSpcReduction="10000"/>
          </a:bodyPr>
          <a:lstStyle/>
          <a:p>
            <a:pPr marL="0" indent="0">
              <a:buNone/>
            </a:pPr>
            <a:r>
              <a:rPr lang="ru-RU" dirty="0" smtClean="0"/>
              <a:t> узбеков в 1989 году проживало 330 </a:t>
            </a:r>
            <a:r>
              <a:rPr lang="ru-RU" dirty="0" err="1" smtClean="0"/>
              <a:t>тыс</a:t>
            </a:r>
            <a:r>
              <a:rPr lang="ru-RU" dirty="0" smtClean="0"/>
              <a:t> человек, на начало 2019 году их проживает 590 </a:t>
            </a:r>
            <a:r>
              <a:rPr lang="ru-RU" dirty="0" err="1" smtClean="0"/>
              <a:t>тыс</a:t>
            </a:r>
            <a:r>
              <a:rPr lang="ru-RU" dirty="0" smtClean="0"/>
              <a:t> человек; </a:t>
            </a:r>
          </a:p>
          <a:p>
            <a:pPr marL="0" indent="0">
              <a:buNone/>
            </a:pPr>
            <a:r>
              <a:rPr lang="ru-RU" dirty="0" smtClean="0"/>
              <a:t>уйгур 181 и 270 </a:t>
            </a:r>
            <a:r>
              <a:rPr lang="ru-RU" dirty="0" err="1" smtClean="0"/>
              <a:t>тыс</a:t>
            </a:r>
            <a:r>
              <a:rPr lang="ru-RU" dirty="0" smtClean="0"/>
              <a:t> человек соответственно; </a:t>
            </a:r>
            <a:r>
              <a:rPr lang="ru-RU" dirty="0" err="1" smtClean="0"/>
              <a:t>турков</a:t>
            </a:r>
            <a:r>
              <a:rPr lang="ru-RU" dirty="0" smtClean="0"/>
              <a:t> 49 и 112 </a:t>
            </a:r>
            <a:r>
              <a:rPr lang="ru-RU" dirty="0" err="1" smtClean="0"/>
              <a:t>тыс</a:t>
            </a:r>
            <a:r>
              <a:rPr lang="ru-RU" dirty="0" smtClean="0"/>
              <a:t> человек соответственно; азербайджанцев 88 и 110 </a:t>
            </a:r>
            <a:r>
              <a:rPr lang="ru-RU" dirty="0" err="1" smtClean="0"/>
              <a:t>тыс</a:t>
            </a:r>
            <a:r>
              <a:rPr lang="ru-RU" dirty="0" smtClean="0"/>
              <a:t> человек соответственно; </a:t>
            </a:r>
          </a:p>
          <a:p>
            <a:pPr marL="0" indent="0">
              <a:buNone/>
            </a:pPr>
            <a:r>
              <a:rPr lang="ru-RU" dirty="0" smtClean="0"/>
              <a:t>дунган 29 и 72 тысячи человек соответственно.</a:t>
            </a:r>
            <a:endParaRPr lang="ru-RU" dirty="0"/>
          </a:p>
        </p:txBody>
      </p:sp>
    </p:spTree>
    <p:extLst>
      <p:ext uri="{BB962C8B-B14F-4D97-AF65-F5344CB8AC3E}">
        <p14:creationId xmlns:p14="http://schemas.microsoft.com/office/powerpoint/2010/main" val="254958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значительное снижение </a:t>
            </a:r>
            <a:endParaRPr lang="ru-RU" dirty="0"/>
          </a:p>
        </p:txBody>
      </p:sp>
      <p:sp>
        <p:nvSpPr>
          <p:cNvPr id="3" name="Объект 2"/>
          <p:cNvSpPr>
            <a:spLocks noGrp="1"/>
          </p:cNvSpPr>
          <p:nvPr>
            <p:ph idx="1"/>
          </p:nvPr>
        </p:nvSpPr>
        <p:spPr/>
        <p:txBody>
          <a:bodyPr>
            <a:normAutofit lnSpcReduction="10000"/>
          </a:bodyPr>
          <a:lstStyle/>
          <a:p>
            <a:r>
              <a:rPr lang="ru-RU" dirty="0" smtClean="0"/>
              <a:t>По тем же данным мы наблюдаем, значительное снижение </a:t>
            </a:r>
          </a:p>
          <a:p>
            <a:r>
              <a:rPr lang="ru-RU" dirty="0" smtClean="0"/>
              <a:t>русских в 1989 году проживало порядка 6 млн человек, на начало 2019 году проживает 3,5 млн человек, </a:t>
            </a:r>
          </a:p>
          <a:p>
            <a:r>
              <a:rPr lang="ru-RU" dirty="0" smtClean="0"/>
              <a:t>украинцев 878 </a:t>
            </a:r>
            <a:r>
              <a:rPr lang="ru-RU" dirty="0" err="1" smtClean="0"/>
              <a:t>тыс</a:t>
            </a:r>
            <a:r>
              <a:rPr lang="ru-RU" dirty="0" smtClean="0"/>
              <a:t> человек и 270 </a:t>
            </a:r>
            <a:r>
              <a:rPr lang="ru-RU" dirty="0" err="1" smtClean="0"/>
              <a:t>тыс</a:t>
            </a:r>
            <a:r>
              <a:rPr lang="ru-RU" dirty="0" smtClean="0"/>
              <a:t> человек соответственно, </a:t>
            </a:r>
          </a:p>
          <a:p>
            <a:r>
              <a:rPr lang="ru-RU" dirty="0" smtClean="0"/>
              <a:t>немцев 946 </a:t>
            </a:r>
            <a:r>
              <a:rPr lang="ru-RU" dirty="0" err="1" smtClean="0"/>
              <a:t>тыс</a:t>
            </a:r>
            <a:r>
              <a:rPr lang="ru-RU" dirty="0" smtClean="0"/>
              <a:t> человек и 178 </a:t>
            </a:r>
            <a:r>
              <a:rPr lang="ru-RU" dirty="0" err="1" smtClean="0"/>
              <a:t>тыс</a:t>
            </a:r>
            <a:r>
              <a:rPr lang="ru-RU" dirty="0" smtClean="0"/>
              <a:t> человек соответственно.</a:t>
            </a:r>
            <a:endParaRPr lang="ru-RU" dirty="0"/>
          </a:p>
        </p:txBody>
      </p:sp>
    </p:spTree>
    <p:extLst>
      <p:ext uri="{BB962C8B-B14F-4D97-AF65-F5344CB8AC3E}">
        <p14:creationId xmlns:p14="http://schemas.microsoft.com/office/powerpoint/2010/main" val="324540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6632"/>
            <a:ext cx="9144000"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056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Половозрастная структура населения</a:t>
            </a:r>
            <a:endParaRPr lang="ru-RU" dirty="0"/>
          </a:p>
        </p:txBody>
      </p:sp>
      <p:sp>
        <p:nvSpPr>
          <p:cNvPr id="3" name="Объект 2"/>
          <p:cNvSpPr>
            <a:spLocks noGrp="1"/>
          </p:cNvSpPr>
          <p:nvPr>
            <p:ph idx="1"/>
          </p:nvPr>
        </p:nvSpPr>
        <p:spPr/>
        <p:txBody>
          <a:bodyPr>
            <a:normAutofit fontScale="85000" lnSpcReduction="20000"/>
          </a:bodyPr>
          <a:lstStyle/>
          <a:p>
            <a:r>
              <a:rPr lang="ru-RU" dirty="0" smtClean="0"/>
              <a:t>По половозрастной пирамиде 1999 года мы видим, что до 24 лет доминирует количество мужчин, уже с 25 лет и до 39 лет пирамида выравнивается, женщины преобладают не значительно, но уже с 44 лет с каждым годом женщины значительно преобладают. </a:t>
            </a:r>
          </a:p>
          <a:p>
            <a:r>
              <a:rPr lang="ru-RU" dirty="0" smtClean="0"/>
              <a:t>Аналогично выглядит картина и на начало 2019 года. Из ниже приведенных диаграмм, мы видим, мужчины живут меньше, чем женщины. Опираясь на эти данные, необходимо выстраивать демографическую политику, направленную на улучшение качества жизни и выравнивание продолжительности жизни мужчин.</a:t>
            </a:r>
            <a:endParaRPr lang="ru-RU" dirty="0"/>
          </a:p>
        </p:txBody>
      </p:sp>
    </p:spTree>
    <p:extLst>
      <p:ext uri="{BB962C8B-B14F-4D97-AF65-F5344CB8AC3E}">
        <p14:creationId xmlns:p14="http://schemas.microsoft.com/office/powerpoint/2010/main" val="222292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71400"/>
            <a:ext cx="8784976" cy="626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4253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неблагоприятная демографическая ситуация </a:t>
            </a:r>
            <a:endParaRPr lang="ru-RU" dirty="0"/>
          </a:p>
        </p:txBody>
      </p:sp>
      <p:sp>
        <p:nvSpPr>
          <p:cNvPr id="3" name="Объект 2"/>
          <p:cNvSpPr>
            <a:spLocks noGrp="1"/>
          </p:cNvSpPr>
          <p:nvPr>
            <p:ph idx="1"/>
          </p:nvPr>
        </p:nvSpPr>
        <p:spPr/>
        <p:txBody>
          <a:bodyPr>
            <a:normAutofit lnSpcReduction="10000"/>
          </a:bodyPr>
          <a:lstStyle/>
          <a:p>
            <a:r>
              <a:rPr lang="ru-RU" dirty="0" smtClean="0"/>
              <a:t>Таким образом, неблагоприятная демографическая ситуация привела к некоторым структурным изменениям постоянного населения республики. Данные изменения обусловлены рядом факторов: миграционные процессы, снижение рождаемости, высокий уровень смертности взрослого и детского населения, уменьшение средней продолжительности.</a:t>
            </a:r>
            <a:endParaRPr lang="ru-RU" dirty="0"/>
          </a:p>
        </p:txBody>
      </p:sp>
    </p:spTree>
    <p:extLst>
      <p:ext uri="{BB962C8B-B14F-4D97-AF65-F5344CB8AC3E}">
        <p14:creationId xmlns:p14="http://schemas.microsoft.com/office/powerpoint/2010/main" val="171145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миграционные процессы с отрицательным сальдо </a:t>
            </a:r>
            <a:endParaRPr lang="ru-RU" dirty="0"/>
          </a:p>
        </p:txBody>
      </p:sp>
      <p:sp>
        <p:nvSpPr>
          <p:cNvPr id="3" name="Объект 2"/>
          <p:cNvSpPr>
            <a:spLocks noGrp="1"/>
          </p:cNvSpPr>
          <p:nvPr>
            <p:ph idx="1"/>
          </p:nvPr>
        </p:nvSpPr>
        <p:spPr/>
        <p:txBody>
          <a:bodyPr>
            <a:normAutofit lnSpcReduction="10000"/>
          </a:bodyPr>
          <a:lstStyle/>
          <a:p>
            <a:r>
              <a:rPr lang="ru-RU" dirty="0" smtClean="0"/>
              <a:t>Падение уровня жизни населения, снижение количества браков и рост бракоразводных процессов, а также многие другие факторы. Однако основными факторами, способствовавшими ухудшению демографической ситуации в стране, стали миграционные процессы с отрицательным сальдо для республики и снижение естественного прироста населения.</a:t>
            </a:r>
            <a:endParaRPr lang="ru-RU" dirty="0"/>
          </a:p>
        </p:txBody>
      </p:sp>
    </p:spTree>
    <p:extLst>
      <p:ext uri="{BB962C8B-B14F-4D97-AF65-F5344CB8AC3E}">
        <p14:creationId xmlns:p14="http://schemas.microsoft.com/office/powerpoint/2010/main" val="2092538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эмиграция из Казахстана</a:t>
            </a:r>
            <a:endParaRPr lang="ru-RU" dirty="0"/>
          </a:p>
        </p:txBody>
      </p:sp>
      <p:sp>
        <p:nvSpPr>
          <p:cNvPr id="3" name="Объект 2"/>
          <p:cNvSpPr>
            <a:spLocks noGrp="1"/>
          </p:cNvSpPr>
          <p:nvPr>
            <p:ph idx="1"/>
          </p:nvPr>
        </p:nvSpPr>
        <p:spPr/>
        <p:txBody>
          <a:bodyPr>
            <a:normAutofit fontScale="92500" lnSpcReduction="20000"/>
          </a:bodyPr>
          <a:lstStyle/>
          <a:p>
            <a:pPr marL="0" marR="0" algn="just">
              <a:lnSpc>
                <a:spcPct val="115000"/>
              </a:lnSpc>
              <a:spcBef>
                <a:spcPts val="0"/>
              </a:spcBef>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Одним из основных факторов снижения численности населения республики является эмиграция из Казахстана. Основными причинами миграции являются факторы экономического, социального и политического характера. Данные факторы повлияли и продолжают в некоторой степени влиять на миграционные настроения, тесно взаимодействуя друг с другом.</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1500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понятия</a:t>
            </a:r>
            <a:endParaRPr lang="en-US" dirty="0"/>
          </a:p>
        </p:txBody>
      </p:sp>
      <p:sp>
        <p:nvSpPr>
          <p:cNvPr id="3" name="Content Placeholder 2"/>
          <p:cNvSpPr>
            <a:spLocks noGrp="1"/>
          </p:cNvSpPr>
          <p:nvPr>
            <p:ph idx="1"/>
          </p:nvPr>
        </p:nvSpPr>
        <p:spPr/>
        <p:txBody>
          <a:bodyPr>
            <a:normAutofit fontScale="92500" lnSpcReduction="20000"/>
          </a:bodyPr>
          <a:lstStyle/>
          <a:p>
            <a:r>
              <a:rPr lang="ru-RU" dirty="0"/>
              <a:t>миграция - перемещение населения в пределах одной страны или из одной страны в другую;</a:t>
            </a:r>
          </a:p>
          <a:p>
            <a:endParaRPr lang="ru-RU" dirty="0"/>
          </a:p>
          <a:p>
            <a:r>
              <a:rPr lang="ru-RU" dirty="0" smtClean="0"/>
              <a:t>эмиграция </a:t>
            </a:r>
            <a:r>
              <a:rPr lang="ru-RU" dirty="0"/>
              <a:t>- вынужденное или добровольное переселение из своего отечества в другую страну по экономическим, политическим или религиозным причинам;</a:t>
            </a:r>
          </a:p>
          <a:p>
            <a:endParaRPr lang="ru-RU" dirty="0"/>
          </a:p>
          <a:p>
            <a:r>
              <a:rPr lang="ru-RU" dirty="0" smtClean="0"/>
              <a:t> </a:t>
            </a:r>
            <a:r>
              <a:rPr lang="ru-RU" dirty="0"/>
              <a:t>иммиграция - вселение в какую-либо страну на постоянное жительство (об иностранцах).</a:t>
            </a:r>
            <a:endParaRPr lang="en-US" dirty="0"/>
          </a:p>
        </p:txBody>
      </p:sp>
    </p:spTree>
    <p:extLst>
      <p:ext uri="{BB962C8B-B14F-4D97-AF65-F5344CB8AC3E}">
        <p14:creationId xmlns:p14="http://schemas.microsoft.com/office/powerpoint/2010/main" val="2844180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Куда выезжали из Казахстана?</a:t>
            </a:r>
            <a:endParaRPr lang="en-US" dirty="0"/>
          </a:p>
        </p:txBody>
      </p:sp>
      <p:sp>
        <p:nvSpPr>
          <p:cNvPr id="3" name="Content Placeholder 2"/>
          <p:cNvSpPr>
            <a:spLocks noGrp="1"/>
          </p:cNvSpPr>
          <p:nvPr>
            <p:ph idx="1"/>
          </p:nvPr>
        </p:nvSpPr>
        <p:spPr/>
        <p:txBody>
          <a:bodyPr>
            <a:normAutofit fontScale="92500" lnSpcReduction="20000"/>
          </a:bodyPr>
          <a:lstStyle/>
          <a:p>
            <a:r>
              <a:rPr lang="ru-RU" dirty="0"/>
              <a:t>Основные миграционные потоки направлены как в страны дальнего, так и в страны ближнего зарубежья. Среди стран ближнего зарубежья Россия, Украина, страны </a:t>
            </a:r>
            <a:r>
              <a:rPr lang="ru-RU" dirty="0" smtClean="0"/>
              <a:t>Центральной Азии </a:t>
            </a:r>
            <a:r>
              <a:rPr lang="ru-RU" dirty="0"/>
              <a:t>стали основными </a:t>
            </a:r>
            <a:r>
              <a:rPr lang="ru-RU" dirty="0" smtClean="0"/>
              <a:t>странами достижения </a:t>
            </a:r>
            <a:r>
              <a:rPr lang="ru-RU" dirty="0"/>
              <a:t>длямигрантов из Казахстана. За период с 1992 по 1994 годы 73% от общего количества эмигрантов из Казахстана выехало в страны СНГ. В «пиковом» 1994 году это число достигло 78%, из которых на Россию приходится 72%, Украину – 2%, Узбекистан– 1,7%, Беларусь и Кыргызстан – по 1%.</a:t>
            </a:r>
            <a:endParaRPr lang="en-US" dirty="0"/>
          </a:p>
        </p:txBody>
      </p:sp>
    </p:spTree>
    <p:extLst>
      <p:ext uri="{BB962C8B-B14F-4D97-AF65-F5344CB8AC3E}">
        <p14:creationId xmlns:p14="http://schemas.microsoft.com/office/powerpoint/2010/main" val="1865132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Среди стран дальнего зарубежья странамидостижения для эмигрантов стали Германия, Израиль, США, Канада, Греция. В целом число эмигрантов из Казахстана в дальнее зарубежье составляло около одной пятой всей численности выезжающих из всего СССР. </a:t>
            </a:r>
            <a:endParaRPr lang="en-US" dirty="0"/>
          </a:p>
        </p:txBody>
      </p:sp>
    </p:spTree>
    <p:extLst>
      <p:ext uri="{BB962C8B-B14F-4D97-AF65-F5344CB8AC3E}">
        <p14:creationId xmlns:p14="http://schemas.microsoft.com/office/powerpoint/2010/main" val="3958159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ru-RU" dirty="0"/>
              <a:t>Однако основной миграционный поток был направлен на Германию. Так, в 1994 году число эмигрантов, выбывших в страны дальнего зарубежья, составило 105 тыс. человек, или 22% от общегомиграционного потока изКазахстана, из которых 94,6% приходится на Германию. Данная тенденция сохранялась на протяжении 1990-х годов, при этом с Германией, Израилем, США, Канадой, Грецией сохранялось отрицательное сальдо миграции,</a:t>
            </a:r>
            <a:endParaRPr lang="en-US" dirty="0"/>
          </a:p>
        </p:txBody>
      </p:sp>
    </p:spTree>
    <p:extLst>
      <p:ext uri="{BB962C8B-B14F-4D97-AF65-F5344CB8AC3E}">
        <p14:creationId xmlns:p14="http://schemas.microsoft.com/office/powerpoint/2010/main" val="26967423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ru-RU" dirty="0"/>
              <a:t>то со странамиЦентральнойАзии Казахстанимеет положительное сальдо</a:t>
            </a:r>
            <a:r>
              <a:rPr lang="ru-RU" dirty="0" smtClean="0"/>
              <a:t>.</a:t>
            </a:r>
          </a:p>
          <a:p>
            <a:r>
              <a:rPr lang="ru-RU" dirty="0"/>
              <a:t>в то время как с Китаем, Монголией и Турцией – положительное сальдо. Последний факт объясняется проводимойгосударствомполитикой репатриации этнических казахов, в результате которой за период с 1991 по 2000 годы в республику прибыло 183, 6 тыс. человек [9].</a:t>
            </a:r>
            <a:endParaRPr lang="en-US" dirty="0"/>
          </a:p>
        </p:txBody>
      </p:sp>
    </p:spTree>
    <p:extLst>
      <p:ext uri="{BB962C8B-B14F-4D97-AF65-F5344CB8AC3E}">
        <p14:creationId xmlns:p14="http://schemas.microsoft.com/office/powerpoint/2010/main" val="728472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Этнический состав мигрантов довольно обширен и на протяжении прошлого десятилетия оставался примерно одинаковым. Так, в 1994 году из общего потока выбывших из Казахстана удельный вес русских составлял 58,9%, немцев – 19%, украинцев – 8%, казахов – 3%.</a:t>
            </a:r>
            <a:endParaRPr lang="en-US" dirty="0"/>
          </a:p>
        </p:txBody>
      </p:sp>
    </p:spTree>
    <p:extLst>
      <p:ext uri="{BB962C8B-B14F-4D97-AF65-F5344CB8AC3E}">
        <p14:creationId xmlns:p14="http://schemas.microsoft.com/office/powerpoint/2010/main" val="4228788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национальный состав эмигрантов </a:t>
            </a:r>
            <a:endParaRPr lang="en-US" dirty="0"/>
          </a:p>
        </p:txBody>
      </p:sp>
      <p:sp>
        <p:nvSpPr>
          <p:cNvPr id="3" name="Content Placeholder 2"/>
          <p:cNvSpPr>
            <a:spLocks noGrp="1"/>
          </p:cNvSpPr>
          <p:nvPr>
            <p:ph idx="1"/>
          </p:nvPr>
        </p:nvSpPr>
        <p:spPr/>
        <p:txBody>
          <a:bodyPr>
            <a:normAutofit/>
          </a:bodyPr>
          <a:lstStyle/>
          <a:p>
            <a:r>
              <a:rPr lang="ru-RU" dirty="0"/>
              <a:t>Хотя национальный состав эмигрантов разнообразен, около 60% выбывших составляют русские. Исключениемявляются 1995 и 1996 годы, когда число выбывших немцев в 5,4 и 5,9 раза соответственно превышало число выбывших русских. </a:t>
            </a:r>
            <a:endParaRPr lang="en-US" dirty="0"/>
          </a:p>
        </p:txBody>
      </p:sp>
    </p:spTree>
    <p:extLst>
      <p:ext uri="{BB962C8B-B14F-4D97-AF65-F5344CB8AC3E}">
        <p14:creationId xmlns:p14="http://schemas.microsoft.com/office/powerpoint/2010/main" val="3581227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Немцы составляют вторую после русских группу эмигрантов</a:t>
            </a:r>
            <a:endParaRPr lang="en-US" dirty="0"/>
          </a:p>
        </p:txBody>
      </p:sp>
      <p:sp>
        <p:nvSpPr>
          <p:cNvPr id="3" name="Content Placeholder 2"/>
          <p:cNvSpPr>
            <a:spLocks noGrp="1"/>
          </p:cNvSpPr>
          <p:nvPr>
            <p:ph idx="1"/>
          </p:nvPr>
        </p:nvSpPr>
        <p:spPr/>
        <p:txBody>
          <a:bodyPr>
            <a:normAutofit fontScale="77500" lnSpcReduction="20000"/>
          </a:bodyPr>
          <a:lstStyle/>
          <a:p>
            <a:r>
              <a:rPr lang="ru-RU" dirty="0"/>
              <a:t>Немцы составляют вторую после </a:t>
            </a:r>
            <a:r>
              <a:rPr lang="ru-RU" dirty="0" smtClean="0"/>
              <a:t>русских группу </a:t>
            </a:r>
            <a:r>
              <a:rPr lang="ru-RU" dirty="0"/>
              <a:t>эмигрантов </a:t>
            </a:r>
            <a:r>
              <a:rPr lang="ru-RU" dirty="0" smtClean="0"/>
              <a:t>из республики </a:t>
            </a:r>
            <a:r>
              <a:rPr lang="ru-RU" dirty="0"/>
              <a:t>и основную часть выезжающих в дальнее зарубежье. На протяжении 1990-х годов процент немцев, выбывших за пределы СНГ и стран Балтии, составил от 90 до 95%. В последние годы выезд немцев идет на убыль. Так, если в 1994 году число эмигрантов немецкой национальности составило 92,6 тыс. человек, то в 2000 году – 29,1 тыс. человек. Сокращение числа немецких эмигрантовобъясняется как сокращениемквоты для немцевв Германии, так и сокращением общей численности немцев в Казахстане. Так, если в 1989 году диаспора немцев в Казахстане составляла почти миллион, то к концу 1990-х годов около 80% выехало за пределы республики</a:t>
            </a:r>
            <a:endParaRPr lang="en-US" dirty="0"/>
          </a:p>
        </p:txBody>
      </p:sp>
    </p:spTree>
    <p:extLst>
      <p:ext uri="{BB962C8B-B14F-4D97-AF65-F5344CB8AC3E}">
        <p14:creationId xmlns:p14="http://schemas.microsoft.com/office/powerpoint/2010/main" val="745915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Снижение естественного прироста населения Наряду с миграцией, демографическая ситуация в 1990-е годы стремительно ухудшалась за счет снижения естественного прироста</a:t>
            </a:r>
            <a:endParaRPr lang="en-US" dirty="0"/>
          </a:p>
        </p:txBody>
      </p:sp>
    </p:spTree>
    <p:extLst>
      <p:ext uri="{BB962C8B-B14F-4D97-AF65-F5344CB8AC3E}">
        <p14:creationId xmlns:p14="http://schemas.microsoft.com/office/powerpoint/2010/main" val="39338224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ru-RU" dirty="0"/>
              <a:t>Этнический состав мигрантов отражает два важнейших процесса на постсоветском пространстве. С одной стороны, стремление казахов из других стран вернуться на историческую родину, с другой — эмиграция русскоязычного населения в Россию. В общей сложности среди 195 тысяч людей, прибывших в Казахстан в 2007–2017 годах на постоянное жительство, казахи составили 65%, а русские — 15%. Среди всех выбывших (245 тысяч) русские составляли 71%, немцы и украинцы — по 7%, казахи — только 4%.</a:t>
            </a:r>
            <a:endParaRPr lang="en-US" dirty="0"/>
          </a:p>
        </p:txBody>
      </p:sp>
    </p:spTree>
    <p:extLst>
      <p:ext uri="{BB962C8B-B14F-4D97-AF65-F5344CB8AC3E}">
        <p14:creationId xmlns:p14="http://schemas.microsoft.com/office/powerpoint/2010/main" val="26043638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Внешняя трудовая миграция </a:t>
            </a:r>
            <a:endParaRPr lang="en-US" dirty="0"/>
          </a:p>
        </p:txBody>
      </p:sp>
      <p:sp>
        <p:nvSpPr>
          <p:cNvPr id="3" name="Content Placeholder 2"/>
          <p:cNvSpPr>
            <a:spLocks noGrp="1"/>
          </p:cNvSpPr>
          <p:nvPr>
            <p:ph idx="1"/>
          </p:nvPr>
        </p:nvSpPr>
        <p:spPr/>
        <p:txBody>
          <a:bodyPr>
            <a:normAutofit fontScale="70000" lnSpcReduction="20000"/>
          </a:bodyPr>
          <a:lstStyle/>
          <a:p>
            <a:r>
              <a:rPr lang="ru-RU" dirty="0"/>
              <a:t>Обладающий огромным ресурсным потенциалом Казахстан в начале 2000-х по мере ускорения экономического роста на постсоветском пространстве стал второй страной (после России), принимающей трудящихся-мигрантов из других государств. Чтобы защитить внутренний рынок труда в условиях большого числа молодежи, Правительство Казахстана с начала 2000-х устанавливало квоты на привлечение иностранных работников и ограничение их числа в различных секторах экономики. Квоты устанавливались в процентном отношении к численности экономически активного населения36. Первоначально квота составляла 0,15%, что не превышало 10-11 тысяч человек. С 2004 по 2008 год происходил ежегодный прирост квоты, </a:t>
            </a:r>
            <a:r>
              <a:rPr lang="ru-RU" dirty="0" smtClean="0"/>
              <a:t>которая к </a:t>
            </a:r>
            <a:r>
              <a:rPr lang="ru-RU" dirty="0"/>
              <a:t>2008 году поднялась до уровня 1,6%, или 132,8 тысячи человек. </a:t>
            </a:r>
            <a:endParaRPr lang="en-US" dirty="0"/>
          </a:p>
        </p:txBody>
      </p:sp>
    </p:spTree>
    <p:extLst>
      <p:ext uri="{BB962C8B-B14F-4D97-AF65-F5344CB8AC3E}">
        <p14:creationId xmlns:p14="http://schemas.microsoft.com/office/powerpoint/2010/main" val="363271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Миграция: определение</a:t>
            </a:r>
            <a:br>
              <a:rPr lang="ru-RU" dirty="0"/>
            </a:br>
            <a:endParaRPr lang="en-US" dirty="0"/>
          </a:p>
        </p:txBody>
      </p:sp>
      <p:sp>
        <p:nvSpPr>
          <p:cNvPr id="3" name="Content Placeholder 2"/>
          <p:cNvSpPr>
            <a:spLocks noGrp="1"/>
          </p:cNvSpPr>
          <p:nvPr>
            <p:ph idx="1"/>
          </p:nvPr>
        </p:nvSpPr>
        <p:spPr/>
        <p:txBody>
          <a:bodyPr>
            <a:normAutofit/>
          </a:bodyPr>
          <a:lstStyle/>
          <a:p>
            <a:pPr marL="0" indent="0">
              <a:buNone/>
            </a:pPr>
            <a:r>
              <a:rPr lang="ru-RU" dirty="0" smtClean="0"/>
              <a:t>Этим </a:t>
            </a:r>
            <a:r>
              <a:rPr lang="ru-RU" dirty="0"/>
              <a:t>словом обозначают общее понятие — массовое передвижение людей </a:t>
            </a:r>
            <a:r>
              <a:rPr lang="ru-RU" dirty="0" smtClean="0"/>
              <a:t>с </a:t>
            </a:r>
            <a:r>
              <a:rPr lang="ru-RU" dirty="0"/>
              <a:t>целью сменить место жительства на время или навсегда. Такое перемещение может быть межгосударственным или внутри страны — например, из региона в регион, из сельской местности в город. Такое переселение называют внутренним.</a:t>
            </a:r>
            <a:endParaRPr lang="en-US" dirty="0"/>
          </a:p>
        </p:txBody>
      </p:sp>
    </p:spTree>
    <p:extLst>
      <p:ext uri="{BB962C8B-B14F-4D97-AF65-F5344CB8AC3E}">
        <p14:creationId xmlns:p14="http://schemas.microsoft.com/office/powerpoint/2010/main" val="3662342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ru-RU" dirty="0"/>
              <a:t>Однако в результате глобального экономического кризиса 2008–2009 годов она была снижена и в 2014 году составила 0,7% от экономически активного населения республики37. Практика квотирования впоследствии была закреплена в Законе «О миграции населения», принятом в 2011 году. Согласно официальной статистике, максимальным приток легальных трудовых мигрантов в страну был в 2007 году — 58,8 тыс. человек. Из них более 90% прибыли из-за пределов СНГ, в основном из Турции и Китая. В 2005–2009 годах доля граждан этих стран в привлеченной рабочей силе составила соответственно 40% и 16%. </a:t>
            </a:r>
            <a:endParaRPr lang="en-US" dirty="0"/>
          </a:p>
        </p:txBody>
      </p:sp>
    </p:spTree>
    <p:extLst>
      <p:ext uri="{BB962C8B-B14F-4D97-AF65-F5344CB8AC3E}">
        <p14:creationId xmlns:p14="http://schemas.microsoft.com/office/powerpoint/2010/main" val="2410586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ru-RU" dirty="0"/>
              <a:t>В отличие от России, где большая часть законных мигрантов была занята на рабочих местах, не требующих высокой квалификации, миграционная политика Казахстана была направлена на привлечение квалифицированных специалистов. Во многом это объясняется тем, что в миграционном обмене с Россией, Германией, Украиной страна потеряла более 2 миллионов человек, большинство которых обладало высокой профессиональной квалификацией — инженеров, врачей, технологов и техников, ученых и преподавателей вузов. Спрос на неквалифицированную рабочуюсилу удовлетворялся за счет нелегальной миграции из Узбекистана, Кыргызстана и Таджикистана. </a:t>
            </a:r>
            <a:endParaRPr lang="en-US" dirty="0"/>
          </a:p>
        </p:txBody>
      </p:sp>
    </p:spTree>
    <p:extLst>
      <p:ext uri="{BB962C8B-B14F-4D97-AF65-F5344CB8AC3E}">
        <p14:creationId xmlns:p14="http://schemas.microsoft.com/office/powerpoint/2010/main" val="31467145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В 2006 году в ходе легализации трудовых мигрантов было выявлено 164,5 тысячи иностранных граждан, которые работали в Казахстане без оформления соответствующих документов38. Эксперты оценивали численность нелегальных мигрантов во второй половине 2000-х в интервале от 250 тысяч до свыше 1 миллиона человек39. </a:t>
            </a:r>
            <a:endParaRPr lang="en-US" dirty="0"/>
          </a:p>
        </p:txBody>
      </p:sp>
    </p:spTree>
    <p:extLst>
      <p:ext uri="{BB962C8B-B14F-4D97-AF65-F5344CB8AC3E}">
        <p14:creationId xmlns:p14="http://schemas.microsoft.com/office/powerpoint/2010/main" val="635143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ru-RU" dirty="0"/>
              <a:t>В 2010–2014 годах восстановилась экономика и возобновился приток трудовых мигрантов после кризиса 2008–2009 годов. Как бы то ни было, численность легальных иностранных работников в Казахстане хотя и возросла, но не достигла отметок, наблюдавшихся перед кризисом и превышавших 50 тыс. человек. Число официально зарегистрированных квалифицированных трудовых мигрантов сокращалось и в последние годы: с 37 тысяч в 2015 году до 28 тысяч в 2017-м. В страну продолжается приток незаконных трудовых мигрантов — главным образом граждан Узбекистана, Таджикистана и Киргизии. Оценки незаконноймиграции сильно разнятся: от 300 000 до 1,5 миллиона </a:t>
            </a:r>
            <a:r>
              <a:rPr lang="ru-RU" dirty="0" smtClean="0"/>
              <a:t>человек. </a:t>
            </a:r>
            <a:r>
              <a:rPr lang="ru-RU" dirty="0"/>
              <a:t>Самой распространенной оценкой остается 1 миллион. </a:t>
            </a:r>
            <a:endParaRPr lang="en-US" dirty="0"/>
          </a:p>
        </p:txBody>
      </p:sp>
    </p:spTree>
    <p:extLst>
      <p:ext uri="{BB962C8B-B14F-4D97-AF65-F5344CB8AC3E}">
        <p14:creationId xmlns:p14="http://schemas.microsoft.com/office/powerpoint/2010/main" val="3472656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С апреля 2014 года подразделения миграционной полиции выдают разрешения трудовым мигрантам на работу у физических лиц в домашнем хозяйстве. Благодаря этим действиям только в 2015 году из теневого сектора было выведено более 140 тысяч мигрантов</a:t>
            </a:r>
            <a:endParaRPr lang="en-US" dirty="0"/>
          </a:p>
        </p:txBody>
      </p:sp>
    </p:spTree>
    <p:extLst>
      <p:ext uri="{BB962C8B-B14F-4D97-AF65-F5344CB8AC3E}">
        <p14:creationId xmlns:p14="http://schemas.microsoft.com/office/powerpoint/2010/main" val="1064296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a:t>По данным ГУВМ МВД России, в 2018 году из Казахстана в страну прибыло 111 тысяч трудовых мигрантов. Как показывают выборочные исследования, граждане Казахстана выполняют работу средней или высокой квалификации.</a:t>
            </a:r>
            <a:endParaRPr lang="en-US" dirty="0"/>
          </a:p>
        </p:txBody>
      </p:sp>
    </p:spTree>
    <p:extLst>
      <p:ext uri="{BB962C8B-B14F-4D97-AF65-F5344CB8AC3E}">
        <p14:creationId xmlns:p14="http://schemas.microsoft.com/office/powerpoint/2010/main" val="30994559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Внутренние миграционные потоки в Казахстане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ru-RU" dirty="0"/>
              <a:t>Внутренние миграционные потоки в Казахстане в 2000–2018 годах имели два полюса притяжения. Одним из них была новая столица — Астана (Нур-Султан), которая в результате миграции, согласно национальной статистике, получила более 510 тысяч человек. Вторым была прежняя столица Казахстана— Алматы, которая получила миграционный прирост не менее 385 тысяч человек. Главными источниками внутренних мигрантов были Туркестанская, Жамбылская и Восточно-Казахстанская области. </a:t>
            </a:r>
            <a:endParaRPr lang="en-US" dirty="0"/>
          </a:p>
        </p:txBody>
      </p:sp>
    </p:spTree>
    <p:extLst>
      <p:ext uri="{BB962C8B-B14F-4D97-AF65-F5344CB8AC3E}">
        <p14:creationId xmlns:p14="http://schemas.microsoft.com/office/powerpoint/2010/main" val="34329670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ru-RU" dirty="0"/>
              <a:t>Таким образом, внутренние миграционные потоки не способствовали смягчению территориальных диспропорций в распределении населения. Все попытки Правительства республики направить миграционные потоки с перенаселенного юга на север, опустевший из-за оттока русскоязычного населения, пока не дали очевидных результатов. Но эту задачу необходимо решать, так как в северной части страны находятся крупные предприятия, значительные аграрные и минеральные ресурсы. В ближайшее время республике необходимо внимательно отнестись к нарастающему демографическому давлению с юга и, возможно, модернизировать существующую миграционную политику относительно трудовых и постоянных мигрантов. Тем более что продолжается отток квалифицированных специалистов в другие страны, пусть и не такой, как в 90-х. Также необходимо регулировать внутренние миграционные потоки. В противном случае территориальные диспропорции в распределении населения будут тормозить социально-экономическое развитие</a:t>
            </a:r>
            <a:endParaRPr lang="en-US" dirty="0"/>
          </a:p>
        </p:txBody>
      </p:sp>
    </p:spTree>
    <p:extLst>
      <p:ext uri="{BB962C8B-B14F-4D97-AF65-F5344CB8AC3E}">
        <p14:creationId xmlns:p14="http://schemas.microsoft.com/office/powerpoint/2010/main" val="41019754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ru-RU" dirty="0"/>
              <a:t>Северная часть страны не сможет развиваться в полной мере из-за недостатка работников, южная часть будет обременять государство социальными обязательствами. С целью совершенствования системы регулирования миграционных процессов в стране была разработана Концепция миграционной политики Республики Казахстан на 2017–2021 годы, утвержденная постановлением Правительства от 29 сентября 2017 года № 602. Республика Казахстан придерживается стратегии временной миграции по вовлечению иностранных работников, оптимальному расселению граждан по территории страны, а также долгосрочной постоянной миграции по отношению к репатриантам, прибывающим в Республику Казахстан.</a:t>
            </a:r>
            <a:endParaRPr lang="en-US" dirty="0"/>
          </a:p>
        </p:txBody>
      </p:sp>
    </p:spTree>
    <p:extLst>
      <p:ext uri="{BB962C8B-B14F-4D97-AF65-F5344CB8AC3E}">
        <p14:creationId xmlns:p14="http://schemas.microsoft.com/office/powerpoint/2010/main" val="2797306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ru-RU" dirty="0"/>
              <a:t>В современном мире процессы резкого роста миграционных потоков характерны для многих регионов, в особенности для промышленно развитых стран, где наблюдается спад рождаемости и демографического роста коренного населения. На фоне сокращения рождаемости, старения населения и растущей потребности в высококвалифицированных специалистах иммиграция является одним из важных ресурсов экономического и социального развития. Однако круг проблем, возникающих с необходимостью интегрировать иммигрантов в общество принимающей стороны, рассматривается значительной частью государств как угроза экономической и социальной стабильности, культурному развитию и национальной идентичности</a:t>
            </a:r>
            <a:endParaRPr lang="en-US" dirty="0"/>
          </a:p>
        </p:txBody>
      </p:sp>
    </p:spTree>
    <p:extLst>
      <p:ext uri="{BB962C8B-B14F-4D97-AF65-F5344CB8AC3E}">
        <p14:creationId xmlns:p14="http://schemas.microsoft.com/office/powerpoint/2010/main" val="367288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Виды миграции</a:t>
            </a:r>
            <a:endParaRPr lang="en-US" dirty="0"/>
          </a:p>
        </p:txBody>
      </p:sp>
      <p:sp>
        <p:nvSpPr>
          <p:cNvPr id="3" name="Content Placeholder 2"/>
          <p:cNvSpPr>
            <a:spLocks noGrp="1"/>
          </p:cNvSpPr>
          <p:nvPr>
            <p:ph idx="1"/>
          </p:nvPr>
        </p:nvSpPr>
        <p:spPr/>
        <p:txBody>
          <a:bodyPr>
            <a:normAutofit fontScale="77500" lnSpcReduction="20000"/>
          </a:bodyPr>
          <a:lstStyle/>
          <a:p>
            <a:r>
              <a:rPr lang="ru-RU" dirty="0"/>
              <a:t>Внутренняя — перемещение в пределах родины. В прошлом такое переселение часто было вызвано индустриализацией и урбанизацией: города росли, появлялись крупные производства с большим количеством рабочих мест — и люди массово покидали сельскую местность в надежде обрести лучшие условия в городе.</a:t>
            </a:r>
          </a:p>
          <a:p>
            <a:endParaRPr lang="ru-RU" dirty="0"/>
          </a:p>
          <a:p>
            <a:r>
              <a:rPr lang="ru-RU" dirty="0"/>
              <a:t>Внешняя — переезд в другую страну. Чаще всего это вызвано неблагоприятной политико-экономической ситуацией на родине или семейными обстоятельствами. Внешнее перемещение еще разделяют на внутриконтинентальное и межконтинентальное.</a:t>
            </a:r>
            <a:endParaRPr lang="en-US" dirty="0"/>
          </a:p>
        </p:txBody>
      </p:sp>
    </p:spTree>
    <p:extLst>
      <p:ext uri="{BB962C8B-B14F-4D97-AF65-F5344CB8AC3E}">
        <p14:creationId xmlns:p14="http://schemas.microsoft.com/office/powerpoint/2010/main" val="30623917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46184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Виды миграции</a:t>
            </a:r>
            <a:endParaRPr lang="en-US" dirty="0"/>
          </a:p>
        </p:txBody>
      </p:sp>
      <p:sp>
        <p:nvSpPr>
          <p:cNvPr id="3" name="Content Placeholder 2"/>
          <p:cNvSpPr>
            <a:spLocks noGrp="1"/>
          </p:cNvSpPr>
          <p:nvPr>
            <p:ph idx="1"/>
          </p:nvPr>
        </p:nvSpPr>
        <p:spPr/>
        <p:txBody>
          <a:bodyPr/>
          <a:lstStyle/>
          <a:p>
            <a:r>
              <a:rPr lang="ru-RU" dirty="0"/>
              <a:t>По добровольности. Переезд может быть вынужденным или </a:t>
            </a:r>
            <a:r>
              <a:rPr lang="ru-RU" dirty="0" smtClean="0"/>
              <a:t>добровольным</a:t>
            </a:r>
          </a:p>
          <a:p>
            <a:r>
              <a:rPr lang="ru-RU" dirty="0"/>
              <a:t>По срокам. Различают временное и постоянное переселение</a:t>
            </a:r>
            <a:r>
              <a:rPr lang="ru-RU" dirty="0" smtClean="0"/>
              <a:t>.</a:t>
            </a:r>
          </a:p>
          <a:p>
            <a:r>
              <a:rPr lang="ru-RU" dirty="0"/>
              <a:t>По отношению к закону. Переехать можно легально или нелегально.</a:t>
            </a:r>
            <a:endParaRPr lang="en-US" dirty="0"/>
          </a:p>
        </p:txBody>
      </p:sp>
    </p:spTree>
    <p:extLst>
      <p:ext uri="{BB962C8B-B14F-4D97-AF65-F5344CB8AC3E}">
        <p14:creationId xmlns:p14="http://schemas.microsoft.com/office/powerpoint/2010/main" val="185955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Иммиграция</a:t>
            </a:r>
            <a:br>
              <a:rPr lang="ru-RU" dirty="0"/>
            </a:br>
            <a:endParaRPr lang="en-US" dirty="0"/>
          </a:p>
        </p:txBody>
      </p:sp>
      <p:sp>
        <p:nvSpPr>
          <p:cNvPr id="3" name="Content Placeholder 2"/>
          <p:cNvSpPr>
            <a:spLocks noGrp="1"/>
          </p:cNvSpPr>
          <p:nvPr>
            <p:ph idx="1"/>
          </p:nvPr>
        </p:nvSpPr>
        <p:spPr/>
        <p:txBody>
          <a:bodyPr>
            <a:normAutofit fontScale="55000" lnSpcReduction="20000"/>
          </a:bodyPr>
          <a:lstStyle/>
          <a:p>
            <a:r>
              <a:rPr lang="ru-RU" dirty="0" smtClean="0"/>
              <a:t>Приставка </a:t>
            </a:r>
            <a:r>
              <a:rPr lang="ru-RU" dirty="0"/>
              <a:t>«им-» в этом слове соответствует «в-», а само латинское immigro переводится как «въезжаю», «вселяюсь». Соответственно, этим термином обозначают въезд иностранцев с целью долгосрочного пребывания или на постоянное проживание. Скажем, если человек переехал из Мексики в США, то для Штатов он — иммигрант.</a:t>
            </a:r>
          </a:p>
          <a:p>
            <a:endParaRPr lang="ru-RU" dirty="0"/>
          </a:p>
          <a:p>
            <a:r>
              <a:rPr lang="ru-RU" dirty="0"/>
              <a:t>В самых общих словах причину этого феномена можно обозначить как поиск лучшей жизни. Под этим определением может скрываться что угодно в зависимости от конкретного человека, его ценностей, стремлений, взглядов, даже возраст может влиять. Кому-то важна безопасность, кто-то ищет качественное высшее образование и работу, другим нужны политические и гражданские свободы, иным важно господство определенной религии.</a:t>
            </a:r>
          </a:p>
          <a:p>
            <a:endParaRPr lang="ru-RU" dirty="0"/>
          </a:p>
          <a:p>
            <a:r>
              <a:rPr lang="ru-RU" dirty="0"/>
              <a:t>По данным ООН за 2017 год, больше других государств людей приняли США — 49,8 миллиона. Дальше идут Саудовская Аравия и Германия (по 12,2 млн), Россия (11,7), Великобритания (8,8), Объединенные Арабские Эмираты (8,3), Франция, Канада (по 7,9), Австралия (7) и Испания (5,9).</a:t>
            </a:r>
            <a:endParaRPr lang="en-US" dirty="0"/>
          </a:p>
        </p:txBody>
      </p:sp>
    </p:spTree>
    <p:extLst>
      <p:ext uri="{BB962C8B-B14F-4D97-AF65-F5344CB8AC3E}">
        <p14:creationId xmlns:p14="http://schemas.microsoft.com/office/powerpoint/2010/main" val="79303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Эмиграция</a:t>
            </a:r>
            <a:br>
              <a:rPr lang="ru-RU" dirty="0"/>
            </a:br>
            <a:endParaRPr lang="en-US" dirty="0"/>
          </a:p>
        </p:txBody>
      </p:sp>
      <p:sp>
        <p:nvSpPr>
          <p:cNvPr id="3" name="Content Placeholder 2"/>
          <p:cNvSpPr>
            <a:spLocks noGrp="1"/>
          </p:cNvSpPr>
          <p:nvPr>
            <p:ph idx="1"/>
          </p:nvPr>
        </p:nvSpPr>
        <p:spPr/>
        <p:txBody>
          <a:bodyPr>
            <a:normAutofit fontScale="62500" lnSpcReduction="20000"/>
          </a:bodyPr>
          <a:lstStyle/>
          <a:p>
            <a:r>
              <a:rPr lang="ru-RU" dirty="0" smtClean="0"/>
              <a:t>Это </a:t>
            </a:r>
            <a:r>
              <a:rPr lang="ru-RU" dirty="0"/>
              <a:t>противоположное въезду явление, то есть выезд на постоянное проживание в другое государство. Таким образом, каждый, кто меняет одну страну на другую, становится одновременно иммигрантом и эмигрантом. Если человек уехал из Мексики в США, то для Штатов он — иммигрант, для Мексики — эмигрант.</a:t>
            </a:r>
          </a:p>
          <a:p>
            <a:endParaRPr lang="ru-RU" dirty="0"/>
          </a:p>
          <a:p>
            <a:r>
              <a:rPr lang="ru-RU" dirty="0"/>
              <a:t>Причины — недостаточно высокое качество жизни, возможность получить желаемое образование или работу с достойной оплатой только за границей, преследование по политическим или иным мотивам, несогласие с политическим режимом на родине, война.</a:t>
            </a:r>
          </a:p>
          <a:p>
            <a:endParaRPr lang="ru-RU" dirty="0"/>
          </a:p>
          <a:p>
            <a:r>
              <a:rPr lang="ru-RU" dirty="0"/>
              <a:t>Интересно, что топ-10 стран по количеству эмигрантов за 2017 год входят две державы из списка тех, кто принимает больше всего иммигрантов — это Россия и Великобритания. Полностью десятка выглядит так: Индия (16,6 млн), Мексика (13), Россия (10,6), Китай (10), Бангладеш (7,5), Сирия (6,9), Пакистан (6), Украина (5,9), Филиппины (5,7), Великобритания (4,9).</a:t>
            </a:r>
            <a:endParaRPr lang="en-US" dirty="0"/>
          </a:p>
        </p:txBody>
      </p:sp>
    </p:spTree>
    <p:extLst>
      <p:ext uri="{BB962C8B-B14F-4D97-AF65-F5344CB8AC3E}">
        <p14:creationId xmlns:p14="http://schemas.microsoft.com/office/powerpoint/2010/main" val="190194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Миграционная политика</a:t>
            </a:r>
            <a:endParaRPr lang="en-US" dirty="0"/>
          </a:p>
        </p:txBody>
      </p:sp>
      <p:sp>
        <p:nvSpPr>
          <p:cNvPr id="3" name="Content Placeholder 2"/>
          <p:cNvSpPr>
            <a:spLocks noGrp="1"/>
          </p:cNvSpPr>
          <p:nvPr>
            <p:ph idx="1"/>
          </p:nvPr>
        </p:nvSpPr>
        <p:spPr/>
        <p:txBody>
          <a:bodyPr>
            <a:normAutofit fontScale="40000" lnSpcReduction="20000"/>
          </a:bodyPr>
          <a:lstStyle/>
          <a:p>
            <a:r>
              <a:rPr lang="ru-RU" dirty="0"/>
              <a:t>Каждое государство заинтересовано в людях, но люди бывают разные, так что у этого явления есть плюсы и минусы. Поэтому большинство государств принимают миграционные законы и устанавливают квоты. При этом трудовая и профессиональная иммиграция может быть и полезной — в первую очередь для экономики. Правительства стараются привлекать образованных, квалифицированных специалистов, особенно людей редких профессий.</a:t>
            </a:r>
          </a:p>
          <a:p>
            <a:endParaRPr lang="ru-RU" dirty="0"/>
          </a:p>
          <a:p>
            <a:r>
              <a:rPr lang="ru-RU" dirty="0"/>
              <a:t>Некоторые страны предоставляют возможности так называемой бизнес-миграции. Власти выдают предпринимательские визы, разрабатывают и внедряют программы резидентства или гражданства за инвестиции. Состоятельные иностранцы могут рассчитывать на получение ВНЖ, ПМЖ или даже сразу паспорта в обмен на вклад в экономику. Шансы положительного решения в таких случаях обычно велики.</a:t>
            </a:r>
          </a:p>
          <a:p>
            <a:endParaRPr lang="ru-RU" dirty="0"/>
          </a:p>
          <a:p>
            <a:r>
              <a:rPr lang="ru-RU" dirty="0"/>
              <a:t>Обычно инвестиция подразумевает такие варианты, как безвозвратное пожертвование, вложение в недвижимость, в ценные бумаги. Процедура состоит из сбора и подачи документов, оплаты госпошлин и самой инвестиции. Стоимость такого гражданства варьируется от $100–200 тыс. в Карибском бассейне до, например, €2,150 млн на Кипре. Плюс расходы на бюрократическую процедуру.</a:t>
            </a:r>
          </a:p>
          <a:p>
            <a:endParaRPr lang="ru-RU" dirty="0"/>
          </a:p>
          <a:p>
            <a:r>
              <a:rPr lang="ru-RU" dirty="0"/>
              <a:t>За эти деньги инвестор и его семья получают право пользоваться всеми возможностями новой страны, ему становятся доступны все преимущества, которые дает статус гражданина. А государство использует вырученные деньги для развития и экономики.</a:t>
            </a:r>
          </a:p>
          <a:p>
            <a:endParaRPr lang="ru-RU" dirty="0"/>
          </a:p>
          <a:p>
            <a:r>
              <a:rPr lang="ru-RU" dirty="0"/>
              <a:t>Бизнес-мигрантам обычно не требуется знание языка, они не всегда обязаны даже посещать</a:t>
            </a:r>
            <a:endParaRPr lang="en-US" dirty="0"/>
          </a:p>
        </p:txBody>
      </p:sp>
    </p:spTree>
    <p:extLst>
      <p:ext uri="{BB962C8B-B14F-4D97-AF65-F5344CB8AC3E}">
        <p14:creationId xmlns:p14="http://schemas.microsoft.com/office/powerpoint/2010/main" val="363149742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3227</Words>
  <Application>Microsoft Office PowerPoint</Application>
  <PresentationFormat>On-screen Show (4:3)</PresentationFormat>
  <Paragraphs>125</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Times New Roman</vt:lpstr>
      <vt:lpstr>Тема Office</vt:lpstr>
      <vt:lpstr>Лекция 11</vt:lpstr>
      <vt:lpstr>План </vt:lpstr>
      <vt:lpstr>понятия</vt:lpstr>
      <vt:lpstr>Миграция: определение </vt:lpstr>
      <vt:lpstr>Виды миграции</vt:lpstr>
      <vt:lpstr>Виды миграции</vt:lpstr>
      <vt:lpstr>Иммиграция </vt:lpstr>
      <vt:lpstr>Эмиграция </vt:lpstr>
      <vt:lpstr>Миграционная политика</vt:lpstr>
      <vt:lpstr>Характеристики демографии общества </vt:lpstr>
      <vt:lpstr>Демографическая ситуация </vt:lpstr>
      <vt:lpstr>Почему мы говорим?</vt:lpstr>
      <vt:lpstr>Почему эта проблема важна для нас?</vt:lpstr>
      <vt:lpstr>Угроза национальной безопасности</vt:lpstr>
      <vt:lpstr>Угроза национальной безопасности</vt:lpstr>
      <vt:lpstr>PowerPoint Presentation</vt:lpstr>
      <vt:lpstr>Переписи населения в РК</vt:lpstr>
      <vt:lpstr>Негативные факторы</vt:lpstr>
      <vt:lpstr>PowerPoint Presentation</vt:lpstr>
      <vt:lpstr>По данным комитета по статистики МНЭ РК, численность населения </vt:lpstr>
      <vt:lpstr>Этнический состав населения</vt:lpstr>
      <vt:lpstr>Также, наблюдается прирост следующих национальностей</vt:lpstr>
      <vt:lpstr>значительное снижение </vt:lpstr>
      <vt:lpstr>PowerPoint Presentation</vt:lpstr>
      <vt:lpstr>Половозрастная структура населения</vt:lpstr>
      <vt:lpstr>PowerPoint Presentation</vt:lpstr>
      <vt:lpstr>неблагоприятная демографическая ситуация </vt:lpstr>
      <vt:lpstr>миграционные процессы с отрицательным сальдо </vt:lpstr>
      <vt:lpstr>эмиграция из Казахстана</vt:lpstr>
      <vt:lpstr>Куда выезжали из Казахстана?</vt:lpstr>
      <vt:lpstr>PowerPoint Presentation</vt:lpstr>
      <vt:lpstr>PowerPoint Presentation</vt:lpstr>
      <vt:lpstr>PowerPoint Presentation</vt:lpstr>
      <vt:lpstr>PowerPoint Presentation</vt:lpstr>
      <vt:lpstr>национальный состав эмигрантов </vt:lpstr>
      <vt:lpstr>Немцы составляют вторую после русских группу эмигрантов</vt:lpstr>
      <vt:lpstr>PowerPoint Presentation</vt:lpstr>
      <vt:lpstr>PowerPoint Presentation</vt:lpstr>
      <vt:lpstr>Внешняя трудовая миграция </vt:lpstr>
      <vt:lpstr>PowerPoint Presentation</vt:lpstr>
      <vt:lpstr>PowerPoint Presentation</vt:lpstr>
      <vt:lpstr>PowerPoint Presentation</vt:lpstr>
      <vt:lpstr>PowerPoint Presentation</vt:lpstr>
      <vt:lpstr>PowerPoint Presentation</vt:lpstr>
      <vt:lpstr>PowerPoint Presentation</vt:lpstr>
      <vt:lpstr>Внутренние миграционные потоки в Казахстане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Андрей</dc:creator>
  <cp:lastModifiedBy>Kundakbayeva Zhanat</cp:lastModifiedBy>
  <cp:revision>9</cp:revision>
  <dcterms:created xsi:type="dcterms:W3CDTF">2020-11-03T03:30:43Z</dcterms:created>
  <dcterms:modified xsi:type="dcterms:W3CDTF">2020-11-03T05:29:45Z</dcterms:modified>
</cp:coreProperties>
</file>