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256" r:id="rId2"/>
    <p:sldId id="257" r:id="rId3"/>
    <p:sldId id="258" r:id="rId4"/>
    <p:sldId id="259" r:id="rId5"/>
    <p:sldId id="260" r:id="rId6"/>
    <p:sldId id="311" r:id="rId7"/>
    <p:sldId id="265" r:id="rId8"/>
    <p:sldId id="266" r:id="rId9"/>
    <p:sldId id="267" r:id="rId10"/>
    <p:sldId id="313" r:id="rId11"/>
    <p:sldId id="269" r:id="rId12"/>
    <p:sldId id="270" r:id="rId13"/>
    <p:sldId id="271" r:id="rId14"/>
    <p:sldId id="312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14" r:id="rId46"/>
    <p:sldId id="305" r:id="rId47"/>
  </p:sldIdLst>
  <p:sldSz cx="9144000" cy="6858000" type="screen4x3"/>
  <p:notesSz cx="6796088" cy="992505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58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481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BF1660-6859-4244-ABEE-EDFB20F7A87E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481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96754-DB66-4725-9D8D-E4F13ECF8C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6235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1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2227" name="AutoShape 2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2228" name="AutoShape 3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2229" name="AutoShape 4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2230" name="AutoShape 5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2231" name="AutoShape 6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2232" name="Text Box 7"/>
          <p:cNvSpPr txBox="1">
            <a:spLocks noChangeArrowheads="1"/>
          </p:cNvSpPr>
          <p:nvPr/>
        </p:nvSpPr>
        <p:spPr bwMode="auto">
          <a:xfrm>
            <a:off x="0" y="0"/>
            <a:ext cx="2938463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2233" name="Text Box 8"/>
          <p:cNvSpPr txBox="1">
            <a:spLocks noChangeArrowheads="1"/>
          </p:cNvSpPr>
          <p:nvPr/>
        </p:nvSpPr>
        <p:spPr bwMode="auto">
          <a:xfrm>
            <a:off x="3849688" y="0"/>
            <a:ext cx="2938462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2234" name="Rectangle 9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22338" y="742950"/>
            <a:ext cx="4949825" cy="371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82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1700"/>
            <a:ext cx="5429250" cy="445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80" tIns="44640" rIns="89280" bIns="446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52236" name="Text Box 11"/>
          <p:cNvSpPr txBox="1">
            <a:spLocks noChangeArrowheads="1"/>
          </p:cNvSpPr>
          <p:nvPr/>
        </p:nvSpPr>
        <p:spPr bwMode="auto">
          <a:xfrm>
            <a:off x="0" y="9424988"/>
            <a:ext cx="2938463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3849688" y="9424988"/>
            <a:ext cx="2936875" cy="48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80" tIns="44640" rIns="89280" bIns="4464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130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fld id="{5E5F907B-14C8-483A-AA99-D640A6A7899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41375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3C4DAFB4-CD28-4A07-94B0-20A3A0F1B530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1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3849688" y="9424988"/>
            <a:ext cx="2938462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280" tIns="44640" rIns="89280" bIns="44640" anchor="b"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fld id="{DB026EFA-8737-47D8-8B7F-20BCCD28E326}" type="slidenum">
              <a:rPr lang="en-GB" altLang="en-US" sz="130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pPr algn="r" eaLnBrk="1" hangingPunct="1">
                <a:buClrTx/>
                <a:buFontTx/>
                <a:buNone/>
              </a:pPr>
              <a:t>1</a:t>
            </a:fld>
            <a:endParaRPr lang="en-GB" altLang="en-US" sz="1300">
              <a:solidFill>
                <a:srgbClr val="000000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931863" y="742950"/>
            <a:ext cx="4941887" cy="37242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3253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79450" y="4713288"/>
            <a:ext cx="5437188" cy="44672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0266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E5F907B-14C8-483A-AA99-D640A6A78992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94228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C8ACF779-1458-4ADF-AE65-046B442A7C7E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11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6656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656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96232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F48854BD-B42B-420B-911F-65C835BD28AC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12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6758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758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15928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9406609D-F11A-4AC6-BA9F-7B456045C60D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13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6861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861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03199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E5F907B-14C8-483A-AA99-D640A6A78992}" type="slidenum">
              <a:rPr lang="en-GB" altLang="en-US" smtClean="0"/>
              <a:pPr/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95524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7337546A-B9D8-4924-9352-EBF273F2E535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15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6963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963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71500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75F2E4A8-737B-4E11-918C-982BACD40DA8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16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7065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066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73678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4F2EDD81-0BAF-4C7A-996D-A14CAB320B4C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17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7168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68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2910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4DEA474C-FB41-40EA-ADAF-816FE30F09CA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18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7270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270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06988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98E10B07-90F6-404F-81EA-8F423AA89D4B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19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7373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373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131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9E100592-187A-44B0-8E56-4A6582A1F1C0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2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542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8371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B3FC4A97-3151-4F23-A1F8-A3BDE64BDB7D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20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7475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475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72884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1CBC7514-4EB9-4982-91E1-5FE47F4CF3C3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21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7577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81499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384A65E1-8AB4-46D8-AE85-1889D9D495DE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22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7680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680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5799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E170AAAD-66B6-45A3-8BC0-821D0033353C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23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7782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435055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AC651C47-C7F7-45E4-995C-18A53B1CCC76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24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7885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885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53699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28A6BB0E-4994-40E4-B719-8F79BC874503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25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798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98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30991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ED386E64-792D-4B02-AC46-1B5EC15A84A7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26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8089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090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5457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A898EC5E-6F92-4C07-9096-B7C8E41F31D1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27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8192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2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434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DF1527F2-05B4-49D6-9173-67C5818277CC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28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8294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294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427674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16FD336C-936F-49FF-BBB5-2F38B5B794D6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29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839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39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8920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9549E5A5-6D5B-4AB8-92FD-C1B311CAB4F3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3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5529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30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56541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3F83394D-69D0-48EA-A37B-369822D792A3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30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8499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499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46040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3D448586-23E7-409D-AA53-DDE46FA87586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31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8601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602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7299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87F70183-AA76-425E-B06A-2476913C5D8F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32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870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704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475963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3D3B44CA-D2B7-4977-82E3-5F26C4046353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33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8806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806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808723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3F1F1D33-5386-4000-8F8D-E028448050A5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34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8909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909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93049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580D110D-85E7-4665-9B76-8670CA3BFD8B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35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9011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011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660683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264FAF53-E753-4C85-B4BC-03DD53BFB283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36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9113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06987" cy="38306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114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9613" y="4859338"/>
            <a:ext cx="5672137" cy="459898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236092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8DA526A8-0E7E-4F87-9D5E-27BE7A982DDB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37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9216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06987" cy="38306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6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9613" y="4859338"/>
            <a:ext cx="5672137" cy="459898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262702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C7C0BAE0-73D1-49F9-98B5-F5A722F6D878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38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9318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06987" cy="38306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318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9613" y="4859338"/>
            <a:ext cx="5672137" cy="459898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217480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3D1F9CD0-3932-4134-8B3B-89CECE83449D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39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9421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421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717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D67BD328-93D2-49D4-9253-6A761C668CB0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4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5632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719618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2434E944-A96F-41DA-A40F-0BBC4C576A0A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40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9523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523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484241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5BFDD568-75D6-4947-B24D-C3BE399AF19E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41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9625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626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49120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32377AF2-23F7-4135-88F9-8F0D948899CD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42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9728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728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897678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29399644-5BB8-46EB-B698-E48D9553E705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43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9830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30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730716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79203FD4-1C4A-4578-A0C9-1CE99C9882A1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44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9933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933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092941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12">
            <a:extLst>
              <a:ext uri="{FF2B5EF4-FFF2-40B4-BE49-F238E27FC236}">
                <a16:creationId xmlns:a16="http://schemas.microsoft.com/office/drawing/2014/main" xmlns="" id="{71E3A167-FDC1-70AE-607A-F678280849F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38CB57C2-E6DB-45EC-9FD5-E4AD6171A07D}" type="slidenum">
              <a:rPr lang="en-GB" altLang="en-US">
                <a:solidFill>
                  <a:srgbClr val="000000"/>
                </a:solidFill>
                <a:ea typeface="Arial Unicode MS" pitchFamily="34" charset="-128"/>
              </a:rPr>
              <a:pPr eaLnBrk="1" hangingPunct="1"/>
              <a:t>45</a:t>
            </a:fld>
            <a:endParaRPr lang="en-GB" altLang="en-US">
              <a:solidFill>
                <a:srgbClr val="000000"/>
              </a:solidFill>
              <a:ea typeface="Arial Unicode MS" pitchFamily="34" charset="-128"/>
            </a:endParaRPr>
          </a:p>
        </p:txBody>
      </p:sp>
      <p:sp>
        <p:nvSpPr>
          <p:cNvPr id="100355" name="Rectangle 1">
            <a:extLst>
              <a:ext uri="{FF2B5EF4-FFF2-40B4-BE49-F238E27FC236}">
                <a16:creationId xmlns:a16="http://schemas.microsoft.com/office/drawing/2014/main" xmlns="" id="{871DB60E-FBDE-6909-FEE1-A9E0A5BC1BCB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0356" name="Rectangle 2">
            <a:extLst>
              <a:ext uri="{FF2B5EF4-FFF2-40B4-BE49-F238E27FC236}">
                <a16:creationId xmlns:a16="http://schemas.microsoft.com/office/drawing/2014/main" xmlns="" id="{D222FD86-7302-C6EB-7A7A-1388F33CF48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81177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E5F907B-14C8-483A-AA99-D640A6A78992}" type="slidenum">
              <a:rPr lang="en-GB" altLang="en-US" smtClean="0"/>
              <a:pPr/>
              <a:t>46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2939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024F7AE2-C1C0-4BBE-86C8-CB7F4EDAF479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5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5734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0668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E5F907B-14C8-483A-AA99-D640A6A78992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95371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5BFE8E46-2DDF-4C1A-A43B-F6D736E25ED2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7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6246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246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2035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D73579BE-2393-4184-AA93-FE095164744F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8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6349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04751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0213" algn="l"/>
                <a:tab pos="863600" algn="l"/>
                <a:tab pos="1296988" algn="l"/>
                <a:tab pos="1730375" algn="l"/>
                <a:tab pos="2163763" algn="l"/>
                <a:tab pos="2597150" algn="l"/>
                <a:tab pos="3030538" algn="l"/>
                <a:tab pos="3463925" algn="l"/>
                <a:tab pos="3897313" algn="l"/>
                <a:tab pos="4330700" algn="l"/>
                <a:tab pos="4764088" algn="l"/>
                <a:tab pos="5197475" algn="l"/>
                <a:tab pos="5630863" algn="l"/>
                <a:tab pos="6064250" algn="l"/>
                <a:tab pos="6497638" algn="l"/>
                <a:tab pos="6931025" algn="l"/>
                <a:tab pos="7364413" algn="l"/>
                <a:tab pos="7797800" algn="l"/>
                <a:tab pos="8231188" algn="l"/>
                <a:tab pos="86645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/>
            <a:fld id="{7BE637DC-402E-4FEA-956B-876F8D72D0CF}" type="slidenum">
              <a:rPr lang="en-GB" altLang="en-US">
                <a:solidFill>
                  <a:srgbClr val="000000"/>
                </a:solidFill>
                <a:ea typeface="Arial Unicode MS" panose="020B0604020202020204" pitchFamily="34" charset="-128"/>
              </a:rPr>
              <a:pPr eaLnBrk="1" hangingPunct="1"/>
              <a:t>9</a:t>
            </a:fld>
            <a:endParaRPr lang="en-GB" altLang="en-US">
              <a:solidFill>
                <a:srgbClr val="000000"/>
              </a:solidFill>
              <a:ea typeface="Arial Unicode MS" panose="020B0604020202020204" pitchFamily="34" charset="-128"/>
            </a:endParaRPr>
          </a:p>
        </p:txBody>
      </p:sp>
      <p:sp>
        <p:nvSpPr>
          <p:cNvPr id="6451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51412" cy="37147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451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1700"/>
            <a:ext cx="5430838" cy="4460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162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345DE9-F6F7-48EA-B6F1-7321CA73578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85782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872D2-97CB-4A64-AA25-89BF1ED3AC9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4263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3050" y="274638"/>
            <a:ext cx="2054225" cy="584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3450" cy="584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73A41F-80B9-4E0E-B566-C5E0E91E834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65138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77E43E-CD0D-416D-AB9D-DE636C5FB8C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9972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584CC4-9139-4E09-A1A8-37D9FE46301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0113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3838" cy="451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4033837" cy="451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15744B-2424-4D49-B046-E4D82B9AEB0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43196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8FECC-3A57-4AC1-9059-3983CE84904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66067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8EE946-1B96-4CCF-BB72-2ECE7649D75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16936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F5F698-3F5B-4F3B-B288-35CC01B7080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9413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03693-411D-4815-B9F6-5D11C69E917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1136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1E6E09-3D41-4F91-9740-857E5D1424E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01568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416800" y="6400800"/>
            <a:ext cx="14763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1pPr>
            <a:lvl2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2pPr>
            <a:lvl3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3pPr>
            <a:lvl4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4pPr>
            <a:lvl5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GB" altLang="en-US" sz="1200" i="1">
                <a:solidFill>
                  <a:srgbClr val="333399"/>
                </a:solidFill>
                <a:latin typeface="Book Antiqua" pitchFamily="18" charset="0"/>
              </a:rPr>
              <a:t>© Pech 2009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3375025" y="6381750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D57144C7-5457-493A-B803-166F9E544DEA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333399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333399"/>
          </a:solidFill>
          <a:latin typeface="Tahoma" pitchFamily="34" charset="0"/>
          <a:ea typeface="MS Gothic" pitchFamily="49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333399"/>
          </a:solidFill>
          <a:latin typeface="Tahoma" pitchFamily="34" charset="0"/>
          <a:ea typeface="MS Gothic" pitchFamily="49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333399"/>
          </a:solidFill>
          <a:latin typeface="Tahoma" pitchFamily="34" charset="0"/>
          <a:ea typeface="MS Gothic" pitchFamily="49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333399"/>
          </a:solidFill>
          <a:latin typeface="Tahoma" pitchFamily="34" charset="0"/>
          <a:ea typeface="MS Gothic" pitchFamily="49" charset="-128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333399"/>
          </a:solidFill>
          <a:latin typeface="Tahoma" pitchFamily="34" charset="0"/>
          <a:ea typeface="MS Gothic" pitchFamily="49" charset="-128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333399"/>
          </a:solidFill>
          <a:latin typeface="Tahoma" pitchFamily="34" charset="0"/>
          <a:ea typeface="MS Gothic" pitchFamily="49" charset="-128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333399"/>
          </a:solidFill>
          <a:latin typeface="Tahoma" pitchFamily="34" charset="0"/>
          <a:ea typeface="MS Gothic" pitchFamily="49" charset="-128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333399"/>
          </a:solidFill>
          <a:latin typeface="Tahoma" pitchFamily="34" charset="0"/>
          <a:ea typeface="MS Gothic" pitchFamily="49" charset="-128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333399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333399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333399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333399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333399"/>
          </a:solidFill>
          <a:latin typeface="+mn-lt"/>
          <a:ea typeface="+mn-ea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99"/>
          </a:solidFill>
          <a:latin typeface="+mn-lt"/>
          <a:ea typeface="+mn-ea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99"/>
          </a:solidFill>
          <a:latin typeface="+mn-lt"/>
          <a:ea typeface="+mn-ea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99"/>
          </a:solidFill>
          <a:latin typeface="+mn-lt"/>
          <a:ea typeface="+mn-ea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5219700" y="260350"/>
            <a:ext cx="3600450" cy="5473700"/>
          </a:xfrm>
          <a:prstGeom prst="rect">
            <a:avLst/>
          </a:prstGeom>
          <a:solidFill>
            <a:srgbClr val="333399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5292725" y="1817688"/>
            <a:ext cx="3455988" cy="218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360" tIns="44280" rIns="90360" bIns="44280" anchor="ctr"/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r" eaLnBrk="1" hangingPunct="1">
              <a:spcBef>
                <a:spcPts val="1500"/>
              </a:spcBef>
              <a:buClrTx/>
              <a:buFontTx/>
              <a:buNone/>
            </a:pPr>
            <a:r>
              <a:rPr lang="en-GB" altLang="en-US" sz="4000" dirty="0">
                <a:solidFill>
                  <a:srgbClr val="FFFFFF"/>
                </a:solidFill>
                <a:latin typeface="Tahoma" panose="020B0604030504040204" pitchFamily="34" charset="0"/>
              </a:rPr>
              <a:t>Chapter 4</a:t>
            </a:r>
          </a:p>
          <a:p>
            <a:pPr algn="r" eaLnBrk="1" hangingPunct="1">
              <a:spcBef>
                <a:spcPts val="1500"/>
              </a:spcBef>
              <a:buClrTx/>
              <a:buFontTx/>
              <a:buNone/>
            </a:pPr>
            <a:r>
              <a:rPr lang="en-US" altLang="en-US" sz="4000" dirty="0">
                <a:solidFill>
                  <a:srgbClr val="FFFFFF"/>
                </a:solidFill>
                <a:latin typeface="Tahoma" panose="020B0604030504040204" pitchFamily="34" charset="0"/>
              </a:rPr>
              <a:t>Financing Capacity</a:t>
            </a:r>
          </a:p>
          <a:p>
            <a:pPr algn="r">
              <a:buClrTx/>
              <a:buFontTx/>
              <a:buNone/>
            </a:pPr>
            <a:endParaRPr lang="bg-BG" altLang="en-US" sz="4000" dirty="0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179388" y="260350"/>
            <a:ext cx="49688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360" tIns="44280" rIns="90360" bIns="44280">
            <a:spAutoFit/>
          </a:bodyPr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GB" altLang="en-US" sz="4000">
                <a:solidFill>
                  <a:srgbClr val="333399"/>
                </a:solidFill>
              </a:rPr>
              <a:t>ECN5</a:t>
            </a:r>
            <a:r>
              <a:rPr lang="en-US" altLang="en-US" sz="4000">
                <a:solidFill>
                  <a:srgbClr val="333399"/>
                </a:solidFill>
              </a:rPr>
              <a:t>355</a:t>
            </a:r>
            <a:r>
              <a:rPr lang="en-GB" altLang="en-US" sz="4000">
                <a:solidFill>
                  <a:srgbClr val="333399"/>
                </a:solidFill>
              </a:rPr>
              <a:t> </a:t>
            </a:r>
          </a:p>
          <a:p>
            <a:pPr eaLnBrk="1" hangingPunct="1">
              <a:buClrTx/>
              <a:buFontTx/>
              <a:buNone/>
            </a:pPr>
            <a:r>
              <a:rPr lang="en-GB" altLang="en-US" sz="4000">
                <a:solidFill>
                  <a:srgbClr val="333399"/>
                </a:solidFill>
              </a:rPr>
              <a:t>Theory of Corporate </a:t>
            </a:r>
            <a:r>
              <a:rPr lang="en-US" altLang="en-US" sz="4000">
                <a:solidFill>
                  <a:srgbClr val="333399"/>
                </a:solidFill>
              </a:rPr>
              <a:t>Finance</a:t>
            </a: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838200" y="5562600"/>
            <a:ext cx="3548063" cy="98425"/>
          </a:xfrm>
          <a:prstGeom prst="rect">
            <a:avLst/>
          </a:prstGeom>
          <a:solidFill>
            <a:srgbClr val="333399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E337944F-2360-4594-BC85-159312A65AAF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1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>
                <a:latin typeface="Tahoma" panose="020B0604030504040204" pitchFamily="34" charset="0"/>
              </a:rPr>
              <a:t>Behavior and outcomes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2800" dirty="0">
                <a:latin typeface="Tahoma" panose="020B0604030504040204" pitchFamily="34" charset="0"/>
              </a:rPr>
              <a:t>The probability of success, </a:t>
            </a:r>
            <a:r>
              <a:rPr lang="en-US" altLang="en-US" sz="2800" i="1" dirty="0">
                <a:latin typeface="Tahoma" panose="020B0604030504040204" pitchFamily="34" charset="0"/>
              </a:rPr>
              <a:t>p</a:t>
            </a:r>
            <a:r>
              <a:rPr lang="en-US" altLang="en-US" sz="2800" dirty="0">
                <a:latin typeface="Tahoma" panose="020B0604030504040204" pitchFamily="34" charset="0"/>
              </a:rPr>
              <a:t>, depends on the borrower’s behavior</a:t>
            </a:r>
          </a:p>
          <a:p>
            <a:pPr lvl="1" eaLnBrk="1" hangingPunct="1">
              <a:lnSpc>
                <a:spcPct val="90000"/>
              </a:lnSpc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400" i="1" dirty="0">
                <a:latin typeface="Tahoma" panose="020B0604030504040204" pitchFamily="34" charset="0"/>
              </a:rPr>
              <a:t>p</a:t>
            </a:r>
            <a:r>
              <a:rPr lang="en-US" altLang="en-US" sz="2400" i="1" baseline="-25000" dirty="0">
                <a:latin typeface="Tahoma" panose="020B0604030504040204" pitchFamily="34" charset="0"/>
              </a:rPr>
              <a:t>H</a:t>
            </a:r>
            <a:r>
              <a:rPr lang="en-US" altLang="en-US" sz="2400" dirty="0">
                <a:latin typeface="Tahoma" panose="020B0604030504040204" pitchFamily="34" charset="0"/>
              </a:rPr>
              <a:t> if good</a:t>
            </a:r>
          </a:p>
          <a:p>
            <a:pPr lvl="1" eaLnBrk="1" hangingPunct="1">
              <a:lnSpc>
                <a:spcPct val="90000"/>
              </a:lnSpc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400" i="1" dirty="0" err="1">
                <a:latin typeface="Tahoma" panose="020B0604030504040204" pitchFamily="34" charset="0"/>
              </a:rPr>
              <a:t>p</a:t>
            </a:r>
            <a:r>
              <a:rPr lang="en-US" altLang="en-US" sz="2400" i="1" baseline="-25000" dirty="0" err="1">
                <a:latin typeface="Tahoma" panose="020B0604030504040204" pitchFamily="34" charset="0"/>
              </a:rPr>
              <a:t>L</a:t>
            </a:r>
            <a:r>
              <a:rPr lang="en-US" altLang="en-US" sz="2400" dirty="0">
                <a:latin typeface="Tahoma" panose="020B0604030504040204" pitchFamily="34" charset="0"/>
              </a:rPr>
              <a:t> if bad</a:t>
            </a:r>
          </a:p>
          <a:p>
            <a:pPr lvl="1" eaLnBrk="1" hangingPunct="1">
              <a:lnSpc>
                <a:spcPct val="90000"/>
              </a:lnSpc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400" i="1" dirty="0">
                <a:latin typeface="Symbol" panose="05050102010706020507" pitchFamily="18" charset="2"/>
              </a:rPr>
              <a:t></a:t>
            </a:r>
            <a:r>
              <a:rPr lang="en-US" altLang="en-US" sz="2400" i="1" dirty="0">
                <a:latin typeface="Tahoma" panose="020B0604030504040204" pitchFamily="34" charset="0"/>
              </a:rPr>
              <a:t>p=p</a:t>
            </a:r>
            <a:r>
              <a:rPr lang="en-US" altLang="en-US" sz="2400" i="1" baseline="-25000" dirty="0">
                <a:latin typeface="Tahoma" panose="020B0604030504040204" pitchFamily="34" charset="0"/>
              </a:rPr>
              <a:t>H</a:t>
            </a:r>
            <a:r>
              <a:rPr lang="en-US" altLang="en-US" sz="2400" i="1" dirty="0">
                <a:latin typeface="Tahoma" panose="020B0604030504040204" pitchFamily="34" charset="0"/>
              </a:rPr>
              <a:t> – </a:t>
            </a:r>
            <a:r>
              <a:rPr lang="en-US" altLang="en-US" sz="2400" i="1" dirty="0" err="1">
                <a:latin typeface="Tahoma" panose="020B0604030504040204" pitchFamily="34" charset="0"/>
              </a:rPr>
              <a:t>p</a:t>
            </a:r>
            <a:r>
              <a:rPr lang="en-US" altLang="en-US" sz="2400" i="1" baseline="-25000" dirty="0" err="1">
                <a:latin typeface="Tahoma" panose="020B0604030504040204" pitchFamily="34" charset="0"/>
              </a:rPr>
              <a:t>L</a:t>
            </a:r>
            <a:r>
              <a:rPr lang="en-US" altLang="en-US" sz="2400" dirty="0" err="1">
                <a:latin typeface="Tahoma" panose="020B0604030504040204" pitchFamily="34" charset="0"/>
              </a:rPr>
              <a:t>.</a:t>
            </a:r>
            <a:endParaRPr lang="en-US" altLang="en-US" sz="2400" dirty="0"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2800" dirty="0">
                <a:latin typeface="Tahoma" panose="020B0604030504040204" pitchFamily="34" charset="0"/>
              </a:rPr>
              <a:t>Bad behavior results in private benefit </a:t>
            </a:r>
            <a:r>
              <a:rPr lang="en-US" altLang="en-US" sz="2800" i="1" dirty="0">
                <a:latin typeface="Tahoma" panose="020B0604030504040204" pitchFamily="34" charset="0"/>
              </a:rPr>
              <a:t>B</a:t>
            </a:r>
            <a:r>
              <a:rPr lang="en-US" altLang="en-US" sz="2800" dirty="0">
                <a:latin typeface="Tahoma" panose="020B0604030504040204" pitchFamily="34" charset="0"/>
              </a:rPr>
              <a:t>.</a:t>
            </a:r>
          </a:p>
          <a:p>
            <a:pPr lvl="1" eaLnBrk="1" hangingPunct="1">
              <a:lnSpc>
                <a:spcPct val="90000"/>
              </a:lnSpc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400" dirty="0">
                <a:latin typeface="Tahoma" panose="020B0604030504040204" pitchFamily="34" charset="0"/>
              </a:rPr>
              <a:t>Less work effort, diversion of money for private use…</a:t>
            </a:r>
          </a:p>
          <a:p>
            <a:pPr eaLnBrk="1" hangingPunct="1">
              <a:lnSpc>
                <a:spcPct val="90000"/>
              </a:lnSpc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2800" dirty="0">
                <a:latin typeface="Tahoma" panose="020B0604030504040204" pitchFamily="34" charset="0"/>
              </a:rPr>
              <a:t>Net present value</a:t>
            </a:r>
          </a:p>
          <a:p>
            <a:pPr lvl="1" eaLnBrk="1" hangingPunct="1">
              <a:lnSpc>
                <a:spcPct val="90000"/>
              </a:lnSpc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400" i="1" dirty="0" err="1">
                <a:latin typeface="Tahoma" panose="020B0604030504040204" pitchFamily="34" charset="0"/>
              </a:rPr>
              <a:t>p</a:t>
            </a:r>
            <a:r>
              <a:rPr lang="en-US" altLang="en-US" sz="2400" i="1" baseline="-25000" dirty="0" err="1">
                <a:latin typeface="Tahoma" panose="020B0604030504040204" pitchFamily="34" charset="0"/>
              </a:rPr>
              <a:t>H</a:t>
            </a:r>
            <a:r>
              <a:rPr lang="en-US" altLang="en-US" sz="2400" i="1" dirty="0" err="1">
                <a:latin typeface="Tahoma" panose="020B0604030504040204" pitchFamily="34" charset="0"/>
              </a:rPr>
              <a:t>R</a:t>
            </a:r>
            <a:r>
              <a:rPr lang="en-US" altLang="en-US" sz="2400" i="1" dirty="0">
                <a:latin typeface="Tahoma" panose="020B0604030504040204" pitchFamily="34" charset="0"/>
              </a:rPr>
              <a:t> – I</a:t>
            </a:r>
            <a:r>
              <a:rPr lang="en-US" altLang="en-US" sz="2400" dirty="0">
                <a:latin typeface="Tahoma" panose="020B0604030504040204" pitchFamily="34" charset="0"/>
              </a:rPr>
              <a:t> if behavior is good (a) </a:t>
            </a:r>
          </a:p>
          <a:p>
            <a:pPr lvl="1" eaLnBrk="1" hangingPunct="1">
              <a:lnSpc>
                <a:spcPct val="90000"/>
              </a:lnSpc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400" i="1" dirty="0" err="1">
                <a:latin typeface="Tahoma" panose="020B0604030504040204" pitchFamily="34" charset="0"/>
              </a:rPr>
              <a:t>p</a:t>
            </a:r>
            <a:r>
              <a:rPr lang="en-US" altLang="en-US" sz="2400" i="1" baseline="-25000" dirty="0" err="1">
                <a:latin typeface="Tahoma" panose="020B0604030504040204" pitchFamily="34" charset="0"/>
              </a:rPr>
              <a:t>L</a:t>
            </a:r>
            <a:r>
              <a:rPr lang="en-US" altLang="en-US" sz="2400" i="1" dirty="0">
                <a:latin typeface="Tahoma" panose="020B0604030504040204" pitchFamily="34" charset="0"/>
              </a:rPr>
              <a:t> R – I + B</a:t>
            </a:r>
            <a:r>
              <a:rPr lang="en-US" altLang="en-US" sz="2400" dirty="0">
                <a:latin typeface="Tahoma" panose="020B0604030504040204" pitchFamily="34" charset="0"/>
              </a:rPr>
              <a:t> if behavior is bad (b)</a:t>
            </a:r>
          </a:p>
          <a:p>
            <a:pPr lvl="1" eaLnBrk="1" hangingPunct="1">
              <a:lnSpc>
                <a:spcPct val="90000"/>
              </a:lnSpc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400" dirty="0">
                <a:latin typeface="Tahoma" panose="020B0604030504040204" pitchFamily="34" charset="0"/>
              </a:rPr>
              <a:t>if (a) ≥ (b), the investor wants to behave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3470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Motivating example 1: </a:t>
            </a:r>
            <a:b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“Asset Stripping”</a:t>
            </a: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Investment into a production facility is worth $800,000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But the production facility (or part thereof) has a scrap value of $250,000 which the manager could sell off in the black market</a:t>
            </a:r>
          </a:p>
          <a:p>
            <a:pPr lvl="1"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2800" dirty="0">
                <a:solidFill>
                  <a:srgbClr val="333399"/>
                </a:solidFill>
                <a:latin typeface="Tahoma" panose="020B0604030504040204" pitchFamily="34" charset="0"/>
              </a:rPr>
              <a:t>Even if creditors hold a claim: can they actually enforce it?</a:t>
            </a: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B0E186DB-FD43-44AA-A2D7-C34736C196BB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11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 Motivating example 2: Consumption on the job</a:t>
            </a: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Entrepreneur buys a country house on company expenses and spends his time entertaining celebrity visitors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If he did spend his time in the office rather than in the country house, chances of business success would be greater</a:t>
            </a:r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EE41A656-161A-4109-9DF0-ED360407B62F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12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Time Line</a:t>
            </a:r>
          </a:p>
        </p:txBody>
      </p:sp>
      <p:sp>
        <p:nvSpPr>
          <p:cNvPr id="17411" name="Line 2"/>
          <p:cNvSpPr>
            <a:spLocks noChangeShapeType="1"/>
          </p:cNvSpPr>
          <p:nvPr/>
        </p:nvSpPr>
        <p:spPr bwMode="auto">
          <a:xfrm>
            <a:off x="1042988" y="2924175"/>
            <a:ext cx="5761037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 rot="10800000">
            <a:off x="1474788" y="2997200"/>
            <a:ext cx="454025" cy="177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eaVert"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>
                <a:solidFill>
                  <a:srgbClr val="000000"/>
                </a:solidFill>
              </a:rPr>
              <a:t>Loan Agreement</a:t>
            </a:r>
          </a:p>
        </p:txBody>
      </p:sp>
      <p:sp>
        <p:nvSpPr>
          <p:cNvPr id="17413" name="Text Box 4"/>
          <p:cNvSpPr txBox="1">
            <a:spLocks noChangeArrowheads="1"/>
          </p:cNvSpPr>
          <p:nvPr/>
        </p:nvSpPr>
        <p:spPr bwMode="auto">
          <a:xfrm rot="10800000">
            <a:off x="2384425" y="3621088"/>
            <a:ext cx="454025" cy="1211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eaVert"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>
                <a:solidFill>
                  <a:srgbClr val="000000"/>
                </a:solidFill>
              </a:rPr>
              <a:t>Investment</a:t>
            </a: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 rot="10800000">
            <a:off x="3563938" y="3340100"/>
            <a:ext cx="454025" cy="153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eaVert"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>
                <a:solidFill>
                  <a:srgbClr val="000000"/>
                </a:solidFill>
              </a:rPr>
              <a:t>Moral Harzard</a:t>
            </a:r>
          </a:p>
        </p:txBody>
      </p:sp>
      <p:sp>
        <p:nvSpPr>
          <p:cNvPr id="17415" name="Text Box 6"/>
          <p:cNvSpPr txBox="1">
            <a:spLocks noChangeArrowheads="1"/>
          </p:cNvSpPr>
          <p:nvPr/>
        </p:nvSpPr>
        <p:spPr bwMode="auto">
          <a:xfrm rot="10800000">
            <a:off x="4905375" y="3857625"/>
            <a:ext cx="454025" cy="102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eaVert"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>
                <a:solidFill>
                  <a:srgbClr val="000000"/>
                </a:solidFill>
              </a:rPr>
              <a:t>Outcome</a:t>
            </a:r>
          </a:p>
        </p:txBody>
      </p:sp>
      <p:sp>
        <p:nvSpPr>
          <p:cNvPr id="17416" name="Oval 7"/>
          <p:cNvSpPr>
            <a:spLocks noChangeArrowheads="1"/>
          </p:cNvSpPr>
          <p:nvPr/>
        </p:nvSpPr>
        <p:spPr bwMode="auto">
          <a:xfrm>
            <a:off x="1619250" y="2852738"/>
            <a:ext cx="142875" cy="142875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7417" name="Oval 8"/>
          <p:cNvSpPr>
            <a:spLocks noChangeArrowheads="1"/>
          </p:cNvSpPr>
          <p:nvPr/>
        </p:nvSpPr>
        <p:spPr bwMode="auto">
          <a:xfrm>
            <a:off x="2555875" y="2852738"/>
            <a:ext cx="142875" cy="142875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7418" name="Oval 9"/>
          <p:cNvSpPr>
            <a:spLocks noChangeArrowheads="1"/>
          </p:cNvSpPr>
          <p:nvPr/>
        </p:nvSpPr>
        <p:spPr bwMode="auto">
          <a:xfrm>
            <a:off x="3781425" y="2852738"/>
            <a:ext cx="142875" cy="142875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7419" name="Oval 10"/>
          <p:cNvSpPr>
            <a:spLocks noChangeArrowheads="1"/>
          </p:cNvSpPr>
          <p:nvPr/>
        </p:nvSpPr>
        <p:spPr bwMode="auto">
          <a:xfrm>
            <a:off x="5221288" y="2852738"/>
            <a:ext cx="142875" cy="142875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two fundamental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Signing the contract, the lender expects not to make a loss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>
                <a:sym typeface="Wingdings" panose="05000000000000000000" pitchFamily="2" charset="2"/>
              </a:rPr>
              <a:t> </a:t>
            </a:r>
            <a:r>
              <a:rPr lang="en-GB" dirty="0">
                <a:solidFill>
                  <a:srgbClr val="FF0000"/>
                </a:solidFill>
                <a:sym typeface="Wingdings" panose="05000000000000000000" pitchFamily="2" charset="2"/>
              </a:rPr>
              <a:t>Individual rationality constraint</a:t>
            </a:r>
            <a:r>
              <a:rPr lang="en-GB" dirty="0">
                <a:sym typeface="Wingdings" panose="05000000000000000000" pitchFamily="2" charset="2"/>
              </a:rPr>
              <a:t> or participation constraint</a:t>
            </a:r>
            <a:endParaRPr lang="en-GB" dirty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dirty="0"/>
              <a:t>the lender actually breaks even: we assume that the financial market is competitive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The entrepreneur is better off by behaving well than by behaving badly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dirty="0">
                <a:sym typeface="Wingdings" panose="05000000000000000000" pitchFamily="2" charset="2"/>
              </a:rPr>
              <a:t> </a:t>
            </a:r>
            <a:r>
              <a:rPr lang="en-GB" dirty="0">
                <a:solidFill>
                  <a:srgbClr val="FF0000"/>
                </a:solidFill>
              </a:rPr>
              <a:t>Incentive compatibility constraint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56631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More assumptions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marL="733425" indent="-27622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We assume that net present value </a:t>
            </a:r>
            <a:b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2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 R – I + B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if the entrepreneur behaves badly is negative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800">
                <a:solidFill>
                  <a:srgbClr val="333399"/>
                </a:solidFill>
                <a:latin typeface="Tahoma" panose="020B0604030504040204" pitchFamily="34" charset="0"/>
              </a:rPr>
              <a:t>Creditor or borrower would lose money if the project is realized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800">
                <a:solidFill>
                  <a:srgbClr val="333399"/>
                </a:solidFill>
                <a:latin typeface="Tahoma" panose="020B0604030504040204" pitchFamily="34" charset="0"/>
              </a:rPr>
              <a:t>so no loan will be given if it is clear that entrepreneur wants to behave badly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We assume that the borrower invests all his own assets 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000">
                <a:solidFill>
                  <a:srgbClr val="333399"/>
                </a:solidFill>
                <a:latin typeface="Tahoma" panose="020B0604030504040204" pitchFamily="34" charset="0"/>
              </a:rPr>
              <a:t>Participation/individual rationality constraint</a:t>
            </a:r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1pPr>
            <a:lvl2pPr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2pPr>
            <a:lvl3pPr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3pPr>
            <a:lvl4pPr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4pPr>
            <a:lvl5pPr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9pPr>
          </a:lstStyle>
          <a:p>
            <a:pPr>
              <a:spcBef>
                <a:spcPts val="800"/>
              </a:spcBef>
              <a:buClr>
                <a:srgbClr val="333399"/>
              </a:buClr>
              <a:buFont typeface="Tahoma" pitchFamily="34" charset="0"/>
              <a:buChar char="•"/>
              <a:defRPr/>
            </a:pPr>
            <a:r>
              <a:rPr lang="en-US" altLang="en-US" sz="3000">
                <a:solidFill>
                  <a:srgbClr val="333399"/>
                </a:solidFill>
                <a:latin typeface="Tahoma" pitchFamily="34" charset="0"/>
              </a:rPr>
              <a:t>Let R</a:t>
            </a:r>
            <a:r>
              <a:rPr lang="en-US" altLang="en-US" sz="3000" baseline="-25000">
                <a:solidFill>
                  <a:srgbClr val="333399"/>
                </a:solidFill>
                <a:latin typeface="Tahoma" pitchFamily="34" charset="0"/>
              </a:rPr>
              <a:t>l</a:t>
            </a:r>
            <a:r>
              <a:rPr lang="en-US" altLang="en-US" sz="3000">
                <a:solidFill>
                  <a:srgbClr val="333399"/>
                </a:solidFill>
                <a:latin typeface="Tahoma" pitchFamily="34" charset="0"/>
              </a:rPr>
              <a:t> be the return that goes to the lender</a:t>
            </a:r>
          </a:p>
          <a:p>
            <a:pPr>
              <a:spcBef>
                <a:spcPts val="800"/>
              </a:spcBef>
              <a:buClr>
                <a:srgbClr val="333399"/>
              </a:buClr>
              <a:buFont typeface="Tahoma" pitchFamily="34" charset="0"/>
              <a:buChar char="•"/>
              <a:defRPr/>
            </a:pPr>
            <a:r>
              <a:rPr lang="en-US" altLang="en-US" sz="3000">
                <a:solidFill>
                  <a:srgbClr val="333399"/>
                </a:solidFill>
                <a:latin typeface="Tahoma" pitchFamily="34" charset="0"/>
              </a:rPr>
              <a:t>And R</a:t>
            </a:r>
            <a:r>
              <a:rPr lang="en-US" altLang="en-US" sz="3000" baseline="-25000">
                <a:solidFill>
                  <a:srgbClr val="333399"/>
                </a:solidFill>
                <a:latin typeface="Tahoma" pitchFamily="34" charset="0"/>
              </a:rPr>
              <a:t>b</a:t>
            </a:r>
            <a:r>
              <a:rPr lang="en-US" altLang="en-US" sz="3000">
                <a:solidFill>
                  <a:srgbClr val="333399"/>
                </a:solidFill>
                <a:latin typeface="Tahoma" pitchFamily="34" charset="0"/>
              </a:rPr>
              <a:t> the return that goes to the borrower</a:t>
            </a:r>
          </a:p>
          <a:p>
            <a:pPr>
              <a:spcBef>
                <a:spcPts val="800"/>
              </a:spcBef>
              <a:buClr>
                <a:srgbClr val="333399"/>
              </a:buClr>
              <a:buFont typeface="Tahoma" pitchFamily="34" charset="0"/>
              <a:buChar char="•"/>
              <a:defRPr/>
            </a:pPr>
            <a:r>
              <a:rPr lang="en-US" altLang="en-US" sz="3000">
                <a:solidFill>
                  <a:srgbClr val="333399"/>
                </a:solidFill>
                <a:latin typeface="Tahoma" pitchFamily="34" charset="0"/>
              </a:rPr>
              <a:t>We can focus on good behavior (because this will be the equilibrium), so zero profit condition for the lender (i.e. its participation or individual rationality constraint) implies</a:t>
            </a:r>
            <a:br>
              <a:rPr lang="en-US" altLang="en-US" sz="3000">
                <a:solidFill>
                  <a:srgbClr val="333399"/>
                </a:solidFill>
                <a:latin typeface="Tahoma" pitchFamily="34" charset="0"/>
              </a:rPr>
            </a:br>
            <a:r>
              <a:rPr lang="en-US" altLang="en-US" sz="3000">
                <a:solidFill>
                  <a:srgbClr val="333399"/>
                </a:solidFill>
                <a:latin typeface="Tahoma" pitchFamily="34" charset="0"/>
              </a:rPr>
              <a:t>				</a:t>
            </a:r>
            <a:r>
              <a:rPr lang="en-US" altLang="en-US" sz="3000" i="1">
                <a:solidFill>
                  <a:srgbClr val="C00000"/>
                </a:solidFill>
                <a:latin typeface="Tahoma" pitchFamily="34" charset="0"/>
              </a:rPr>
              <a:t>p</a:t>
            </a:r>
            <a:r>
              <a:rPr lang="en-US" altLang="en-US" sz="3000" i="1" baseline="-25000">
                <a:solidFill>
                  <a:srgbClr val="C00000"/>
                </a:solidFill>
                <a:latin typeface="Tahoma" pitchFamily="34" charset="0"/>
              </a:rPr>
              <a:t>H</a:t>
            </a:r>
            <a:r>
              <a:rPr lang="en-US" altLang="en-US" sz="3000" i="1">
                <a:solidFill>
                  <a:srgbClr val="C00000"/>
                </a:solidFill>
                <a:latin typeface="Tahoma" pitchFamily="34" charset="0"/>
              </a:rPr>
              <a:t>R</a:t>
            </a:r>
            <a:r>
              <a:rPr lang="en-US" altLang="en-US" sz="3000" i="1" baseline="-25000">
                <a:solidFill>
                  <a:srgbClr val="C00000"/>
                </a:solidFill>
                <a:latin typeface="Tahoma" pitchFamily="34" charset="0"/>
              </a:rPr>
              <a:t>l</a:t>
            </a:r>
            <a:r>
              <a:rPr lang="en-US" altLang="en-US" sz="3000" i="1">
                <a:solidFill>
                  <a:srgbClr val="C00000"/>
                </a:solidFill>
                <a:latin typeface="Tahoma" pitchFamily="34" charset="0"/>
              </a:rPr>
              <a:t> = I – A</a:t>
            </a:r>
            <a:r>
              <a:rPr lang="en-US" altLang="en-US" sz="3000">
                <a:solidFill>
                  <a:srgbClr val="333399"/>
                </a:solidFill>
                <a:latin typeface="Tahoma" pitchFamily="34" charset="0"/>
              </a:rPr>
              <a:t>                     </a:t>
            </a:r>
            <a:r>
              <a:rPr lang="en-US" altLang="en-US" sz="3000">
                <a:solidFill>
                  <a:srgbClr val="C00000"/>
                </a:solidFill>
                <a:latin typeface="Tahoma" pitchFamily="34" charset="0"/>
              </a:rPr>
              <a:t>(IR</a:t>
            </a:r>
            <a:r>
              <a:rPr lang="en-US" altLang="en-US" sz="3000" baseline="-25000">
                <a:solidFill>
                  <a:srgbClr val="C00000"/>
                </a:solidFill>
                <a:latin typeface="Tahoma" pitchFamily="34" charset="0"/>
              </a:rPr>
              <a:t>L</a:t>
            </a:r>
            <a:r>
              <a:rPr lang="en-US" altLang="en-US" sz="3000">
                <a:solidFill>
                  <a:srgbClr val="C00000"/>
                </a:solidFill>
                <a:latin typeface="Tahoma" pitchFamily="34" charset="0"/>
              </a:rPr>
              <a:t>)</a:t>
            </a:r>
            <a:br>
              <a:rPr lang="en-US" altLang="en-US" sz="3000">
                <a:solidFill>
                  <a:srgbClr val="C00000"/>
                </a:solidFill>
                <a:latin typeface="Tahoma" pitchFamily="34" charset="0"/>
              </a:rPr>
            </a:br>
            <a:r>
              <a:rPr lang="en-US" altLang="en-US" sz="3000">
                <a:solidFill>
                  <a:srgbClr val="C00000"/>
                </a:solidFill>
                <a:latin typeface="Tahoma" pitchFamily="34" charset="0"/>
              </a:rPr>
              <a:t/>
            </a:r>
            <a:br>
              <a:rPr lang="en-US" altLang="en-US" sz="3000">
                <a:solidFill>
                  <a:srgbClr val="C00000"/>
                </a:solidFill>
                <a:latin typeface="Tahoma" pitchFamily="34" charset="0"/>
              </a:rPr>
            </a:br>
            <a:r>
              <a:rPr lang="en-US" altLang="en-US" sz="3000">
                <a:solidFill>
                  <a:srgbClr val="333399"/>
                </a:solidFill>
                <a:latin typeface="Tahoma" pitchFamily="34" charset="0"/>
              </a:rPr>
              <a:t>with an implied interest rate of </a:t>
            </a:r>
            <a:r>
              <a:rPr lang="en-US" altLang="en-US" sz="3000" i="1">
                <a:solidFill>
                  <a:srgbClr val="333399"/>
                </a:solidFill>
                <a:latin typeface="Tahoma" pitchFamily="34" charset="0"/>
              </a:rPr>
              <a:t>1+i = 1/p</a:t>
            </a:r>
            <a:r>
              <a:rPr lang="en-US" altLang="en-US" sz="3000" i="1" baseline="-25000">
                <a:solidFill>
                  <a:srgbClr val="333399"/>
                </a:solidFill>
                <a:latin typeface="Tahoma" pitchFamily="34" charset="0"/>
              </a:rPr>
              <a:t>H</a:t>
            </a:r>
          </a:p>
          <a:p>
            <a:pPr marL="334963">
              <a:spcBef>
                <a:spcPts val="800"/>
              </a:spcBef>
              <a:buClrTx/>
              <a:buFontTx/>
              <a:buNone/>
              <a:defRPr/>
            </a:pPr>
            <a:endParaRPr lang="ru-RU" altLang="en-US" sz="3000">
              <a:solidFill>
                <a:srgbClr val="333399"/>
              </a:solidFill>
              <a:latin typeface="Tahoma" pitchFamily="34" charset="0"/>
            </a:endParaRPr>
          </a:p>
          <a:p>
            <a:pPr>
              <a:spcBef>
                <a:spcPts val="800"/>
              </a:spcBef>
              <a:buClr>
                <a:srgbClr val="333399"/>
              </a:buClr>
              <a:buFont typeface="Tahoma" pitchFamily="34" charset="0"/>
              <a:buNone/>
              <a:defRPr/>
            </a:pPr>
            <a:endParaRPr lang="ru-RU" altLang="en-US" sz="3000">
              <a:solidFill>
                <a:srgbClr val="333399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Example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Assume a project with an investment of $800,000 earns $1,000,000 with 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2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=1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if the borrower behaves and 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2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=0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if she does not.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If A = 0, how much does the investor/lender need to earn if the project is successful?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Answer: 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R</a:t>
            </a:r>
            <a:r>
              <a:rPr lang="en-US" altLang="en-US" sz="32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 = $800,000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.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None/>
            </a:pPr>
            <a:endParaRPr lang="en-US" altLang="en-US" sz="3200">
              <a:solidFill>
                <a:srgbClr val="333399"/>
              </a:solidFill>
              <a:latin typeface="Tahoma" panose="020B0604030504040204" pitchFamily="34" charset="0"/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BAF14450-C53F-4B19-98CD-55FC1D708569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17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Remark</a:t>
            </a: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marL="733425" indent="-27622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Generally we assume that the minimum A to arrange a loan contract is </a:t>
            </a:r>
            <a:r>
              <a:rPr lang="en-GB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A</a:t>
            </a:r>
            <a:r>
              <a:rPr lang="en-GB" altLang="en-US" sz="3200" i="1" baseline="30000">
                <a:solidFill>
                  <a:srgbClr val="333399"/>
                </a:solidFill>
                <a:latin typeface="Tahoma" panose="020B0604030504040204" pitchFamily="34" charset="0"/>
              </a:rPr>
              <a:t>min</a:t>
            </a:r>
            <a:r>
              <a:rPr lang="en-GB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&gt;0</a:t>
            </a: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.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800">
                <a:solidFill>
                  <a:srgbClr val="333399"/>
                </a:solidFill>
                <a:latin typeface="Tahoma" panose="020B0604030504040204" pitchFamily="34" charset="0"/>
              </a:rPr>
              <a:t>(written    in Tirole)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and that the borrower invests all her wealth if she has </a:t>
            </a:r>
            <a:r>
              <a:rPr lang="en-GB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A&gt;A</a:t>
            </a:r>
            <a:r>
              <a:rPr lang="en-GB" altLang="en-US" sz="3200" i="1" baseline="30000">
                <a:solidFill>
                  <a:srgbClr val="333399"/>
                </a:solidFill>
                <a:latin typeface="Tahoma" panose="020B0604030504040204" pitchFamily="34" charset="0"/>
              </a:rPr>
              <a:t>min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We can show that actually she is indifferent (as the borrower keeps any surplus and the bank’s expected gain is zero)</a:t>
            </a:r>
          </a:p>
        </p:txBody>
      </p:sp>
      <p:sp>
        <p:nvSpPr>
          <p:cNvPr id="21508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BEA6CD9F-5BB0-4985-AF6B-3ED39604F992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18</a:t>
            </a:fld>
            <a:endParaRPr lang="ru-RU" altLang="en-US" sz="1400">
              <a:solidFill>
                <a:srgbClr val="000000"/>
              </a:solidFill>
            </a:endParaRP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2555875" y="2492375"/>
          <a:ext cx="4365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r:id="rId4" imgW="152280" imgH="190080" progId="">
                  <p:embed/>
                </p:oleObj>
              </mc:Choice>
              <mc:Fallback>
                <p:oleObj r:id="rId4" imgW="152280" imgH="19008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2492375"/>
                        <a:ext cx="436563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4000">
                <a:solidFill>
                  <a:srgbClr val="333399"/>
                </a:solidFill>
                <a:latin typeface="Tahoma" panose="020B0604030504040204" pitchFamily="34" charset="0"/>
              </a:rPr>
              <a:t>Borrower’s incentive compatibility constraint and pledgeable income</a:t>
            </a: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marL="733425" indent="-27622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2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R</a:t>
            </a:r>
            <a:r>
              <a:rPr lang="en-US" altLang="en-US" sz="32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b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200" i="1">
                <a:solidFill>
                  <a:srgbClr val="C00000"/>
                </a:solidFill>
                <a:latin typeface="Symbol" panose="05050102010706020507" pitchFamily="18" charset="2"/>
              </a:rPr>
              <a:t>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 p</a:t>
            </a:r>
            <a:r>
              <a:rPr lang="en-US" altLang="en-US" sz="32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L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R</a:t>
            </a:r>
            <a:r>
              <a:rPr lang="en-US" altLang="en-US" sz="32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b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+B</a:t>
            </a:r>
            <a:r>
              <a:rPr lang="en-US" altLang="en-US" sz="3200">
                <a:solidFill>
                  <a:srgbClr val="C00000"/>
                </a:solidFill>
                <a:latin typeface="Tahoma" panose="020B0604030504040204" pitchFamily="34" charset="0"/>
              </a:rPr>
              <a:t>                   (IC</a:t>
            </a:r>
            <a:r>
              <a:rPr lang="en-US" altLang="en-US" sz="3200" baseline="-25000">
                <a:solidFill>
                  <a:srgbClr val="C00000"/>
                </a:solidFill>
                <a:latin typeface="Tahoma" panose="020B0604030504040204" pitchFamily="34" charset="0"/>
              </a:rPr>
              <a:t>b</a:t>
            </a:r>
            <a:r>
              <a:rPr lang="en-US" altLang="en-US" sz="3200">
                <a:solidFill>
                  <a:srgbClr val="C00000"/>
                </a:solidFill>
                <a:latin typeface="Tahoma" panose="020B0604030504040204" pitchFamily="34" charset="0"/>
              </a:rPr>
              <a:t>)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</a:t>
            </a:r>
          </a:p>
          <a:p>
            <a:pPr lvl="1" eaLnBrk="1" hangingPunct="1"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800">
                <a:solidFill>
                  <a:srgbClr val="333399"/>
                </a:solidFill>
                <a:latin typeface="Tahoma" panose="020B0604030504040204" pitchFamily="34" charset="0"/>
              </a:rPr>
              <a:t>incentive compatibility constraint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Or 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R</a:t>
            </a:r>
            <a:r>
              <a:rPr lang="en-US" altLang="en-US" sz="32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b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200" i="1">
                <a:solidFill>
                  <a:srgbClr val="C00000"/>
                </a:solidFill>
                <a:latin typeface="Symbol" panose="05050102010706020507" pitchFamily="18" charset="2"/>
              </a:rPr>
              <a:t>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 B/</a:t>
            </a:r>
            <a:r>
              <a:rPr lang="en-US" altLang="en-US" sz="3200" i="1">
                <a:solidFill>
                  <a:srgbClr val="C00000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p 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Wingdings" panose="05000000000000000000" pitchFamily="2" charset="2"/>
              </a:rPr>
              <a:t>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make good behavior the outcome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So the “pledgeable” part of 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R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is 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R – B/</a:t>
            </a:r>
            <a:r>
              <a:rPr lang="en-US" altLang="en-US" sz="3200" i="1">
                <a:solidFill>
                  <a:srgbClr val="333399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.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And the expected pledgeable income is</a:t>
            </a:r>
            <a:b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200" i="1">
                <a:solidFill>
                  <a:srgbClr val="C00000"/>
                </a:solidFill>
                <a:latin typeface="Script MT Bold" panose="03040602040607080904" pitchFamily="66" charset="0"/>
              </a:rPr>
              <a:t>P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 = p</a:t>
            </a:r>
            <a:r>
              <a:rPr lang="en-US" altLang="en-US" sz="32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(R – B/</a:t>
            </a:r>
            <a:r>
              <a:rPr lang="en-US" altLang="en-US" sz="3200" i="1">
                <a:solidFill>
                  <a:srgbClr val="C00000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p)                (I)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Credit Rationing</a:t>
            </a: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Distribution of R btw L and B</a:t>
            </a: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390D8375-93DC-4540-A744-723C66CE248A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20</a:t>
            </a:fld>
            <a:endParaRPr lang="ru-RU" altLang="en-US" sz="1400">
              <a:solidFill>
                <a:srgbClr val="000000"/>
              </a:solidFill>
            </a:endParaRPr>
          </a:p>
        </p:txBody>
      </p:sp>
      <p:sp>
        <p:nvSpPr>
          <p:cNvPr id="23556" name="Line 3"/>
          <p:cNvSpPr>
            <a:spLocks noChangeShapeType="1"/>
          </p:cNvSpPr>
          <p:nvPr/>
        </p:nvSpPr>
        <p:spPr bwMode="auto">
          <a:xfrm>
            <a:off x="4572000" y="1844675"/>
            <a:ext cx="1588" cy="36718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57" name="Line 4"/>
          <p:cNvSpPr>
            <a:spLocks noChangeShapeType="1"/>
          </p:cNvSpPr>
          <p:nvPr/>
        </p:nvSpPr>
        <p:spPr bwMode="auto">
          <a:xfrm>
            <a:off x="900113" y="2420938"/>
            <a:ext cx="6696075" cy="15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58" name="Line 5"/>
          <p:cNvSpPr>
            <a:spLocks noChangeShapeType="1"/>
          </p:cNvSpPr>
          <p:nvPr/>
        </p:nvSpPr>
        <p:spPr bwMode="auto">
          <a:xfrm>
            <a:off x="900113" y="1844675"/>
            <a:ext cx="66960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59" name="Text Box 6"/>
          <p:cNvSpPr txBox="1">
            <a:spLocks noChangeArrowheads="1"/>
          </p:cNvSpPr>
          <p:nvPr/>
        </p:nvSpPr>
        <p:spPr bwMode="auto">
          <a:xfrm>
            <a:off x="4359275" y="1412875"/>
            <a:ext cx="4000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GB" altLang="en-US" sz="2400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23560" name="Text Box 7"/>
          <p:cNvSpPr txBox="1">
            <a:spLocks noChangeArrowheads="1"/>
          </p:cNvSpPr>
          <p:nvPr/>
        </p:nvSpPr>
        <p:spPr bwMode="auto">
          <a:xfrm>
            <a:off x="1778000" y="1887538"/>
            <a:ext cx="2406650" cy="50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GB" altLang="en-US" sz="2400">
                <a:solidFill>
                  <a:srgbClr val="000000"/>
                </a:solidFill>
              </a:rPr>
              <a:t>for the lender: R</a:t>
            </a:r>
            <a:r>
              <a:rPr lang="en-GB" altLang="en-US" sz="2400" baseline="-25000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23561" name="Text Box 8"/>
          <p:cNvSpPr txBox="1">
            <a:spLocks noChangeArrowheads="1"/>
          </p:cNvSpPr>
          <p:nvPr/>
        </p:nvSpPr>
        <p:spPr bwMode="auto">
          <a:xfrm>
            <a:off x="4953000" y="1844675"/>
            <a:ext cx="282257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GB" altLang="en-US" sz="2400">
                <a:solidFill>
                  <a:srgbClr val="000000"/>
                </a:solidFill>
              </a:rPr>
              <a:t>for the borrower: R</a:t>
            </a:r>
            <a:r>
              <a:rPr lang="en-GB" altLang="en-US" sz="2400" baseline="-25000">
                <a:solidFill>
                  <a:srgbClr val="000000"/>
                </a:solidFill>
              </a:rPr>
              <a:t>b</a:t>
            </a:r>
          </a:p>
        </p:txBody>
      </p:sp>
      <p:graphicFrame>
        <p:nvGraphicFramePr>
          <p:cNvPr id="23562" name="Object 9"/>
          <p:cNvGraphicFramePr>
            <a:graphicFrameLocks noChangeAspect="1"/>
          </p:cNvGraphicFramePr>
          <p:nvPr/>
        </p:nvGraphicFramePr>
        <p:xfrm>
          <a:off x="5537200" y="2684463"/>
          <a:ext cx="1109663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r:id="rId4" imgW="545760" imgH="418680" progId="">
                  <p:embed/>
                </p:oleObj>
              </mc:Choice>
              <mc:Fallback>
                <p:oleObj r:id="rId4" imgW="545760" imgH="41868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7200" y="2684463"/>
                        <a:ext cx="1109663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0"/>
          <p:cNvGraphicFramePr>
            <a:graphicFrameLocks noChangeAspect="1"/>
          </p:cNvGraphicFramePr>
          <p:nvPr/>
        </p:nvGraphicFramePr>
        <p:xfrm>
          <a:off x="2224088" y="2708275"/>
          <a:ext cx="136525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r:id="rId6" imgW="672480" imgH="418680" progId="">
                  <p:embed/>
                </p:oleObj>
              </mc:Choice>
              <mc:Fallback>
                <p:oleObj r:id="rId6" imgW="672480" imgH="418680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088" y="2708275"/>
                        <a:ext cx="1365250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4" name="Line 11"/>
          <p:cNvSpPr>
            <a:spLocks noChangeShapeType="1"/>
          </p:cNvSpPr>
          <p:nvPr/>
        </p:nvSpPr>
        <p:spPr bwMode="auto">
          <a:xfrm>
            <a:off x="900113" y="3933825"/>
            <a:ext cx="66960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612" name="AutoShape 12"/>
          <p:cNvSpPr>
            <a:spLocks noChangeArrowheads="1"/>
          </p:cNvSpPr>
          <p:nvPr/>
        </p:nvSpPr>
        <p:spPr bwMode="auto">
          <a:xfrm rot="5400000">
            <a:off x="3771107" y="2628106"/>
            <a:ext cx="825500" cy="4951413"/>
          </a:xfrm>
          <a:prstGeom prst="curvedLeftArrow">
            <a:avLst>
              <a:gd name="adj1" fmla="val 24992"/>
              <a:gd name="adj2" fmla="val 49984"/>
              <a:gd name="adj3" fmla="val 25000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1331913" y="4076700"/>
          <a:ext cx="2016125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r:id="rId8" imgW="1040760" imgH="418680" progId="">
                  <p:embed/>
                </p:oleObj>
              </mc:Choice>
              <mc:Fallback>
                <p:oleObj r:id="rId8" imgW="1040760" imgH="418680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076700"/>
                        <a:ext cx="2016125" cy="81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81000" y="5715000"/>
            <a:ext cx="87639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Out of total revenue R, the borrower can maximally pledge what is left after taking</a:t>
            </a:r>
          </a:p>
          <a:p>
            <a:r>
              <a:rPr lang="en-GB" dirty="0">
                <a:solidFill>
                  <a:schemeClr val="tx1"/>
                </a:solidFill>
              </a:rPr>
              <a:t>away the money that she needs to keep to fulfil her incentive compatibility constraint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7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2" grpId="0" animBg="1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Example: “Asset Stripping”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marL="733425" indent="-27622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Assume the value of a firm as a going concern is $1,000,000.</a:t>
            </a:r>
          </a:p>
          <a:p>
            <a:pPr lvl="1" eaLnBrk="1" hangingPunct="1">
              <a:lnSpc>
                <a:spcPct val="80000"/>
              </a:lnSpc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GB" altLang="en-US" sz="2600">
                <a:solidFill>
                  <a:srgbClr val="333399"/>
                </a:solidFill>
                <a:latin typeface="Tahoma" panose="020B0604030504040204" pitchFamily="34" charset="0"/>
              </a:rPr>
              <a:t>R=1,000,000, p</a:t>
            </a:r>
            <a:r>
              <a:rPr lang="en-GB" altLang="en-US" sz="2600" baseline="-25000">
                <a:solidFill>
                  <a:srgbClr val="333399"/>
                </a:solidFill>
                <a:latin typeface="Tahoma" panose="020B0604030504040204" pitchFamily="34" charset="0"/>
              </a:rPr>
              <a:t>H</a:t>
            </a:r>
            <a:r>
              <a:rPr lang="en-GB" altLang="en-US" sz="2600">
                <a:solidFill>
                  <a:srgbClr val="333399"/>
                </a:solidFill>
                <a:latin typeface="Tahoma" panose="020B0604030504040204" pitchFamily="34" charset="0"/>
              </a:rPr>
              <a:t>=1</a:t>
            </a:r>
          </a:p>
          <a:p>
            <a:pPr eaLnBrk="1" hangingPunct="1"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But the production facility has a scrap value of $250,000 which the manager could sell off in the black market.</a:t>
            </a:r>
          </a:p>
          <a:p>
            <a:pPr lvl="1" eaLnBrk="1" hangingPunct="1">
              <a:lnSpc>
                <a:spcPct val="80000"/>
              </a:lnSpc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GB" altLang="en-US" sz="2600">
                <a:solidFill>
                  <a:srgbClr val="333399"/>
                </a:solidFill>
                <a:latin typeface="Tahoma" panose="020B0604030504040204" pitchFamily="34" charset="0"/>
              </a:rPr>
              <a:t>B=$250,000, p</a:t>
            </a:r>
            <a:r>
              <a:rPr lang="en-GB" altLang="en-US" sz="2600" baseline="-25000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GB" altLang="en-US" sz="2600">
                <a:solidFill>
                  <a:srgbClr val="333399"/>
                </a:solidFill>
                <a:latin typeface="Tahoma" panose="020B0604030504040204" pitchFamily="34" charset="0"/>
              </a:rPr>
              <a:t>=0</a:t>
            </a:r>
          </a:p>
          <a:p>
            <a:pPr eaLnBrk="1" hangingPunct="1"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So the manager cannot credibly pledge to the bank to pay more than $750,000 for a loan necessary to keep the firm going because she would be better off with asset stripping.</a:t>
            </a:r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DD1E898C-FD26-47CA-977D-583350D72721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21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What if …</a:t>
            </a: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GB" altLang="en-US" sz="3200" baseline="-25000">
                <a:solidFill>
                  <a:srgbClr val="333399"/>
                </a:solidFill>
                <a:latin typeface="Tahoma" panose="020B0604030504040204" pitchFamily="34" charset="0"/>
              </a:rPr>
              <a:t>H</a:t>
            </a: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=0.8?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GB" altLang="en-US" sz="3200" baseline="-25000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= 0 (naturally)</a:t>
            </a: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A0B677C1-523D-4D96-B33E-767526A55000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22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35782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68DF20DE-0051-42C6-8B8E-6686B4D514DF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23</a:t>
            </a:fld>
            <a:endParaRPr lang="ru-RU" altLang="en-US" sz="1400">
              <a:solidFill>
                <a:srgbClr val="000000"/>
              </a:solidFill>
            </a:endParaRPr>
          </a:p>
        </p:txBody>
      </p:sp>
      <p:sp>
        <p:nvSpPr>
          <p:cNvPr id="26628" name="Line 3"/>
          <p:cNvSpPr>
            <a:spLocks noChangeShapeType="1"/>
          </p:cNvSpPr>
          <p:nvPr/>
        </p:nvSpPr>
        <p:spPr bwMode="auto">
          <a:xfrm flipV="1">
            <a:off x="2109788" y="2630488"/>
            <a:ext cx="1657350" cy="1092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29" name="Line 4"/>
          <p:cNvSpPr>
            <a:spLocks noChangeShapeType="1"/>
          </p:cNvSpPr>
          <p:nvPr/>
        </p:nvSpPr>
        <p:spPr bwMode="auto">
          <a:xfrm>
            <a:off x="2109788" y="3716338"/>
            <a:ext cx="1703387" cy="9382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30" name="Oval 5"/>
          <p:cNvSpPr>
            <a:spLocks noChangeArrowheads="1"/>
          </p:cNvSpPr>
          <p:nvPr/>
        </p:nvSpPr>
        <p:spPr bwMode="auto">
          <a:xfrm>
            <a:off x="3767138" y="4532313"/>
            <a:ext cx="190500" cy="192087"/>
          </a:xfrm>
          <a:prstGeom prst="ellipse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6631" name="Line 6"/>
          <p:cNvSpPr>
            <a:spLocks noChangeShapeType="1"/>
          </p:cNvSpPr>
          <p:nvPr/>
        </p:nvSpPr>
        <p:spPr bwMode="auto">
          <a:xfrm flipV="1">
            <a:off x="3789363" y="2054225"/>
            <a:ext cx="1657350" cy="5905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32" name="Line 7"/>
          <p:cNvSpPr>
            <a:spLocks noChangeShapeType="1"/>
          </p:cNvSpPr>
          <p:nvPr/>
        </p:nvSpPr>
        <p:spPr bwMode="auto">
          <a:xfrm>
            <a:off x="3789363" y="2638425"/>
            <a:ext cx="1657350" cy="5746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33" name="Oval 8"/>
          <p:cNvSpPr>
            <a:spLocks noChangeArrowheads="1"/>
          </p:cNvSpPr>
          <p:nvPr/>
        </p:nvSpPr>
        <p:spPr bwMode="auto">
          <a:xfrm>
            <a:off x="5302250" y="1989138"/>
            <a:ext cx="190500" cy="192087"/>
          </a:xfrm>
          <a:prstGeom prst="ellipse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6634" name="Oval 9"/>
          <p:cNvSpPr>
            <a:spLocks noChangeArrowheads="1"/>
          </p:cNvSpPr>
          <p:nvPr/>
        </p:nvSpPr>
        <p:spPr bwMode="auto">
          <a:xfrm>
            <a:off x="5446713" y="3165475"/>
            <a:ext cx="190500" cy="192088"/>
          </a:xfrm>
          <a:prstGeom prst="ellipse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6635" name="Oval 10"/>
          <p:cNvSpPr>
            <a:spLocks noChangeArrowheads="1"/>
          </p:cNvSpPr>
          <p:nvPr/>
        </p:nvSpPr>
        <p:spPr bwMode="auto">
          <a:xfrm>
            <a:off x="1990725" y="3597275"/>
            <a:ext cx="190500" cy="192088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6636" name="Text Box 11"/>
          <p:cNvSpPr txBox="1">
            <a:spLocks noChangeArrowheads="1"/>
          </p:cNvSpPr>
          <p:nvPr/>
        </p:nvSpPr>
        <p:spPr bwMode="auto">
          <a:xfrm>
            <a:off x="1150938" y="2276475"/>
            <a:ext cx="2281237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en-US" sz="2800">
                <a:solidFill>
                  <a:srgbClr val="333399"/>
                </a:solidFill>
              </a:rPr>
              <a:t>Keep it</a:t>
            </a:r>
          </a:p>
          <a:p>
            <a:pPr eaLnBrk="1" hangingPunct="1">
              <a:buClrTx/>
              <a:buFontTx/>
              <a:buNone/>
            </a:pPr>
            <a:r>
              <a:rPr lang="de-DE" altLang="en-US" sz="2800">
                <a:solidFill>
                  <a:srgbClr val="333399"/>
                </a:solidFill>
              </a:rPr>
              <a:t>(and behave)</a:t>
            </a:r>
          </a:p>
        </p:txBody>
      </p:sp>
      <p:sp>
        <p:nvSpPr>
          <p:cNvPr id="26637" name="Text Box 12"/>
          <p:cNvSpPr txBox="1">
            <a:spLocks noChangeArrowheads="1"/>
          </p:cNvSpPr>
          <p:nvPr/>
        </p:nvSpPr>
        <p:spPr bwMode="auto">
          <a:xfrm>
            <a:off x="3556000" y="1412875"/>
            <a:ext cx="15271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en-US" sz="2800">
                <a:solidFill>
                  <a:srgbClr val="333399"/>
                </a:solidFill>
              </a:rPr>
              <a:t>Success</a:t>
            </a:r>
          </a:p>
          <a:p>
            <a:pPr eaLnBrk="1" hangingPunct="1">
              <a:buClrTx/>
              <a:buFontTx/>
              <a:buNone/>
            </a:pPr>
            <a:r>
              <a:rPr lang="de-DE" altLang="en-US" sz="2800">
                <a:solidFill>
                  <a:srgbClr val="333399"/>
                </a:solidFill>
              </a:rPr>
              <a:t>p</a:t>
            </a:r>
            <a:r>
              <a:rPr lang="de-DE" altLang="en-US" sz="2800" baseline="-25000">
                <a:solidFill>
                  <a:srgbClr val="333399"/>
                </a:solidFill>
              </a:rPr>
              <a:t>H</a:t>
            </a:r>
            <a:r>
              <a:rPr lang="de-DE" altLang="en-US" sz="2800">
                <a:solidFill>
                  <a:srgbClr val="333399"/>
                </a:solidFill>
              </a:rPr>
              <a:t>=0.8</a:t>
            </a:r>
          </a:p>
        </p:txBody>
      </p:sp>
      <p:sp>
        <p:nvSpPr>
          <p:cNvPr id="26638" name="Text Box 13"/>
          <p:cNvSpPr txBox="1">
            <a:spLocks noChangeArrowheads="1"/>
          </p:cNvSpPr>
          <p:nvPr/>
        </p:nvSpPr>
        <p:spPr bwMode="auto">
          <a:xfrm>
            <a:off x="1428750" y="4278313"/>
            <a:ext cx="2855913" cy="947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en-US" sz="2800">
                <a:solidFill>
                  <a:srgbClr val="333399"/>
                </a:solidFill>
              </a:rPr>
              <a:t>Sell it</a:t>
            </a:r>
            <a:br>
              <a:rPr lang="de-DE" altLang="en-US" sz="2800">
                <a:solidFill>
                  <a:srgbClr val="333399"/>
                </a:solidFill>
              </a:rPr>
            </a:br>
            <a:r>
              <a:rPr lang="de-DE" altLang="en-US" sz="2800">
                <a:solidFill>
                  <a:srgbClr val="333399"/>
                </a:solidFill>
              </a:rPr>
              <a:t>(i.e., not behave)</a:t>
            </a:r>
          </a:p>
        </p:txBody>
      </p:sp>
      <p:sp>
        <p:nvSpPr>
          <p:cNvPr id="26639" name="Text Box 14"/>
          <p:cNvSpPr txBox="1">
            <a:spLocks noChangeArrowheads="1"/>
          </p:cNvSpPr>
          <p:nvPr/>
        </p:nvSpPr>
        <p:spPr bwMode="auto">
          <a:xfrm>
            <a:off x="3757613" y="2997200"/>
            <a:ext cx="1864911" cy="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en-US" sz="2800" dirty="0" err="1">
                <a:solidFill>
                  <a:srgbClr val="333399"/>
                </a:solidFill>
              </a:rPr>
              <a:t>failure</a:t>
            </a:r>
            <a:endParaRPr lang="de-DE" altLang="en-US" sz="2800" dirty="0">
              <a:solidFill>
                <a:srgbClr val="333399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altLang="en-US" sz="2800" dirty="0">
                <a:solidFill>
                  <a:srgbClr val="333399"/>
                </a:solidFill>
              </a:rPr>
              <a:t>1 – p</a:t>
            </a:r>
            <a:r>
              <a:rPr lang="de-DE" altLang="en-US" sz="2800" baseline="-25000" dirty="0">
                <a:solidFill>
                  <a:srgbClr val="333399"/>
                </a:solidFill>
              </a:rPr>
              <a:t>H</a:t>
            </a:r>
            <a:r>
              <a:rPr lang="de-DE" altLang="en-US" sz="2800" dirty="0">
                <a:solidFill>
                  <a:srgbClr val="333399"/>
                </a:solidFill>
              </a:rPr>
              <a:t>=0.2</a:t>
            </a:r>
          </a:p>
        </p:txBody>
      </p:sp>
      <p:sp>
        <p:nvSpPr>
          <p:cNvPr id="26640" name="Text Box 15"/>
          <p:cNvSpPr txBox="1">
            <a:spLocks noChangeArrowheads="1"/>
          </p:cNvSpPr>
          <p:nvPr/>
        </p:nvSpPr>
        <p:spPr bwMode="auto">
          <a:xfrm>
            <a:off x="5545138" y="1755775"/>
            <a:ext cx="6508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en-US" sz="2800">
                <a:solidFill>
                  <a:srgbClr val="333399"/>
                </a:solidFill>
              </a:rPr>
              <a:t>R</a:t>
            </a:r>
            <a:r>
              <a:rPr lang="de-DE" altLang="en-US" sz="2800" baseline="-25000">
                <a:solidFill>
                  <a:srgbClr val="333399"/>
                </a:solidFill>
              </a:rPr>
              <a:t>b</a:t>
            </a:r>
            <a:r>
              <a:rPr lang="de-DE" altLang="en-US" sz="2800">
                <a:solidFill>
                  <a:srgbClr val="333399"/>
                </a:solidFill>
              </a:rPr>
              <a:t>:</a:t>
            </a:r>
          </a:p>
        </p:txBody>
      </p:sp>
      <p:sp>
        <p:nvSpPr>
          <p:cNvPr id="26641" name="Text Box 16"/>
          <p:cNvSpPr txBox="1">
            <a:spLocks noChangeArrowheads="1"/>
          </p:cNvSpPr>
          <p:nvPr/>
        </p:nvSpPr>
        <p:spPr bwMode="auto">
          <a:xfrm>
            <a:off x="5638800" y="3068638"/>
            <a:ext cx="379413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en-US" sz="2800">
                <a:solidFill>
                  <a:srgbClr val="333399"/>
                </a:solidFill>
              </a:rPr>
              <a:t>0</a:t>
            </a:r>
          </a:p>
        </p:txBody>
      </p:sp>
      <p:sp>
        <p:nvSpPr>
          <p:cNvPr id="26642" name="Text Box 17"/>
          <p:cNvSpPr txBox="1">
            <a:spLocks noChangeArrowheads="1"/>
          </p:cNvSpPr>
          <p:nvPr/>
        </p:nvSpPr>
        <p:spPr bwMode="auto">
          <a:xfrm>
            <a:off x="4152900" y="4437063"/>
            <a:ext cx="18700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en-US" sz="2800">
                <a:solidFill>
                  <a:srgbClr val="333399"/>
                </a:solidFill>
              </a:rPr>
              <a:t>B + p</a:t>
            </a:r>
            <a:r>
              <a:rPr lang="de-DE" altLang="en-US" sz="2800" baseline="-25000">
                <a:solidFill>
                  <a:srgbClr val="333399"/>
                </a:solidFill>
              </a:rPr>
              <a:t>L</a:t>
            </a:r>
            <a:r>
              <a:rPr lang="de-DE" altLang="en-US" sz="2800">
                <a:solidFill>
                  <a:srgbClr val="333399"/>
                </a:solidFill>
              </a:rPr>
              <a:t> R</a:t>
            </a:r>
            <a:r>
              <a:rPr lang="de-DE" altLang="en-US" sz="2800" baseline="-25000">
                <a:solidFill>
                  <a:srgbClr val="333399"/>
                </a:solidFill>
              </a:rPr>
              <a:t>b </a:t>
            </a:r>
            <a:r>
              <a:rPr lang="de-DE" altLang="en-US" sz="2800">
                <a:solidFill>
                  <a:srgbClr val="333399"/>
                </a:solidFill>
              </a:rPr>
              <a:t>=</a:t>
            </a:r>
          </a:p>
        </p:txBody>
      </p:sp>
      <p:sp>
        <p:nvSpPr>
          <p:cNvPr id="26643" name="Text Box 18"/>
          <p:cNvSpPr txBox="1">
            <a:spLocks noChangeArrowheads="1"/>
          </p:cNvSpPr>
          <p:nvPr/>
        </p:nvSpPr>
        <p:spPr bwMode="auto">
          <a:xfrm>
            <a:off x="334963" y="3119438"/>
            <a:ext cx="2220912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en-US" sz="2800">
                <a:solidFill>
                  <a:srgbClr val="333399"/>
                </a:solidFill>
              </a:rPr>
              <a:t>entrepreneur</a:t>
            </a:r>
          </a:p>
        </p:txBody>
      </p:sp>
      <p:sp>
        <p:nvSpPr>
          <p:cNvPr id="26644" name="Text Box 19"/>
          <p:cNvSpPr txBox="1">
            <a:spLocks noChangeArrowheads="1"/>
          </p:cNvSpPr>
          <p:nvPr/>
        </p:nvSpPr>
        <p:spPr bwMode="auto">
          <a:xfrm>
            <a:off x="2390775" y="1989138"/>
            <a:ext cx="11906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en-US" sz="2800">
                <a:solidFill>
                  <a:srgbClr val="333399"/>
                </a:solidFill>
              </a:rPr>
              <a:t>nature</a:t>
            </a:r>
          </a:p>
        </p:txBody>
      </p:sp>
      <p:sp>
        <p:nvSpPr>
          <p:cNvPr id="26645" name="Rectangle 20"/>
          <p:cNvSpPr>
            <a:spLocks noChangeArrowheads="1"/>
          </p:cNvSpPr>
          <p:nvPr/>
        </p:nvSpPr>
        <p:spPr bwMode="auto">
          <a:xfrm>
            <a:off x="3660775" y="2492375"/>
            <a:ext cx="215900" cy="288925"/>
          </a:xfrm>
          <a:prstGeom prst="rect">
            <a:avLst/>
          </a:prstGeom>
          <a:solidFill>
            <a:srgbClr val="CCEED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6646" name="Text Box 21"/>
          <p:cNvSpPr txBox="1">
            <a:spLocks noChangeArrowheads="1"/>
          </p:cNvSpPr>
          <p:nvPr/>
        </p:nvSpPr>
        <p:spPr bwMode="auto">
          <a:xfrm>
            <a:off x="5575300" y="2205038"/>
            <a:ext cx="202247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en-US" sz="2800">
                <a:solidFill>
                  <a:srgbClr val="333399"/>
                </a:solidFill>
              </a:rPr>
              <a:t>pledgeable:</a:t>
            </a:r>
          </a:p>
        </p:txBody>
      </p: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6122988" y="1773238"/>
            <a:ext cx="28654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en-US" sz="2800">
                <a:solidFill>
                  <a:srgbClr val="333399"/>
                </a:solidFill>
              </a:rPr>
              <a:t>0.8* R</a:t>
            </a:r>
            <a:r>
              <a:rPr lang="de-DE" altLang="en-US" sz="2800" baseline="-25000">
                <a:solidFill>
                  <a:srgbClr val="333399"/>
                </a:solidFill>
              </a:rPr>
              <a:t>b</a:t>
            </a:r>
            <a:r>
              <a:rPr lang="de-DE" altLang="en-US" sz="2800">
                <a:solidFill>
                  <a:srgbClr val="333399"/>
                </a:solidFill>
              </a:rPr>
              <a:t> </a:t>
            </a:r>
            <a:r>
              <a:rPr lang="de-DE" altLang="en-US" sz="2800">
                <a:solidFill>
                  <a:srgbClr val="333399"/>
                </a:solidFill>
                <a:latin typeface="Symbol" panose="05050102010706020507" pitchFamily="18" charset="2"/>
              </a:rPr>
              <a:t></a:t>
            </a:r>
            <a:r>
              <a:rPr lang="de-DE" altLang="en-US" sz="2800">
                <a:solidFill>
                  <a:srgbClr val="333399"/>
                </a:solidFill>
              </a:rPr>
              <a:t>250,000</a:t>
            </a:r>
          </a:p>
        </p:txBody>
      </p:sp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7537450" y="2255838"/>
            <a:ext cx="12827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en-US" sz="2800">
                <a:solidFill>
                  <a:srgbClr val="333399"/>
                </a:solidFill>
              </a:rPr>
              <a:t>R – R‘</a:t>
            </a:r>
            <a:r>
              <a:rPr lang="de-DE" altLang="en-US" sz="2800" baseline="-25000">
                <a:solidFill>
                  <a:srgbClr val="333399"/>
                </a:solidFill>
              </a:rPr>
              <a:t>b</a:t>
            </a:r>
          </a:p>
        </p:txBody>
      </p:sp>
      <p:sp>
        <p:nvSpPr>
          <p:cNvPr id="26649" name="Text Box 24"/>
          <p:cNvSpPr txBox="1">
            <a:spLocks noChangeArrowheads="1"/>
          </p:cNvSpPr>
          <p:nvPr/>
        </p:nvSpPr>
        <p:spPr bwMode="auto">
          <a:xfrm>
            <a:off x="5530850" y="1174750"/>
            <a:ext cx="2625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en-US" sz="2800">
                <a:solidFill>
                  <a:srgbClr val="333399"/>
                </a:solidFill>
              </a:rPr>
              <a:t>R = $1,000,000</a:t>
            </a:r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5902325" y="4437063"/>
            <a:ext cx="22701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en-US" sz="2800">
                <a:solidFill>
                  <a:srgbClr val="333399"/>
                </a:solidFill>
              </a:rPr>
              <a:t>$250,000 + 0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Feasible contracts</a:t>
            </a:r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marL="733425" indent="-27622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Lenders need to cover (on average) their initial outlay! Using </a:t>
            </a:r>
            <a:r>
              <a:rPr lang="en-US" altLang="en-US" sz="3200">
                <a:solidFill>
                  <a:srgbClr val="C00000"/>
                </a:solidFill>
                <a:latin typeface="Tahoma" panose="020B0604030504040204" pitchFamily="34" charset="0"/>
              </a:rPr>
              <a:t>(IR</a:t>
            </a:r>
            <a:r>
              <a:rPr lang="en-US" altLang="en-US" sz="3200" baseline="-25000">
                <a:solidFill>
                  <a:srgbClr val="C00000"/>
                </a:solidFill>
                <a:latin typeface="Tahoma" panose="020B0604030504040204" pitchFamily="34" charset="0"/>
              </a:rPr>
              <a:t>L</a:t>
            </a:r>
            <a:r>
              <a:rPr lang="en-US" altLang="en-US" sz="3200">
                <a:solidFill>
                  <a:srgbClr val="C00000"/>
                </a:solidFill>
                <a:latin typeface="Tahoma" panose="020B0604030504040204" pitchFamily="34" charset="0"/>
              </a:rPr>
              <a:t>)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and </a:t>
            </a:r>
            <a:r>
              <a:rPr lang="en-US" altLang="en-US" sz="3200">
                <a:solidFill>
                  <a:srgbClr val="C00000"/>
                </a:solidFill>
                <a:latin typeface="Tahoma" panose="020B0604030504040204" pitchFamily="34" charset="0"/>
              </a:rPr>
              <a:t>(I)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we get</a:t>
            </a:r>
            <a:b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/>
            </a:r>
            <a:b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3200" i="1">
                <a:solidFill>
                  <a:srgbClr val="C00000"/>
                </a:solidFill>
                <a:latin typeface="Script MT Bold" panose="03040602040607080904" pitchFamily="66" charset="0"/>
              </a:rPr>
              <a:t>P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 = p</a:t>
            </a:r>
            <a:r>
              <a:rPr lang="en-US" altLang="en-US" sz="32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(R – B/</a:t>
            </a:r>
            <a:r>
              <a:rPr lang="en-US" altLang="en-US" sz="3200" i="1">
                <a:solidFill>
                  <a:srgbClr val="C00000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p) </a:t>
            </a:r>
            <a:r>
              <a:rPr lang="en-US" altLang="en-US" sz="3200" i="1">
                <a:solidFill>
                  <a:srgbClr val="C00000"/>
                </a:solidFill>
                <a:latin typeface="Symbol" panose="05050102010706020507" pitchFamily="18" charset="2"/>
              </a:rPr>
              <a:t>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 I – A,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             </a:t>
            </a:r>
            <a:r>
              <a:rPr lang="en-US" altLang="en-US" sz="3200">
                <a:solidFill>
                  <a:srgbClr val="C00000"/>
                </a:solidFill>
                <a:latin typeface="Tahoma" panose="020B0604030504040204" pitchFamily="34" charset="0"/>
              </a:rPr>
              <a:t>(IR</a:t>
            </a:r>
            <a:r>
              <a:rPr lang="en-US" altLang="en-US" sz="3200" baseline="-25000">
                <a:solidFill>
                  <a:srgbClr val="C00000"/>
                </a:solidFill>
                <a:latin typeface="Tahoma" panose="020B0604030504040204" pitchFamily="34" charset="0"/>
              </a:rPr>
              <a:t>L</a:t>
            </a:r>
            <a:r>
              <a:rPr lang="en-US" altLang="en-US" sz="3200">
                <a:solidFill>
                  <a:srgbClr val="C00000"/>
                </a:solidFill>
                <a:latin typeface="Tahoma" panose="020B0604030504040204" pitchFamily="34" charset="0"/>
              </a:rPr>
              <a:t>’)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the individual rationality (or participation) constraint of the lender in equilibrium.</a:t>
            </a:r>
          </a:p>
          <a:p>
            <a:pPr lvl="1" eaLnBrk="1" hangingPunct="1"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800">
                <a:solidFill>
                  <a:srgbClr val="333399"/>
                </a:solidFill>
                <a:latin typeface="Tahoma" panose="020B0604030504040204" pitchFamily="34" charset="0"/>
              </a:rPr>
              <a:t>So investment exceeding pledgeable expected income needs to be covered by own wealth </a:t>
            </a:r>
            <a:r>
              <a:rPr lang="en-US" altLang="en-US" sz="2800" i="1">
                <a:solidFill>
                  <a:srgbClr val="333399"/>
                </a:solidFill>
                <a:latin typeface="Tahoma" panose="020B0604030504040204" pitchFamily="34" charset="0"/>
              </a:rPr>
              <a:t>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Example continued (p</a:t>
            </a:r>
            <a:r>
              <a:rPr lang="en-GB" altLang="en-US" sz="4400" baseline="-25000">
                <a:solidFill>
                  <a:srgbClr val="333399"/>
                </a:solidFill>
                <a:latin typeface="Tahoma" panose="020B0604030504040204" pitchFamily="34" charset="0"/>
              </a:rPr>
              <a:t>H</a:t>
            </a: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=1)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1pPr>
            <a:lvl2pPr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2pPr>
            <a:lvl3pPr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3pPr>
            <a:lvl4pPr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4pPr>
            <a:lvl5pPr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9pPr>
          </a:lstStyle>
          <a:p>
            <a:pPr>
              <a:spcBef>
                <a:spcPts val="800"/>
              </a:spcBef>
              <a:buClr>
                <a:srgbClr val="333399"/>
              </a:buClr>
              <a:buFont typeface="Tahoma" pitchFamily="34" charset="0"/>
              <a:buChar char="•"/>
              <a:defRPr/>
            </a:pPr>
            <a:r>
              <a:rPr lang="en-GB" altLang="en-US" sz="3200">
                <a:solidFill>
                  <a:srgbClr val="333399"/>
                </a:solidFill>
                <a:latin typeface="Tahoma" pitchFamily="34" charset="0"/>
              </a:rPr>
              <a:t>With </a:t>
            </a:r>
            <a:r>
              <a:rPr lang="en-GB" altLang="en-US" sz="3200" i="1">
                <a:solidFill>
                  <a:srgbClr val="333399"/>
                </a:solidFill>
                <a:latin typeface="Tahoma" pitchFamily="34" charset="0"/>
              </a:rPr>
              <a:t>R</a:t>
            </a:r>
            <a:r>
              <a:rPr lang="en-GB" altLang="en-US" sz="3200" i="1" baseline="-25000">
                <a:solidFill>
                  <a:srgbClr val="333399"/>
                </a:solidFill>
                <a:latin typeface="Tahoma" pitchFamily="34" charset="0"/>
              </a:rPr>
              <a:t>b</a:t>
            </a:r>
            <a:r>
              <a:rPr lang="en-GB" altLang="en-US" sz="3200" i="1">
                <a:solidFill>
                  <a:srgbClr val="333399"/>
                </a:solidFill>
                <a:latin typeface="Symbol" pitchFamily="18" charset="2"/>
              </a:rPr>
              <a:t></a:t>
            </a:r>
            <a:r>
              <a:rPr lang="en-GB" altLang="en-US" sz="3200" i="1">
                <a:solidFill>
                  <a:srgbClr val="333399"/>
                </a:solidFill>
                <a:latin typeface="Tahoma" pitchFamily="34" charset="0"/>
              </a:rPr>
              <a:t>250,000</a:t>
            </a:r>
            <a:r>
              <a:rPr lang="en-GB" altLang="en-US" sz="3200">
                <a:solidFill>
                  <a:srgbClr val="333399"/>
                </a:solidFill>
                <a:latin typeface="Tahoma" pitchFamily="34" charset="0"/>
              </a:rPr>
              <a:t> we have </a:t>
            </a:r>
            <a:r>
              <a:rPr lang="en-GB" altLang="en-US" sz="3200" i="1">
                <a:solidFill>
                  <a:srgbClr val="333399"/>
                </a:solidFill>
                <a:latin typeface="Tahoma" pitchFamily="34" charset="0"/>
              </a:rPr>
              <a:t>R</a:t>
            </a:r>
            <a:r>
              <a:rPr lang="en-GB" altLang="en-US" sz="3200" i="1" baseline="-25000">
                <a:solidFill>
                  <a:srgbClr val="333399"/>
                </a:solidFill>
                <a:latin typeface="Tahoma" pitchFamily="34" charset="0"/>
              </a:rPr>
              <a:t>l</a:t>
            </a:r>
            <a:r>
              <a:rPr lang="en-GB" altLang="en-US" sz="3200" i="1">
                <a:solidFill>
                  <a:srgbClr val="333399"/>
                </a:solidFill>
                <a:latin typeface="Symbol" pitchFamily="18" charset="2"/>
              </a:rPr>
              <a:t></a:t>
            </a:r>
            <a:r>
              <a:rPr lang="en-GB" altLang="en-US" sz="3200" i="1">
                <a:solidFill>
                  <a:srgbClr val="333399"/>
                </a:solidFill>
                <a:latin typeface="Tahoma" pitchFamily="34" charset="0"/>
              </a:rPr>
              <a:t>750,000</a:t>
            </a:r>
            <a:r>
              <a:rPr lang="en-GB" altLang="en-US" sz="3200">
                <a:solidFill>
                  <a:srgbClr val="333399"/>
                </a:solidFill>
                <a:latin typeface="Tahoma" pitchFamily="34" charset="0"/>
              </a:rPr>
              <a:t>.</a:t>
            </a:r>
          </a:p>
          <a:p>
            <a:pPr marL="334963">
              <a:spcBef>
                <a:spcPts val="800"/>
              </a:spcBef>
              <a:buClrTx/>
              <a:buFontTx/>
              <a:buNone/>
              <a:defRPr/>
            </a:pPr>
            <a:endParaRPr lang="en-GB" altLang="en-US" sz="3200" baseline="-25000">
              <a:solidFill>
                <a:srgbClr val="333399"/>
              </a:solidFill>
              <a:latin typeface="Tahoma" pitchFamily="34" charset="0"/>
            </a:endParaRPr>
          </a:p>
          <a:p>
            <a:pPr>
              <a:spcBef>
                <a:spcPts val="800"/>
              </a:spcBef>
              <a:buClr>
                <a:srgbClr val="333399"/>
              </a:buClr>
              <a:buFont typeface="Tahoma" pitchFamily="34" charset="0"/>
              <a:buChar char="•"/>
              <a:defRPr/>
            </a:pPr>
            <a:r>
              <a:rPr lang="en-GB" altLang="en-US" sz="3200">
                <a:solidFill>
                  <a:srgbClr val="333399"/>
                </a:solidFill>
                <a:latin typeface="Tahoma" pitchFamily="34" charset="0"/>
              </a:rPr>
              <a:t>From the lender’s participation constraint, </a:t>
            </a:r>
            <a:r>
              <a:rPr lang="en-GB" altLang="en-US" sz="3200" i="1">
                <a:solidFill>
                  <a:srgbClr val="333399"/>
                </a:solidFill>
                <a:latin typeface="Tahoma" pitchFamily="34" charset="0"/>
              </a:rPr>
              <a:t>750,000 </a:t>
            </a:r>
            <a:r>
              <a:rPr lang="en-GB" altLang="en-US" sz="3200" i="1">
                <a:solidFill>
                  <a:srgbClr val="333399"/>
                </a:solidFill>
                <a:latin typeface="Symbol" pitchFamily="18" charset="2"/>
              </a:rPr>
              <a:t></a:t>
            </a:r>
            <a:r>
              <a:rPr lang="en-GB" altLang="en-US" sz="3200" i="1">
                <a:solidFill>
                  <a:srgbClr val="333399"/>
                </a:solidFill>
                <a:latin typeface="Tahoma" pitchFamily="34" charset="0"/>
              </a:rPr>
              <a:t> I – A</a:t>
            </a:r>
          </a:p>
          <a:p>
            <a:pPr>
              <a:spcBef>
                <a:spcPts val="800"/>
              </a:spcBef>
              <a:buClr>
                <a:srgbClr val="333399"/>
              </a:buClr>
              <a:buFont typeface="Tahoma" pitchFamily="34" charset="0"/>
              <a:buChar char="•"/>
              <a:defRPr/>
            </a:pPr>
            <a:r>
              <a:rPr lang="en-GB" altLang="en-US" sz="3200">
                <a:solidFill>
                  <a:srgbClr val="333399"/>
                </a:solidFill>
                <a:latin typeface="Tahoma" pitchFamily="34" charset="0"/>
              </a:rPr>
              <a:t>As the investment is </a:t>
            </a:r>
            <a:r>
              <a:rPr lang="en-GB" altLang="en-US" sz="3200" i="1">
                <a:solidFill>
                  <a:srgbClr val="333399"/>
                </a:solidFill>
                <a:latin typeface="Tahoma" pitchFamily="34" charset="0"/>
              </a:rPr>
              <a:t>800,000</a:t>
            </a:r>
            <a:r>
              <a:rPr lang="en-GB" altLang="en-US" sz="3200">
                <a:solidFill>
                  <a:srgbClr val="333399"/>
                </a:solidFill>
                <a:latin typeface="Tahoma" pitchFamily="34" charset="0"/>
              </a:rPr>
              <a:t>, </a:t>
            </a:r>
            <a:r>
              <a:rPr lang="en-GB" altLang="en-US" sz="3200" i="1">
                <a:solidFill>
                  <a:srgbClr val="333399"/>
                </a:solidFill>
                <a:latin typeface="Tahoma" pitchFamily="34" charset="0"/>
              </a:rPr>
              <a:t>A </a:t>
            </a:r>
            <a:r>
              <a:rPr lang="en-GB" altLang="en-US" sz="3200" i="1">
                <a:solidFill>
                  <a:srgbClr val="333399"/>
                </a:solidFill>
                <a:latin typeface="Symbol" pitchFamily="18" charset="2"/>
              </a:rPr>
              <a:t></a:t>
            </a:r>
            <a:r>
              <a:rPr lang="en-GB" altLang="en-US" sz="3200" i="1">
                <a:solidFill>
                  <a:srgbClr val="333399"/>
                </a:solidFill>
                <a:latin typeface="Tahoma" pitchFamily="34" charset="0"/>
              </a:rPr>
              <a:t> 50,000</a:t>
            </a:r>
            <a:r>
              <a:rPr lang="en-GB" altLang="en-US" sz="3200">
                <a:solidFill>
                  <a:srgbClr val="333399"/>
                </a:solidFill>
                <a:latin typeface="Tahoma" pitchFamily="34" charset="0"/>
              </a:rPr>
              <a:t>.</a:t>
            </a:r>
          </a:p>
          <a:p>
            <a:pPr>
              <a:spcBef>
                <a:spcPts val="800"/>
              </a:spcBef>
              <a:buClr>
                <a:srgbClr val="333399"/>
              </a:buClr>
              <a:buFont typeface="Tahoma" pitchFamily="34" charset="0"/>
              <a:buChar char="•"/>
              <a:defRPr/>
            </a:pPr>
            <a:r>
              <a:rPr lang="en-GB" altLang="en-US" sz="3200">
                <a:solidFill>
                  <a:srgbClr val="333399"/>
                </a:solidFill>
                <a:latin typeface="Tahoma" pitchFamily="34" charset="0"/>
              </a:rPr>
              <a:t>Note that if the lender’s participation constraint is binding, the minimum wealth needed </a:t>
            </a:r>
            <a:r>
              <a:rPr lang="en-GB" altLang="en-US" sz="3200" i="1">
                <a:solidFill>
                  <a:srgbClr val="333399"/>
                </a:solidFill>
                <a:latin typeface="Tahoma" pitchFamily="34" charset="0"/>
              </a:rPr>
              <a:t>A</a:t>
            </a:r>
            <a:r>
              <a:rPr lang="en-GB" altLang="en-US" sz="3200" i="1" baseline="30000">
                <a:solidFill>
                  <a:srgbClr val="333399"/>
                </a:solidFill>
                <a:latin typeface="Tahoma" pitchFamily="34" charset="0"/>
              </a:rPr>
              <a:t>min</a:t>
            </a:r>
            <a:r>
              <a:rPr lang="en-GB" altLang="en-US" sz="3200">
                <a:solidFill>
                  <a:srgbClr val="333399"/>
                </a:solidFill>
                <a:latin typeface="Tahoma" pitchFamily="34" charset="0"/>
              </a:rPr>
              <a:t> is uniquely defined!</a:t>
            </a:r>
          </a:p>
          <a:p>
            <a:pPr>
              <a:spcBef>
                <a:spcPts val="800"/>
              </a:spcBef>
              <a:buClr>
                <a:srgbClr val="333399"/>
              </a:buClr>
              <a:buFont typeface="Tahoma" pitchFamily="34" charset="0"/>
              <a:buNone/>
              <a:defRPr/>
            </a:pPr>
            <a:endParaRPr lang="en-GB" altLang="en-US" sz="3200">
              <a:solidFill>
                <a:srgbClr val="333399"/>
              </a:solidFill>
              <a:latin typeface="Tahoma" pitchFamily="34" charset="0"/>
            </a:endParaRPr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D375C357-4826-444F-AD9F-E20C6B425FEE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25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Results in short</a:t>
            </a:r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marL="733425" indent="-27622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2700">
                <a:solidFill>
                  <a:srgbClr val="333399"/>
                </a:solidFill>
                <a:latin typeface="Tahoma" panose="020B0604030504040204" pitchFamily="34" charset="0"/>
              </a:rPr>
              <a:t>(IC) constraint:</a:t>
            </a:r>
            <a:r>
              <a:rPr lang="en-US" altLang="en-US" sz="270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R</a:t>
            </a:r>
            <a:r>
              <a:rPr lang="en-US" altLang="en-US" sz="27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b</a:t>
            </a:r>
            <a:r>
              <a:rPr lang="en-US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700" i="1">
                <a:solidFill>
                  <a:srgbClr val="C00000"/>
                </a:solidFill>
                <a:latin typeface="Symbol" panose="05050102010706020507" pitchFamily="18" charset="2"/>
              </a:rPr>
              <a:t></a:t>
            </a:r>
            <a:r>
              <a:rPr lang="en-US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 B/</a:t>
            </a:r>
            <a:r>
              <a:rPr lang="en-US" altLang="en-US" sz="2700" i="1">
                <a:solidFill>
                  <a:srgbClr val="C00000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p</a:t>
            </a:r>
          </a:p>
          <a:p>
            <a:pPr eaLnBrk="1" hangingPunct="1"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2700">
                <a:solidFill>
                  <a:srgbClr val="333399"/>
                </a:solidFill>
                <a:latin typeface="Tahoma" panose="020B0604030504040204" pitchFamily="34" charset="0"/>
              </a:rPr>
              <a:t>Using </a:t>
            </a:r>
            <a:r>
              <a:rPr lang="en-GB" altLang="en-US" sz="2700" i="1">
                <a:solidFill>
                  <a:srgbClr val="333399"/>
                </a:solidFill>
                <a:latin typeface="Tahoma" panose="020B0604030504040204" pitchFamily="34" charset="0"/>
              </a:rPr>
              <a:t>R = R</a:t>
            </a:r>
            <a:r>
              <a:rPr lang="en-GB" altLang="en-US" sz="27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b</a:t>
            </a:r>
            <a:r>
              <a:rPr lang="en-GB" altLang="en-US" sz="2700" i="1">
                <a:solidFill>
                  <a:srgbClr val="333399"/>
                </a:solidFill>
                <a:latin typeface="Tahoma" panose="020B0604030504040204" pitchFamily="34" charset="0"/>
              </a:rPr>
              <a:t> + R</a:t>
            </a:r>
            <a:r>
              <a:rPr lang="en-GB" altLang="en-US" sz="27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GB" altLang="en-US" sz="2700">
                <a:solidFill>
                  <a:srgbClr val="333399"/>
                </a:solidFill>
                <a:latin typeface="Tahoma" panose="020B0604030504040204" pitchFamily="34" charset="0"/>
              </a:rPr>
              <a:t> we get</a:t>
            </a:r>
            <a:br>
              <a:rPr lang="en-GB" altLang="en-US" sz="27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GB" altLang="en-US" sz="2700">
                <a:solidFill>
                  <a:srgbClr val="333399"/>
                </a:solidFill>
                <a:latin typeface="Tahoma" panose="020B0604030504040204" pitchFamily="34" charset="0"/>
              </a:rPr>
              <a:t/>
            </a:r>
            <a:br>
              <a:rPr lang="en-GB" altLang="en-US" sz="27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GB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R</a:t>
            </a:r>
            <a:r>
              <a:rPr lang="en-GB" altLang="en-US" sz="27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l</a:t>
            </a:r>
            <a:r>
              <a:rPr lang="en-GB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2700" i="1">
                <a:solidFill>
                  <a:srgbClr val="C00000"/>
                </a:solidFill>
                <a:latin typeface="Symbol" panose="05050102010706020507" pitchFamily="18" charset="2"/>
              </a:rPr>
              <a:t></a:t>
            </a:r>
            <a:r>
              <a:rPr lang="en-GB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 R –</a:t>
            </a:r>
            <a:r>
              <a:rPr lang="en-GB" altLang="en-US" sz="2700" i="1">
                <a:solidFill>
                  <a:srgbClr val="333399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B/</a:t>
            </a:r>
            <a:r>
              <a:rPr lang="en-US" altLang="en-US" sz="2700" i="1">
                <a:solidFill>
                  <a:srgbClr val="C00000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p</a:t>
            </a:r>
          </a:p>
          <a:p>
            <a:pPr eaLnBrk="1" hangingPunct="1"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2700">
                <a:solidFill>
                  <a:srgbClr val="333399"/>
                </a:solidFill>
                <a:latin typeface="Tahoma" panose="020B0604030504040204" pitchFamily="34" charset="0"/>
              </a:rPr>
              <a:t>and, taking expectations</a:t>
            </a:r>
            <a:br>
              <a:rPr lang="en-GB" altLang="en-US" sz="2700">
                <a:solidFill>
                  <a:srgbClr val="333399"/>
                </a:solidFill>
                <a:latin typeface="Tahoma" panose="020B0604030504040204" pitchFamily="34" charset="0"/>
              </a:rPr>
            </a:br>
            <a:endParaRPr lang="en-GB" altLang="en-US" sz="2700">
              <a:solidFill>
                <a:srgbClr val="333399"/>
              </a:solidFill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p</a:t>
            </a:r>
            <a:r>
              <a:rPr lang="en-GB" altLang="en-US" sz="27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 R</a:t>
            </a:r>
            <a:r>
              <a:rPr lang="en-US" altLang="en-US" sz="27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l</a:t>
            </a:r>
            <a:r>
              <a:rPr lang="en-US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 = p</a:t>
            </a:r>
            <a:r>
              <a:rPr lang="en-US" altLang="en-US" sz="27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(R – B/</a:t>
            </a:r>
            <a:r>
              <a:rPr lang="en-US" altLang="en-US" sz="2700" i="1">
                <a:solidFill>
                  <a:srgbClr val="C00000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p) =I – A</a:t>
            </a:r>
          </a:p>
          <a:p>
            <a:pPr eaLnBrk="1" hangingPunct="1"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2700">
                <a:solidFill>
                  <a:srgbClr val="333399"/>
                </a:solidFill>
                <a:latin typeface="Tahoma" panose="020B0604030504040204" pitchFamily="34" charset="0"/>
              </a:rPr>
              <a:t>Moreover, from (IR</a:t>
            </a:r>
            <a:r>
              <a:rPr lang="en-GB" altLang="en-US" sz="2700" baseline="-25000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GB" altLang="en-US" sz="2700">
                <a:solidFill>
                  <a:srgbClr val="333399"/>
                </a:solidFill>
                <a:latin typeface="Tahoma" panose="020B0604030504040204" pitchFamily="34" charset="0"/>
              </a:rPr>
              <a:t>) we get the critical value</a:t>
            </a:r>
            <a:br>
              <a:rPr lang="en-GB" altLang="en-US" sz="2700">
                <a:solidFill>
                  <a:srgbClr val="333399"/>
                </a:solidFill>
                <a:latin typeface="Tahoma" panose="020B0604030504040204" pitchFamily="34" charset="0"/>
              </a:rPr>
            </a:br>
            <a:endParaRPr lang="en-GB" altLang="en-US" sz="2700">
              <a:solidFill>
                <a:srgbClr val="333399"/>
              </a:solidFill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A</a:t>
            </a:r>
            <a:r>
              <a:rPr lang="en-US" altLang="en-US" sz="2700" i="1" baseline="30000">
                <a:solidFill>
                  <a:srgbClr val="C00000"/>
                </a:solidFill>
                <a:latin typeface="Tahoma" panose="020B0604030504040204" pitchFamily="34" charset="0"/>
              </a:rPr>
              <a:t>min</a:t>
            </a:r>
            <a:r>
              <a:rPr lang="en-US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 = I – p</a:t>
            </a:r>
            <a:r>
              <a:rPr lang="en-US" altLang="en-US" sz="27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(R – B/</a:t>
            </a:r>
            <a:r>
              <a:rPr lang="en-US" altLang="en-US" sz="2700" i="1">
                <a:solidFill>
                  <a:srgbClr val="C00000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2700" i="1">
                <a:solidFill>
                  <a:srgbClr val="C00000"/>
                </a:solidFill>
                <a:latin typeface="Tahoma" panose="020B0604030504040204" pitchFamily="34" charset="0"/>
              </a:rPr>
              <a:t>p)</a:t>
            </a:r>
            <a:r>
              <a:rPr lang="en-US" altLang="en-US" sz="2700" i="1">
                <a:solidFill>
                  <a:srgbClr val="333399"/>
                </a:solidFill>
                <a:latin typeface="Tahoma" panose="020B0604030504040204" pitchFamily="34" charset="0"/>
              </a:rPr>
              <a:t>             </a:t>
            </a:r>
          </a:p>
          <a:p>
            <a:pPr lvl="1" eaLnBrk="1" hangingPunct="1">
              <a:lnSpc>
                <a:spcPct val="80000"/>
              </a:lnSpc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GB" altLang="en-US" sz="2400">
                <a:solidFill>
                  <a:srgbClr val="333399"/>
                </a:solidFill>
                <a:latin typeface="Tahoma" panose="020B0604030504040204" pitchFamily="34" charset="0"/>
              </a:rPr>
              <a:t>because (IC</a:t>
            </a:r>
            <a:r>
              <a:rPr lang="en-GB" altLang="en-US" sz="2400" baseline="-25000">
                <a:solidFill>
                  <a:srgbClr val="333399"/>
                </a:solidFill>
                <a:latin typeface="Tahoma" panose="020B0604030504040204" pitchFamily="34" charset="0"/>
              </a:rPr>
              <a:t>b</a:t>
            </a:r>
            <a:r>
              <a:rPr lang="en-GB" altLang="en-US" sz="2400">
                <a:solidFill>
                  <a:srgbClr val="333399"/>
                </a:solidFill>
                <a:latin typeface="Tahoma" panose="020B0604030504040204" pitchFamily="34" charset="0"/>
              </a:rPr>
              <a:t>) holds as an inequality if A</a:t>
            </a:r>
            <a:r>
              <a:rPr lang="en-GB" altLang="en-US" sz="2400" baseline="30000">
                <a:solidFill>
                  <a:srgbClr val="333399"/>
                </a:solidFill>
                <a:latin typeface="Tahoma" panose="020B0604030504040204" pitchFamily="34" charset="0"/>
              </a:rPr>
              <a:t>min</a:t>
            </a:r>
            <a:r>
              <a:rPr lang="en-GB" altLang="en-US" sz="2400">
                <a:solidFill>
                  <a:srgbClr val="333399"/>
                </a:solidFill>
                <a:latin typeface="Tahoma" panose="020B0604030504040204" pitchFamily="34" charset="0"/>
              </a:rPr>
              <a:t>&gt;0.</a:t>
            </a:r>
          </a:p>
          <a:p>
            <a:pPr eaLnBrk="1" hangingPunct="1"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None/>
            </a:pPr>
            <a:endParaRPr lang="en-US" altLang="en-US" sz="2700" i="1">
              <a:solidFill>
                <a:srgbClr val="C00000"/>
              </a:solidFill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None/>
            </a:pPr>
            <a:endParaRPr lang="en-US" altLang="en-US" sz="2700" i="1">
              <a:solidFill>
                <a:srgbClr val="C00000"/>
              </a:solidFill>
              <a:latin typeface="Tahoma" panose="020B0604030504040204" pitchFamily="34" charset="0"/>
            </a:endParaRPr>
          </a:p>
        </p:txBody>
      </p:sp>
      <p:sp>
        <p:nvSpPr>
          <p:cNvPr id="29700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626DB7C7-A1D0-4489-B6A5-2843943EE59D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26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Interpreting results</a:t>
            </a: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05F06A99-1528-4FDF-B583-A3F5F6DDF930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27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Necessary wealth of borrower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Rewriting (IR</a:t>
            </a:r>
            <a:r>
              <a:rPr lang="en-US" altLang="en-US" sz="3200" baseline="-25000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), we get</a:t>
            </a:r>
            <a:b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/>
            </a:r>
            <a:b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A</a:t>
            </a:r>
            <a:r>
              <a:rPr lang="en-US" altLang="en-US" sz="3200" i="1" baseline="30000">
                <a:solidFill>
                  <a:srgbClr val="C00000"/>
                </a:solidFill>
                <a:latin typeface="Tahoma" panose="020B0604030504040204" pitchFamily="34" charset="0"/>
              </a:rPr>
              <a:t>min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 = I – p</a:t>
            </a:r>
            <a:r>
              <a:rPr lang="en-US" altLang="en-US" sz="32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R  + p</a:t>
            </a:r>
            <a:r>
              <a:rPr lang="en-US" altLang="en-US" sz="32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B/</a:t>
            </a:r>
            <a:r>
              <a:rPr lang="en-US" altLang="en-US" sz="3200" i="1">
                <a:solidFill>
                  <a:srgbClr val="C00000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                  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None/>
            </a:pPr>
            <a:endParaRPr lang="en-US" altLang="en-US" sz="3200">
              <a:solidFill>
                <a:srgbClr val="333399"/>
              </a:solidFill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2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B/</a:t>
            </a:r>
            <a:r>
              <a:rPr lang="en-US" altLang="en-US" sz="3200" i="1">
                <a:solidFill>
                  <a:srgbClr val="333399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is the “agency rent” which the lender cannot get back from the agent</a:t>
            </a:r>
          </a:p>
          <a:p>
            <a:pPr eaLnBrk="1" hangingPunct="1"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So 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A&gt;0 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ensures that the claim of the lender is not too large to get covered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None/>
            </a:pPr>
            <a:endParaRPr lang="en-US" altLang="en-US" sz="3200">
              <a:solidFill>
                <a:srgbClr val="333399"/>
              </a:solidFill>
              <a:latin typeface="Tahoma" panose="020B0604030504040204" pitchFamily="34" charset="0"/>
            </a:endParaRPr>
          </a:p>
        </p:txBody>
      </p:sp>
      <p:sp>
        <p:nvSpPr>
          <p:cNvPr id="31748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BF4CB38D-0604-4E80-B4AA-32E73B4F1739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28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Necessary wealth of borrower</a:t>
            </a: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Interpreting IR</a:t>
            </a:r>
            <a:r>
              <a:rPr lang="en-US" altLang="en-US" sz="3200" baseline="-25000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:</a:t>
            </a:r>
            <a:b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/>
            </a:r>
            <a:b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A</a:t>
            </a:r>
            <a:r>
              <a:rPr lang="en-US" altLang="en-US" sz="3200" i="1" baseline="30000">
                <a:solidFill>
                  <a:srgbClr val="C00000"/>
                </a:solidFill>
                <a:latin typeface="Tahoma" panose="020B0604030504040204" pitchFamily="34" charset="0"/>
              </a:rPr>
              <a:t>min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 = I – p</a:t>
            </a:r>
            <a:r>
              <a:rPr lang="en-US" altLang="en-US" sz="32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R  + p</a:t>
            </a:r>
            <a:r>
              <a:rPr lang="en-US" altLang="en-US" sz="32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B/</a:t>
            </a:r>
            <a:r>
              <a:rPr lang="en-US" altLang="en-US" sz="3200" i="1">
                <a:solidFill>
                  <a:srgbClr val="C00000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                  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None/>
            </a:pPr>
            <a:endParaRPr lang="en-US" altLang="en-US" sz="3200">
              <a:solidFill>
                <a:srgbClr val="333399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so a highly profitable project with low 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B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can be funded even without adding 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A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Recall that we focus on cases where 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A</a:t>
            </a:r>
            <a:r>
              <a:rPr lang="en-US" altLang="en-US" sz="3200" i="1" baseline="30000">
                <a:solidFill>
                  <a:srgbClr val="333399"/>
                </a:solidFill>
                <a:latin typeface="Tahoma" panose="020B0604030504040204" pitchFamily="34" charset="0"/>
              </a:rPr>
              <a:t>min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&gt;0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.</a:t>
            </a:r>
          </a:p>
        </p:txBody>
      </p:sp>
      <p:sp>
        <p:nvSpPr>
          <p:cNvPr id="32772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DFEC14B2-9AFA-4A3F-8B1C-9C0A058AAAB4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29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Credit Rationing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marL="733425" indent="-27622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Who can get credit and who cannot?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To which extent can a project be financed by external capital </a:t>
            </a:r>
          </a:p>
          <a:p>
            <a:pPr lvl="1" eaLnBrk="1" hangingPunct="1"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800">
                <a:solidFill>
                  <a:srgbClr val="333399"/>
                </a:solidFill>
                <a:latin typeface="Tahoma" panose="020B0604030504040204" pitchFamily="34" charset="0"/>
              </a:rPr>
              <a:t>In this chapter no difference between sources of finance (equity vs loans)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Example again</a:t>
            </a:r>
          </a:p>
        </p:txBody>
      </p:sp>
      <p:sp>
        <p:nvSpPr>
          <p:cNvPr id="33795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In our case, if the scrap value is less than $200,000, the borrower can pledge to return the full sum of the initial investment to the investor, so A=0.</a:t>
            </a:r>
          </a:p>
        </p:txBody>
      </p:sp>
      <p:sp>
        <p:nvSpPr>
          <p:cNvPr id="33796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930FFE07-1A90-4014-9635-86DCE6771ADE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30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Necessary wealth of borrower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Interpreting IR</a:t>
            </a:r>
            <a:r>
              <a:rPr lang="en-US" altLang="en-US" sz="3200" baseline="-25000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:</a:t>
            </a:r>
            <a:b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/>
            </a:r>
            <a:b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A</a:t>
            </a:r>
            <a:r>
              <a:rPr lang="en-US" altLang="en-US" sz="3200" i="1" baseline="30000">
                <a:solidFill>
                  <a:srgbClr val="C00000"/>
                </a:solidFill>
                <a:latin typeface="Tahoma" panose="020B0604030504040204" pitchFamily="34" charset="0"/>
              </a:rPr>
              <a:t>min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 = I – p</a:t>
            </a:r>
            <a:r>
              <a:rPr lang="en-US" altLang="en-US" sz="32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R  + p</a:t>
            </a:r>
            <a:r>
              <a:rPr lang="en-US" altLang="en-US" sz="32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B/</a:t>
            </a:r>
            <a:r>
              <a:rPr lang="en-US" altLang="en-US" sz="3200" i="1">
                <a:solidFill>
                  <a:srgbClr val="C00000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                   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None/>
            </a:pPr>
            <a:endParaRPr lang="en-US" altLang="en-US" sz="3200">
              <a:solidFill>
                <a:srgbClr val="333399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if B is high relative to R – I 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a large proportion has to be financed by own financial means</a:t>
            </a:r>
          </a:p>
        </p:txBody>
      </p:sp>
      <p:sp>
        <p:nvSpPr>
          <p:cNvPr id="34820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7B6DC55F-3735-42A5-93D8-F6070506B5C2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31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Necessary wealth of borrower</a:t>
            </a:r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marL="733425" indent="-27622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Interpreting IR</a:t>
            </a:r>
            <a:r>
              <a:rPr lang="en-US" altLang="en-US" sz="3200" baseline="-25000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:</a:t>
            </a:r>
            <a:b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/>
            </a:r>
            <a:b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A</a:t>
            </a:r>
            <a:r>
              <a:rPr lang="en-US" altLang="en-US" sz="3200" i="1" baseline="30000">
                <a:solidFill>
                  <a:srgbClr val="C00000"/>
                </a:solidFill>
                <a:latin typeface="Tahoma" panose="020B0604030504040204" pitchFamily="34" charset="0"/>
              </a:rPr>
              <a:t>min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 = I – p</a:t>
            </a:r>
            <a:r>
              <a:rPr lang="en-US" altLang="en-US" sz="32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R  + p</a:t>
            </a:r>
            <a:r>
              <a:rPr lang="en-US" altLang="en-US" sz="32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B/</a:t>
            </a:r>
            <a:r>
              <a:rPr lang="en-US" altLang="en-US" sz="3200" i="1">
                <a:solidFill>
                  <a:srgbClr val="C00000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3200" i="1">
                <a:solidFill>
                  <a:srgbClr val="C00000"/>
                </a:solidFill>
                <a:latin typeface="Tahoma" panose="020B0604030504040204" pitchFamily="34" charset="0"/>
              </a:rPr>
              <a:t>p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or lending occurs through unofficial channels with unlawful enforcement </a:t>
            </a:r>
          </a:p>
          <a:p>
            <a:pPr lvl="1" eaLnBrk="1" hangingPunct="1"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GB" altLang="en-US" sz="2800">
                <a:solidFill>
                  <a:srgbClr val="333399"/>
                </a:solidFill>
                <a:latin typeface="Tahoma" panose="020B0604030504040204" pitchFamily="34" charset="0"/>
              </a:rPr>
              <a:t>reducing the value of B</a:t>
            </a:r>
          </a:p>
        </p:txBody>
      </p:sp>
      <p:sp>
        <p:nvSpPr>
          <p:cNvPr id="35844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AAAC9D80-629D-47A6-82A8-63B34C8E753D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32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Surplus of the borrower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As lenders break even (</a:t>
            </a:r>
            <a:r>
              <a:rPr lang="en-US" altLang="en-US" sz="3000" i="1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0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000" i="1">
                <a:solidFill>
                  <a:srgbClr val="333399"/>
                </a:solidFill>
                <a:latin typeface="Tahoma" panose="020B0604030504040204" pitchFamily="34" charset="0"/>
              </a:rPr>
              <a:t>R</a:t>
            </a:r>
            <a:r>
              <a:rPr lang="en-US" altLang="en-US" sz="30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US" altLang="en-US" sz="3000" i="1">
                <a:solidFill>
                  <a:srgbClr val="333399"/>
                </a:solidFill>
                <a:latin typeface="Tahoma" panose="020B0604030504040204" pitchFamily="34" charset="0"/>
              </a:rPr>
              <a:t> = I – A</a:t>
            </a:r>
            <a: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), the borrower keeps the entire NPV of the project as surplus or utility:</a:t>
            </a:r>
            <a:b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  <a:t/>
            </a:r>
            <a:b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3000" i="1">
                <a:solidFill>
                  <a:srgbClr val="333399"/>
                </a:solidFill>
                <a:latin typeface="Tahoma" panose="020B0604030504040204" pitchFamily="34" charset="0"/>
              </a:rPr>
              <a:t>U</a:t>
            </a:r>
            <a:r>
              <a:rPr lang="en-US" altLang="en-US" sz="30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b</a:t>
            </a:r>
            <a:r>
              <a:rPr lang="en-US" altLang="en-US" sz="3000" i="1">
                <a:solidFill>
                  <a:srgbClr val="333399"/>
                </a:solidFill>
                <a:latin typeface="Tahoma" panose="020B0604030504040204" pitchFamily="34" charset="0"/>
              </a:rPr>
              <a:t> = p</a:t>
            </a:r>
            <a:r>
              <a:rPr lang="en-US" altLang="en-US" sz="30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000" i="1">
                <a:solidFill>
                  <a:srgbClr val="333399"/>
                </a:solidFill>
                <a:latin typeface="Tahoma" panose="020B0604030504040204" pitchFamily="34" charset="0"/>
              </a:rPr>
              <a:t>R</a:t>
            </a:r>
            <a:r>
              <a:rPr lang="en-US" altLang="en-US" sz="30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b</a:t>
            </a:r>
            <a:r>
              <a:rPr lang="en-US" altLang="en-US" sz="3000" i="1">
                <a:solidFill>
                  <a:srgbClr val="333399"/>
                </a:solidFill>
                <a:latin typeface="Tahoma" panose="020B0604030504040204" pitchFamily="34" charset="0"/>
              </a:rPr>
              <a:t> – A = p</a:t>
            </a:r>
            <a:r>
              <a:rPr lang="en-US" altLang="en-US" sz="30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000" i="1">
                <a:solidFill>
                  <a:srgbClr val="333399"/>
                </a:solidFill>
                <a:latin typeface="Tahoma" panose="020B0604030504040204" pitchFamily="34" charset="0"/>
              </a:rPr>
              <a:t>R – I </a:t>
            </a:r>
            <a:br>
              <a:rPr lang="en-US" altLang="en-US" sz="3000" i="1">
                <a:solidFill>
                  <a:srgbClr val="333399"/>
                </a:solidFill>
                <a:latin typeface="Tahoma" panose="020B0604030504040204" pitchFamily="34" charset="0"/>
              </a:rPr>
            </a:br>
            <a:endParaRPr lang="en-US" altLang="en-US" sz="3000" i="1">
              <a:solidFill>
                <a:srgbClr val="333399"/>
              </a:solidFill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At A</a:t>
            </a:r>
            <a:r>
              <a:rPr lang="en-US" altLang="en-US" sz="3000" baseline="30000">
                <a:solidFill>
                  <a:srgbClr val="333399"/>
                </a:solidFill>
                <a:latin typeface="Tahoma" panose="020B0604030504040204" pitchFamily="34" charset="0"/>
              </a:rPr>
              <a:t>min</a:t>
            </a:r>
            <a: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 (with A</a:t>
            </a:r>
            <a:r>
              <a:rPr lang="en-US" altLang="en-US" sz="3000" baseline="30000">
                <a:solidFill>
                  <a:srgbClr val="333399"/>
                </a:solidFill>
                <a:latin typeface="Tahoma" panose="020B0604030504040204" pitchFamily="34" charset="0"/>
              </a:rPr>
              <a:t>min</a:t>
            </a:r>
            <a: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 &gt; 0) this exactly equals the agency rent minus A</a:t>
            </a:r>
            <a:r>
              <a:rPr lang="en-US" altLang="en-US" sz="3000" baseline="30000">
                <a:solidFill>
                  <a:srgbClr val="333399"/>
                </a:solidFill>
                <a:latin typeface="Tahoma" panose="020B0604030504040204" pitchFamily="34" charset="0"/>
              </a:rPr>
              <a:t>min</a:t>
            </a:r>
            <a: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 </a:t>
            </a:r>
            <a:b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(in this case, </a:t>
            </a:r>
            <a:r>
              <a:rPr lang="en-US" altLang="en-US" sz="3000" i="1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0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000" i="1">
                <a:solidFill>
                  <a:srgbClr val="333399"/>
                </a:solidFill>
                <a:latin typeface="Tahoma" panose="020B0604030504040204" pitchFamily="34" charset="0"/>
              </a:rPr>
              <a:t>R</a:t>
            </a:r>
            <a:r>
              <a:rPr lang="en-US" altLang="en-US" sz="30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b</a:t>
            </a:r>
            <a:r>
              <a:rPr lang="en-US" altLang="en-US" sz="3000" i="1">
                <a:solidFill>
                  <a:srgbClr val="333399"/>
                </a:solidFill>
                <a:latin typeface="Tahoma" panose="020B0604030504040204" pitchFamily="34" charset="0"/>
              </a:rPr>
              <a:t> = p</a:t>
            </a:r>
            <a:r>
              <a:rPr lang="en-US" altLang="en-US" sz="30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000" i="1">
                <a:solidFill>
                  <a:srgbClr val="333399"/>
                </a:solidFill>
                <a:latin typeface="Tahoma" panose="020B0604030504040204" pitchFamily="34" charset="0"/>
              </a:rPr>
              <a:t>B/</a:t>
            </a:r>
            <a:r>
              <a:rPr lang="en-US" altLang="en-US" sz="3000" i="1">
                <a:solidFill>
                  <a:srgbClr val="333399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3000" i="1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)</a:t>
            </a:r>
          </a:p>
          <a:p>
            <a:pPr eaLnBrk="1" hangingPunct="1"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and as A &gt; A</a:t>
            </a:r>
            <a:r>
              <a:rPr lang="en-US" altLang="en-US" sz="3000" baseline="30000">
                <a:solidFill>
                  <a:srgbClr val="333399"/>
                </a:solidFill>
                <a:latin typeface="Tahoma" panose="020B0604030504040204" pitchFamily="34" charset="0"/>
              </a:rPr>
              <a:t>min</a:t>
            </a:r>
            <a: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, the same applies: p</a:t>
            </a:r>
            <a:r>
              <a:rPr lang="en-US" altLang="en-US" sz="3000" baseline="-25000">
                <a:solidFill>
                  <a:srgbClr val="333399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R</a:t>
            </a:r>
            <a:r>
              <a:rPr lang="en-US" altLang="en-US" sz="3000" baseline="-25000">
                <a:solidFill>
                  <a:srgbClr val="333399"/>
                </a:solidFill>
                <a:latin typeface="Tahoma" panose="020B0604030504040204" pitchFamily="34" charset="0"/>
              </a:rPr>
              <a:t>b</a:t>
            </a:r>
            <a: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 increases to compensate the borrower</a:t>
            </a:r>
          </a:p>
          <a:p>
            <a:pPr eaLnBrk="1" hangingPunct="1"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None/>
            </a:pPr>
            <a:endParaRPr lang="en-US" altLang="en-US" sz="3000">
              <a:solidFill>
                <a:srgbClr val="333399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000">
                <a:solidFill>
                  <a:srgbClr val="333399"/>
                </a:solidFill>
                <a:latin typeface="Tahoma" panose="020B0604030504040204" pitchFamily="34" charset="0"/>
              </a:rPr>
              <a:t>Surplus of the borrower - Derivation</a:t>
            </a:r>
          </a:p>
        </p:txBody>
      </p:sp>
      <p:pic>
        <p:nvPicPr>
          <p:cNvPr id="3789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" y="1517650"/>
            <a:ext cx="8382000" cy="460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fld id="{DC60372F-6B25-4D36-9C34-486AD3D9C5E1}" type="slidenum">
              <a:rPr lang="ru-RU" altLang="en-US" sz="1400">
                <a:solidFill>
                  <a:srgbClr val="000000"/>
                </a:solidFill>
              </a:rPr>
              <a:pPr algn="ctr" eaLnBrk="1" hangingPunct="1">
                <a:buClrTx/>
                <a:buFontTx/>
                <a:buNone/>
              </a:pPr>
              <a:t>34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4000">
                <a:solidFill>
                  <a:srgbClr val="333399"/>
                </a:solidFill>
                <a:latin typeface="Tahoma" panose="020B0604030504040204" pitchFamily="34" charset="0"/>
              </a:rPr>
              <a:t>Credit Rationing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marL="733425" indent="-27622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Tahoma" panose="020B0604030504040204" pitchFamily="34" charset="0"/>
              </a:rPr>
              <a:t>A firm is credit rationed if it has too little cash on hand, i.e. A &lt; A</a:t>
            </a:r>
            <a:r>
              <a:rPr lang="en-US" altLang="en-US" sz="2800" baseline="30000">
                <a:solidFill>
                  <a:srgbClr val="333399"/>
                </a:solidFill>
                <a:latin typeface="Tahoma" panose="020B0604030504040204" pitchFamily="34" charset="0"/>
              </a:rPr>
              <a:t>min</a:t>
            </a:r>
            <a:r>
              <a:rPr lang="en-US" altLang="en-US" sz="2800">
                <a:solidFill>
                  <a:srgbClr val="333399"/>
                </a:solidFill>
                <a:latin typeface="Tahoma" panose="020B060403050404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Tahoma" panose="020B0604030504040204" pitchFamily="34" charset="0"/>
              </a:rPr>
              <a:t>Its agency cost </a:t>
            </a:r>
            <a:r>
              <a:rPr lang="en-US" altLang="en-US" sz="2800" i="1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28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2800" i="1">
                <a:solidFill>
                  <a:srgbClr val="333399"/>
                </a:solidFill>
                <a:latin typeface="Tahoma" panose="020B0604030504040204" pitchFamily="34" charset="0"/>
              </a:rPr>
              <a:t> B/</a:t>
            </a:r>
            <a:r>
              <a:rPr lang="en-US" altLang="en-US" sz="2800" i="1">
                <a:solidFill>
                  <a:srgbClr val="333399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2800" i="1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2800">
                <a:solidFill>
                  <a:srgbClr val="333399"/>
                </a:solidFill>
                <a:latin typeface="Tahoma" panose="020B0604030504040204" pitchFamily="34" charset="0"/>
              </a:rPr>
              <a:t> is too high.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Tahoma" panose="020B0604030504040204" pitchFamily="34" charset="0"/>
              </a:rPr>
              <a:t>Defining the likelihood ratio </a:t>
            </a:r>
            <a:r>
              <a:rPr lang="en-US" altLang="en-US" sz="2800">
                <a:solidFill>
                  <a:srgbClr val="333399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2800">
                <a:solidFill>
                  <a:srgbClr val="333399"/>
                </a:solidFill>
                <a:latin typeface="Tahoma" panose="020B0604030504040204" pitchFamily="34" charset="0"/>
              </a:rPr>
              <a:t>p/p</a:t>
            </a:r>
            <a:r>
              <a:rPr lang="en-US" altLang="en-US" sz="2800" baseline="-25000">
                <a:solidFill>
                  <a:srgbClr val="333399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2800">
                <a:solidFill>
                  <a:srgbClr val="333399"/>
                </a:solidFill>
                <a:latin typeface="Tahoma" panose="020B0604030504040204" pitchFamily="34" charset="0"/>
              </a:rPr>
              <a:t>, i.e. the proportional increase in success if the borrower behaves (or, correspondingly, the decrease in success if he misbehaves).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400">
                <a:solidFill>
                  <a:srgbClr val="333399"/>
                </a:solidFill>
                <a:latin typeface="Tahoma" panose="020B0604030504040204" pitchFamily="34" charset="0"/>
              </a:rPr>
              <a:t>The greater the likelihood ratio, the smaller the agency cost (“better performance measurement”)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400">
                <a:solidFill>
                  <a:srgbClr val="333399"/>
                </a:solidFill>
                <a:latin typeface="Tahoma" panose="020B0604030504040204" pitchFamily="34" charset="0"/>
              </a:rPr>
              <a:t>The greater the private benefit, the greater the agency cost.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None/>
            </a:pPr>
            <a:endParaRPr lang="en-US" altLang="en-US" sz="2400">
              <a:solidFill>
                <a:srgbClr val="333399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Round-up</a:t>
            </a:r>
          </a:p>
        </p:txBody>
      </p:sp>
      <p:sp>
        <p:nvSpPr>
          <p:cNvPr id="39939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9940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36478B09-0193-491B-82F3-B001D822328A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36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Results in short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1788" indent="-331788" eaLnBrk="0" hangingPunct="0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Incentive compatibility constraint</a:t>
            </a:r>
            <a:br>
              <a:rPr lang="en-GB" altLang="en-US" sz="30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3000" i="1">
                <a:solidFill>
                  <a:srgbClr val="C00000"/>
                </a:solidFill>
                <a:latin typeface="Tahoma" panose="020B0604030504040204" pitchFamily="34" charset="0"/>
              </a:rPr>
              <a:t> R</a:t>
            </a:r>
            <a:r>
              <a:rPr lang="en-US" altLang="en-US" sz="30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b</a:t>
            </a:r>
            <a:r>
              <a:rPr lang="en-US" altLang="en-US" sz="3000" i="1">
                <a:solidFill>
                  <a:srgbClr val="C000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000" i="1">
                <a:solidFill>
                  <a:srgbClr val="C00000"/>
                </a:solidFill>
                <a:latin typeface="Symbol" panose="05050102010706020507" pitchFamily="18" charset="2"/>
              </a:rPr>
              <a:t></a:t>
            </a:r>
            <a:r>
              <a:rPr lang="en-US" altLang="en-US" sz="3000" i="1">
                <a:solidFill>
                  <a:srgbClr val="C00000"/>
                </a:solidFill>
                <a:latin typeface="Tahoma" panose="020B0604030504040204" pitchFamily="34" charset="0"/>
              </a:rPr>
              <a:t> B/</a:t>
            </a:r>
            <a:r>
              <a:rPr lang="en-US" altLang="en-US" sz="3000" i="1">
                <a:solidFill>
                  <a:srgbClr val="C00000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3000" i="1">
                <a:solidFill>
                  <a:srgbClr val="C00000"/>
                </a:solidFill>
                <a:latin typeface="Tahoma" panose="020B0604030504040204" pitchFamily="34" charset="0"/>
              </a:rPr>
              <a:t>p                                   (IC</a:t>
            </a:r>
            <a:r>
              <a:rPr lang="en-US" altLang="en-US" sz="30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b</a:t>
            </a:r>
            <a:r>
              <a:rPr lang="en-US" altLang="en-US" sz="3000" i="1">
                <a:solidFill>
                  <a:srgbClr val="C00000"/>
                </a:solidFill>
                <a:latin typeface="Tahoma" panose="020B0604030504040204" pitchFamily="34" charset="0"/>
              </a:rPr>
              <a:t>)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Observing </a:t>
            </a:r>
            <a:r>
              <a:rPr lang="en-GB" altLang="en-US" sz="3000" i="1">
                <a:solidFill>
                  <a:srgbClr val="333399"/>
                </a:solidFill>
                <a:latin typeface="Tahoma" panose="020B0604030504040204" pitchFamily="34" charset="0"/>
              </a:rPr>
              <a:t>R = R</a:t>
            </a:r>
            <a:r>
              <a:rPr lang="en-GB" altLang="en-US" sz="30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b</a:t>
            </a:r>
            <a:r>
              <a:rPr lang="en-GB" altLang="en-US" sz="3000" i="1">
                <a:solidFill>
                  <a:srgbClr val="333399"/>
                </a:solidFill>
                <a:latin typeface="Tahoma" panose="020B0604030504040204" pitchFamily="34" charset="0"/>
              </a:rPr>
              <a:t> + R</a:t>
            </a:r>
            <a:r>
              <a:rPr lang="en-GB" altLang="en-US" sz="30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GB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  and the requirement that on average lenders need to break even we get their rationality constraint</a:t>
            </a:r>
            <a:br>
              <a:rPr lang="en-GB" altLang="en-US" sz="30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GB" altLang="en-US" sz="3000" i="1">
                <a:solidFill>
                  <a:srgbClr val="C00000"/>
                </a:solidFill>
                <a:latin typeface="Tahoma" panose="020B0604030504040204" pitchFamily="34" charset="0"/>
              </a:rPr>
              <a:t> p</a:t>
            </a:r>
            <a:r>
              <a:rPr lang="en-GB" altLang="en-US" sz="30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000" i="1">
                <a:solidFill>
                  <a:srgbClr val="C00000"/>
                </a:solidFill>
                <a:latin typeface="Tahoma" panose="020B0604030504040204" pitchFamily="34" charset="0"/>
              </a:rPr>
              <a:t> R</a:t>
            </a:r>
            <a:r>
              <a:rPr lang="en-US" altLang="en-US" sz="30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l</a:t>
            </a:r>
            <a:r>
              <a:rPr lang="en-US" altLang="en-US" sz="3000" i="1">
                <a:solidFill>
                  <a:srgbClr val="C00000"/>
                </a:solidFill>
                <a:latin typeface="Tahoma" panose="020B0604030504040204" pitchFamily="34" charset="0"/>
              </a:rPr>
              <a:t> = p</a:t>
            </a:r>
            <a:r>
              <a:rPr lang="en-US" altLang="en-US" sz="30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000" i="1">
                <a:solidFill>
                  <a:srgbClr val="C00000"/>
                </a:solidFill>
                <a:latin typeface="Tahoma" panose="020B0604030504040204" pitchFamily="34" charset="0"/>
              </a:rPr>
              <a:t>(R – B/</a:t>
            </a:r>
            <a:r>
              <a:rPr lang="en-US" altLang="en-US" sz="3000" i="1">
                <a:solidFill>
                  <a:srgbClr val="C00000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3000" i="1">
                <a:solidFill>
                  <a:srgbClr val="C00000"/>
                </a:solidFill>
                <a:latin typeface="Tahoma" panose="020B0604030504040204" pitchFamily="34" charset="0"/>
              </a:rPr>
              <a:t>p) ≥ I – A         (IR</a:t>
            </a:r>
            <a:r>
              <a:rPr lang="en-US" altLang="en-US" sz="30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L</a:t>
            </a:r>
            <a:r>
              <a:rPr lang="en-US" altLang="en-US" sz="3000" i="1">
                <a:solidFill>
                  <a:srgbClr val="C00000"/>
                </a:solidFill>
                <a:latin typeface="Tahoma" panose="020B0604030504040204" pitchFamily="34" charset="0"/>
              </a:rPr>
              <a:t>)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With critical value of wealth</a:t>
            </a:r>
            <a:b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3000" i="1">
                <a:solidFill>
                  <a:srgbClr val="C00000"/>
                </a:solidFill>
                <a:latin typeface="Tahoma" panose="020B0604030504040204" pitchFamily="34" charset="0"/>
              </a:rPr>
              <a:t> A</a:t>
            </a:r>
            <a:r>
              <a:rPr lang="en-US" altLang="en-US" sz="3000" i="1" baseline="30000">
                <a:solidFill>
                  <a:srgbClr val="C00000"/>
                </a:solidFill>
                <a:latin typeface="Tahoma" panose="020B0604030504040204" pitchFamily="34" charset="0"/>
              </a:rPr>
              <a:t>min</a:t>
            </a:r>
            <a:r>
              <a:rPr lang="en-US" altLang="en-US" sz="3000" i="1">
                <a:solidFill>
                  <a:srgbClr val="C00000"/>
                </a:solidFill>
                <a:latin typeface="Tahoma" panose="020B0604030504040204" pitchFamily="34" charset="0"/>
              </a:rPr>
              <a:t> = I – p</a:t>
            </a:r>
            <a:r>
              <a:rPr lang="en-US" altLang="en-US" sz="30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000" i="1">
                <a:solidFill>
                  <a:srgbClr val="C00000"/>
                </a:solidFill>
                <a:latin typeface="Tahoma" panose="020B0604030504040204" pitchFamily="34" charset="0"/>
              </a:rPr>
              <a:t>R + p</a:t>
            </a:r>
            <a:r>
              <a:rPr lang="en-US" altLang="en-US" sz="3000" i="1" baseline="-25000">
                <a:solidFill>
                  <a:srgbClr val="C00000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000" i="1">
                <a:solidFill>
                  <a:srgbClr val="C00000"/>
                </a:solidFill>
                <a:latin typeface="Tahoma" panose="020B0604030504040204" pitchFamily="34" charset="0"/>
              </a:rPr>
              <a:t>B/</a:t>
            </a:r>
            <a:r>
              <a:rPr lang="en-US" altLang="en-US" sz="3000" i="1">
                <a:solidFill>
                  <a:srgbClr val="C00000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3000" i="1">
                <a:solidFill>
                  <a:srgbClr val="C00000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000">
                <a:solidFill>
                  <a:srgbClr val="333399"/>
                </a:solidFill>
                <a:latin typeface="Tahoma" panose="020B0604030504040204" pitchFamily="34" charset="0"/>
              </a:rPr>
              <a:t/>
            </a:r>
            <a:br>
              <a:rPr lang="en-GB" altLang="en-US" sz="3000">
                <a:solidFill>
                  <a:srgbClr val="333399"/>
                </a:solidFill>
                <a:latin typeface="Tahoma" panose="020B0604030504040204" pitchFamily="34" charset="0"/>
              </a:rPr>
            </a:br>
            <a:endParaRPr lang="en-GB" altLang="en-US" sz="3000">
              <a:solidFill>
                <a:srgbClr val="333399"/>
              </a:solidFill>
              <a:latin typeface="Tahoma" panose="020B0604030504040204" pitchFamily="34" charset="0"/>
            </a:endParaRPr>
          </a:p>
        </p:txBody>
      </p:sp>
      <p:sp>
        <p:nvSpPr>
          <p:cNvPr id="40964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351ABF09-6CCA-40E4-BFA9-2B49439254DF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37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Results in short</a:t>
            </a:r>
          </a:p>
        </p:txBody>
      </p:sp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1788" indent="-331788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000" dirty="0">
                <a:solidFill>
                  <a:srgbClr val="333399"/>
                </a:solidFill>
              </a:rPr>
              <a:t>Borrower realizes NPV of the project as surplus or utility: </a:t>
            </a:r>
            <a:br>
              <a:rPr lang="en-US" altLang="en-US" sz="3000" dirty="0">
                <a:solidFill>
                  <a:srgbClr val="333399"/>
                </a:solidFill>
              </a:rPr>
            </a:br>
            <a:r>
              <a:rPr lang="en-US" altLang="en-US" sz="3000" dirty="0">
                <a:solidFill>
                  <a:srgbClr val="333399"/>
                </a:solidFill>
              </a:rPr>
              <a:t> </a:t>
            </a:r>
            <a:br>
              <a:rPr lang="en-US" altLang="en-US" sz="3000" dirty="0">
                <a:solidFill>
                  <a:srgbClr val="333399"/>
                </a:solidFill>
              </a:rPr>
            </a:br>
            <a:r>
              <a:rPr lang="en-US" altLang="en-US" sz="3000" i="1" dirty="0" err="1">
                <a:solidFill>
                  <a:srgbClr val="333399"/>
                </a:solidFill>
              </a:rPr>
              <a:t>U</a:t>
            </a:r>
            <a:r>
              <a:rPr lang="en-US" altLang="en-US" sz="3000" i="1" baseline="-25000" dirty="0" err="1">
                <a:solidFill>
                  <a:srgbClr val="333399"/>
                </a:solidFill>
              </a:rPr>
              <a:t>b</a:t>
            </a:r>
            <a:r>
              <a:rPr lang="en-US" altLang="en-US" sz="3000" i="1" dirty="0">
                <a:solidFill>
                  <a:srgbClr val="333399"/>
                </a:solidFill>
              </a:rPr>
              <a:t> = </a:t>
            </a:r>
            <a:r>
              <a:rPr lang="en-US" altLang="en-US" sz="3000" i="1" dirty="0" err="1">
                <a:solidFill>
                  <a:srgbClr val="333399"/>
                </a:solidFill>
              </a:rPr>
              <a:t>p</a:t>
            </a:r>
            <a:r>
              <a:rPr lang="en-US" altLang="en-US" sz="3000" i="1" baseline="-25000" dirty="0" err="1">
                <a:solidFill>
                  <a:srgbClr val="333399"/>
                </a:solidFill>
              </a:rPr>
              <a:t>H</a:t>
            </a:r>
            <a:r>
              <a:rPr lang="en-US" altLang="en-US" sz="3000" i="1" dirty="0" err="1">
                <a:solidFill>
                  <a:srgbClr val="333399"/>
                </a:solidFill>
              </a:rPr>
              <a:t>R</a:t>
            </a:r>
            <a:r>
              <a:rPr lang="en-US" altLang="en-US" sz="3000" i="1" baseline="-25000" dirty="0" err="1">
                <a:solidFill>
                  <a:srgbClr val="333399"/>
                </a:solidFill>
              </a:rPr>
              <a:t>b</a:t>
            </a:r>
            <a:r>
              <a:rPr lang="en-US" altLang="en-US" sz="3000" i="1" dirty="0">
                <a:solidFill>
                  <a:srgbClr val="333399"/>
                </a:solidFill>
              </a:rPr>
              <a:t> – A = </a:t>
            </a:r>
            <a:r>
              <a:rPr lang="en-US" altLang="en-US" sz="3000" i="1" dirty="0" err="1">
                <a:solidFill>
                  <a:srgbClr val="333399"/>
                </a:solidFill>
              </a:rPr>
              <a:t>p</a:t>
            </a:r>
            <a:r>
              <a:rPr lang="en-US" altLang="en-US" sz="3000" i="1" baseline="-25000" dirty="0" err="1">
                <a:solidFill>
                  <a:srgbClr val="333399"/>
                </a:solidFill>
              </a:rPr>
              <a:t>H</a:t>
            </a:r>
            <a:r>
              <a:rPr lang="en-US" altLang="en-US" sz="3000" i="1" dirty="0" err="1">
                <a:solidFill>
                  <a:srgbClr val="333399"/>
                </a:solidFill>
              </a:rPr>
              <a:t>R</a:t>
            </a:r>
            <a:r>
              <a:rPr lang="en-US" altLang="en-US" sz="3000" i="1" dirty="0">
                <a:solidFill>
                  <a:srgbClr val="333399"/>
                </a:solidFill>
              </a:rPr>
              <a:t> – I </a:t>
            </a:r>
            <a:br>
              <a:rPr lang="en-US" altLang="en-US" sz="3000" i="1" dirty="0">
                <a:solidFill>
                  <a:srgbClr val="333399"/>
                </a:solidFill>
              </a:rPr>
            </a:br>
            <a:endParaRPr lang="en-US" altLang="en-US" sz="3000" i="1" dirty="0">
              <a:solidFill>
                <a:srgbClr val="333399"/>
              </a:solidFill>
            </a:endParaRPr>
          </a:p>
          <a:p>
            <a:pPr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000" dirty="0">
                <a:solidFill>
                  <a:srgbClr val="333399"/>
                </a:solidFill>
              </a:rPr>
              <a:t>At A</a:t>
            </a:r>
            <a:r>
              <a:rPr lang="en-US" altLang="en-US" sz="3000" baseline="30000" dirty="0">
                <a:solidFill>
                  <a:srgbClr val="333399"/>
                </a:solidFill>
              </a:rPr>
              <a:t>min</a:t>
            </a:r>
            <a:r>
              <a:rPr lang="en-US" altLang="en-US" sz="3000" dirty="0">
                <a:solidFill>
                  <a:srgbClr val="333399"/>
                </a:solidFill>
              </a:rPr>
              <a:t> (with A</a:t>
            </a:r>
            <a:r>
              <a:rPr lang="en-US" altLang="en-US" sz="3000" baseline="30000" dirty="0">
                <a:solidFill>
                  <a:srgbClr val="333399"/>
                </a:solidFill>
              </a:rPr>
              <a:t>min</a:t>
            </a:r>
            <a:r>
              <a:rPr lang="en-US" altLang="en-US" sz="3000" dirty="0">
                <a:solidFill>
                  <a:srgbClr val="333399"/>
                </a:solidFill>
              </a:rPr>
              <a:t> &gt; 0) this exactly equals the agency rent minus A</a:t>
            </a:r>
            <a:r>
              <a:rPr lang="en-US" altLang="en-US" sz="3000" baseline="30000" dirty="0">
                <a:solidFill>
                  <a:srgbClr val="333399"/>
                </a:solidFill>
              </a:rPr>
              <a:t>min</a:t>
            </a:r>
            <a:r>
              <a:rPr lang="en-US" altLang="en-US" sz="3000" dirty="0">
                <a:solidFill>
                  <a:srgbClr val="333399"/>
                </a:solidFill>
              </a:rPr>
              <a:t> </a:t>
            </a:r>
            <a:br>
              <a:rPr lang="en-US" altLang="en-US" sz="3000" dirty="0">
                <a:solidFill>
                  <a:srgbClr val="333399"/>
                </a:solidFill>
              </a:rPr>
            </a:br>
            <a:r>
              <a:rPr lang="en-US" altLang="en-US" sz="3000" dirty="0">
                <a:solidFill>
                  <a:srgbClr val="333399"/>
                </a:solidFill>
              </a:rPr>
              <a:t>Because</a:t>
            </a:r>
          </a:p>
          <a:p>
            <a:pPr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000" i="1" dirty="0">
                <a:solidFill>
                  <a:srgbClr val="333399"/>
                </a:solidFill>
                <a:latin typeface="Tahoma" panose="020B0604030504040204" pitchFamily="34" charset="0"/>
              </a:rPr>
              <a:t>A</a:t>
            </a:r>
            <a:r>
              <a:rPr lang="en-US" altLang="en-US" sz="3000" i="1" baseline="30000" dirty="0">
                <a:solidFill>
                  <a:srgbClr val="333399"/>
                </a:solidFill>
                <a:latin typeface="Tahoma" panose="020B0604030504040204" pitchFamily="34" charset="0"/>
              </a:rPr>
              <a:t>min</a:t>
            </a:r>
            <a:r>
              <a:rPr lang="en-US" altLang="en-US" sz="3000" i="1" dirty="0">
                <a:solidFill>
                  <a:srgbClr val="333399"/>
                </a:solidFill>
                <a:latin typeface="Tahoma" panose="020B0604030504040204" pitchFamily="34" charset="0"/>
              </a:rPr>
              <a:t>= I – </a:t>
            </a:r>
            <a:r>
              <a:rPr lang="en-US" altLang="en-US" sz="3000" i="1" dirty="0" err="1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000" i="1" baseline="-25000" dirty="0" err="1">
                <a:solidFill>
                  <a:srgbClr val="333399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000" i="1" dirty="0" err="1">
                <a:solidFill>
                  <a:srgbClr val="333399"/>
                </a:solidFill>
                <a:latin typeface="Tahoma" panose="020B0604030504040204" pitchFamily="34" charset="0"/>
              </a:rPr>
              <a:t>R</a:t>
            </a:r>
            <a:r>
              <a:rPr lang="en-US" altLang="en-US" sz="3000" i="1" dirty="0">
                <a:solidFill>
                  <a:srgbClr val="333399"/>
                </a:solidFill>
                <a:latin typeface="Tahoma" panose="020B0604030504040204" pitchFamily="34" charset="0"/>
              </a:rPr>
              <a:t> + </a:t>
            </a:r>
            <a:r>
              <a:rPr lang="en-US" altLang="en-US" sz="3000" i="1" dirty="0" err="1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000" i="1" baseline="-25000" dirty="0" err="1">
                <a:solidFill>
                  <a:srgbClr val="333399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000" i="1" dirty="0" err="1">
                <a:solidFill>
                  <a:srgbClr val="333399"/>
                </a:solidFill>
                <a:latin typeface="Tahoma" panose="020B0604030504040204" pitchFamily="34" charset="0"/>
              </a:rPr>
              <a:t>B</a:t>
            </a:r>
            <a:r>
              <a:rPr lang="en-US" altLang="en-US" sz="3000" i="1" dirty="0">
                <a:solidFill>
                  <a:srgbClr val="333399"/>
                </a:solidFill>
                <a:latin typeface="Tahoma" panose="020B0604030504040204" pitchFamily="34" charset="0"/>
              </a:rPr>
              <a:t>/</a:t>
            </a:r>
            <a:r>
              <a:rPr lang="en-US" altLang="en-US" sz="3000" i="1" dirty="0">
                <a:solidFill>
                  <a:srgbClr val="333399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3000" i="1" dirty="0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000" dirty="0">
                <a:solidFill>
                  <a:srgbClr val="333399"/>
                </a:solidFill>
                <a:latin typeface="Tahoma" panose="020B0604030504040204" pitchFamily="34" charset="0"/>
              </a:rPr>
              <a:t> </a:t>
            </a:r>
          </a:p>
          <a:p>
            <a:pPr lvl="2">
              <a:lnSpc>
                <a:spcPct val="80000"/>
              </a:lnSpc>
              <a:spcBef>
                <a:spcPts val="800"/>
              </a:spcBef>
            </a:pPr>
            <a:r>
              <a:rPr lang="en-US" altLang="en-US" sz="3000" dirty="0">
                <a:solidFill>
                  <a:srgbClr val="333399"/>
                </a:solidFill>
                <a:latin typeface="Symbol" panose="05050102010706020507" pitchFamily="18" charset="2"/>
              </a:rPr>
              <a:t></a:t>
            </a:r>
            <a:r>
              <a:rPr lang="en-US" altLang="en-US" sz="3000" i="1" dirty="0" err="1">
                <a:solidFill>
                  <a:srgbClr val="333399"/>
                </a:solidFill>
                <a:latin typeface="+mj-lt"/>
              </a:rPr>
              <a:t>p</a:t>
            </a:r>
            <a:r>
              <a:rPr lang="en-US" altLang="en-US" sz="3000" i="1" baseline="-25000" dirty="0" err="1">
                <a:solidFill>
                  <a:srgbClr val="333399"/>
                </a:solidFill>
                <a:latin typeface="Symbol" panose="05050102010706020507" pitchFamily="18" charset="2"/>
              </a:rPr>
              <a:t>H</a:t>
            </a:r>
            <a:r>
              <a:rPr lang="en-US" altLang="en-US" sz="3000" i="1" dirty="0" err="1">
                <a:solidFill>
                  <a:srgbClr val="333399"/>
                </a:solidFill>
                <a:latin typeface="Tahoma" panose="020B0604030504040204" pitchFamily="34" charset="0"/>
              </a:rPr>
              <a:t>R</a:t>
            </a:r>
            <a:r>
              <a:rPr lang="en-US" altLang="en-US" sz="3000" i="1" dirty="0">
                <a:solidFill>
                  <a:srgbClr val="333399"/>
                </a:solidFill>
                <a:latin typeface="Symbol" panose="05050102010706020507" pitchFamily="18" charset="2"/>
              </a:rPr>
              <a:t> </a:t>
            </a:r>
            <a:r>
              <a:rPr lang="en-US" altLang="en-US" sz="3000" i="1" dirty="0">
                <a:solidFill>
                  <a:srgbClr val="333399"/>
                </a:solidFill>
                <a:latin typeface="+mj-lt"/>
              </a:rPr>
              <a:t>– </a:t>
            </a:r>
            <a:r>
              <a:rPr lang="en-US" altLang="en-US" sz="3000" i="1" dirty="0">
                <a:solidFill>
                  <a:srgbClr val="333399"/>
                </a:solidFill>
                <a:latin typeface="Symbol" panose="05050102010706020507" pitchFamily="18" charset="2"/>
              </a:rPr>
              <a:t>I  = </a:t>
            </a:r>
            <a:r>
              <a:rPr lang="en-US" altLang="en-US" sz="3000" i="1" dirty="0" err="1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US" altLang="en-US" sz="3000" i="1" baseline="-25000" dirty="0" err="1">
                <a:solidFill>
                  <a:srgbClr val="333399"/>
                </a:solidFill>
                <a:latin typeface="Tahoma" panose="020B0604030504040204" pitchFamily="34" charset="0"/>
              </a:rPr>
              <a:t>H</a:t>
            </a:r>
            <a:r>
              <a:rPr lang="en-US" altLang="en-US" sz="3000" i="1" dirty="0" err="1">
                <a:solidFill>
                  <a:srgbClr val="333399"/>
                </a:solidFill>
                <a:latin typeface="Tahoma" panose="020B0604030504040204" pitchFamily="34" charset="0"/>
              </a:rPr>
              <a:t>B</a:t>
            </a:r>
            <a:r>
              <a:rPr lang="en-US" altLang="en-US" sz="3000" i="1" dirty="0">
                <a:solidFill>
                  <a:srgbClr val="333399"/>
                </a:solidFill>
                <a:latin typeface="Tahoma" panose="020B0604030504040204" pitchFamily="34" charset="0"/>
              </a:rPr>
              <a:t>/</a:t>
            </a:r>
            <a:r>
              <a:rPr lang="en-US" altLang="en-US" sz="3000" i="1" dirty="0">
                <a:solidFill>
                  <a:srgbClr val="333399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3000" i="1" dirty="0">
                <a:solidFill>
                  <a:srgbClr val="333399"/>
                </a:solidFill>
                <a:latin typeface="Tahoma" panose="020B0604030504040204" pitchFamily="34" charset="0"/>
              </a:rPr>
              <a:t>p – A</a:t>
            </a:r>
            <a:r>
              <a:rPr lang="en-US" altLang="en-US" sz="3000" i="1" baseline="30000" dirty="0">
                <a:solidFill>
                  <a:srgbClr val="333399"/>
                </a:solidFill>
                <a:latin typeface="Tahoma" panose="020B0604030504040204" pitchFamily="34" charset="0"/>
              </a:rPr>
              <a:t>min</a:t>
            </a:r>
            <a:r>
              <a:rPr lang="en-US" altLang="en-US" sz="3000" i="1" dirty="0">
                <a:solidFill>
                  <a:srgbClr val="333399"/>
                </a:solidFill>
                <a:latin typeface="Tahoma" panose="020B0604030504040204" pitchFamily="34" charset="0"/>
              </a:rPr>
              <a:t> </a:t>
            </a:r>
          </a:p>
          <a:p>
            <a:pPr>
              <a:lnSpc>
                <a:spcPct val="8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None/>
            </a:pPr>
            <a:endParaRPr lang="en-US" altLang="en-US" sz="3000" dirty="0">
              <a:solidFill>
                <a:srgbClr val="333399"/>
              </a:solidFill>
            </a:endParaRPr>
          </a:p>
        </p:txBody>
      </p:sp>
      <p:sp>
        <p:nvSpPr>
          <p:cNvPr id="41988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09798815-127B-4C5D-B109-67D74F32B6C2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38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Further Issues</a:t>
            </a:r>
          </a:p>
        </p:txBody>
      </p:sp>
      <p:sp>
        <p:nvSpPr>
          <p:cNvPr id="43011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3012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3FF4094A-357A-4C8A-9F86-5A0F428A5F70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39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4000">
                <a:solidFill>
                  <a:srgbClr val="333399"/>
                </a:solidFill>
                <a:latin typeface="Tahoma" panose="020B0604030504040204" pitchFamily="34" charset="0"/>
              </a:rPr>
              <a:t>What determines “credit worthiness?”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marL="733425" indent="-27622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Want to buy a house?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800">
                <a:solidFill>
                  <a:srgbClr val="333399"/>
                </a:solidFill>
                <a:latin typeface="Tahoma" panose="020B0604030504040204" pitchFamily="34" charset="0"/>
              </a:rPr>
              <a:t>Bank will want to see your pay checks (i.e. to see if can you afford to pay back the loan).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800">
                <a:solidFill>
                  <a:srgbClr val="333399"/>
                </a:solidFill>
                <a:latin typeface="Tahoma" panose="020B0604030504040204" pitchFamily="34" charset="0"/>
              </a:rPr>
              <a:t>Bank wants to know the quality of the house and then mortgage the property as collateral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800">
                <a:solidFill>
                  <a:srgbClr val="333399"/>
                </a:solidFill>
                <a:latin typeface="Tahoma" panose="020B0604030504040204" pitchFamily="34" charset="0"/>
              </a:rPr>
              <a:t>Bank will (normally) still want to make sure that some equity is put up</a:t>
            </a:r>
          </a:p>
          <a:p>
            <a:pPr lvl="2" eaLnBrk="1" hangingPunct="1">
              <a:lnSpc>
                <a:spcPct val="90000"/>
              </a:lnSpc>
              <a:spcBef>
                <a:spcPts val="6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2400">
                <a:solidFill>
                  <a:srgbClr val="333399"/>
                </a:solidFill>
                <a:latin typeface="Tahoma" panose="020B0604030504040204" pitchFamily="34" charset="0"/>
              </a:rPr>
              <a:t>To safeguard in case of market downturn?</a:t>
            </a:r>
          </a:p>
          <a:p>
            <a:pPr lvl="2" eaLnBrk="1" hangingPunct="1">
              <a:lnSpc>
                <a:spcPct val="90000"/>
              </a:lnSpc>
              <a:spcBef>
                <a:spcPts val="6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2400">
                <a:solidFill>
                  <a:srgbClr val="333399"/>
                </a:solidFill>
                <a:latin typeface="Tahoma" panose="020B0604030504040204" pitchFamily="34" charset="0"/>
              </a:rPr>
              <a:t>To keep monthly payments lower?</a:t>
            </a:r>
          </a:p>
          <a:p>
            <a:pPr lvl="2" eaLnBrk="1" hangingPunct="1">
              <a:lnSpc>
                <a:spcPct val="90000"/>
              </a:lnSpc>
              <a:spcBef>
                <a:spcPts val="6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2400">
                <a:solidFill>
                  <a:srgbClr val="333399"/>
                </a:solidFill>
                <a:latin typeface="Tahoma" panose="020B0604030504040204" pitchFamily="34" charset="0"/>
              </a:rPr>
              <a:t>To induce more careful behavior?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Debt or Equity?</a:t>
            </a:r>
          </a:p>
        </p:txBody>
      </p:sp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Natural to interpret this model in terms of debt, i.e. the borrower owes a fixed payment and goes bankrupt if she cannot pay (i.e. R = 0)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Alternatively, the investor and the borrower may sign an equity contract which pays </a:t>
            </a:r>
            <a:r>
              <a:rPr lang="en-GB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R</a:t>
            </a:r>
            <a:r>
              <a:rPr lang="en-GB" altLang="en-US" sz="32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and </a:t>
            </a:r>
            <a:r>
              <a:rPr lang="en-GB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R</a:t>
            </a:r>
            <a:r>
              <a:rPr lang="en-GB" altLang="en-US" sz="3200" i="1" baseline="-25000">
                <a:solidFill>
                  <a:srgbClr val="333399"/>
                </a:solidFill>
                <a:latin typeface="Tahoma" panose="020B0604030504040204" pitchFamily="34" charset="0"/>
              </a:rPr>
              <a:t>b</a:t>
            </a: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if successful and nothing if not.</a:t>
            </a:r>
          </a:p>
        </p:txBody>
      </p:sp>
      <p:sp>
        <p:nvSpPr>
          <p:cNvPr id="44036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18872C24-7CF9-4AB9-BEBE-FFB6F2ABA8D0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40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Dilution and Over-borrowing</a:t>
            </a:r>
          </a:p>
        </p:txBody>
      </p:sp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Why are there covenants in debt contract which forbid further debt issues?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Lenders want to avoid more senior debt or debt claims which eat into their own share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But they may also worry about incentives</a:t>
            </a:r>
          </a:p>
          <a:p>
            <a:pPr lvl="1"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So we start from the assumption that existing investors keep </a:t>
            </a: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their share</a:t>
            </a:r>
          </a:p>
        </p:txBody>
      </p:sp>
      <p:sp>
        <p:nvSpPr>
          <p:cNvPr id="45060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B24FEFCB-1B2E-425B-B4CB-F8F1CE949D80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41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Dilution and Over-borrowing</a:t>
            </a:r>
          </a:p>
        </p:txBody>
      </p:sp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Deepening investment 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costs J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increases probability of success by </a:t>
            </a:r>
            <a:r>
              <a:rPr lang="en-GB" altLang="en-US" sz="3200">
                <a:solidFill>
                  <a:srgbClr val="333399"/>
                </a:solidFill>
                <a:latin typeface="Symbol" panose="05050102010706020507" pitchFamily="18" charset="2"/>
              </a:rPr>
              <a:t></a:t>
            </a: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in all cases.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and increases private benefit B’&gt;B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assume that investment is inefficient, i.e. </a:t>
            </a:r>
            <a:b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GB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J &gt; </a:t>
            </a:r>
            <a:r>
              <a:rPr lang="en-GB" altLang="en-US" sz="3200" i="1">
                <a:solidFill>
                  <a:srgbClr val="333399"/>
                </a:solidFill>
                <a:latin typeface="Symbol" panose="05050102010706020507" pitchFamily="18" charset="2"/>
              </a:rPr>
              <a:t></a:t>
            </a:r>
            <a:r>
              <a:rPr lang="en-GB" altLang="en-US" sz="3200" i="1">
                <a:solidFill>
                  <a:srgbClr val="333399"/>
                </a:solidFill>
                <a:latin typeface="Tahoma" panose="020B0604030504040204" pitchFamily="34" charset="0"/>
              </a:rPr>
              <a:t>R</a:t>
            </a:r>
            <a:r>
              <a:rPr lang="en-GB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46084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EE064061-E2BF-42F5-A100-D5566DD8AC87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42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GB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Dilution and Over-borrowing</a:t>
            </a:r>
          </a:p>
        </p:txBody>
      </p:sp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marL="733425" indent="-27622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If borrower behaves, initial investors gain by </a:t>
            </a:r>
            <a:r>
              <a:rPr lang="en-GB" altLang="en-US" sz="3200" i="1" dirty="0">
                <a:solidFill>
                  <a:srgbClr val="333399"/>
                </a:solidFill>
                <a:latin typeface="Symbol" panose="05050102010706020507" pitchFamily="18" charset="2"/>
              </a:rPr>
              <a:t></a:t>
            </a:r>
            <a:r>
              <a:rPr lang="en-GB" altLang="en-US" sz="3200" i="1" dirty="0">
                <a:solidFill>
                  <a:srgbClr val="333399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200" i="1" dirty="0" err="1" smtClean="0">
                <a:solidFill>
                  <a:srgbClr val="333399"/>
                </a:solidFill>
                <a:latin typeface="Tahoma" panose="020B0604030504040204" pitchFamily="34" charset="0"/>
              </a:rPr>
              <a:t>R</a:t>
            </a:r>
            <a:r>
              <a:rPr lang="en-GB" altLang="en-US" sz="3200" i="1" baseline="-25000" dirty="0" err="1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GB" altLang="en-US" sz="3200" dirty="0" smtClean="0">
                <a:solidFill>
                  <a:srgbClr val="333399"/>
                </a:solidFill>
                <a:latin typeface="Tahoma" panose="020B0604030504040204" pitchFamily="34" charset="0"/>
              </a:rPr>
              <a:t>.</a:t>
            </a:r>
            <a:endParaRPr lang="en-GB" altLang="en-US" sz="3200" dirty="0">
              <a:solidFill>
                <a:srgbClr val="333399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but because inefficient either new investors or the borrower must lose </a:t>
            </a:r>
          </a:p>
          <a:p>
            <a:pPr lvl="1" eaLnBrk="1" hangingPunct="1"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GB" altLang="en-US" sz="2800" dirty="0">
                <a:solidFill>
                  <a:srgbClr val="333399"/>
                </a:solidFill>
                <a:latin typeface="Tahoma" panose="020B0604030504040204" pitchFamily="34" charset="0"/>
              </a:rPr>
              <a:t>so no contract is possible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therefore, if the investment takes place at all it must result in misbehaviour!</a:t>
            </a:r>
          </a:p>
        </p:txBody>
      </p:sp>
      <p:sp>
        <p:nvSpPr>
          <p:cNvPr id="47108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8B19A0E6-C026-4C46-BC89-FD577D023388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43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Time Line</a:t>
            </a:r>
          </a:p>
        </p:txBody>
      </p:sp>
      <p:sp>
        <p:nvSpPr>
          <p:cNvPr id="48131" name="Line 2"/>
          <p:cNvSpPr>
            <a:spLocks noChangeShapeType="1"/>
          </p:cNvSpPr>
          <p:nvPr/>
        </p:nvSpPr>
        <p:spPr bwMode="auto">
          <a:xfrm flipH="1">
            <a:off x="825501" y="1752600"/>
            <a:ext cx="12700" cy="3352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132" name="Text Box 3"/>
          <p:cNvSpPr txBox="1">
            <a:spLocks noChangeArrowheads="1"/>
          </p:cNvSpPr>
          <p:nvPr/>
        </p:nvSpPr>
        <p:spPr bwMode="auto">
          <a:xfrm rot="16200000">
            <a:off x="1566863" y="953294"/>
            <a:ext cx="1041400" cy="184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eaVert"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dirty="0">
                <a:solidFill>
                  <a:srgbClr val="000000"/>
                </a:solidFill>
              </a:rPr>
              <a:t>Loan Agreement:</a:t>
            </a: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00"/>
                </a:solidFill>
              </a:rPr>
              <a:t>B borrows I – A</a:t>
            </a: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00"/>
                </a:solidFill>
              </a:rPr>
              <a:t>with </a:t>
            </a:r>
            <a:r>
              <a:rPr lang="en-US" altLang="en-US" dirty="0" err="1">
                <a:solidFill>
                  <a:srgbClr val="000000"/>
                </a:solidFill>
              </a:rPr>
              <a:t>R</a:t>
            </a:r>
            <a:r>
              <a:rPr lang="en-US" altLang="en-US" baseline="-25000" dirty="0" err="1">
                <a:solidFill>
                  <a:srgbClr val="000000"/>
                </a:solidFill>
              </a:rPr>
              <a:t>l</a:t>
            </a:r>
            <a:r>
              <a:rPr lang="en-US" altLang="en-US" dirty="0">
                <a:solidFill>
                  <a:srgbClr val="000000"/>
                </a:solidFill>
              </a:rPr>
              <a:t> and </a:t>
            </a:r>
            <a:r>
              <a:rPr lang="en-US" altLang="en-US" dirty="0" err="1">
                <a:solidFill>
                  <a:srgbClr val="000000"/>
                </a:solidFill>
              </a:rPr>
              <a:t>R</a:t>
            </a:r>
            <a:r>
              <a:rPr lang="en-US" altLang="en-US" baseline="-25000" dirty="0" err="1">
                <a:solidFill>
                  <a:srgbClr val="000000"/>
                </a:solidFill>
              </a:rPr>
              <a:t>b</a:t>
            </a:r>
            <a:endParaRPr lang="en-US" altLang="en-US" baseline="-25000" dirty="0">
              <a:solidFill>
                <a:srgbClr val="000000"/>
              </a:solidFill>
            </a:endParaRPr>
          </a:p>
        </p:txBody>
      </p:sp>
      <p:sp>
        <p:nvSpPr>
          <p:cNvPr id="48133" name="Text Box 4"/>
          <p:cNvSpPr txBox="1">
            <a:spLocks noChangeArrowheads="1"/>
          </p:cNvSpPr>
          <p:nvPr/>
        </p:nvSpPr>
        <p:spPr bwMode="auto">
          <a:xfrm rot="16200000">
            <a:off x="2216151" y="1418431"/>
            <a:ext cx="766762" cy="286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eaVert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>
                <a:solidFill>
                  <a:srgbClr val="000000"/>
                </a:solidFill>
              </a:rPr>
              <a:t>Deepening Investment J</a:t>
            </a:r>
            <a:br>
              <a:rPr lang="en-US" altLang="en-US">
                <a:solidFill>
                  <a:srgbClr val="000000"/>
                </a:solidFill>
              </a:rPr>
            </a:br>
            <a:r>
              <a:rPr lang="en-US" altLang="en-US">
                <a:solidFill>
                  <a:srgbClr val="000000"/>
                </a:solidFill>
              </a:rPr>
              <a:t>with Rb divided: R</a:t>
            </a:r>
            <a:r>
              <a:rPr lang="en-US" altLang="en-US" baseline="-25000">
                <a:solidFill>
                  <a:srgbClr val="000000"/>
                </a:solidFill>
              </a:rPr>
              <a:t>l</a:t>
            </a:r>
            <a:r>
              <a:rPr lang="en-US" altLang="en-US">
                <a:solidFill>
                  <a:srgbClr val="000000"/>
                </a:solidFill>
              </a:rPr>
              <a:t>‘and R</a:t>
            </a:r>
            <a:r>
              <a:rPr lang="en-US" altLang="en-US" baseline="-25000">
                <a:solidFill>
                  <a:srgbClr val="000000"/>
                </a:solidFill>
              </a:rPr>
              <a:t>b</a:t>
            </a:r>
            <a:r>
              <a:rPr lang="en-US" altLang="en-US">
                <a:solidFill>
                  <a:srgbClr val="FFFFFF"/>
                </a:solidFill>
              </a:rPr>
              <a:t>’</a:t>
            </a:r>
          </a:p>
        </p:txBody>
      </p:sp>
      <p:sp>
        <p:nvSpPr>
          <p:cNvPr id="48134" name="Text Box 5"/>
          <p:cNvSpPr txBox="1">
            <a:spLocks noChangeArrowheads="1"/>
          </p:cNvSpPr>
          <p:nvPr/>
        </p:nvSpPr>
        <p:spPr bwMode="auto">
          <a:xfrm rot="16200000">
            <a:off x="1570039" y="3162300"/>
            <a:ext cx="728662" cy="153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eaVert"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dirty="0">
                <a:solidFill>
                  <a:srgbClr val="000000"/>
                </a:solidFill>
              </a:rPr>
              <a:t>Moral </a:t>
            </a:r>
            <a:r>
              <a:rPr lang="en-US" altLang="en-US" dirty="0" err="1">
                <a:solidFill>
                  <a:srgbClr val="000000"/>
                </a:solidFill>
              </a:rPr>
              <a:t>Harzard</a:t>
            </a:r>
            <a:r>
              <a:rPr lang="en-US" altLang="en-US" dirty="0">
                <a:solidFill>
                  <a:srgbClr val="000000"/>
                </a:solidFill>
              </a:rPr>
              <a:t/>
            </a: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00"/>
                </a:solidFill>
              </a:rPr>
              <a:t>now with B’&gt;B</a:t>
            </a: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 rot="16200000">
            <a:off x="1463674" y="4156869"/>
            <a:ext cx="454025" cy="102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eaVert"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dirty="0">
                <a:solidFill>
                  <a:srgbClr val="000000"/>
                </a:solidFill>
              </a:rPr>
              <a:t>Outcome</a:t>
            </a:r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771525" y="1685925"/>
            <a:ext cx="142875" cy="142875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3" name="Oval 7"/>
          <p:cNvSpPr>
            <a:spLocks noChangeArrowheads="1"/>
          </p:cNvSpPr>
          <p:nvPr/>
        </p:nvSpPr>
        <p:spPr bwMode="auto">
          <a:xfrm>
            <a:off x="771525" y="2905125"/>
            <a:ext cx="142875" cy="142875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4" name="Oval 7"/>
          <p:cNvSpPr>
            <a:spLocks noChangeArrowheads="1"/>
          </p:cNvSpPr>
          <p:nvPr/>
        </p:nvSpPr>
        <p:spPr bwMode="auto">
          <a:xfrm>
            <a:off x="771525" y="3895725"/>
            <a:ext cx="142875" cy="142875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5" name="Oval 7"/>
          <p:cNvSpPr>
            <a:spLocks noChangeArrowheads="1"/>
          </p:cNvSpPr>
          <p:nvPr/>
        </p:nvSpPr>
        <p:spPr bwMode="auto">
          <a:xfrm>
            <a:off x="762000" y="4648200"/>
            <a:ext cx="142875" cy="142875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>
            <a:extLst>
              <a:ext uri="{FF2B5EF4-FFF2-40B4-BE49-F238E27FC236}">
                <a16:creationId xmlns:a16="http://schemas.microsoft.com/office/drawing/2014/main" xmlns="" id="{A0549235-62E1-B160-C40E-0F8FEFC3F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Overborrowing</a:t>
            </a:r>
          </a:p>
        </p:txBody>
      </p:sp>
      <p:sp>
        <p:nvSpPr>
          <p:cNvPr id="51202" name="Text Box 2">
            <a:extLst>
              <a:ext uri="{FF2B5EF4-FFF2-40B4-BE49-F238E27FC236}">
                <a16:creationId xmlns:a16="http://schemas.microsoft.com/office/drawing/2014/main" xmlns="" id="{3C325BEA-315B-31C9-D2CA-8B96ED1DB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borrower allocates her share between herself (R</a:t>
            </a:r>
            <a:r>
              <a:rPr lang="en-GB" altLang="en-US" sz="3200" baseline="-25000" dirty="0">
                <a:solidFill>
                  <a:srgbClr val="333399"/>
                </a:solidFill>
                <a:latin typeface="Tahoma" panose="020B0604030504040204" pitchFamily="34" charset="0"/>
              </a:rPr>
              <a:t>b</a:t>
            </a: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’) and new lenders (</a:t>
            </a:r>
            <a:r>
              <a:rPr lang="en-GB" altLang="en-US" sz="3200" dirty="0" err="1" smtClean="0">
                <a:solidFill>
                  <a:srgbClr val="333399"/>
                </a:solidFill>
                <a:latin typeface="Tahoma" panose="020B0604030504040204" pitchFamily="34" charset="0"/>
              </a:rPr>
              <a:t>R</a:t>
            </a:r>
            <a:r>
              <a:rPr lang="en-GB" altLang="en-US" sz="3200" baseline="-25000" dirty="0" err="1" smtClean="0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GB" altLang="en-US" sz="3200" dirty="0" smtClean="0">
                <a:solidFill>
                  <a:srgbClr val="333399"/>
                </a:solidFill>
                <a:latin typeface="Tahoma" panose="020B0604030504040204" pitchFamily="34" charset="0"/>
              </a:rPr>
              <a:t>’)</a:t>
            </a:r>
            <a:endParaRPr lang="en-GB" altLang="en-US" sz="3200" dirty="0">
              <a:solidFill>
                <a:srgbClr val="333399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 dirty="0" err="1">
                <a:solidFill>
                  <a:srgbClr val="333399"/>
                </a:solidFill>
                <a:latin typeface="Tahoma" panose="020B0604030504040204" pitchFamily="34" charset="0"/>
              </a:rPr>
              <a:t>R</a:t>
            </a:r>
            <a:r>
              <a:rPr lang="en-GB" altLang="en-US" sz="3200" baseline="-25000" dirty="0" err="1">
                <a:solidFill>
                  <a:srgbClr val="333399"/>
                </a:solidFill>
                <a:latin typeface="Tahoma" panose="020B0604030504040204" pitchFamily="34" charset="0"/>
              </a:rPr>
              <a:t>b</a:t>
            </a: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’+</a:t>
            </a:r>
            <a:r>
              <a:rPr lang="en-GB" altLang="en-US" sz="3200" dirty="0" err="1" smtClean="0">
                <a:solidFill>
                  <a:srgbClr val="333399"/>
                </a:solidFill>
                <a:latin typeface="Tahoma" panose="020B0604030504040204" pitchFamily="34" charset="0"/>
              </a:rPr>
              <a:t>R</a:t>
            </a:r>
            <a:r>
              <a:rPr lang="en-GB" altLang="en-US" sz="3200" baseline="-25000" dirty="0" err="1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GB" altLang="en-US" sz="3200" dirty="0" smtClean="0">
                <a:solidFill>
                  <a:srgbClr val="333399"/>
                </a:solidFill>
                <a:latin typeface="Tahoma" panose="020B0604030504040204" pitchFamily="34" charset="0"/>
              </a:rPr>
              <a:t>’ </a:t>
            </a: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= R</a:t>
            </a:r>
            <a:r>
              <a:rPr lang="en-GB" altLang="en-US" sz="3200" baseline="-25000" dirty="0">
                <a:solidFill>
                  <a:srgbClr val="333399"/>
                </a:solidFill>
                <a:latin typeface="Tahoma" panose="020B0604030504040204" pitchFamily="34" charset="0"/>
              </a:rPr>
              <a:t>b </a:t>
            </a: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 R</a:t>
            </a:r>
            <a:r>
              <a:rPr lang="en-GB" altLang="en-US" sz="3200" baseline="-25000" dirty="0">
                <a:solidFill>
                  <a:srgbClr val="333399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b</a:t>
            </a: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’ = R</a:t>
            </a:r>
            <a:r>
              <a:rPr lang="en-GB" altLang="en-US" sz="3200" baseline="-25000" dirty="0">
                <a:solidFill>
                  <a:srgbClr val="333399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b</a:t>
            </a: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 – </a:t>
            </a:r>
            <a:r>
              <a:rPr lang="en-GB" altLang="en-US" sz="3200" dirty="0" err="1" smtClean="0">
                <a:solidFill>
                  <a:srgbClr val="333399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R</a:t>
            </a:r>
            <a:r>
              <a:rPr lang="en-GB" altLang="en-US" sz="3200" baseline="-25000" dirty="0" err="1" smtClean="0">
                <a:solidFill>
                  <a:srgbClr val="333399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l</a:t>
            </a:r>
            <a:r>
              <a:rPr lang="en-GB" altLang="en-US" sz="3200" dirty="0" smtClean="0">
                <a:solidFill>
                  <a:srgbClr val="333399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’</a:t>
            </a:r>
            <a:endParaRPr lang="en-GB" altLang="en-US" sz="3200" baseline="-25000" dirty="0">
              <a:solidFill>
                <a:srgbClr val="333399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New lenders’ zero profit condition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(</a:t>
            </a:r>
            <a:r>
              <a:rPr lang="en-GB" altLang="en-US" sz="3200" dirty="0" err="1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GB" altLang="en-US" sz="3200" baseline="-25000" dirty="0" err="1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+</a:t>
            </a:r>
            <a:r>
              <a:rPr lang="en-GB" altLang="en-US" sz="3200" dirty="0">
                <a:solidFill>
                  <a:srgbClr val="333399"/>
                </a:solidFill>
                <a:latin typeface="Symbol" panose="05050102010706020507" pitchFamily="18" charset="2"/>
              </a:rPr>
              <a:t></a:t>
            </a: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) </a:t>
            </a:r>
            <a:r>
              <a:rPr lang="en-GB" altLang="en-US" sz="3200" dirty="0" err="1" smtClean="0">
                <a:solidFill>
                  <a:srgbClr val="333399"/>
                </a:solidFill>
                <a:latin typeface="Tahoma" panose="020B0604030504040204" pitchFamily="34" charset="0"/>
              </a:rPr>
              <a:t>R</a:t>
            </a:r>
            <a:r>
              <a:rPr lang="en-GB" altLang="en-US" sz="3200" baseline="-25000" dirty="0" err="1" smtClean="0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GB" altLang="en-US" sz="3200" dirty="0" smtClean="0">
                <a:solidFill>
                  <a:srgbClr val="333399"/>
                </a:solidFill>
                <a:latin typeface="Tahoma" panose="020B0604030504040204" pitchFamily="34" charset="0"/>
              </a:rPr>
              <a:t>’ </a:t>
            </a: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= J </a:t>
            </a: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 </a:t>
            </a:r>
            <a:r>
              <a:rPr lang="en-GB" altLang="en-US" sz="3200" dirty="0" err="1" smtClean="0">
                <a:solidFill>
                  <a:srgbClr val="333399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R</a:t>
            </a:r>
            <a:r>
              <a:rPr lang="en-GB" altLang="en-US" sz="3200" baseline="-25000" dirty="0" err="1">
                <a:solidFill>
                  <a:srgbClr val="333399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l</a:t>
            </a:r>
            <a:r>
              <a:rPr lang="en-GB" altLang="en-US" sz="3200" dirty="0" smtClean="0">
                <a:solidFill>
                  <a:srgbClr val="333399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’ </a:t>
            </a: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= </a:t>
            </a:r>
            <a:r>
              <a:rPr lang="en-GB" altLang="en-US" sz="3200" dirty="0" smtClean="0">
                <a:solidFill>
                  <a:srgbClr val="333399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J/</a:t>
            </a:r>
            <a:r>
              <a:rPr lang="en-GB" altLang="en-US" sz="3200" dirty="0" smtClean="0">
                <a:solidFill>
                  <a:srgbClr val="333399"/>
                </a:solidFill>
                <a:latin typeface="Tahoma" panose="020B0604030504040204" pitchFamily="34" charset="0"/>
              </a:rPr>
              <a:t>(</a:t>
            </a:r>
            <a:r>
              <a:rPr lang="en-GB" altLang="en-US" sz="3200" dirty="0" err="1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GB" altLang="en-US" sz="3200" baseline="-25000" dirty="0" err="1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+</a:t>
            </a:r>
            <a:r>
              <a:rPr lang="en-GB" altLang="en-US" sz="3200" dirty="0">
                <a:solidFill>
                  <a:srgbClr val="333399"/>
                </a:solidFill>
                <a:latin typeface="Symbol" panose="05050102010706020507" pitchFamily="18" charset="2"/>
              </a:rPr>
              <a:t></a:t>
            </a: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)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The borrower gains if 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(</a:t>
            </a:r>
            <a:r>
              <a:rPr lang="en-GB" altLang="en-US" sz="3200" dirty="0" err="1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GB" altLang="en-US" sz="3200" baseline="-25000" dirty="0" err="1">
                <a:solidFill>
                  <a:srgbClr val="333399"/>
                </a:solidFill>
                <a:latin typeface="Tahoma" panose="020B0604030504040204" pitchFamily="34" charset="0"/>
              </a:rPr>
              <a:t>L</a:t>
            </a: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+</a:t>
            </a:r>
            <a:r>
              <a:rPr lang="en-GB" altLang="en-US" sz="3200" dirty="0">
                <a:solidFill>
                  <a:srgbClr val="333399"/>
                </a:solidFill>
                <a:latin typeface="Symbol" panose="05050102010706020507" pitchFamily="18" charset="2"/>
              </a:rPr>
              <a:t></a:t>
            </a: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)R</a:t>
            </a:r>
            <a:r>
              <a:rPr lang="en-GB" altLang="en-US" sz="3200" baseline="-25000" dirty="0">
                <a:solidFill>
                  <a:srgbClr val="333399"/>
                </a:solidFill>
                <a:latin typeface="Tahoma" panose="020B0604030504040204" pitchFamily="34" charset="0"/>
              </a:rPr>
              <a:t>b</a:t>
            </a:r>
            <a:r>
              <a:rPr lang="en-GB" altLang="en-US" sz="3200" dirty="0">
                <a:solidFill>
                  <a:srgbClr val="333399"/>
                </a:solidFill>
                <a:latin typeface="Tahoma" panose="020B0604030504040204" pitchFamily="34" charset="0"/>
              </a:rPr>
              <a:t>’ + B’ &gt; </a:t>
            </a:r>
            <a:r>
              <a:rPr lang="en-GB" altLang="en-US" sz="3200" dirty="0" err="1" smtClean="0">
                <a:solidFill>
                  <a:srgbClr val="333399"/>
                </a:solidFill>
                <a:latin typeface="Tahoma" panose="020B0604030504040204" pitchFamily="34" charset="0"/>
              </a:rPr>
              <a:t>p</a:t>
            </a:r>
            <a:r>
              <a:rPr lang="en-GB" altLang="en-US" sz="3200" baseline="-25000" dirty="0" err="1" smtClean="0">
                <a:solidFill>
                  <a:srgbClr val="333399"/>
                </a:solidFill>
                <a:latin typeface="Tahoma" panose="020B0604030504040204" pitchFamily="34" charset="0"/>
              </a:rPr>
              <a:t>H</a:t>
            </a:r>
            <a:r>
              <a:rPr lang="en-GB" altLang="en-US" sz="3200" dirty="0" err="1" smtClean="0">
                <a:solidFill>
                  <a:srgbClr val="333399"/>
                </a:solidFill>
                <a:latin typeface="Tahoma" panose="020B0604030504040204" pitchFamily="34" charset="0"/>
              </a:rPr>
              <a:t>R</a:t>
            </a:r>
            <a:r>
              <a:rPr lang="en-GB" altLang="en-US" sz="3200" baseline="-25000" dirty="0" err="1" smtClean="0">
                <a:solidFill>
                  <a:srgbClr val="333399"/>
                </a:solidFill>
                <a:latin typeface="Tahoma" panose="020B0604030504040204" pitchFamily="34" charset="0"/>
              </a:rPr>
              <a:t>b</a:t>
            </a:r>
            <a:endParaRPr lang="en-GB" altLang="en-US" sz="3200" baseline="-25000" dirty="0">
              <a:solidFill>
                <a:srgbClr val="333399"/>
              </a:solidFill>
              <a:latin typeface="Tahoma" panose="020B0604030504040204" pitchFamily="34" charset="0"/>
            </a:endParaRPr>
          </a:p>
        </p:txBody>
      </p:sp>
      <p:sp>
        <p:nvSpPr>
          <p:cNvPr id="49156" name="Text Box 3">
            <a:extLst>
              <a:ext uri="{FF2B5EF4-FFF2-40B4-BE49-F238E27FC236}">
                <a16:creationId xmlns:a16="http://schemas.microsoft.com/office/drawing/2014/main" xmlns="" id="{E6073A89-3B03-F717-BAD8-599B0D454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B8E7C271-3D29-4C75-95E7-302B6C30AD61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45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333399"/>
              </a:buClr>
              <a:buFont typeface="Tahoma" pitchFamily="34" charset="0"/>
              <a:buChar char="•"/>
              <a:defRPr/>
            </a:pPr>
            <a:r>
              <a:rPr lang="en-US" altLang="en-US" dirty="0" err="1"/>
              <a:t>Overborrowing</a:t>
            </a:r>
            <a:r>
              <a:rPr lang="en-US" altLang="en-US" dirty="0"/>
              <a:t> threatens to upset the calculation of the initial investors:</a:t>
            </a:r>
          </a:p>
          <a:p>
            <a:pPr lvl="1">
              <a:buClr>
                <a:srgbClr val="333399"/>
              </a:buClr>
              <a:buFont typeface="Arial" charset="0"/>
              <a:buChar char="►"/>
              <a:defRPr/>
            </a:pPr>
            <a:r>
              <a:rPr lang="en-US" altLang="en-US" dirty="0"/>
              <a:t>The new investors enter on the expectation of a low probability of success</a:t>
            </a:r>
          </a:p>
          <a:p>
            <a:pPr lvl="1">
              <a:buClr>
                <a:srgbClr val="333399"/>
              </a:buClr>
              <a:buFont typeface="Arial" charset="0"/>
              <a:buChar char="►"/>
              <a:defRPr/>
            </a:pPr>
            <a:r>
              <a:rPr lang="en-US" altLang="en-US" dirty="0"/>
              <a:t>Leaving the initial investors exposed, even if their claims have the same (or even higher) seniority</a:t>
            </a:r>
          </a:p>
          <a:p>
            <a:pPr>
              <a:buClr>
                <a:srgbClr val="333399"/>
              </a:buClr>
              <a:buFont typeface="Tahoma" pitchFamily="34" charset="0"/>
              <a:buChar char="•"/>
              <a:defRPr/>
            </a:pPr>
            <a:r>
              <a:rPr lang="en-US" altLang="en-US" dirty="0"/>
              <a:t>But how plausible is this? </a:t>
            </a:r>
          </a:p>
          <a:p>
            <a:pPr lvl="1">
              <a:buClr>
                <a:srgbClr val="333399"/>
              </a:buClr>
              <a:buFont typeface="Arial" charset="0"/>
              <a:buChar char="►"/>
              <a:defRPr/>
            </a:pPr>
            <a:r>
              <a:rPr lang="en-US" altLang="en-US" dirty="0"/>
              <a:t>Doubling down on investment that goes badly as the personal stakes grow higher is something that behavioral science suggests that people do</a:t>
            </a:r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Theory of Credit Rationing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marL="733425" indent="-27622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Asymmetric information problem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600">
                <a:solidFill>
                  <a:srgbClr val="333399"/>
                </a:solidFill>
                <a:latin typeface="Tahoma" panose="020B0604030504040204" pitchFamily="34" charset="0"/>
              </a:rPr>
              <a:t>Imperfect monitoring of effort or imperfect knowledge of a vital property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000">
                <a:solidFill>
                  <a:srgbClr val="333399"/>
                </a:solidFill>
                <a:latin typeface="Tahoma" panose="020B0604030504040204" pitchFamily="34" charset="0"/>
              </a:rPr>
              <a:t>Adverse selection and moral hazard problems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600">
                <a:solidFill>
                  <a:srgbClr val="333399"/>
                </a:solidFill>
                <a:latin typeface="Tahoma" panose="020B0604030504040204" pitchFamily="34" charset="0"/>
              </a:rPr>
              <a:t>“before the contract is signed” or “after the contract is signed”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 sz="2600">
                <a:solidFill>
                  <a:srgbClr val="333399"/>
                </a:solidFill>
                <a:latin typeface="Tahoma" panose="020B0604030504040204" pitchFamily="34" charset="0"/>
              </a:rPr>
              <a:t>Tirole considers moral hazard simply as an incentive for misbehavior within a contractual relationship and reserves “asymmetric information” for the adverse selection problem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None/>
            </a:pPr>
            <a:endParaRPr lang="en-US" altLang="en-US" sz="3000">
              <a:solidFill>
                <a:srgbClr val="333399"/>
              </a:solidFill>
              <a:latin typeface="Tahoma" panose="020B0604030504040204" pitchFamily="34" charset="0"/>
            </a:endParaRP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None/>
            </a:pPr>
            <a:endParaRPr lang="en-US" altLang="en-US" sz="3000">
              <a:solidFill>
                <a:srgbClr val="333399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Moral Hazard Problems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451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4400">
                <a:solidFill>
                  <a:srgbClr val="333399"/>
                </a:solidFill>
                <a:latin typeface="Tahoma" panose="020B0604030504040204" pitchFamily="34" charset="0"/>
              </a:rPr>
              <a:t>Moral hazard problems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Agents adjust their behavior to the detriment of the principal once a contract is signed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Insurance contract </a:t>
            </a:r>
            <a:r>
              <a:rPr lang="en-US" altLang="en-US" sz="3200">
                <a:solidFill>
                  <a:srgbClr val="333399"/>
                </a:solidFill>
                <a:latin typeface="Wingdings" panose="05000000000000000000" pitchFamily="2" charset="2"/>
              </a:rPr>
              <a:t>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more risk taking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Labor contract </a:t>
            </a:r>
            <a:r>
              <a:rPr lang="en-US" altLang="en-US" sz="3200">
                <a:solidFill>
                  <a:srgbClr val="333399"/>
                </a:solidFill>
                <a:latin typeface="Wingdings" panose="05000000000000000000" pitchFamily="2" charset="2"/>
              </a:rPr>
              <a:t>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shirking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Credit contract </a:t>
            </a:r>
            <a:r>
              <a:rPr lang="en-US" altLang="en-US" sz="3200">
                <a:solidFill>
                  <a:srgbClr val="333399"/>
                </a:solidFill>
                <a:latin typeface="Wingdings" panose="05000000000000000000" pitchFamily="2" charset="2"/>
              </a:rPr>
              <a:t></a:t>
            </a:r>
            <a:r>
              <a:rPr lang="en-US" altLang="en-US" sz="3200">
                <a:solidFill>
                  <a:srgbClr val="333399"/>
                </a:solidFill>
                <a:latin typeface="Tahoma" panose="020B0604030504040204" pitchFamily="34" charset="0"/>
              </a:rPr>
              <a:t> be less careful if the project is financed with somebody else’s money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Font typeface="Tahoma" panose="020B0604030504040204" pitchFamily="34" charset="0"/>
              <a:buNone/>
            </a:pPr>
            <a:endParaRPr lang="en-US" altLang="en-US" sz="3200">
              <a:solidFill>
                <a:srgbClr val="333399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4400" dirty="0">
                <a:solidFill>
                  <a:srgbClr val="333399"/>
                </a:solidFill>
                <a:latin typeface="Tahoma" panose="020B0604030504040204" pitchFamily="34" charset="0"/>
              </a:rPr>
              <a:t>The basic model of credit rationing under moral hazard</a:t>
            </a: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buClrTx/>
              <a:buFontTx/>
              <a:buNone/>
            </a:pPr>
            <a:fld id="{938B0372-CDAC-4AC8-B1FE-2ED8371E1E6A}" type="slidenum">
              <a:rPr lang="ru-RU" altLang="en-US" sz="1400">
                <a:solidFill>
                  <a:srgbClr val="000000"/>
                </a:solidFill>
              </a:rPr>
              <a:pPr algn="ctr">
                <a:buClrTx/>
                <a:buFontTx/>
                <a:buNone/>
              </a:pPr>
              <a:t>8</a:t>
            </a:fld>
            <a:endParaRPr lang="ru-RU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4000" dirty="0">
                <a:solidFill>
                  <a:srgbClr val="333399"/>
                </a:solidFill>
                <a:latin typeface="Tahoma" panose="020B0604030504040204" pitchFamily="34" charset="0"/>
              </a:rPr>
              <a:t>The credit contract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3375" indent="-333375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1pPr>
            <a:lvl2pPr marL="733425" indent="-276225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2pPr>
            <a:lvl3pPr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3pPr>
            <a:lvl4pPr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4pPr>
            <a:lvl5pPr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9pPr>
          </a:lstStyle>
          <a:p>
            <a:pPr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itchFamily="34" charset="0"/>
              <a:buChar char="•"/>
              <a:defRPr/>
            </a:pPr>
            <a:r>
              <a:rPr lang="en-US" altLang="en-US" sz="3000">
                <a:solidFill>
                  <a:srgbClr val="333399"/>
                </a:solidFill>
                <a:latin typeface="Tahoma" pitchFamily="34" charset="0"/>
              </a:rPr>
              <a:t>“Credit” contract:</a:t>
            </a:r>
          </a:p>
          <a:p>
            <a:pPr lvl="1">
              <a:lnSpc>
                <a:spcPct val="90000"/>
              </a:lnSpc>
              <a:spcBef>
                <a:spcPts val="700"/>
              </a:spcBef>
              <a:buClr>
                <a:srgbClr val="333399"/>
              </a:buClr>
              <a:buFont typeface="Arial" charset="0"/>
              <a:buChar char="►"/>
              <a:defRPr/>
            </a:pPr>
            <a:r>
              <a:rPr lang="en-US" altLang="en-US" sz="2600">
                <a:solidFill>
                  <a:srgbClr val="333399"/>
                </a:solidFill>
                <a:latin typeface="Tahoma" pitchFamily="34" charset="0"/>
              </a:rPr>
              <a:t>Lender/investor</a:t>
            </a:r>
          </a:p>
          <a:p>
            <a:pPr lvl="1">
              <a:lnSpc>
                <a:spcPct val="90000"/>
              </a:lnSpc>
              <a:spcBef>
                <a:spcPts val="700"/>
              </a:spcBef>
              <a:buClr>
                <a:srgbClr val="333399"/>
              </a:buClr>
              <a:buFont typeface="Arial" charset="0"/>
              <a:buChar char="►"/>
              <a:defRPr/>
            </a:pPr>
            <a:r>
              <a:rPr lang="en-US" altLang="en-US" sz="2600">
                <a:solidFill>
                  <a:srgbClr val="333399"/>
                </a:solidFill>
                <a:latin typeface="Tahoma" pitchFamily="34" charset="0"/>
              </a:rPr>
              <a:t>Borrower/entrepreneur</a:t>
            </a:r>
          </a:p>
          <a:p>
            <a:pPr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itchFamily="34" charset="0"/>
              <a:buChar char="•"/>
              <a:defRPr/>
            </a:pPr>
            <a:r>
              <a:rPr lang="en-US" altLang="en-US" sz="3000">
                <a:solidFill>
                  <a:srgbClr val="333399"/>
                </a:solidFill>
                <a:latin typeface="Tahoma" pitchFamily="34" charset="0"/>
              </a:rPr>
              <a:t>Project requires fixed investment </a:t>
            </a:r>
            <a:r>
              <a:rPr lang="en-US" altLang="en-US" sz="3000" i="1">
                <a:solidFill>
                  <a:srgbClr val="333399"/>
                </a:solidFill>
                <a:latin typeface="Tahoma" pitchFamily="34" charset="0"/>
              </a:rPr>
              <a:t>I</a:t>
            </a:r>
          </a:p>
          <a:p>
            <a:pPr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itchFamily="34" charset="0"/>
              <a:buChar char="•"/>
              <a:defRPr/>
            </a:pPr>
            <a:r>
              <a:rPr lang="en-US" altLang="en-US" sz="3000">
                <a:solidFill>
                  <a:srgbClr val="333399"/>
                </a:solidFill>
                <a:latin typeface="Tahoma" pitchFamily="34" charset="0"/>
              </a:rPr>
              <a:t>Assets of the borrower: </a:t>
            </a:r>
            <a:r>
              <a:rPr lang="en-US" altLang="en-US" sz="3000" i="1">
                <a:solidFill>
                  <a:srgbClr val="333399"/>
                </a:solidFill>
                <a:latin typeface="Tahoma" pitchFamily="34" charset="0"/>
              </a:rPr>
              <a:t>A &lt; I</a:t>
            </a:r>
          </a:p>
          <a:p>
            <a:pPr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itchFamily="34" charset="0"/>
              <a:buChar char="•"/>
              <a:defRPr/>
            </a:pPr>
            <a:r>
              <a:rPr lang="en-US" altLang="en-US" sz="3000">
                <a:solidFill>
                  <a:srgbClr val="333399"/>
                </a:solidFill>
                <a:latin typeface="Tahoma" pitchFamily="34" charset="0"/>
              </a:rPr>
              <a:t>Project yields income </a:t>
            </a:r>
            <a:r>
              <a:rPr lang="en-US" altLang="en-US" sz="3000" i="1">
                <a:solidFill>
                  <a:srgbClr val="333399"/>
                </a:solidFill>
                <a:latin typeface="Tahoma" pitchFamily="34" charset="0"/>
              </a:rPr>
              <a:t>R </a:t>
            </a:r>
            <a:r>
              <a:rPr lang="en-US" altLang="en-US" sz="3000">
                <a:solidFill>
                  <a:srgbClr val="333399"/>
                </a:solidFill>
                <a:latin typeface="Tahoma" pitchFamily="34" charset="0"/>
              </a:rPr>
              <a:t>if successful and zero otherwise</a:t>
            </a:r>
          </a:p>
          <a:p>
            <a:pPr lvl="1"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itchFamily="34" charset="0"/>
              <a:buChar char="•"/>
              <a:defRPr/>
            </a:pPr>
            <a:r>
              <a:rPr lang="en-US" altLang="en-US" sz="2600">
                <a:solidFill>
                  <a:srgbClr val="333399"/>
                </a:solidFill>
                <a:latin typeface="Tahoma" pitchFamily="34" charset="0"/>
              </a:rPr>
              <a:t>Risk-free interest rate is zero (but the investor may charge positive interest to finance a risky project)</a:t>
            </a:r>
          </a:p>
          <a:p>
            <a:pPr>
              <a:lnSpc>
                <a:spcPct val="90000"/>
              </a:lnSpc>
              <a:spcBef>
                <a:spcPts val="800"/>
              </a:spcBef>
              <a:buClr>
                <a:srgbClr val="333399"/>
              </a:buClr>
              <a:buFont typeface="Tahoma" pitchFamily="34" charset="0"/>
              <a:buNone/>
              <a:defRPr/>
            </a:pPr>
            <a:endParaRPr lang="en-US" altLang="en-US" sz="3000" i="1">
              <a:solidFill>
                <a:srgbClr val="333399"/>
              </a:solidFill>
              <a:latin typeface="Tahoma" pitchFamily="34" charset="0"/>
            </a:endParaRPr>
          </a:p>
          <a:p>
            <a:pPr marL="334963">
              <a:lnSpc>
                <a:spcPct val="90000"/>
              </a:lnSpc>
              <a:spcBef>
                <a:spcPts val="800"/>
              </a:spcBef>
              <a:buClrTx/>
              <a:buFontTx/>
              <a:buNone/>
              <a:defRPr/>
            </a:pPr>
            <a:endParaRPr lang="en-US" altLang="en-US" sz="3000" i="1">
              <a:solidFill>
                <a:srgbClr val="333399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ahoma"/>
        <a:ea typeface="MS Gothic"/>
        <a:cs typeface=""/>
      </a:majorFont>
      <a:minorFont>
        <a:latin typeface="Tahoma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pitchFamily="49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8978</TotalTime>
  <Words>1692</Words>
  <Application>Microsoft Office PowerPoint</Application>
  <PresentationFormat>On-screen Show (4:3)</PresentationFormat>
  <Paragraphs>298</Paragraphs>
  <Slides>46</Slides>
  <Notes>46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46</vt:i4>
      </vt:variant>
    </vt:vector>
  </HeadingPairs>
  <TitlesOfParts>
    <vt:vector size="56" baseType="lpstr">
      <vt:lpstr>Arial Unicode MS</vt:lpstr>
      <vt:lpstr>MS Gothic</vt:lpstr>
      <vt:lpstr>Arial</vt:lpstr>
      <vt:lpstr>Book Antiqua</vt:lpstr>
      <vt:lpstr>Script MT Bold</vt:lpstr>
      <vt:lpstr>Symbol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Moral Hazard Problems</vt:lpstr>
      <vt:lpstr>PowerPoint Presentation</vt:lpstr>
      <vt:lpstr>PowerPoint Presentation</vt:lpstr>
      <vt:lpstr>PowerPoint Presentation</vt:lpstr>
      <vt:lpstr>Behavior and outcomes</vt:lpstr>
      <vt:lpstr>PowerPoint Presentation</vt:lpstr>
      <vt:lpstr>PowerPoint Presentation</vt:lpstr>
      <vt:lpstr>PowerPoint Presentation</vt:lpstr>
      <vt:lpstr>The two fundamental conditions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Management and Organisational Behaviour</dc:title>
  <dc:creator>wendy bloisi</dc:creator>
  <cp:lastModifiedBy>Gerald Pech</cp:lastModifiedBy>
  <cp:revision>2015</cp:revision>
  <cp:lastPrinted>2023-10-26T10:00:59Z</cp:lastPrinted>
  <dcterms:created xsi:type="dcterms:W3CDTF">1601-01-01T00:00:00Z</dcterms:created>
  <dcterms:modified xsi:type="dcterms:W3CDTF">2023-10-26T10:26:14Z</dcterms:modified>
</cp:coreProperties>
</file>