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8" r:id="rId1"/>
    <p:sldMasterId id="2147484321" r:id="rId2"/>
    <p:sldMasterId id="2147484244" r:id="rId3"/>
    <p:sldMasterId id="2147483735" r:id="rId4"/>
    <p:sldMasterId id="2147484246" r:id="rId5"/>
  </p:sldMasterIdLst>
  <p:notesMasterIdLst>
    <p:notesMasterId r:id="rId72"/>
  </p:notesMasterIdLst>
  <p:sldIdLst>
    <p:sldId id="543" r:id="rId6"/>
    <p:sldId id="539" r:id="rId7"/>
    <p:sldId id="540" r:id="rId8"/>
    <p:sldId id="390" r:id="rId9"/>
    <p:sldId id="391" r:id="rId10"/>
    <p:sldId id="392" r:id="rId11"/>
    <p:sldId id="393" r:id="rId12"/>
    <p:sldId id="544" r:id="rId13"/>
    <p:sldId id="437" r:id="rId14"/>
    <p:sldId id="394" r:id="rId15"/>
    <p:sldId id="439" r:id="rId16"/>
    <p:sldId id="395" r:id="rId17"/>
    <p:sldId id="398" r:id="rId18"/>
    <p:sldId id="399" r:id="rId19"/>
    <p:sldId id="400" r:id="rId20"/>
    <p:sldId id="487" r:id="rId21"/>
    <p:sldId id="442" r:id="rId22"/>
    <p:sldId id="550" r:id="rId23"/>
    <p:sldId id="551" r:id="rId24"/>
    <p:sldId id="552" r:id="rId25"/>
    <p:sldId id="553" r:id="rId26"/>
    <p:sldId id="545" r:id="rId27"/>
    <p:sldId id="546" r:id="rId28"/>
    <p:sldId id="547" r:id="rId29"/>
    <p:sldId id="548" r:id="rId30"/>
    <p:sldId id="549" r:id="rId31"/>
    <p:sldId id="446" r:id="rId32"/>
    <p:sldId id="503" r:id="rId33"/>
    <p:sldId id="414" r:id="rId34"/>
    <p:sldId id="504" r:id="rId35"/>
    <p:sldId id="415" r:id="rId36"/>
    <p:sldId id="416" r:id="rId37"/>
    <p:sldId id="454" r:id="rId38"/>
    <p:sldId id="459" r:id="rId39"/>
    <p:sldId id="455" r:id="rId40"/>
    <p:sldId id="505" r:id="rId41"/>
    <p:sldId id="456" r:id="rId42"/>
    <p:sldId id="419" r:id="rId43"/>
    <p:sldId id="421" r:id="rId44"/>
    <p:sldId id="422" r:id="rId45"/>
    <p:sldId id="528" r:id="rId46"/>
    <p:sldId id="510" r:id="rId47"/>
    <p:sldId id="527" r:id="rId48"/>
    <p:sldId id="509" r:id="rId49"/>
    <p:sldId id="511" r:id="rId50"/>
    <p:sldId id="529" r:id="rId51"/>
    <p:sldId id="512" r:id="rId52"/>
    <p:sldId id="513" r:id="rId53"/>
    <p:sldId id="530" r:id="rId54"/>
    <p:sldId id="514" r:id="rId55"/>
    <p:sldId id="515" r:id="rId56"/>
    <p:sldId id="531" r:id="rId57"/>
    <p:sldId id="425" r:id="rId58"/>
    <p:sldId id="506" r:id="rId59"/>
    <p:sldId id="508" r:id="rId60"/>
    <p:sldId id="507" r:id="rId61"/>
    <p:sldId id="559" r:id="rId62"/>
    <p:sldId id="563" r:id="rId63"/>
    <p:sldId id="564" r:id="rId64"/>
    <p:sldId id="554" r:id="rId65"/>
    <p:sldId id="555" r:id="rId66"/>
    <p:sldId id="556" r:id="rId67"/>
    <p:sldId id="557" r:id="rId68"/>
    <p:sldId id="560" r:id="rId69"/>
    <p:sldId id="561" r:id="rId70"/>
    <p:sldId id="562"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F2615F"/>
    <a:srgbClr val="009CAF"/>
    <a:srgbClr val="6054A1"/>
    <a:srgbClr val="DB8657"/>
    <a:srgbClr val="C40075"/>
    <a:srgbClr val="93CDAD"/>
    <a:srgbClr val="0081B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589" autoAdjust="0"/>
    <p:restoredTop sz="89159" autoAdjust="0"/>
  </p:normalViewPr>
  <p:slideViewPr>
    <p:cSldViewPr>
      <p:cViewPr varScale="1">
        <p:scale>
          <a:sx n="125" d="100"/>
          <a:sy n="125" d="100"/>
        </p:scale>
        <p:origin x="132" y="114"/>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5" d="100"/>
          <a:sy n="95" d="100"/>
        </p:scale>
        <p:origin x="36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BB6279B-E8DE-4247-BD7C-AD8C3E67CD0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1" name="Rectangle 3">
            <a:extLst>
              <a:ext uri="{FF2B5EF4-FFF2-40B4-BE49-F238E27FC236}">
                <a16:creationId xmlns:a16="http://schemas.microsoft.com/office/drawing/2014/main" id="{B284CD6D-0757-411E-B3B4-8F5C52D9C3E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6564" name="Rectangle 4">
            <a:extLst>
              <a:ext uri="{FF2B5EF4-FFF2-40B4-BE49-F238E27FC236}">
                <a16:creationId xmlns:a16="http://schemas.microsoft.com/office/drawing/2014/main" id="{BD8DBC3F-5D07-464C-B09C-28D8BBB2628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a:extLst>
              <a:ext uri="{FF2B5EF4-FFF2-40B4-BE49-F238E27FC236}">
                <a16:creationId xmlns:a16="http://schemas.microsoft.com/office/drawing/2014/main" id="{090F3775-0B1B-41F4-A7DD-3331ABC40DE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a:extLst>
              <a:ext uri="{FF2B5EF4-FFF2-40B4-BE49-F238E27FC236}">
                <a16:creationId xmlns:a16="http://schemas.microsoft.com/office/drawing/2014/main" id="{81036176-1FD3-4489-BC2D-48359F3CFDB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5" name="Rectangle 7">
            <a:extLst>
              <a:ext uri="{FF2B5EF4-FFF2-40B4-BE49-F238E27FC236}">
                <a16:creationId xmlns:a16="http://schemas.microsoft.com/office/drawing/2014/main" id="{A1CB2C37-C935-4F07-89D7-66DB0EEB2F4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7B4E99C-3077-43DB-B1CA-345FE893047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C42CFB6-B8AA-4CD0-B316-7845E5CE45DE}"/>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B90F1C25-1ADD-4294-864E-99559EB36C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7588" name="Slide Number Placeholder 3">
            <a:extLst>
              <a:ext uri="{FF2B5EF4-FFF2-40B4-BE49-F238E27FC236}">
                <a16:creationId xmlns:a16="http://schemas.microsoft.com/office/drawing/2014/main" id="{A35DDD92-F6E9-40B7-98DE-0259D52CD8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C45D09-1A2C-4270-8866-D35DD6F705DB}" type="slidenum">
              <a:rPr lang="en-US" altLang="en-US">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7A63EF7-454A-4998-A86C-E9C59F47C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19FBDA-4D71-452B-A8A1-0C05A1B08B94}" type="slidenum">
              <a:rPr lang="en-US" altLang="en-US"/>
              <a:pPr>
                <a:spcBef>
                  <a:spcPct val="0"/>
                </a:spcBef>
              </a:pPr>
              <a:t>10</a:t>
            </a:fld>
            <a:endParaRPr lang="en-US" altLang="en-US"/>
          </a:p>
        </p:txBody>
      </p:sp>
      <p:sp>
        <p:nvSpPr>
          <p:cNvPr id="76803" name="Rectangle 2">
            <a:extLst>
              <a:ext uri="{FF2B5EF4-FFF2-40B4-BE49-F238E27FC236}">
                <a16:creationId xmlns:a16="http://schemas.microsoft.com/office/drawing/2014/main" id="{0F0552DD-5AD9-435A-8298-15BC6B123F9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99427DB-3E3A-4C82-B7A7-11409CA294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113A038-EB63-44FB-B6F6-FE98F48A95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035396-F374-4EEC-BBDB-62BD0966507C}" type="slidenum">
              <a:rPr lang="en-US" altLang="en-US"/>
              <a:pPr>
                <a:spcBef>
                  <a:spcPct val="0"/>
                </a:spcBef>
              </a:pPr>
              <a:t>11</a:t>
            </a:fld>
            <a:endParaRPr lang="en-US" altLang="en-US"/>
          </a:p>
        </p:txBody>
      </p:sp>
      <p:sp>
        <p:nvSpPr>
          <p:cNvPr id="77827" name="Rectangle 2">
            <a:extLst>
              <a:ext uri="{FF2B5EF4-FFF2-40B4-BE49-F238E27FC236}">
                <a16:creationId xmlns:a16="http://schemas.microsoft.com/office/drawing/2014/main" id="{9CA07319-E4D0-4EB5-8E92-1CAB39A35FF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6E1E00E8-829B-4E8B-A586-EF67BF40B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C538E06-0AC9-482F-B05D-CAE389F51D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C9D97C-C768-46B8-91D5-43E16DFD25C5}" type="slidenum">
              <a:rPr lang="en-US" altLang="en-US"/>
              <a:pPr>
                <a:spcBef>
                  <a:spcPct val="0"/>
                </a:spcBef>
              </a:pPr>
              <a:t>12</a:t>
            </a:fld>
            <a:endParaRPr lang="en-US" altLang="en-US"/>
          </a:p>
        </p:txBody>
      </p:sp>
      <p:sp>
        <p:nvSpPr>
          <p:cNvPr id="78851" name="Rectangle 2">
            <a:extLst>
              <a:ext uri="{FF2B5EF4-FFF2-40B4-BE49-F238E27FC236}">
                <a16:creationId xmlns:a16="http://schemas.microsoft.com/office/drawing/2014/main" id="{68FCBFAF-020D-4FAE-870E-F777AADCD22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C0D359C-5C0B-45E4-BB56-82ABAFE1C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3190E4E-2A06-4BD0-8C4F-0C7F9E01B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0F0384-AA34-47D7-9BF9-A879AE3A1B82}" type="slidenum">
              <a:rPr lang="en-US" altLang="en-US"/>
              <a:pPr>
                <a:spcBef>
                  <a:spcPct val="0"/>
                </a:spcBef>
              </a:pPr>
              <a:t>13</a:t>
            </a:fld>
            <a:endParaRPr lang="en-US" altLang="en-US"/>
          </a:p>
        </p:txBody>
      </p:sp>
      <p:sp>
        <p:nvSpPr>
          <p:cNvPr id="79875" name="Rectangle 2">
            <a:extLst>
              <a:ext uri="{FF2B5EF4-FFF2-40B4-BE49-F238E27FC236}">
                <a16:creationId xmlns:a16="http://schemas.microsoft.com/office/drawing/2014/main" id="{02545EE8-DD00-4CCE-AA33-C0CCFD1C691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17BE69D-9B40-4251-A116-FE74A99E9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36ABB60-4487-4523-B410-C7F7EEFA4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D6DB26-FC86-4F5E-8BB8-D1C47E6A9559}" type="slidenum">
              <a:rPr lang="en-US" altLang="en-US"/>
              <a:pPr>
                <a:spcBef>
                  <a:spcPct val="0"/>
                </a:spcBef>
              </a:pPr>
              <a:t>14</a:t>
            </a:fld>
            <a:endParaRPr lang="en-US" altLang="en-US"/>
          </a:p>
        </p:txBody>
      </p:sp>
      <p:sp>
        <p:nvSpPr>
          <p:cNvPr id="80899" name="Rectangle 2">
            <a:extLst>
              <a:ext uri="{FF2B5EF4-FFF2-40B4-BE49-F238E27FC236}">
                <a16:creationId xmlns:a16="http://schemas.microsoft.com/office/drawing/2014/main" id="{7164FA1F-1881-49F1-9B04-B00763E1227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FB1B62F-AC31-4953-A6ED-B77D1E73C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594514C-7057-4854-B4E8-5DDE0A132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80A4E2-88F5-4970-A526-415072CAF1DE}" type="slidenum">
              <a:rPr lang="en-US" altLang="en-US"/>
              <a:pPr>
                <a:spcBef>
                  <a:spcPct val="0"/>
                </a:spcBef>
              </a:pPr>
              <a:t>15</a:t>
            </a:fld>
            <a:endParaRPr lang="en-US" altLang="en-US"/>
          </a:p>
        </p:txBody>
      </p:sp>
      <p:sp>
        <p:nvSpPr>
          <p:cNvPr id="81923" name="Rectangle 2">
            <a:extLst>
              <a:ext uri="{FF2B5EF4-FFF2-40B4-BE49-F238E27FC236}">
                <a16:creationId xmlns:a16="http://schemas.microsoft.com/office/drawing/2014/main" id="{B4EF61CE-97FE-4F60-B3FC-5EE24A3724A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4250374-6FB8-44BE-B31F-10C4818AD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2FF81DC-4FF6-4146-972E-B7131439E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577A1F-553F-43BA-8F7F-06B74E1F6442}" type="slidenum">
              <a:rPr lang="en-US" altLang="en-US"/>
              <a:pPr>
                <a:spcBef>
                  <a:spcPct val="0"/>
                </a:spcBef>
              </a:pPr>
              <a:t>16</a:t>
            </a:fld>
            <a:endParaRPr lang="en-US" altLang="en-US"/>
          </a:p>
        </p:txBody>
      </p:sp>
      <p:sp>
        <p:nvSpPr>
          <p:cNvPr id="82947" name="Rectangle 2">
            <a:extLst>
              <a:ext uri="{FF2B5EF4-FFF2-40B4-BE49-F238E27FC236}">
                <a16:creationId xmlns:a16="http://schemas.microsoft.com/office/drawing/2014/main" id="{E53BF7B7-44B3-4270-B285-E55048B0E64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6CA8E862-89A2-4BFC-8118-73300F14F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D4C54A2-DE49-4497-BCEA-8298201D7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8AC88F-06F8-4858-9AE7-9AF3A6454A30}" type="slidenum">
              <a:rPr lang="en-US" altLang="en-US"/>
              <a:pPr>
                <a:spcBef>
                  <a:spcPct val="0"/>
                </a:spcBef>
              </a:pPr>
              <a:t>17</a:t>
            </a:fld>
            <a:endParaRPr lang="en-US" altLang="en-US"/>
          </a:p>
        </p:txBody>
      </p:sp>
      <p:sp>
        <p:nvSpPr>
          <p:cNvPr id="83971" name="Rectangle 2">
            <a:extLst>
              <a:ext uri="{FF2B5EF4-FFF2-40B4-BE49-F238E27FC236}">
                <a16:creationId xmlns:a16="http://schemas.microsoft.com/office/drawing/2014/main" id="{1249CAFF-F994-436E-A7FC-36C459307C1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E6BF25F-394A-4D21-98D4-905504D81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DB3AB8B-C6C2-4DCF-9E29-FAD81029B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E4E1A2-309C-4F3E-955E-A0C7DCBCE8B2}" type="slidenum">
              <a:rPr lang="en-US" altLang="en-US"/>
              <a:pPr>
                <a:spcBef>
                  <a:spcPct val="0"/>
                </a:spcBef>
              </a:pPr>
              <a:t>18</a:t>
            </a:fld>
            <a:endParaRPr lang="en-US" altLang="en-US"/>
          </a:p>
        </p:txBody>
      </p:sp>
      <p:sp>
        <p:nvSpPr>
          <p:cNvPr id="91139" name="Rectangle 2">
            <a:extLst>
              <a:ext uri="{FF2B5EF4-FFF2-40B4-BE49-F238E27FC236}">
                <a16:creationId xmlns:a16="http://schemas.microsoft.com/office/drawing/2014/main" id="{A09E7D9A-B1E5-49A5-9303-9125057D8165}"/>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DA7C3F5-D00E-4BA8-BE80-0AB6B8CFC9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The distinction between an instrument rule and a targeting rule is relatively new in the literature and you might not have come across it.</a:t>
            </a:r>
          </a:p>
          <a:p>
            <a:pPr eaLnBrk="1" hangingPunct="1"/>
            <a:r>
              <a:rPr lang="en-GB" altLang="en-US" dirty="0"/>
              <a:t>The basic idea is this:</a:t>
            </a:r>
          </a:p>
          <a:p>
            <a:pPr eaLnBrk="1" hangingPunct="1"/>
            <a:r>
              <a:rPr lang="en-GB" altLang="en-US" dirty="0"/>
              <a:t>1) Monetary policy is primarily about managing inflation expectations (Woodford)</a:t>
            </a:r>
          </a:p>
          <a:p>
            <a:pPr eaLnBrk="1" hangingPunct="1"/>
            <a:r>
              <a:rPr lang="en-GB" altLang="en-US" dirty="0"/>
              <a:t>2) Given 1, monetary policy must be conducted by rule rather than discretion</a:t>
            </a:r>
          </a:p>
          <a:p>
            <a:pPr eaLnBrk="1" hangingPunct="1"/>
            <a:r>
              <a:rPr lang="en-GB" altLang="en-US" dirty="0"/>
              <a:t>3) A rule that predictably sets the instrument according to the state of the economy is an instrument rule—examples are the Taylor and McCallum rules.</a:t>
            </a:r>
          </a:p>
          <a:p>
            <a:pPr eaLnBrk="1" hangingPunct="1"/>
            <a:r>
              <a:rPr lang="en-GB" altLang="en-US" dirty="0"/>
              <a:t>4) A rule that uses all the available information to make the forecast of the ultimate target equal the target is a targeting rule—examples are inflation targeting and money stock targeting. </a:t>
            </a:r>
          </a:p>
          <a:p>
            <a:pPr eaLnBrk="1" hangingPunct="1"/>
            <a:r>
              <a:rPr lang="en-GB" altLang="en-US" dirty="0"/>
              <a:t>The Fed uses an implicit inflation and output/employment targeting rule but sometimes its actions come close to being well described by the Taylor rule.</a:t>
            </a:r>
          </a:p>
          <a:p>
            <a:pPr eaLnBrk="1" hangingPunct="1"/>
            <a:endParaRPr lang="en-GB" altLang="en-US" dirty="0"/>
          </a:p>
        </p:txBody>
      </p:sp>
    </p:spTree>
    <p:extLst>
      <p:ext uri="{BB962C8B-B14F-4D97-AF65-F5344CB8AC3E}">
        <p14:creationId xmlns:p14="http://schemas.microsoft.com/office/powerpoint/2010/main" val="129952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BEB7E50-3C4C-4EFF-B0A5-B875FCD69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D325B-347E-4524-B3AF-0490024C146B}" type="slidenum">
              <a:rPr lang="en-US" altLang="en-US"/>
              <a:pPr>
                <a:spcBef>
                  <a:spcPct val="0"/>
                </a:spcBef>
              </a:pPr>
              <a:t>19</a:t>
            </a:fld>
            <a:endParaRPr lang="en-US" altLang="en-US"/>
          </a:p>
        </p:txBody>
      </p:sp>
      <p:sp>
        <p:nvSpPr>
          <p:cNvPr id="92163" name="Rectangle 2">
            <a:extLst>
              <a:ext uri="{FF2B5EF4-FFF2-40B4-BE49-F238E27FC236}">
                <a16:creationId xmlns:a16="http://schemas.microsoft.com/office/drawing/2014/main" id="{E12F1861-6496-418F-97E5-47A6226E5A3B}"/>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DBAB578-575A-469D-A550-9FA507D583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5457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FC3360A-B004-4E8B-BFC5-C99889EF8395}"/>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5AC44DC0-0D69-4205-9CC0-241630D338A1}"/>
              </a:ext>
            </a:extLst>
          </p:cNvPr>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8, 18, 23, 29, 31, 32, 40, 41, 47, 53, 54, 57, 59, and 62.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 </a:t>
            </a:r>
            <a:r>
              <a:rPr lang="en-AU" altLang="en-US" i="1" dirty="0"/>
              <a:t>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68612" name="Slide Number Placeholder 3">
            <a:extLst>
              <a:ext uri="{FF2B5EF4-FFF2-40B4-BE49-F238E27FC236}">
                <a16:creationId xmlns:a16="http://schemas.microsoft.com/office/drawing/2014/main" id="{13A2DC00-4FB7-432B-A329-AD6BE259F7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D772FC-420E-4F33-B397-5F49DEEE42B2}"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26FDA6D-8EC4-4E13-A380-EBAD7ABC9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D01974-2E09-4BCE-A9D5-D1D66932F9AF}" type="slidenum">
              <a:rPr lang="en-US" altLang="en-US"/>
              <a:pPr>
                <a:spcBef>
                  <a:spcPct val="0"/>
                </a:spcBef>
              </a:pPr>
              <a:t>20</a:t>
            </a:fld>
            <a:endParaRPr lang="en-US" altLang="en-US"/>
          </a:p>
        </p:txBody>
      </p:sp>
      <p:sp>
        <p:nvSpPr>
          <p:cNvPr id="93187" name="Rectangle 2">
            <a:extLst>
              <a:ext uri="{FF2B5EF4-FFF2-40B4-BE49-F238E27FC236}">
                <a16:creationId xmlns:a16="http://schemas.microsoft.com/office/drawing/2014/main" id="{DE108FE3-D652-4D0A-916B-29917D31957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4A99B9DD-BFE7-427B-B437-42B10B18D4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06705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B007DA7-0D2D-403F-B044-8C039D5639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944588-11E0-462C-ACE4-12F6A6A2D083}" type="slidenum">
              <a:rPr lang="en-US" altLang="en-US"/>
              <a:pPr>
                <a:spcBef>
                  <a:spcPct val="0"/>
                </a:spcBef>
              </a:pPr>
              <a:t>21</a:t>
            </a:fld>
            <a:endParaRPr lang="en-US" altLang="en-US"/>
          </a:p>
        </p:txBody>
      </p:sp>
      <p:sp>
        <p:nvSpPr>
          <p:cNvPr id="94211" name="Rectangle 2">
            <a:extLst>
              <a:ext uri="{FF2B5EF4-FFF2-40B4-BE49-F238E27FC236}">
                <a16:creationId xmlns:a16="http://schemas.microsoft.com/office/drawing/2014/main" id="{6EEB81F2-811B-46C2-AA11-24CF59EBCFBC}"/>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027A69C6-A0E9-4C61-868D-F14CA2BF1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14819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092DC1A-11FD-4E9E-A50B-6965557F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5914DA-DCFA-40D7-84FE-545571BF81CF}" type="slidenum">
              <a:rPr lang="en-US" altLang="en-US"/>
              <a:pPr>
                <a:spcBef>
                  <a:spcPct val="0"/>
                </a:spcBef>
              </a:pPr>
              <a:t>22</a:t>
            </a:fld>
            <a:endParaRPr lang="en-US" altLang="en-US"/>
          </a:p>
        </p:txBody>
      </p:sp>
      <p:sp>
        <p:nvSpPr>
          <p:cNvPr id="84995" name="Rectangle 2">
            <a:extLst>
              <a:ext uri="{FF2B5EF4-FFF2-40B4-BE49-F238E27FC236}">
                <a16:creationId xmlns:a16="http://schemas.microsoft.com/office/drawing/2014/main" id="{2F650FB1-BFD5-40AE-8445-8AF3512853F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534A5F3-C395-4B9F-B099-AFAA10F18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34386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092DC1A-11FD-4E9E-A50B-6965557F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5914DA-DCFA-40D7-84FE-545571BF81CF}" type="slidenum">
              <a:rPr lang="en-US" altLang="en-US"/>
              <a:pPr>
                <a:spcBef>
                  <a:spcPct val="0"/>
                </a:spcBef>
              </a:pPr>
              <a:t>23</a:t>
            </a:fld>
            <a:endParaRPr lang="en-US" altLang="en-US"/>
          </a:p>
        </p:txBody>
      </p:sp>
      <p:sp>
        <p:nvSpPr>
          <p:cNvPr id="84995" name="Rectangle 2">
            <a:extLst>
              <a:ext uri="{FF2B5EF4-FFF2-40B4-BE49-F238E27FC236}">
                <a16:creationId xmlns:a16="http://schemas.microsoft.com/office/drawing/2014/main" id="{2F650FB1-BFD5-40AE-8445-8AF3512853F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534A5F3-C395-4B9F-B099-AFAA10F18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b="1" dirty="0"/>
              <a:t>Interest on Reserves</a:t>
            </a:r>
            <a:r>
              <a:rPr lang="en-AU" altLang="en-US" dirty="0"/>
              <a:t>: You may want to mention that because of the 2008 financial crisis, the Fed accelerated its plan to implement paying interest on reserves. This change effectively created a lower bound for the federal funds rate and added another tool to the Fed’s toolbox. A relevant article on the subject can be found on the San Francisco Fed website entitled “Why did the Federal Reserve start paying interest on reserve balances held on deposit at the Fed? Does the Fed pay interest on required reserves, excess reserves, or both? What interest rate does the Fed pay?”</a:t>
            </a:r>
            <a:endParaRPr lang="en-GB" altLang="en-US" dirty="0"/>
          </a:p>
          <a:p>
            <a:pPr eaLnBrk="1" hangingPunct="1"/>
            <a:endParaRPr lang="en-GB" altLang="en-US" dirty="0"/>
          </a:p>
        </p:txBody>
      </p:sp>
    </p:spTree>
    <p:extLst>
      <p:ext uri="{BB962C8B-B14F-4D97-AF65-F5344CB8AC3E}">
        <p14:creationId xmlns:p14="http://schemas.microsoft.com/office/powerpoint/2010/main" val="48857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092DC1A-11FD-4E9E-A50B-6965557F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5914DA-DCFA-40D7-84FE-545571BF81CF}" type="slidenum">
              <a:rPr lang="en-US" altLang="en-US"/>
              <a:pPr>
                <a:spcBef>
                  <a:spcPct val="0"/>
                </a:spcBef>
              </a:pPr>
              <a:t>24</a:t>
            </a:fld>
            <a:endParaRPr lang="en-US" altLang="en-US"/>
          </a:p>
        </p:txBody>
      </p:sp>
      <p:sp>
        <p:nvSpPr>
          <p:cNvPr id="84995" name="Rectangle 2">
            <a:extLst>
              <a:ext uri="{FF2B5EF4-FFF2-40B4-BE49-F238E27FC236}">
                <a16:creationId xmlns:a16="http://schemas.microsoft.com/office/drawing/2014/main" id="{2F650FB1-BFD5-40AE-8445-8AF3512853F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534A5F3-C395-4B9F-B099-AFAA10F18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09946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092DC1A-11FD-4E9E-A50B-6965557F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5914DA-DCFA-40D7-84FE-545571BF81CF}" type="slidenum">
              <a:rPr lang="en-US" altLang="en-US"/>
              <a:pPr>
                <a:spcBef>
                  <a:spcPct val="0"/>
                </a:spcBef>
              </a:pPr>
              <a:t>25</a:t>
            </a:fld>
            <a:endParaRPr lang="en-US" altLang="en-US"/>
          </a:p>
        </p:txBody>
      </p:sp>
      <p:sp>
        <p:nvSpPr>
          <p:cNvPr id="84995" name="Rectangle 2">
            <a:extLst>
              <a:ext uri="{FF2B5EF4-FFF2-40B4-BE49-F238E27FC236}">
                <a16:creationId xmlns:a16="http://schemas.microsoft.com/office/drawing/2014/main" id="{2F650FB1-BFD5-40AE-8445-8AF3512853F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534A5F3-C395-4B9F-B099-AFAA10F18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1821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092DC1A-11FD-4E9E-A50B-6965557F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5914DA-DCFA-40D7-84FE-545571BF81CF}" type="slidenum">
              <a:rPr lang="en-US" altLang="en-US"/>
              <a:pPr>
                <a:spcBef>
                  <a:spcPct val="0"/>
                </a:spcBef>
              </a:pPr>
              <a:t>26</a:t>
            </a:fld>
            <a:endParaRPr lang="en-US" altLang="en-US"/>
          </a:p>
        </p:txBody>
      </p:sp>
      <p:sp>
        <p:nvSpPr>
          <p:cNvPr id="84995" name="Rectangle 2">
            <a:extLst>
              <a:ext uri="{FF2B5EF4-FFF2-40B4-BE49-F238E27FC236}">
                <a16:creationId xmlns:a16="http://schemas.microsoft.com/office/drawing/2014/main" id="{2F650FB1-BFD5-40AE-8445-8AF3512853F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534A5F3-C395-4B9F-B099-AFAA10F18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5232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65EECCF-5CCD-403B-9DDB-7F8C1B2A9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652273-396F-4F3D-B696-E19898A2D558}" type="slidenum">
              <a:rPr lang="en-US" altLang="en-US"/>
              <a:pPr>
                <a:spcBef>
                  <a:spcPct val="0"/>
                </a:spcBef>
              </a:pPr>
              <a:t>27</a:t>
            </a:fld>
            <a:endParaRPr lang="en-US" altLang="en-US"/>
          </a:p>
        </p:txBody>
      </p:sp>
      <p:sp>
        <p:nvSpPr>
          <p:cNvPr id="86019" name="Rectangle 2">
            <a:extLst>
              <a:ext uri="{FF2B5EF4-FFF2-40B4-BE49-F238E27FC236}">
                <a16:creationId xmlns:a16="http://schemas.microsoft.com/office/drawing/2014/main" id="{2D010925-38BA-4146-8C70-FB5A345565E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181099A8-43B4-441B-BA3F-34BE1AD0C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t>
            </a:r>
          </a:p>
          <a:p>
            <a:pPr eaLnBrk="1" hangingPunct="1"/>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5A87066-69E1-4432-9676-5619B71F8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345B9B-FD49-49D6-B3EE-9738AE4E9D75}" type="slidenum">
              <a:rPr lang="en-US" altLang="en-US"/>
              <a:pPr>
                <a:spcBef>
                  <a:spcPct val="0"/>
                </a:spcBef>
              </a:pPr>
              <a:t>28</a:t>
            </a:fld>
            <a:endParaRPr lang="en-US" altLang="en-US"/>
          </a:p>
        </p:txBody>
      </p:sp>
      <p:sp>
        <p:nvSpPr>
          <p:cNvPr id="87043" name="Rectangle 2">
            <a:extLst>
              <a:ext uri="{FF2B5EF4-FFF2-40B4-BE49-F238E27FC236}">
                <a16:creationId xmlns:a16="http://schemas.microsoft.com/office/drawing/2014/main" id="{AEB2433A-AA1A-4C2E-91A0-811E4C81831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26A68CEF-BDC8-4207-8746-70EC0FA5E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756CDB7-5019-4230-B0EC-49A35A07C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1BCE5D-22CE-44B0-B65C-F2C2D0B8344F}" type="slidenum">
              <a:rPr lang="en-US" altLang="en-US"/>
              <a:pPr>
                <a:spcBef>
                  <a:spcPct val="0"/>
                </a:spcBef>
              </a:pPr>
              <a:t>29</a:t>
            </a:fld>
            <a:endParaRPr lang="en-US" altLang="en-US"/>
          </a:p>
        </p:txBody>
      </p:sp>
      <p:sp>
        <p:nvSpPr>
          <p:cNvPr id="89091" name="Rectangle 2">
            <a:extLst>
              <a:ext uri="{FF2B5EF4-FFF2-40B4-BE49-F238E27FC236}">
                <a16:creationId xmlns:a16="http://schemas.microsoft.com/office/drawing/2014/main" id="{0DC67109-9A8C-4256-87F3-94B09FA7C2F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85F01C60-F39E-425E-8E16-512D40287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b="1" i="1" dirty="0"/>
              <a:t>Actual federal funds rate d</a:t>
            </a:r>
            <a:r>
              <a:rPr lang="en-US" altLang="en-US" b="1" i="1" dirty="0" err="1"/>
              <a:t>etermination</a:t>
            </a:r>
            <a:r>
              <a:rPr lang="en-US" altLang="en-US" b="1" i="1" dirty="0"/>
              <a:t>:</a:t>
            </a:r>
            <a:r>
              <a:rPr lang="en-US" altLang="en-US" b="1" dirty="0"/>
              <a:t>  </a:t>
            </a:r>
            <a:r>
              <a:rPr lang="en-US" altLang="en-US" dirty="0"/>
              <a:t>The reason that an increase in the reserves lowers the</a:t>
            </a:r>
            <a:r>
              <a:rPr lang="en-AU" altLang="en-US" dirty="0"/>
              <a:t> federal funds rate</a:t>
            </a:r>
            <a:r>
              <a:rPr lang="en-US" altLang="en-US" dirty="0"/>
              <a:t> can be easily developed by focusing on banks. Using an open market operation, the Fed increases </a:t>
            </a:r>
            <a:r>
              <a:rPr lang="en-AU" altLang="en-US" dirty="0"/>
              <a:t> the monetary base, which increases the supply of reserves</a:t>
            </a:r>
            <a:r>
              <a:rPr lang="en-US" altLang="en-US" dirty="0"/>
              <a:t>. </a:t>
            </a:r>
            <a:r>
              <a:rPr lang="en-AU" altLang="en-US" dirty="0"/>
              <a:t>At the current federal  funds rate, there is now an excess supply of reserves. The interest  rate at which banks are willing to make overnight loans to other banks decreases.</a:t>
            </a:r>
            <a:r>
              <a:rPr lang="en-US" altLang="en-US" dirty="0"/>
              <a:t> This type of intuitive explanation often can be quite helpful in supplementing the formal analysis</a:t>
            </a:r>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421C770-29EF-4C02-A8E0-DA5B47F91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3C39A5-296E-4C69-B878-B2192A4167A0}" type="slidenum">
              <a:rPr lang="en-US" altLang="en-US">
                <a:solidFill>
                  <a:srgbClr val="000000"/>
                </a:solidFill>
                <a:cs typeface="Arial" panose="020B0604020202020204" pitchFamily="34" charset="0"/>
              </a:rPr>
              <a:pPr>
                <a:spcBef>
                  <a:spcPct val="0"/>
                </a:spcBef>
              </a:pPr>
              <a:t>3</a:t>
            </a:fld>
            <a:endParaRPr lang="en-US" altLang="en-US">
              <a:solidFill>
                <a:srgbClr val="000000"/>
              </a:solidFill>
              <a:cs typeface="Arial" panose="020B0604020202020204" pitchFamily="34" charset="0"/>
            </a:endParaRPr>
          </a:p>
        </p:txBody>
      </p:sp>
      <p:sp>
        <p:nvSpPr>
          <p:cNvPr id="69635" name="Rectangle 2">
            <a:extLst>
              <a:ext uri="{FF2B5EF4-FFF2-40B4-BE49-F238E27FC236}">
                <a16:creationId xmlns:a16="http://schemas.microsoft.com/office/drawing/2014/main" id="{0503B2AF-AA66-49B3-B7C7-006053BA8FD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C5B48B7-D92C-49ED-86A6-BD80953F3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2D65EB4-4AC5-42D5-8F79-EFF9461274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39417-1C8D-4A8C-913A-90EE2D918912}" type="slidenum">
              <a:rPr lang="en-US" altLang="en-US"/>
              <a:pPr>
                <a:spcBef>
                  <a:spcPct val="0"/>
                </a:spcBef>
              </a:pPr>
              <a:t>30</a:t>
            </a:fld>
            <a:endParaRPr lang="en-US" altLang="en-US"/>
          </a:p>
        </p:txBody>
      </p:sp>
      <p:sp>
        <p:nvSpPr>
          <p:cNvPr id="90115" name="Rectangle 2">
            <a:extLst>
              <a:ext uri="{FF2B5EF4-FFF2-40B4-BE49-F238E27FC236}">
                <a16:creationId xmlns:a16="http://schemas.microsoft.com/office/drawing/2014/main" id="{60E6093C-8708-437D-8F17-428076F7923A}"/>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A9D3AD2A-93D9-4E12-B424-C4030B61D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C9AC4D7-800D-492B-9675-EF7547337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36EBD2-F56C-4E14-B000-A60F924E34A1}" type="slidenum">
              <a:rPr lang="en-US" altLang="en-US"/>
              <a:pPr>
                <a:spcBef>
                  <a:spcPct val="0"/>
                </a:spcBef>
              </a:pPr>
              <a:t>31</a:t>
            </a:fld>
            <a:endParaRPr lang="en-US" altLang="en-US"/>
          </a:p>
        </p:txBody>
      </p:sp>
      <p:sp>
        <p:nvSpPr>
          <p:cNvPr id="95235" name="Rectangle 2">
            <a:extLst>
              <a:ext uri="{FF2B5EF4-FFF2-40B4-BE49-F238E27FC236}">
                <a16:creationId xmlns:a16="http://schemas.microsoft.com/office/drawing/2014/main" id="{2C7D27B4-FA96-455F-BAF4-6801EB43B37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888028F-5850-42FB-A5F4-FF7655172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description of the transmission mechanism given here is very eclectic and includes all the possible channels that the literature has suggested. You might want to rebalance the emphasis toward the mechanism that you think most powerful.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AC0E3EA-AC77-4460-8FBE-0FEC1D3370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BB5D5A-525D-4210-BB73-DC5320B99E5F}" type="slidenum">
              <a:rPr lang="en-US" altLang="en-US"/>
              <a:pPr>
                <a:spcBef>
                  <a:spcPct val="0"/>
                </a:spcBef>
              </a:pPr>
              <a:t>32</a:t>
            </a:fld>
            <a:endParaRPr lang="en-US" altLang="en-US"/>
          </a:p>
        </p:txBody>
      </p:sp>
      <p:sp>
        <p:nvSpPr>
          <p:cNvPr id="96259" name="Rectangle 2">
            <a:extLst>
              <a:ext uri="{FF2B5EF4-FFF2-40B4-BE49-F238E27FC236}">
                <a16:creationId xmlns:a16="http://schemas.microsoft.com/office/drawing/2014/main" id="{DA5F57FD-8C76-4DE6-B516-B5490000E451}"/>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D18F372-B92E-42D1-960D-C7E2E4B87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a:t>
            </a:r>
            <a:r>
              <a:rPr lang="en-CA" altLang="en-US" dirty="0"/>
              <a:t>: The Fed Removes Stimulus</a:t>
            </a:r>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5D213CAA-A18C-4E02-8569-0AFE3AE3E6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AA474-EC39-479E-860A-194FC6D32EB4}" type="slidenum">
              <a:rPr lang="en-US" altLang="en-US"/>
              <a:pPr>
                <a:spcBef>
                  <a:spcPct val="0"/>
                </a:spcBef>
              </a:pPr>
              <a:t>33</a:t>
            </a:fld>
            <a:endParaRPr lang="en-US" altLang="en-US"/>
          </a:p>
        </p:txBody>
      </p:sp>
      <p:sp>
        <p:nvSpPr>
          <p:cNvPr id="97283" name="Rectangle 2">
            <a:extLst>
              <a:ext uri="{FF2B5EF4-FFF2-40B4-BE49-F238E27FC236}">
                <a16:creationId xmlns:a16="http://schemas.microsoft.com/office/drawing/2014/main" id="{4EF4E204-39B9-4F0E-889B-ED9CD9949576}"/>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CEF786E6-AD38-4E3D-935D-5CE5FD3D3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E09B925-781F-4108-AFF0-B45773DB5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B79DA-CB15-4296-A21B-6D2D2BBD78E7}" type="slidenum">
              <a:rPr lang="en-US" altLang="en-US"/>
              <a:pPr>
                <a:spcBef>
                  <a:spcPct val="0"/>
                </a:spcBef>
              </a:pPr>
              <a:t>34</a:t>
            </a:fld>
            <a:endParaRPr lang="en-US" altLang="en-US"/>
          </a:p>
        </p:txBody>
      </p:sp>
      <p:sp>
        <p:nvSpPr>
          <p:cNvPr id="98307" name="Rectangle 2">
            <a:extLst>
              <a:ext uri="{FF2B5EF4-FFF2-40B4-BE49-F238E27FC236}">
                <a16:creationId xmlns:a16="http://schemas.microsoft.com/office/drawing/2014/main" id="{99132A95-E666-4B23-8394-33568E13808D}"/>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A13FC03-D403-4875-B754-E628963088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46813D9-83F8-4A4C-BBDB-4A9251FE8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16E04-BCE3-4D69-A18B-EF52F4DBB1A3}" type="slidenum">
              <a:rPr lang="en-US" altLang="en-US"/>
              <a:pPr>
                <a:spcBef>
                  <a:spcPct val="0"/>
                </a:spcBef>
              </a:pPr>
              <a:t>35</a:t>
            </a:fld>
            <a:endParaRPr lang="en-US" altLang="en-US"/>
          </a:p>
        </p:txBody>
      </p:sp>
      <p:sp>
        <p:nvSpPr>
          <p:cNvPr id="99331" name="Rectangle 2">
            <a:extLst>
              <a:ext uri="{FF2B5EF4-FFF2-40B4-BE49-F238E27FC236}">
                <a16:creationId xmlns:a16="http://schemas.microsoft.com/office/drawing/2014/main" id="{1B5EBCBF-3597-4BCA-8BB3-65A62B128BF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19452FE-25BB-4D52-BFEF-E9D1BE4E4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A681F1A-FE76-4CD3-8689-DB62CEC3A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8D1A30-E7C0-4A73-9CD7-74D930907107}" type="slidenum">
              <a:rPr lang="en-US" altLang="en-US"/>
              <a:pPr>
                <a:spcBef>
                  <a:spcPct val="0"/>
                </a:spcBef>
              </a:pPr>
              <a:t>36</a:t>
            </a:fld>
            <a:endParaRPr lang="en-US" altLang="en-US"/>
          </a:p>
        </p:txBody>
      </p:sp>
      <p:sp>
        <p:nvSpPr>
          <p:cNvPr id="100355" name="Rectangle 2">
            <a:extLst>
              <a:ext uri="{FF2B5EF4-FFF2-40B4-BE49-F238E27FC236}">
                <a16:creationId xmlns:a16="http://schemas.microsoft.com/office/drawing/2014/main" id="{00D0DCD3-93FD-4D5F-8119-0F6FDAC259D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F708875-B58B-4376-9EE8-2DF187518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B369CCB6-EA4A-49A8-B0E7-BC006FF3A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6DBF49-3C4A-4800-9C79-D23782C1E564}" type="slidenum">
              <a:rPr lang="en-US" altLang="en-US"/>
              <a:pPr>
                <a:spcBef>
                  <a:spcPct val="0"/>
                </a:spcBef>
              </a:pPr>
              <a:t>37</a:t>
            </a:fld>
            <a:endParaRPr lang="en-US" altLang="en-US"/>
          </a:p>
        </p:txBody>
      </p:sp>
      <p:sp>
        <p:nvSpPr>
          <p:cNvPr id="101379" name="Rectangle 2">
            <a:extLst>
              <a:ext uri="{FF2B5EF4-FFF2-40B4-BE49-F238E27FC236}">
                <a16:creationId xmlns:a16="http://schemas.microsoft.com/office/drawing/2014/main" id="{408720A0-0971-4C2F-977B-37B9974F0100}"/>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8A079CF-F6BB-4D15-80EA-09568BD21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BAFD62A-1DBF-45D7-AF20-0A980A456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D7911C-99D5-478F-8691-0381362B959D}" type="slidenum">
              <a:rPr lang="en-US" altLang="en-US"/>
              <a:pPr>
                <a:spcBef>
                  <a:spcPct val="0"/>
                </a:spcBef>
              </a:pPr>
              <a:t>38</a:t>
            </a:fld>
            <a:endParaRPr lang="en-US" altLang="en-US"/>
          </a:p>
        </p:txBody>
      </p:sp>
      <p:sp>
        <p:nvSpPr>
          <p:cNvPr id="102403" name="Rectangle 2">
            <a:extLst>
              <a:ext uri="{FF2B5EF4-FFF2-40B4-BE49-F238E27FC236}">
                <a16:creationId xmlns:a16="http://schemas.microsoft.com/office/drawing/2014/main" id="{007773E3-95A5-4E46-87BA-B112CFEEED12}"/>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C57E12F-07DE-4C6F-A7F9-63DD5B41B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EC6700D-B73F-4A24-A8C2-60021D0B96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CD4D26-6CBE-4306-B97B-E18CE3367C40}" type="slidenum">
              <a:rPr lang="en-US" altLang="en-US"/>
              <a:pPr>
                <a:spcBef>
                  <a:spcPct val="0"/>
                </a:spcBef>
              </a:pPr>
              <a:t>39</a:t>
            </a:fld>
            <a:endParaRPr lang="en-US" altLang="en-US"/>
          </a:p>
        </p:txBody>
      </p:sp>
      <p:sp>
        <p:nvSpPr>
          <p:cNvPr id="103427" name="Rectangle 2">
            <a:extLst>
              <a:ext uri="{FF2B5EF4-FFF2-40B4-BE49-F238E27FC236}">
                <a16:creationId xmlns:a16="http://schemas.microsoft.com/office/drawing/2014/main" id="{EC8049BC-7CB2-4CF8-B756-EC77D934CAD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DC47CC4B-77DD-413D-85C3-1FD851FB95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A0C0C09-AF39-45A5-8FDD-C91B4DB14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913C48-289C-433E-9B01-70A333241A84}" type="slidenum">
              <a:rPr lang="en-US" altLang="en-US"/>
              <a:pPr>
                <a:spcBef>
                  <a:spcPct val="0"/>
                </a:spcBef>
              </a:pPr>
              <a:t>4</a:t>
            </a:fld>
            <a:endParaRPr lang="en-US" altLang="en-US"/>
          </a:p>
        </p:txBody>
      </p:sp>
      <p:sp>
        <p:nvSpPr>
          <p:cNvPr id="70659" name="Rectangle 2">
            <a:extLst>
              <a:ext uri="{FF2B5EF4-FFF2-40B4-BE49-F238E27FC236}">
                <a16:creationId xmlns:a16="http://schemas.microsoft.com/office/drawing/2014/main" id="{162C31C9-9AAB-45F0-A28C-9F58B0CCB46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6F4C232-34EB-43B1-A45E-A92553D7D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995FF90-C414-4F44-998D-70CAE4EB6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BE7CD4-448C-43DA-9B72-C3556A9B6970}" type="slidenum">
              <a:rPr lang="en-US" altLang="en-US"/>
              <a:pPr>
                <a:spcBef>
                  <a:spcPct val="0"/>
                </a:spcBef>
              </a:pPr>
              <a:t>40</a:t>
            </a:fld>
            <a:endParaRPr lang="en-US" altLang="en-US"/>
          </a:p>
        </p:txBody>
      </p:sp>
      <p:sp>
        <p:nvSpPr>
          <p:cNvPr id="104451" name="Rectangle 2">
            <a:extLst>
              <a:ext uri="{FF2B5EF4-FFF2-40B4-BE49-F238E27FC236}">
                <a16:creationId xmlns:a16="http://schemas.microsoft.com/office/drawing/2014/main" id="{73700C7D-2A7D-4B60-8541-B4C87919AAA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C6ED2EB5-326E-472B-8E4E-8CD3A198DB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x-none" b="1" i="1" dirty="0"/>
              <a:t>Effects of Money on Real GDP and the Price Level:</a:t>
            </a:r>
            <a:r>
              <a:rPr lang="x-none" dirty="0"/>
              <a:t>  </a:t>
            </a:r>
            <a:r>
              <a:rPr lang="en-AU" dirty="0"/>
              <a:t>B</a:t>
            </a:r>
            <a:r>
              <a:rPr lang="x-none" dirty="0"/>
              <a:t>ring in here the expenditure multiplier; it is important to ensure that students do not get confused between the multiplier impact of open market operations on the quantity of money, and the multiplier process that magnifies autonomous expenditure changes. Additionally, when using the </a:t>
            </a:r>
            <a:r>
              <a:rPr lang="x-none" i="1" dirty="0"/>
              <a:t>AS-AD</a:t>
            </a:r>
            <a:r>
              <a:rPr lang="x-none" dirty="0"/>
              <a:t> model to explain the impact of deflationary monetary policy, it is important to stress the text’s point that the model is a stationary simplification, whereas in reality output and the price level both tend to grow, so that rather than reducing real GDP and the price level, the Fed’s anti-inflation policy would slow their growth.</a:t>
            </a:r>
            <a:endParaRPr lang="en-AU" dirty="0"/>
          </a:p>
          <a:p>
            <a:pPr eaLnBrk="1" hangingPunct="1"/>
            <a:endParaRPr lang="en-GB"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2963971-C530-4113-AE7A-18083C251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C04204-7A2D-49F8-ACC6-47E79A8C0EE3}" type="slidenum">
              <a:rPr lang="en-US" altLang="en-US"/>
              <a:pPr>
                <a:spcBef>
                  <a:spcPct val="0"/>
                </a:spcBef>
              </a:pPr>
              <a:t>41</a:t>
            </a:fld>
            <a:endParaRPr lang="en-US" altLang="en-US"/>
          </a:p>
        </p:txBody>
      </p:sp>
      <p:sp>
        <p:nvSpPr>
          <p:cNvPr id="105475" name="Rectangle 2">
            <a:extLst>
              <a:ext uri="{FF2B5EF4-FFF2-40B4-BE49-F238E27FC236}">
                <a16:creationId xmlns:a16="http://schemas.microsoft.com/office/drawing/2014/main" id="{E58BB07A-804E-469C-B957-4DDC9CB381C0}"/>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E3914938-3325-432B-B92B-97150472B6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a:t>Tying it All Together</a:t>
            </a:r>
            <a:r>
              <a:rPr lang="x-none" b="1" i="1" dirty="0"/>
              <a:t>:</a:t>
            </a:r>
            <a:r>
              <a:rPr lang="x-none" dirty="0"/>
              <a:t>  </a:t>
            </a:r>
            <a:r>
              <a:rPr lang="en-US" dirty="0"/>
              <a:t>Students often think that macroeconomics is difficult because there are so many different concepts introduced. Among others, students must learn about aggregate demand curve and the short-run and long-run aggregate supply curves; the aggregate production function; ; the demand for labor, the supply of labor, and the labor market; the demand for reserves, the supply of reserves, how Fed policy affects the supply of reserves, and the market for reserves; the demand for money, the supply of money, the money multiplier, and the market for money; and, the demand for loanable funds, the supply of loanable funds, the market for loanable funds, and government impacts on this market. </a:t>
            </a:r>
          </a:p>
          <a:p>
            <a:pPr eaLnBrk="1" hangingPunct="1"/>
            <a:r>
              <a:rPr lang="en-US" dirty="0"/>
              <a:t>This chapter offers a great chance for you to use the book’s very clear presentation and very straightforward presentation of monetary policy transmission to help the student see how all the parts interact. Use the book’s “four quadrant diagrams” (Figures 14.6 and 14.7) to show the students how everything they learned ties together to give a complete and coherent view of the otherwise exceedingly complex macroeconomy. Don’t hesitate to refer back to earlier chapters to remind the students what they learned in those chapters and how that is now being used to explain how our economy functions.</a:t>
            </a:r>
            <a:endParaRPr lang="en-AU" dirty="0"/>
          </a:p>
          <a:p>
            <a:pPr eaLnBrk="1" hangingPunct="1"/>
            <a:endParaRPr lang="en-GB"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991A1A9-2F54-491F-ABED-1D1F083B19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76DCC-250C-49F6-BDE2-7D70C54F5583}" type="slidenum">
              <a:rPr lang="en-US" altLang="en-US"/>
              <a:pPr>
                <a:spcBef>
                  <a:spcPct val="0"/>
                </a:spcBef>
              </a:pPr>
              <a:t>42</a:t>
            </a:fld>
            <a:endParaRPr lang="en-US" altLang="en-US"/>
          </a:p>
        </p:txBody>
      </p:sp>
      <p:sp>
        <p:nvSpPr>
          <p:cNvPr id="106499" name="Rectangle 2">
            <a:extLst>
              <a:ext uri="{FF2B5EF4-FFF2-40B4-BE49-F238E27FC236}">
                <a16:creationId xmlns:a16="http://schemas.microsoft.com/office/drawing/2014/main" id="{56121571-086E-42DA-880B-8FE5E5A0D718}"/>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E2789D3-372D-4B36-9B41-42CE8D83D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B0EF464-7B31-4634-B418-23CE0FF83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B9DE4A-5374-44F8-A8CF-DA8386434C50}" type="slidenum">
              <a:rPr lang="en-US" altLang="en-US"/>
              <a:pPr>
                <a:spcBef>
                  <a:spcPct val="0"/>
                </a:spcBef>
              </a:pPr>
              <a:t>43</a:t>
            </a:fld>
            <a:endParaRPr lang="en-US" altLang="en-US"/>
          </a:p>
        </p:txBody>
      </p:sp>
      <p:sp>
        <p:nvSpPr>
          <p:cNvPr id="107523" name="Rectangle 2">
            <a:extLst>
              <a:ext uri="{FF2B5EF4-FFF2-40B4-BE49-F238E27FC236}">
                <a16:creationId xmlns:a16="http://schemas.microsoft.com/office/drawing/2014/main" id="{B3688E1D-320C-466A-8192-B4C662A24D61}"/>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6F823CD7-83DC-457E-9157-F83C72994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B0EDF892-D7C8-4E7C-B082-BCD1CE45BA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026B-0686-495D-9286-FCB1BD662892}" type="slidenum">
              <a:rPr lang="en-US" altLang="en-US"/>
              <a:pPr>
                <a:spcBef>
                  <a:spcPct val="0"/>
                </a:spcBef>
              </a:pPr>
              <a:t>44</a:t>
            </a:fld>
            <a:endParaRPr lang="en-US" altLang="en-US"/>
          </a:p>
        </p:txBody>
      </p:sp>
      <p:sp>
        <p:nvSpPr>
          <p:cNvPr id="108547" name="Rectangle 2">
            <a:extLst>
              <a:ext uri="{FF2B5EF4-FFF2-40B4-BE49-F238E27FC236}">
                <a16:creationId xmlns:a16="http://schemas.microsoft.com/office/drawing/2014/main" id="{C01299A0-BD37-4926-BC60-DA99C8F62C6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BB3D867B-1819-46C4-9DF2-C59F7885B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F3B2C51-107A-4724-848C-FB4CD67E6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2CCE45-25B4-499B-9D9E-CDAEC440FD66}" type="slidenum">
              <a:rPr lang="en-US" altLang="en-US"/>
              <a:pPr>
                <a:spcBef>
                  <a:spcPct val="0"/>
                </a:spcBef>
              </a:pPr>
              <a:t>45</a:t>
            </a:fld>
            <a:endParaRPr lang="en-US" altLang="en-US"/>
          </a:p>
        </p:txBody>
      </p:sp>
      <p:sp>
        <p:nvSpPr>
          <p:cNvPr id="109571" name="Rectangle 2">
            <a:extLst>
              <a:ext uri="{FF2B5EF4-FFF2-40B4-BE49-F238E27FC236}">
                <a16:creationId xmlns:a16="http://schemas.microsoft.com/office/drawing/2014/main" id="{16D2AFB3-0368-4075-A46B-88F31D3FE7F3}"/>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50BB873-FD6E-49E8-93AE-0301D5C6B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43FF39E9-6517-4B2F-AFF3-83963F8398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22926D-9524-4EA7-B675-BFDE437831D5}" type="slidenum">
              <a:rPr lang="en-US" altLang="en-US"/>
              <a:pPr>
                <a:spcBef>
                  <a:spcPct val="0"/>
                </a:spcBef>
              </a:pPr>
              <a:t>46</a:t>
            </a:fld>
            <a:endParaRPr lang="en-US" altLang="en-US"/>
          </a:p>
        </p:txBody>
      </p:sp>
      <p:sp>
        <p:nvSpPr>
          <p:cNvPr id="110595" name="Rectangle 2">
            <a:extLst>
              <a:ext uri="{FF2B5EF4-FFF2-40B4-BE49-F238E27FC236}">
                <a16:creationId xmlns:a16="http://schemas.microsoft.com/office/drawing/2014/main" id="{BF47018C-12EC-4387-9752-4C69AEFFDC2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F954DEE0-1CA5-47B1-9929-E8DFC6281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73D8F6A-1BA2-4D15-A0CF-57A5F5C351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937F38-736B-4191-8AAC-515969C4C160}" type="slidenum">
              <a:rPr lang="en-US" altLang="en-US"/>
              <a:pPr>
                <a:spcBef>
                  <a:spcPct val="0"/>
                </a:spcBef>
              </a:pPr>
              <a:t>47</a:t>
            </a:fld>
            <a:endParaRPr lang="en-US" altLang="en-US"/>
          </a:p>
        </p:txBody>
      </p:sp>
      <p:sp>
        <p:nvSpPr>
          <p:cNvPr id="111619" name="Rectangle 2">
            <a:extLst>
              <a:ext uri="{FF2B5EF4-FFF2-40B4-BE49-F238E27FC236}">
                <a16:creationId xmlns:a16="http://schemas.microsoft.com/office/drawing/2014/main" id="{FA2E6A51-8ABD-4139-BC2D-CB8ADCECF2F0}"/>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660A2AA-10F3-4B69-A81A-BB2839107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a:t>
            </a:r>
            <a:r>
              <a:rPr lang="en-CA" altLang="en-US" dirty="0"/>
              <a:t>: Unwinding Monetary Stimulus</a:t>
            </a:r>
            <a:endParaRPr lang="en-GB"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9BF0526-90D9-452E-95DC-3933E919D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142A1-A06E-4CED-B8C2-0949DF90A9B0}" type="slidenum">
              <a:rPr lang="en-US" altLang="en-US"/>
              <a:pPr>
                <a:spcBef>
                  <a:spcPct val="0"/>
                </a:spcBef>
              </a:pPr>
              <a:t>48</a:t>
            </a:fld>
            <a:endParaRPr lang="en-US" altLang="en-US"/>
          </a:p>
        </p:txBody>
      </p:sp>
      <p:sp>
        <p:nvSpPr>
          <p:cNvPr id="112643" name="Rectangle 2">
            <a:extLst>
              <a:ext uri="{FF2B5EF4-FFF2-40B4-BE49-F238E27FC236}">
                <a16:creationId xmlns:a16="http://schemas.microsoft.com/office/drawing/2014/main" id="{30F503F0-8100-4379-AADC-6F94901AE243}"/>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997A01D6-B04C-4B33-808D-4453378710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22FE60B-0D41-4C0D-BF24-DC53C1CDA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340465-8344-4B37-841E-360FA9DE7CBD}" type="slidenum">
              <a:rPr lang="en-US" altLang="en-US"/>
              <a:pPr>
                <a:spcBef>
                  <a:spcPct val="0"/>
                </a:spcBef>
              </a:pPr>
              <a:t>49</a:t>
            </a:fld>
            <a:endParaRPr lang="en-US" altLang="en-US"/>
          </a:p>
        </p:txBody>
      </p:sp>
      <p:sp>
        <p:nvSpPr>
          <p:cNvPr id="113667" name="Rectangle 2">
            <a:extLst>
              <a:ext uri="{FF2B5EF4-FFF2-40B4-BE49-F238E27FC236}">
                <a16:creationId xmlns:a16="http://schemas.microsoft.com/office/drawing/2014/main" id="{F207CEBB-7A5C-4B91-8A2A-1CE3C1AC5751}"/>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B6939DE6-92C3-4CC8-B553-2CF043F73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82F91A9-4C1B-47AF-B602-15A95EBB6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370858-15BD-4A43-9BC2-4489E1366E1D}" type="slidenum">
              <a:rPr lang="en-US" altLang="en-US"/>
              <a:pPr>
                <a:spcBef>
                  <a:spcPct val="0"/>
                </a:spcBef>
              </a:pPr>
              <a:t>5</a:t>
            </a:fld>
            <a:endParaRPr lang="en-US" altLang="en-US"/>
          </a:p>
        </p:txBody>
      </p:sp>
      <p:sp>
        <p:nvSpPr>
          <p:cNvPr id="71683" name="Rectangle 2">
            <a:extLst>
              <a:ext uri="{FF2B5EF4-FFF2-40B4-BE49-F238E27FC236}">
                <a16:creationId xmlns:a16="http://schemas.microsoft.com/office/drawing/2014/main" id="{1F2DF5A4-101E-4ACF-8017-50CEB49C6D4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EE9C5F0-D1AE-46DA-9569-1B137337DC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A7397A4-D74B-4CB2-90A7-2C6A50CAC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49F08-63F0-4143-8EDC-A43DC1B16A40}" type="slidenum">
              <a:rPr lang="en-US" altLang="en-US"/>
              <a:pPr>
                <a:spcBef>
                  <a:spcPct val="0"/>
                </a:spcBef>
              </a:pPr>
              <a:t>50</a:t>
            </a:fld>
            <a:endParaRPr lang="en-US" altLang="en-US"/>
          </a:p>
        </p:txBody>
      </p:sp>
      <p:sp>
        <p:nvSpPr>
          <p:cNvPr id="114691" name="Rectangle 2">
            <a:extLst>
              <a:ext uri="{FF2B5EF4-FFF2-40B4-BE49-F238E27FC236}">
                <a16:creationId xmlns:a16="http://schemas.microsoft.com/office/drawing/2014/main" id="{A30B4D1A-E6AB-4ADE-A11E-672A62303A30}"/>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C6A0FCB7-181B-4DE1-8D9A-81FB2B657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33E85917-032A-45FA-A4D0-0EFCCB5F2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865912-0C14-47F6-AB3B-ECFF1090D667}" type="slidenum">
              <a:rPr lang="en-US" altLang="en-US"/>
              <a:pPr>
                <a:spcBef>
                  <a:spcPct val="0"/>
                </a:spcBef>
              </a:pPr>
              <a:t>51</a:t>
            </a:fld>
            <a:endParaRPr lang="en-US" altLang="en-US"/>
          </a:p>
        </p:txBody>
      </p:sp>
      <p:sp>
        <p:nvSpPr>
          <p:cNvPr id="115715" name="Rectangle 2">
            <a:extLst>
              <a:ext uri="{FF2B5EF4-FFF2-40B4-BE49-F238E27FC236}">
                <a16:creationId xmlns:a16="http://schemas.microsoft.com/office/drawing/2014/main" id="{271C15CC-98BE-4F27-A3E5-5BDCC2E2BB0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D0B8A78-FBA9-4E61-AC44-7087C8C33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DC5FB51-E081-44C0-A5C5-FC8355833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279F-EF0F-424B-8E1E-8451C81E9F4F}" type="slidenum">
              <a:rPr lang="en-US" altLang="en-US"/>
              <a:pPr>
                <a:spcBef>
                  <a:spcPct val="0"/>
                </a:spcBef>
              </a:pPr>
              <a:t>52</a:t>
            </a:fld>
            <a:endParaRPr lang="en-US" altLang="en-US"/>
          </a:p>
        </p:txBody>
      </p:sp>
      <p:sp>
        <p:nvSpPr>
          <p:cNvPr id="116739" name="Rectangle 2">
            <a:extLst>
              <a:ext uri="{FF2B5EF4-FFF2-40B4-BE49-F238E27FC236}">
                <a16:creationId xmlns:a16="http://schemas.microsoft.com/office/drawing/2014/main" id="{2E8C8605-D4B1-4347-82BF-602D2D6AB815}"/>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270D3429-0A05-457E-9A25-3DD97B620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1CA502B-84C4-4609-8958-B050D3DB92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489E1B-4590-421D-82F4-6CA535692EB5}" type="slidenum">
              <a:rPr lang="en-US" altLang="en-US"/>
              <a:pPr>
                <a:spcBef>
                  <a:spcPct val="0"/>
                </a:spcBef>
              </a:pPr>
              <a:t>53</a:t>
            </a:fld>
            <a:endParaRPr lang="en-US" altLang="en-US"/>
          </a:p>
        </p:txBody>
      </p:sp>
      <p:sp>
        <p:nvSpPr>
          <p:cNvPr id="117763" name="Rectangle 2">
            <a:extLst>
              <a:ext uri="{FF2B5EF4-FFF2-40B4-BE49-F238E27FC236}">
                <a16:creationId xmlns:a16="http://schemas.microsoft.com/office/drawing/2014/main" id="{70940005-9A55-408F-BD1F-FFF694A6C8F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C6EF125D-B00C-4B4C-9B4D-C7BCC58BBC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A View of the Long and Variable Lag</a:t>
            </a:r>
          </a:p>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5B177E3-CCB4-4C32-B423-98CD87D45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CD5E8-7BEC-4732-8449-3397E0676C5C}" type="slidenum">
              <a:rPr lang="en-US" altLang="en-US"/>
              <a:pPr>
                <a:spcBef>
                  <a:spcPct val="0"/>
                </a:spcBef>
              </a:pPr>
              <a:t>54</a:t>
            </a:fld>
            <a:endParaRPr lang="en-US" altLang="en-US"/>
          </a:p>
        </p:txBody>
      </p:sp>
      <p:sp>
        <p:nvSpPr>
          <p:cNvPr id="123907" name="Rectangle 2">
            <a:extLst>
              <a:ext uri="{FF2B5EF4-FFF2-40B4-BE49-F238E27FC236}">
                <a16:creationId xmlns:a16="http://schemas.microsoft.com/office/drawing/2014/main" id="{E36AD98E-7476-4350-83EC-720695B45ED2}"/>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298D378-75A7-4202-B406-1D835CB4B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you are a passionate supporter of one of the alternative monetary policy strategies, don’t be shy about pushing it. Students like to know the passions of their teachers. I’ve tried hard to hide my passion to avoid getting in your way! MP</a:t>
            </a:r>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6226084-501B-43FC-B850-F5B110A115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8DC6CE-A63D-486B-9311-8621E4C1BF46}" type="slidenum">
              <a:rPr lang="en-US" altLang="en-US"/>
              <a:pPr>
                <a:spcBef>
                  <a:spcPct val="0"/>
                </a:spcBef>
              </a:pPr>
              <a:t>55</a:t>
            </a:fld>
            <a:endParaRPr lang="en-US" altLang="en-US"/>
          </a:p>
        </p:txBody>
      </p:sp>
      <p:sp>
        <p:nvSpPr>
          <p:cNvPr id="124931" name="Rectangle 2">
            <a:extLst>
              <a:ext uri="{FF2B5EF4-FFF2-40B4-BE49-F238E27FC236}">
                <a16:creationId xmlns:a16="http://schemas.microsoft.com/office/drawing/2014/main" id="{9F857DA5-A939-4CE1-A4F8-A76E9B55D871}"/>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9F820579-DE97-44FC-BEBB-69EA29B42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E66A9974-34E5-4D0D-8E02-F792D5E35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AC10F-9ED6-47BF-982A-08FA72E88573}" type="slidenum">
              <a:rPr lang="en-US" altLang="en-US"/>
              <a:pPr>
                <a:spcBef>
                  <a:spcPct val="0"/>
                </a:spcBef>
              </a:pPr>
              <a:t>56</a:t>
            </a:fld>
            <a:endParaRPr lang="en-US" altLang="en-US"/>
          </a:p>
        </p:txBody>
      </p:sp>
      <p:sp>
        <p:nvSpPr>
          <p:cNvPr id="125955" name="Rectangle 2">
            <a:extLst>
              <a:ext uri="{FF2B5EF4-FFF2-40B4-BE49-F238E27FC236}">
                <a16:creationId xmlns:a16="http://schemas.microsoft.com/office/drawing/2014/main" id="{55CECC27-B1AC-4816-A370-2BEDFF567A56}"/>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B0B7E0C2-3593-413A-9B10-14728F441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E66A9974-34E5-4D0D-8E02-F792D5E35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AC10F-9ED6-47BF-982A-08FA72E88573}" type="slidenum">
              <a:rPr lang="en-US" altLang="en-US"/>
              <a:pPr>
                <a:spcBef>
                  <a:spcPct val="0"/>
                </a:spcBef>
              </a:pPr>
              <a:t>57</a:t>
            </a:fld>
            <a:endParaRPr lang="en-US" altLang="en-US"/>
          </a:p>
        </p:txBody>
      </p:sp>
      <p:sp>
        <p:nvSpPr>
          <p:cNvPr id="125955" name="Rectangle 2">
            <a:extLst>
              <a:ext uri="{FF2B5EF4-FFF2-40B4-BE49-F238E27FC236}">
                <a16:creationId xmlns:a16="http://schemas.microsoft.com/office/drawing/2014/main" id="{55CECC27-B1AC-4816-A370-2BEDFF567A56}"/>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B0B7E0C2-3593-413A-9B10-14728F441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AT Issue</a:t>
            </a:r>
            <a:r>
              <a:rPr lang="en-CA" altLang="en-US" dirty="0"/>
              <a:t>: Support for Keeping Interest Rates Low</a:t>
            </a:r>
          </a:p>
          <a:p>
            <a:pPr eaLnBrk="1" hangingPunct="1"/>
            <a:endParaRPr lang="en-AU" altLang="en-US" dirty="0"/>
          </a:p>
        </p:txBody>
      </p:sp>
    </p:spTree>
    <p:extLst>
      <p:ext uri="{BB962C8B-B14F-4D97-AF65-F5344CB8AC3E}">
        <p14:creationId xmlns:p14="http://schemas.microsoft.com/office/powerpoint/2010/main" val="1987449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33E85917-032A-45FA-A4D0-0EFCCB5F2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865912-0C14-47F6-AB3B-ECFF1090D667}" type="slidenum">
              <a:rPr lang="en-US" altLang="en-US"/>
              <a:pPr>
                <a:spcBef>
                  <a:spcPct val="0"/>
                </a:spcBef>
              </a:pPr>
              <a:t>58</a:t>
            </a:fld>
            <a:endParaRPr lang="en-US" altLang="en-US"/>
          </a:p>
        </p:txBody>
      </p:sp>
      <p:sp>
        <p:nvSpPr>
          <p:cNvPr id="115715" name="Rectangle 2">
            <a:extLst>
              <a:ext uri="{FF2B5EF4-FFF2-40B4-BE49-F238E27FC236}">
                <a16:creationId xmlns:a16="http://schemas.microsoft.com/office/drawing/2014/main" id="{271C15CC-98BE-4F27-A3E5-5BDCC2E2BB0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D0B8A78-FBA9-4E61-AC44-7087C8C33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8273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E66A9974-34E5-4D0D-8E02-F792D5E35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AC10F-9ED6-47BF-982A-08FA72E88573}" type="slidenum">
              <a:rPr lang="en-US" altLang="en-US"/>
              <a:pPr>
                <a:spcBef>
                  <a:spcPct val="0"/>
                </a:spcBef>
              </a:pPr>
              <a:t>59</a:t>
            </a:fld>
            <a:endParaRPr lang="en-US" altLang="en-US"/>
          </a:p>
        </p:txBody>
      </p:sp>
      <p:sp>
        <p:nvSpPr>
          <p:cNvPr id="125955" name="Rectangle 2">
            <a:extLst>
              <a:ext uri="{FF2B5EF4-FFF2-40B4-BE49-F238E27FC236}">
                <a16:creationId xmlns:a16="http://schemas.microsoft.com/office/drawing/2014/main" id="{55CECC27-B1AC-4816-A370-2BEDFF567A56}"/>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B0B7E0C2-3593-413A-9B10-14728F441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x-none" b="1" i="1" dirty="0"/>
              <a:t>Effects of Money on Real GDP and the Price Level Revisited:</a:t>
            </a:r>
            <a:r>
              <a:rPr lang="x-none" b="1" dirty="0"/>
              <a:t>  </a:t>
            </a:r>
            <a:r>
              <a:rPr lang="x-none" dirty="0"/>
              <a:t>You might want to remind the students that the effects of monetary policy on real GDP and the price level so discussed in this chapter are short run effect. In the long run, the quantity theory covered in Chapter 8 rules the roost. You can point out to your students that in the long run, the impact on real GDP dissipates and the only long run effect is on the price level (or the inflation rate). In the late 1970s and early 1980s, several central banks targeted the quantity of money to successfully lower their inflation rates. However, central banks eventually abandoned this procedure as financial innovations made the demand for money (and velocity) mu</a:t>
            </a:r>
            <a:r>
              <a:rPr lang="en-AU" dirty="0"/>
              <a:t>c</a:t>
            </a:r>
            <a:r>
              <a:rPr lang="x-none" dirty="0"/>
              <a:t>h less stable than in the past.</a:t>
            </a:r>
            <a:endParaRPr lang="en-AU" dirty="0"/>
          </a:p>
          <a:p>
            <a:endParaRPr lang="en-AU" altLang="en-US" dirty="0"/>
          </a:p>
        </p:txBody>
      </p:sp>
    </p:spTree>
    <p:extLst>
      <p:ext uri="{BB962C8B-B14F-4D97-AF65-F5344CB8AC3E}">
        <p14:creationId xmlns:p14="http://schemas.microsoft.com/office/powerpoint/2010/main" val="91465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BFFB7E2-5564-4D5B-85C6-17E3A165C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DE19E2-FAD4-4BEF-8BE6-45D697074657}" type="slidenum">
              <a:rPr lang="en-US" altLang="en-US"/>
              <a:pPr>
                <a:spcBef>
                  <a:spcPct val="0"/>
                </a:spcBef>
              </a:pPr>
              <a:t>6</a:t>
            </a:fld>
            <a:endParaRPr lang="en-US" altLang="en-US"/>
          </a:p>
        </p:txBody>
      </p:sp>
      <p:sp>
        <p:nvSpPr>
          <p:cNvPr id="72707" name="Rectangle 2">
            <a:extLst>
              <a:ext uri="{FF2B5EF4-FFF2-40B4-BE49-F238E27FC236}">
                <a16:creationId xmlns:a16="http://schemas.microsoft.com/office/drawing/2014/main" id="{AA3E3F30-26CE-46FC-B71C-92583E166F3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A84C921-970B-4C1B-86ED-B72CE77B0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767DA5E-F173-4DE9-986E-0A5901666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A0B647-0CB5-46D3-814A-913BA1542F99}" type="slidenum">
              <a:rPr lang="en-US" altLang="en-US"/>
              <a:pPr>
                <a:spcBef>
                  <a:spcPct val="0"/>
                </a:spcBef>
              </a:pPr>
              <a:t>60</a:t>
            </a:fld>
            <a:endParaRPr lang="en-US" altLang="en-US"/>
          </a:p>
        </p:txBody>
      </p:sp>
      <p:sp>
        <p:nvSpPr>
          <p:cNvPr id="118787" name="Rectangle 2">
            <a:extLst>
              <a:ext uri="{FF2B5EF4-FFF2-40B4-BE49-F238E27FC236}">
                <a16:creationId xmlns:a16="http://schemas.microsoft.com/office/drawing/2014/main" id="{D25E8AEB-CB28-43BD-BC55-F7F7C168EAB9}"/>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35DD7A23-8C10-4D17-B865-57ABF507E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5350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A57B55B-9329-4B73-A471-727861B89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0B087C-3FDE-4F54-B24E-2DE37B61CD3E}" type="slidenum">
              <a:rPr lang="en-US" altLang="en-US"/>
              <a:pPr>
                <a:spcBef>
                  <a:spcPct val="0"/>
                </a:spcBef>
              </a:pPr>
              <a:t>61</a:t>
            </a:fld>
            <a:endParaRPr lang="en-US" altLang="en-US"/>
          </a:p>
        </p:txBody>
      </p:sp>
      <p:sp>
        <p:nvSpPr>
          <p:cNvPr id="119811" name="Rectangle 2">
            <a:extLst>
              <a:ext uri="{FF2B5EF4-FFF2-40B4-BE49-F238E27FC236}">
                <a16:creationId xmlns:a16="http://schemas.microsoft.com/office/drawing/2014/main" id="{A0FF1307-8D62-4D57-A258-7F44F5D9673F}"/>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7FFE3C9E-7F96-4458-BE30-9B3C098D5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4259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887528D8-34E9-4C4C-9822-68CEB7DCE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F63981-B237-402B-AFE8-00EFD89D380E}" type="slidenum">
              <a:rPr lang="en-US" altLang="en-US"/>
              <a:pPr>
                <a:spcBef>
                  <a:spcPct val="0"/>
                </a:spcBef>
              </a:pPr>
              <a:t>62</a:t>
            </a:fld>
            <a:endParaRPr lang="en-US" altLang="en-US"/>
          </a:p>
        </p:txBody>
      </p:sp>
      <p:sp>
        <p:nvSpPr>
          <p:cNvPr id="120835" name="Rectangle 2">
            <a:extLst>
              <a:ext uri="{FF2B5EF4-FFF2-40B4-BE49-F238E27FC236}">
                <a16:creationId xmlns:a16="http://schemas.microsoft.com/office/drawing/2014/main" id="{9E22227C-5F52-4A12-BF37-428A3CEDA2F2}"/>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5EAE71CB-C895-478A-8246-CFA764144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At Issue</a:t>
            </a:r>
            <a:r>
              <a:rPr lang="en-CA" altLang="en-US" dirty="0"/>
              <a:t>: Support for and Opposition to Keeping Interest Rates Low</a:t>
            </a:r>
          </a:p>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a:t>
            </a:r>
            <a:r>
              <a:rPr lang="en-CA" altLang="en-US" dirty="0"/>
              <a:t>: The Fed Removes Stimulus</a:t>
            </a:r>
            <a:endParaRPr lang="en-US" altLang="en-US" dirty="0"/>
          </a:p>
          <a:p>
            <a:pPr eaLnBrk="1" hangingPunct="1"/>
            <a:endParaRPr lang="en-US" altLang="en-US" dirty="0"/>
          </a:p>
        </p:txBody>
      </p:sp>
    </p:spTree>
    <p:extLst>
      <p:ext uri="{BB962C8B-B14F-4D97-AF65-F5344CB8AC3E}">
        <p14:creationId xmlns:p14="http://schemas.microsoft.com/office/powerpoint/2010/main" val="620639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C4A6F84-A132-4C09-A811-DF3EBBDBCC6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B65CC236-D29C-4DEE-86DA-874B81F7F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1860" name="Slide Number Placeholder 3">
            <a:extLst>
              <a:ext uri="{FF2B5EF4-FFF2-40B4-BE49-F238E27FC236}">
                <a16:creationId xmlns:a16="http://schemas.microsoft.com/office/drawing/2014/main" id="{01EF026B-1135-47C4-8990-C0FACE4F4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6C3F7-9AE1-4D6E-A3CC-41658CD1C0D8}" type="slidenum">
              <a:rPr lang="en-US" altLang="en-US"/>
              <a:pPr/>
              <a:t>63</a:t>
            </a:fld>
            <a:endParaRPr lang="en-US" altLang="en-US"/>
          </a:p>
        </p:txBody>
      </p:sp>
    </p:spTree>
    <p:extLst>
      <p:ext uri="{BB962C8B-B14F-4D97-AF65-F5344CB8AC3E}">
        <p14:creationId xmlns:p14="http://schemas.microsoft.com/office/powerpoint/2010/main" val="2787945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C4A6F84-A132-4C09-A811-DF3EBBDBCC6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B65CC236-D29C-4DEE-86DA-874B81F7F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1860" name="Slide Number Placeholder 3">
            <a:extLst>
              <a:ext uri="{FF2B5EF4-FFF2-40B4-BE49-F238E27FC236}">
                <a16:creationId xmlns:a16="http://schemas.microsoft.com/office/drawing/2014/main" id="{01EF026B-1135-47C4-8990-C0FACE4F4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6C3F7-9AE1-4D6E-A3CC-41658CD1C0D8}" type="slidenum">
              <a:rPr lang="en-US" altLang="en-US"/>
              <a:pPr/>
              <a:t>64</a:t>
            </a:fld>
            <a:endParaRPr lang="en-US" altLang="en-US"/>
          </a:p>
        </p:txBody>
      </p:sp>
    </p:spTree>
    <p:extLst>
      <p:ext uri="{BB962C8B-B14F-4D97-AF65-F5344CB8AC3E}">
        <p14:creationId xmlns:p14="http://schemas.microsoft.com/office/powerpoint/2010/main" val="1533027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C4A6F84-A132-4C09-A811-DF3EBBDBCC6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B65CC236-D29C-4DEE-86DA-874B81F7F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1860" name="Slide Number Placeholder 3">
            <a:extLst>
              <a:ext uri="{FF2B5EF4-FFF2-40B4-BE49-F238E27FC236}">
                <a16:creationId xmlns:a16="http://schemas.microsoft.com/office/drawing/2014/main" id="{01EF026B-1135-47C4-8990-C0FACE4F4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6C3F7-9AE1-4D6E-A3CC-41658CD1C0D8}" type="slidenum">
              <a:rPr lang="en-US" altLang="en-US"/>
              <a:pPr/>
              <a:t>65</a:t>
            </a:fld>
            <a:endParaRPr lang="en-US" altLang="en-US"/>
          </a:p>
        </p:txBody>
      </p:sp>
    </p:spTree>
    <p:extLst>
      <p:ext uri="{BB962C8B-B14F-4D97-AF65-F5344CB8AC3E}">
        <p14:creationId xmlns:p14="http://schemas.microsoft.com/office/powerpoint/2010/main" val="3790921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CC4A6F84-A132-4C09-A811-DF3EBBDBCC6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B65CC236-D29C-4DEE-86DA-874B81F7F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21860" name="Slide Number Placeholder 3">
            <a:extLst>
              <a:ext uri="{FF2B5EF4-FFF2-40B4-BE49-F238E27FC236}">
                <a16:creationId xmlns:a16="http://schemas.microsoft.com/office/drawing/2014/main" id="{01EF026B-1135-47C4-8990-C0FACE4F4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6C3F7-9AE1-4D6E-A3CC-41658CD1C0D8}" type="slidenum">
              <a:rPr lang="en-US" altLang="en-US"/>
              <a:pPr/>
              <a:t>66</a:t>
            </a:fld>
            <a:endParaRPr lang="en-US" altLang="en-US"/>
          </a:p>
        </p:txBody>
      </p:sp>
    </p:spTree>
    <p:extLst>
      <p:ext uri="{BB962C8B-B14F-4D97-AF65-F5344CB8AC3E}">
        <p14:creationId xmlns:p14="http://schemas.microsoft.com/office/powerpoint/2010/main" val="157713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031650D-F19E-4F63-90AF-B29773FB1C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F844E6-AF51-40B2-8819-FAAD04B2E59D}" type="slidenum">
              <a:rPr lang="en-US" altLang="en-US"/>
              <a:pPr>
                <a:spcBef>
                  <a:spcPct val="0"/>
                </a:spcBef>
              </a:pPr>
              <a:t>7</a:t>
            </a:fld>
            <a:endParaRPr lang="en-US" altLang="en-US"/>
          </a:p>
        </p:txBody>
      </p:sp>
      <p:sp>
        <p:nvSpPr>
          <p:cNvPr id="74755" name="Rectangle 2">
            <a:extLst>
              <a:ext uri="{FF2B5EF4-FFF2-40B4-BE49-F238E27FC236}">
                <a16:creationId xmlns:a16="http://schemas.microsoft.com/office/drawing/2014/main" id="{C9254D9E-F1F0-4EAA-A320-997CEBC005C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F6C5039-E6FD-4995-AB1A-C160CB523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363D54C-948B-4EE0-A4C9-1F79B321C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6E3384-0C80-44BE-9DDD-D50575FE5DF8}" type="slidenum">
              <a:rPr lang="en-US" altLang="en-US"/>
              <a:pPr>
                <a:spcBef>
                  <a:spcPct val="0"/>
                </a:spcBef>
              </a:pPr>
              <a:t>8</a:t>
            </a:fld>
            <a:endParaRPr lang="en-US" altLang="en-US"/>
          </a:p>
        </p:txBody>
      </p:sp>
      <p:sp>
        <p:nvSpPr>
          <p:cNvPr id="73731" name="Rectangle 2">
            <a:extLst>
              <a:ext uri="{FF2B5EF4-FFF2-40B4-BE49-F238E27FC236}">
                <a16:creationId xmlns:a16="http://schemas.microsoft.com/office/drawing/2014/main" id="{655389D8-AD70-426A-8838-F7B56F0D223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FB1889A-73AE-448D-B958-F4385CD938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Emphasize the long-run  harmony and short-run tension between the goals of monetary policy.</a:t>
            </a:r>
          </a:p>
          <a:p>
            <a:pPr eaLnBrk="1" hangingPunct="1"/>
            <a:r>
              <a:rPr lang="en-GB" altLang="en-US"/>
              <a:t>Note that popular discussion focuses on the short run.</a:t>
            </a:r>
          </a:p>
        </p:txBody>
      </p:sp>
    </p:spTree>
    <p:extLst>
      <p:ext uri="{BB962C8B-B14F-4D97-AF65-F5344CB8AC3E}">
        <p14:creationId xmlns:p14="http://schemas.microsoft.com/office/powerpoint/2010/main" val="424550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CE0ADCB-DFEA-4D0D-B92C-D4B58AB7C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BDB74E-6DA9-4DE4-BCA0-0E286A55124D}" type="slidenum">
              <a:rPr lang="en-US" altLang="en-US"/>
              <a:pPr>
                <a:spcBef>
                  <a:spcPct val="0"/>
                </a:spcBef>
              </a:pPr>
              <a:t>9</a:t>
            </a:fld>
            <a:endParaRPr lang="en-US" altLang="en-US"/>
          </a:p>
        </p:txBody>
      </p:sp>
      <p:sp>
        <p:nvSpPr>
          <p:cNvPr id="75779" name="Rectangle 2">
            <a:extLst>
              <a:ext uri="{FF2B5EF4-FFF2-40B4-BE49-F238E27FC236}">
                <a16:creationId xmlns:a16="http://schemas.microsoft.com/office/drawing/2014/main" id="{7C9B98FA-4B9A-4E28-935A-20CEDA301BE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226182C-F1B0-40AB-BA4E-6AB195FFB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4679821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06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7372166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416887"/>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219879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101490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71922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95146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8175471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450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849938941"/>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5"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48388156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6"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a:extLst>
              <a:ext uri="{FF2B5EF4-FFF2-40B4-BE49-F238E27FC236}">
                <a16:creationId xmlns:a16="http://schemas.microsoft.com/office/drawing/2014/main" id="{58879975-6D08-4B36-B7B8-B2B02F918B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a:extLst>
              <a:ext uri="{FF2B5EF4-FFF2-40B4-BE49-F238E27FC236}">
                <a16:creationId xmlns:a16="http://schemas.microsoft.com/office/drawing/2014/main" id="{E5806E97-FFCC-439E-9AF5-6165907731BE}"/>
              </a:ext>
            </a:extLst>
          </p:cNvPr>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315" r:id="rId1"/>
    <p:sldLayoutId id="2147484327"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id="{F214578C-9C7E-4670-BAD2-7446EAD06D84}"/>
              </a:ext>
            </a:extLst>
          </p:cNvPr>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317"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jpeg"/><Relationship Id="rId3" Type="http://schemas.openxmlformats.org/officeDocument/2006/relationships/image" Target="../media/image10.gif"/><Relationship Id="rId7" Type="http://schemas.openxmlformats.org/officeDocument/2006/relationships/image" Target="../media/image14.gif"/><Relationship Id="rId12"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28.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image" Target="../media/image43.gif"/><Relationship Id="rId3" Type="http://schemas.openxmlformats.org/officeDocument/2006/relationships/image" Target="../media/image28.gif"/><Relationship Id="rId21" Type="http://schemas.openxmlformats.org/officeDocument/2006/relationships/image" Target="../media/image1.jpeg"/><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gif"/><Relationship Id="rId2" Type="http://schemas.openxmlformats.org/officeDocument/2006/relationships/notesSlide" Target="../notesSlides/notesSlide33.xml"/><Relationship Id="rId16" Type="http://schemas.openxmlformats.org/officeDocument/2006/relationships/image" Target="../media/image41.gif"/><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image" Target="../media/image31.gif"/><Relationship Id="rId11" Type="http://schemas.openxmlformats.org/officeDocument/2006/relationships/image" Target="../media/image36.gif"/><Relationship Id="rId5" Type="http://schemas.openxmlformats.org/officeDocument/2006/relationships/image" Target="../media/image30.gif"/><Relationship Id="rId15" Type="http://schemas.openxmlformats.org/officeDocument/2006/relationships/image" Target="../media/image40.gif"/><Relationship Id="rId10" Type="http://schemas.openxmlformats.org/officeDocument/2006/relationships/image" Target="../media/image35.gif"/><Relationship Id="rId19" Type="http://schemas.openxmlformats.org/officeDocument/2006/relationships/image" Target="../media/image44.gif"/><Relationship Id="rId4" Type="http://schemas.openxmlformats.org/officeDocument/2006/relationships/image" Target="../media/image29.gif"/><Relationship Id="rId9" Type="http://schemas.openxmlformats.org/officeDocument/2006/relationships/image" Target="../media/image34.gif"/><Relationship Id="rId14" Type="http://schemas.openxmlformats.org/officeDocument/2006/relationships/image" Target="../media/image39.gif"/></Relationships>
</file>

<file path=ppt/slides/_rels/slide34.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image" Target="../media/image43.gif"/><Relationship Id="rId3" Type="http://schemas.openxmlformats.org/officeDocument/2006/relationships/image" Target="../media/image28.gif"/><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gif"/><Relationship Id="rId2" Type="http://schemas.openxmlformats.org/officeDocument/2006/relationships/notesSlide" Target="../notesSlides/notesSlide34.xml"/><Relationship Id="rId16" Type="http://schemas.openxmlformats.org/officeDocument/2006/relationships/image" Target="../media/image41.gif"/><Relationship Id="rId1" Type="http://schemas.openxmlformats.org/officeDocument/2006/relationships/slideLayout" Target="../slideLayouts/slideLayout7.xml"/><Relationship Id="rId6" Type="http://schemas.openxmlformats.org/officeDocument/2006/relationships/image" Target="../media/image31.gif"/><Relationship Id="rId11" Type="http://schemas.openxmlformats.org/officeDocument/2006/relationships/image" Target="../media/image36.gif"/><Relationship Id="rId5" Type="http://schemas.openxmlformats.org/officeDocument/2006/relationships/image" Target="../media/image30.gif"/><Relationship Id="rId15" Type="http://schemas.openxmlformats.org/officeDocument/2006/relationships/image" Target="../media/image40.gif"/><Relationship Id="rId10" Type="http://schemas.openxmlformats.org/officeDocument/2006/relationships/image" Target="../media/image35.gif"/><Relationship Id="rId19" Type="http://schemas.openxmlformats.org/officeDocument/2006/relationships/image" Target="../media/image44.gif"/><Relationship Id="rId4" Type="http://schemas.openxmlformats.org/officeDocument/2006/relationships/image" Target="../media/image29.gif"/><Relationship Id="rId9" Type="http://schemas.openxmlformats.org/officeDocument/2006/relationships/image" Target="../media/image34.gif"/><Relationship Id="rId14" Type="http://schemas.openxmlformats.org/officeDocument/2006/relationships/image" Target="../media/image39.gif"/></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5.gif"/><Relationship Id="rId7"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3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51.gif"/><Relationship Id="rId4" Type="http://schemas.openxmlformats.org/officeDocument/2006/relationships/image" Target="../media/image50.gif"/></Relationships>
</file>

<file path=ppt/slides/_rels/slide42.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3.gif"/><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4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4.gif"/><Relationship Id="rId7" Type="http://schemas.openxmlformats.org/officeDocument/2006/relationships/slide" Target="slide45.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45.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image" Target="../media/image54.gif"/><Relationship Id="rId7" Type="http://schemas.openxmlformats.org/officeDocument/2006/relationships/image" Target="../media/image58.gi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46.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image" Target="../media/image54.gif"/><Relationship Id="rId7" Type="http://schemas.openxmlformats.org/officeDocument/2006/relationships/image" Target="../media/image58.gi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47.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48.xml"/><Relationship Id="rId5" Type="http://schemas.openxmlformats.org/officeDocument/2006/relationships/image" Target="../media/image62.gif"/><Relationship Id="rId4" Type="http://schemas.openxmlformats.org/officeDocument/2006/relationships/image" Target="../media/image61.gif"/></Relationships>
</file>

<file path=ppt/slides/_rels/slide48.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4.gi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gif"/></Relationships>
</file>

<file path=ppt/slides/_rels/slide49.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4.gif"/><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5.gif"/><Relationship Id="rId7" Type="http://schemas.openxmlformats.org/officeDocument/2006/relationships/slide" Target="slide51.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51.xml.rels><?xml version="1.0" encoding="UTF-8" standalone="yes"?>
<Relationships xmlns="http://schemas.openxmlformats.org/package/2006/relationships"><Relationship Id="rId8" Type="http://schemas.openxmlformats.org/officeDocument/2006/relationships/image" Target="../media/image70.gif"/><Relationship Id="rId3" Type="http://schemas.openxmlformats.org/officeDocument/2006/relationships/image" Target="../media/image65.gif"/><Relationship Id="rId7" Type="http://schemas.openxmlformats.org/officeDocument/2006/relationships/image" Target="../media/image69.gi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52.xml.rels><?xml version="1.0" encoding="UTF-8" standalone="yes"?>
<Relationships xmlns="http://schemas.openxmlformats.org/package/2006/relationships"><Relationship Id="rId8" Type="http://schemas.openxmlformats.org/officeDocument/2006/relationships/image" Target="../media/image70.gif"/><Relationship Id="rId3" Type="http://schemas.openxmlformats.org/officeDocument/2006/relationships/image" Target="../media/image65.gif"/><Relationship Id="rId7" Type="http://schemas.openxmlformats.org/officeDocument/2006/relationships/image" Target="../media/image69.gif"/><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1.gif"/><Relationship Id="rId7"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3.gif"/><Relationship Id="rId4" Type="http://schemas.openxmlformats.org/officeDocument/2006/relationships/image" Target="../media/image72.gif"/></Relationships>
</file>

<file path=ppt/slides/_rels/slide5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5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97BC9E-922A-4DE6-9B44-C4786F582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5" name="Rectangle 3">
            <a:extLst>
              <a:ext uri="{FF2B5EF4-FFF2-40B4-BE49-F238E27FC236}">
                <a16:creationId xmlns:a16="http://schemas.microsoft.com/office/drawing/2014/main" id="{ABCDFA04-8F5E-466C-8F9D-18D7A8D9D54D}"/>
              </a:ext>
            </a:extLst>
          </p:cNvPr>
          <p:cNvSpPr>
            <a:spLocks noGrp="1" noChangeArrowheads="1"/>
          </p:cNvSpPr>
          <p:nvPr>
            <p:ph idx="1"/>
          </p:nvPr>
        </p:nvSpPr>
        <p:spPr>
          <a:xfrm>
            <a:off x="360363" y="1584325"/>
            <a:ext cx="3983037" cy="4525963"/>
          </a:xfrm>
        </p:spPr>
        <p:txBody>
          <a:bodyPr/>
          <a:lstStyle/>
          <a:p>
            <a:pPr marL="107950" lvl="1" eaLnBrk="1" hangingPunct="1"/>
            <a:r>
              <a:rPr lang="en-AU" altLang="en-US" dirty="0"/>
              <a:t>Figure 14.1 shows the core inflation rate since 2000 along with the Fed’s comfort zone.</a:t>
            </a:r>
          </a:p>
          <a:p>
            <a:pPr marL="107950" lvl="1" eaLnBrk="1" hangingPunct="1"/>
            <a:r>
              <a:rPr lang="en-AU" altLang="en-US" dirty="0"/>
              <a:t>Most of the time, the Fed has kept its core inflation rate inside its comfort zone of 1 to 2 percent per year.</a:t>
            </a:r>
          </a:p>
        </p:txBody>
      </p:sp>
      <p:sp>
        <p:nvSpPr>
          <p:cNvPr id="16387" name="Rectangle 11">
            <a:extLst>
              <a:ext uri="{FF2B5EF4-FFF2-40B4-BE49-F238E27FC236}">
                <a16:creationId xmlns:a16="http://schemas.microsoft.com/office/drawing/2014/main" id="{FFBF915F-DC47-48D4-AACB-7786DB07E837}"/>
              </a:ext>
            </a:extLst>
          </p:cNvPr>
          <p:cNvSpPr>
            <a:spLocks noGrp="1" noChangeArrowheads="1"/>
          </p:cNvSpPr>
          <p:nvPr>
            <p:ph type="title"/>
          </p:nvPr>
        </p:nvSpPr>
        <p:spPr>
          <a:noFill/>
          <a:ln/>
        </p:spPr>
        <p:txBody>
          <a:bodyPr/>
          <a:lstStyle/>
          <a:p>
            <a:pPr eaLnBrk="1" hangingPunct="1"/>
            <a:r>
              <a:rPr lang="en-AU" altLang="en-US"/>
              <a:t>Monetary Policy Objectives and Framework</a:t>
            </a:r>
          </a:p>
        </p:txBody>
      </p:sp>
      <p:pic>
        <p:nvPicPr>
          <p:cNvPr id="7" name="Picture 6">
            <a:extLst>
              <a:ext uri="{FF2B5EF4-FFF2-40B4-BE49-F238E27FC236}">
                <a16:creationId xmlns:a16="http://schemas.microsoft.com/office/drawing/2014/main" id="{0C6B4801-48A4-43DA-894F-B44E0DC0F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71650"/>
            <a:ext cx="4038600" cy="4441728"/>
          </a:xfrm>
          <a:prstGeom prst="rect">
            <a:avLst/>
          </a:prstGeom>
        </p:spPr>
      </p:pic>
      <p:pic>
        <p:nvPicPr>
          <p:cNvPr id="8" name="Picture 7">
            <a:extLst>
              <a:ext uri="{FF2B5EF4-FFF2-40B4-BE49-F238E27FC236}">
                <a16:creationId xmlns:a16="http://schemas.microsoft.com/office/drawing/2014/main" id="{86E76552-718E-4506-B811-6B816A5B2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771650"/>
            <a:ext cx="4038600" cy="4441728"/>
          </a:xfrm>
          <a:prstGeom prst="rect">
            <a:avLst/>
          </a:prstGeom>
        </p:spPr>
      </p:pic>
      <p:pic>
        <p:nvPicPr>
          <p:cNvPr id="11" name="Picture 10">
            <a:extLst>
              <a:ext uri="{FF2B5EF4-FFF2-40B4-BE49-F238E27FC236}">
                <a16:creationId xmlns:a16="http://schemas.microsoft.com/office/drawing/2014/main" id="{800E3F68-A08C-44A1-AF31-FE081D6BE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771650"/>
            <a:ext cx="4038600" cy="4441728"/>
          </a:xfrm>
          <a:prstGeom prst="rect">
            <a:avLst/>
          </a:prstGeom>
        </p:spPr>
      </p:pic>
      <p:pic>
        <p:nvPicPr>
          <p:cNvPr id="9" name="Picture 7">
            <a:hlinkClick r:id="rId6" action="ppaction://hlinksldjump" tooltip="Click to expand the figure"/>
            <a:extLst>
              <a:ext uri="{FF2B5EF4-FFF2-40B4-BE49-F238E27FC236}">
                <a16:creationId xmlns:a16="http://schemas.microsoft.com/office/drawing/2014/main" id="{37B0A3B7-285C-46B9-947B-F2A4E646A5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6995">
                                            <p:txEl>
                                              <p:pRg st="1" end="1"/>
                                            </p:txEl>
                                          </p:spTgt>
                                        </p:tgtEl>
                                        <p:attrNameLst>
                                          <p:attrName>style.visibility</p:attrName>
                                        </p:attrNameLst>
                                      </p:cBhvr>
                                      <p:to>
                                        <p:strVal val="visible"/>
                                      </p:to>
                                    </p:set>
                                    <p:animEffect transition="in" filter="wipe(left)">
                                      <p:cBhvr>
                                        <p:cTn id="17" dur="1000"/>
                                        <p:tgtEl>
                                          <p:spTgt spid="596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A0D66-CB70-4851-A98A-6923722AB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57200"/>
            <a:ext cx="5248275" cy="5772150"/>
          </a:xfrm>
          <a:prstGeom prst="rect">
            <a:avLst/>
          </a:prstGeom>
        </p:spPr>
      </p:pic>
      <p:pic>
        <p:nvPicPr>
          <p:cNvPr id="6" name="Picture 5">
            <a:extLst>
              <a:ext uri="{FF2B5EF4-FFF2-40B4-BE49-F238E27FC236}">
                <a16:creationId xmlns:a16="http://schemas.microsoft.com/office/drawing/2014/main" id="{BE93EB16-C59E-4E8F-9D54-4D175EF1D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57200"/>
            <a:ext cx="5248275" cy="5772150"/>
          </a:xfrm>
          <a:prstGeom prst="rect">
            <a:avLst/>
          </a:prstGeom>
        </p:spPr>
      </p:pic>
      <p:pic>
        <p:nvPicPr>
          <p:cNvPr id="9" name="Picture 8">
            <a:extLst>
              <a:ext uri="{FF2B5EF4-FFF2-40B4-BE49-F238E27FC236}">
                <a16:creationId xmlns:a16="http://schemas.microsoft.com/office/drawing/2014/main" id="{2A45E602-B0E3-4BD7-AF4E-A8B468602E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457200"/>
            <a:ext cx="5248275" cy="57721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9" name="Rectangle 3">
            <a:extLst>
              <a:ext uri="{FF2B5EF4-FFF2-40B4-BE49-F238E27FC236}">
                <a16:creationId xmlns:a16="http://schemas.microsoft.com/office/drawing/2014/main" id="{2B0510A0-5260-47F6-A547-E93AE7CF6E75}"/>
              </a:ext>
            </a:extLst>
          </p:cNvPr>
          <p:cNvSpPr>
            <a:spLocks noGrp="1" noChangeArrowheads="1"/>
          </p:cNvSpPr>
          <p:nvPr>
            <p:ph idx="1"/>
          </p:nvPr>
        </p:nvSpPr>
        <p:spPr/>
        <p:txBody>
          <a:bodyPr/>
          <a:lstStyle/>
          <a:p>
            <a:pPr marL="107950" eaLnBrk="1" hangingPunct="1"/>
            <a:r>
              <a:rPr lang="en-AU" altLang="en-US"/>
              <a:t>Operational “Maximum Employment” Goal</a:t>
            </a:r>
          </a:p>
          <a:p>
            <a:pPr marL="107950" lvl="1" eaLnBrk="1" hangingPunct="1"/>
            <a:r>
              <a:rPr lang="en-AU"/>
              <a:t>Stable prices is the primary goal, but the Fed pays attention to the business cycle.</a:t>
            </a:r>
          </a:p>
          <a:p>
            <a:pPr marL="107950" lvl="1" eaLnBrk="1" hangingPunct="1"/>
            <a:r>
              <a:rPr lang="en-AU"/>
              <a:t>To gauge the overall state of the economy, the Fed uses the output gap—the percentage deviation of real GDP from potential GDP.</a:t>
            </a:r>
          </a:p>
          <a:p>
            <a:pPr marL="107950" lvl="1" eaLnBrk="1" hangingPunct="1"/>
            <a:r>
              <a:rPr lang="en-AU"/>
              <a:t>A positive output gap indicates increasing inflation.</a:t>
            </a:r>
          </a:p>
          <a:p>
            <a:pPr marL="107950" lvl="1" eaLnBrk="1" hangingPunct="1"/>
            <a:r>
              <a:rPr lang="en-AU"/>
              <a:t>A negative output gap indicates unemployment above the natural rate.</a:t>
            </a:r>
          </a:p>
          <a:p>
            <a:pPr marL="107950" lvl="1" eaLnBrk="1" hangingPunct="1"/>
            <a:r>
              <a:rPr lang="en-AU"/>
              <a:t>The Fed tries to minimize the output gap. </a:t>
            </a:r>
          </a:p>
        </p:txBody>
      </p:sp>
      <p:sp>
        <p:nvSpPr>
          <p:cNvPr id="18434" name="Rectangle 5">
            <a:extLst>
              <a:ext uri="{FF2B5EF4-FFF2-40B4-BE49-F238E27FC236}">
                <a16:creationId xmlns:a16="http://schemas.microsoft.com/office/drawing/2014/main" id="{695E71FA-A8F3-4BB1-901E-EE4DE85D007A}"/>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8019">
                                            <p:txEl>
                                              <p:pRg st="1" end="1"/>
                                            </p:txEl>
                                          </p:spTgt>
                                        </p:tgtEl>
                                        <p:attrNameLst>
                                          <p:attrName>style.visibility</p:attrName>
                                        </p:attrNameLst>
                                      </p:cBhvr>
                                      <p:to>
                                        <p:strVal val="visible"/>
                                      </p:to>
                                    </p:set>
                                    <p:animEffect transition="in" filter="wipe(left)">
                                      <p:cBhvr>
                                        <p:cTn id="7" dur="1000"/>
                                        <p:tgtEl>
                                          <p:spTgt spid="598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8019">
                                            <p:txEl>
                                              <p:pRg st="2" end="2"/>
                                            </p:txEl>
                                          </p:spTgt>
                                        </p:tgtEl>
                                        <p:attrNameLst>
                                          <p:attrName>style.visibility</p:attrName>
                                        </p:attrNameLst>
                                      </p:cBhvr>
                                      <p:to>
                                        <p:strVal val="visible"/>
                                      </p:to>
                                    </p:set>
                                    <p:animEffect transition="in" filter="wipe(left)">
                                      <p:cBhvr>
                                        <p:cTn id="12" dur="1000"/>
                                        <p:tgtEl>
                                          <p:spTgt spid="598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8019">
                                            <p:txEl>
                                              <p:pRg st="3" end="3"/>
                                            </p:txEl>
                                          </p:spTgt>
                                        </p:tgtEl>
                                        <p:attrNameLst>
                                          <p:attrName>style.visibility</p:attrName>
                                        </p:attrNameLst>
                                      </p:cBhvr>
                                      <p:to>
                                        <p:strVal val="visible"/>
                                      </p:to>
                                    </p:set>
                                    <p:animEffect transition="in" filter="wipe(left)">
                                      <p:cBhvr>
                                        <p:cTn id="17" dur="1000"/>
                                        <p:tgtEl>
                                          <p:spTgt spid="5980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8019">
                                            <p:txEl>
                                              <p:pRg st="4" end="4"/>
                                            </p:txEl>
                                          </p:spTgt>
                                        </p:tgtEl>
                                        <p:attrNameLst>
                                          <p:attrName>style.visibility</p:attrName>
                                        </p:attrNameLst>
                                      </p:cBhvr>
                                      <p:to>
                                        <p:strVal val="visible"/>
                                      </p:to>
                                    </p:set>
                                    <p:animEffect transition="in" filter="wipe(left)">
                                      <p:cBhvr>
                                        <p:cTn id="22" dur="1000"/>
                                        <p:tgtEl>
                                          <p:spTgt spid="5980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8019">
                                            <p:txEl>
                                              <p:pRg st="5" end="5"/>
                                            </p:txEl>
                                          </p:spTgt>
                                        </p:tgtEl>
                                        <p:attrNameLst>
                                          <p:attrName>style.visibility</p:attrName>
                                        </p:attrNameLst>
                                      </p:cBhvr>
                                      <p:to>
                                        <p:strVal val="visible"/>
                                      </p:to>
                                    </p:set>
                                    <p:animEffect transition="in" filter="wipe(left)">
                                      <p:cBhvr>
                                        <p:cTn id="27" dur="1000"/>
                                        <p:tgtEl>
                                          <p:spTgt spid="598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1" name="Rectangle 3">
            <a:extLst>
              <a:ext uri="{FF2B5EF4-FFF2-40B4-BE49-F238E27FC236}">
                <a16:creationId xmlns:a16="http://schemas.microsoft.com/office/drawing/2014/main" id="{5091A363-3916-40F9-BC29-58DBDB3AF1AC}"/>
              </a:ext>
            </a:extLst>
          </p:cNvPr>
          <p:cNvSpPr>
            <a:spLocks noGrp="1" noChangeArrowheads="1"/>
          </p:cNvSpPr>
          <p:nvPr>
            <p:ph idx="1"/>
          </p:nvPr>
        </p:nvSpPr>
        <p:spPr/>
        <p:txBody>
          <a:bodyPr/>
          <a:lstStyle/>
          <a:p>
            <a:pPr marL="107950" eaLnBrk="1" hangingPunct="1"/>
            <a:r>
              <a:rPr lang="en-AU" altLang="en-US" dirty="0"/>
              <a:t>Responsibility for Monetary Policy</a:t>
            </a:r>
          </a:p>
          <a:p>
            <a:pPr marL="107950" lvl="1" eaLnBrk="1" hangingPunct="1"/>
            <a:r>
              <a:rPr lang="en-AU" dirty="0"/>
              <a:t>What is the role of the Fed, the Congress, and the President?</a:t>
            </a:r>
          </a:p>
          <a:p>
            <a:pPr marL="107950" lvl="1" eaLnBrk="1" hangingPunct="1"/>
            <a:r>
              <a:rPr lang="en-AU" dirty="0"/>
              <a:t>The Fed’s FOMC makes monetary policy decisions.</a:t>
            </a:r>
          </a:p>
          <a:p>
            <a:pPr marL="107950" lvl="1" eaLnBrk="1" hangingPunct="1"/>
            <a:r>
              <a:rPr lang="en-AU" dirty="0"/>
              <a:t>The Congress plays no role in making monetary policy decisions. The Fed makes two reports a year and the Chair testifies before Congress (February and June). </a:t>
            </a:r>
          </a:p>
          <a:p>
            <a:pPr marL="107950" lvl="1" eaLnBrk="1" hangingPunct="1"/>
            <a:r>
              <a:rPr lang="en-AU" dirty="0"/>
              <a:t>The formal role of the President is limited to appointing the members and Chair of the Board of Governors.</a:t>
            </a:r>
          </a:p>
        </p:txBody>
      </p:sp>
      <p:sp>
        <p:nvSpPr>
          <p:cNvPr id="19458" name="Rectangle 5">
            <a:extLst>
              <a:ext uri="{FF2B5EF4-FFF2-40B4-BE49-F238E27FC236}">
                <a16:creationId xmlns:a16="http://schemas.microsoft.com/office/drawing/2014/main" id="{F93F5D73-DFA5-4115-8224-47662A31DA19}"/>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1091">
                                            <p:txEl>
                                              <p:pRg st="1" end="1"/>
                                            </p:txEl>
                                          </p:spTgt>
                                        </p:tgtEl>
                                        <p:attrNameLst>
                                          <p:attrName>style.visibility</p:attrName>
                                        </p:attrNameLst>
                                      </p:cBhvr>
                                      <p:to>
                                        <p:strVal val="visible"/>
                                      </p:to>
                                    </p:set>
                                    <p:animEffect transition="in" filter="wipe(left)">
                                      <p:cBhvr>
                                        <p:cTn id="7" dur="1000"/>
                                        <p:tgtEl>
                                          <p:spTgt spid="601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1091">
                                            <p:txEl>
                                              <p:pRg st="2" end="2"/>
                                            </p:txEl>
                                          </p:spTgt>
                                        </p:tgtEl>
                                        <p:attrNameLst>
                                          <p:attrName>style.visibility</p:attrName>
                                        </p:attrNameLst>
                                      </p:cBhvr>
                                      <p:to>
                                        <p:strVal val="visible"/>
                                      </p:to>
                                    </p:set>
                                    <p:animEffect transition="in" filter="wipe(left)">
                                      <p:cBhvr>
                                        <p:cTn id="12" dur="1000"/>
                                        <p:tgtEl>
                                          <p:spTgt spid="601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1091">
                                            <p:txEl>
                                              <p:pRg st="3" end="3"/>
                                            </p:txEl>
                                          </p:spTgt>
                                        </p:tgtEl>
                                        <p:attrNameLst>
                                          <p:attrName>style.visibility</p:attrName>
                                        </p:attrNameLst>
                                      </p:cBhvr>
                                      <p:to>
                                        <p:strVal val="visible"/>
                                      </p:to>
                                    </p:set>
                                    <p:animEffect transition="in" filter="wipe(left)">
                                      <p:cBhvr>
                                        <p:cTn id="17" dur="1000"/>
                                        <p:tgtEl>
                                          <p:spTgt spid="6010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1091">
                                            <p:txEl>
                                              <p:pRg st="4" end="4"/>
                                            </p:txEl>
                                          </p:spTgt>
                                        </p:tgtEl>
                                        <p:attrNameLst>
                                          <p:attrName>style.visibility</p:attrName>
                                        </p:attrNameLst>
                                      </p:cBhvr>
                                      <p:to>
                                        <p:strVal val="visible"/>
                                      </p:to>
                                    </p:set>
                                    <p:animEffect transition="in" filter="wipe(left)">
                                      <p:cBhvr>
                                        <p:cTn id="22" dur="1000"/>
                                        <p:tgtEl>
                                          <p:spTgt spid="601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5" name="Rectangle 3">
            <a:extLst>
              <a:ext uri="{FF2B5EF4-FFF2-40B4-BE49-F238E27FC236}">
                <a16:creationId xmlns:a16="http://schemas.microsoft.com/office/drawing/2014/main" id="{224DDA6E-AD4F-41CE-AB19-95F40F287A5F}"/>
              </a:ext>
            </a:extLst>
          </p:cNvPr>
          <p:cNvSpPr>
            <a:spLocks noGrp="1" noChangeArrowheads="1"/>
          </p:cNvSpPr>
          <p:nvPr>
            <p:ph idx="1"/>
          </p:nvPr>
        </p:nvSpPr>
        <p:spPr/>
        <p:txBody>
          <a:bodyPr/>
          <a:lstStyle/>
          <a:p>
            <a:pPr marL="107950" defTabSz="457200" eaLnBrk="1" hangingPunct="1">
              <a:defRPr/>
            </a:pPr>
            <a:r>
              <a:rPr lang="en-AU" altLang="en-US" b="0" dirty="0">
                <a:solidFill>
                  <a:schemeClr val="tx1"/>
                </a:solidFill>
              </a:rPr>
              <a:t>How does the Fed conduct monetary policy?</a:t>
            </a:r>
          </a:p>
          <a:p>
            <a:pPr marL="107950" defTabSz="457200" eaLnBrk="1" hangingPunct="1">
              <a:defRPr/>
            </a:pPr>
            <a:r>
              <a:rPr lang="en-AU" altLang="en-US" b="0" dirty="0">
                <a:solidFill>
                  <a:schemeClr val="tx1"/>
                </a:solidFill>
              </a:rPr>
              <a:t>This question has three parts:</a:t>
            </a:r>
          </a:p>
          <a:p>
            <a:pPr marL="450850" indent="-342900" defTabSz="457200" eaLnBrk="1" hangingPunct="1">
              <a:buClr>
                <a:srgbClr val="1A71B7"/>
              </a:buClr>
              <a:buSzPct val="120000"/>
              <a:buFont typeface="Wingdings" panose="05000000000000000000" pitchFamily="2" charset="2"/>
              <a:buChar char="§"/>
              <a:defRPr/>
            </a:pPr>
            <a:r>
              <a:rPr lang="en-AU" altLang="en-US" b="0" dirty="0">
                <a:solidFill>
                  <a:schemeClr val="tx1"/>
                </a:solidFill>
              </a:rPr>
              <a:t>	What is the Fed’s monetary policy instrument?</a:t>
            </a:r>
          </a:p>
          <a:p>
            <a:pPr marL="450850" indent="-342900" defTabSz="457200" eaLnBrk="1" hangingPunct="1">
              <a:buClr>
                <a:srgbClr val="1A71B7"/>
              </a:buClr>
              <a:buSzPct val="120000"/>
              <a:buFont typeface="Wingdings" panose="05000000000000000000" pitchFamily="2" charset="2"/>
              <a:buChar char="§"/>
              <a:defRPr/>
            </a:pPr>
            <a:r>
              <a:rPr lang="en-AU" altLang="en-US" b="0" dirty="0">
                <a:solidFill>
                  <a:schemeClr val="tx1"/>
                </a:solidFill>
              </a:rPr>
              <a:t>	How does the Fed make its policy decision?</a:t>
            </a:r>
          </a:p>
          <a:p>
            <a:pPr marL="450850" indent="-342900" defTabSz="457200" eaLnBrk="1" hangingPunct="1">
              <a:buClr>
                <a:srgbClr val="1A71B7"/>
              </a:buClr>
              <a:buSzPct val="120000"/>
              <a:buFont typeface="Wingdings" panose="05000000000000000000" pitchFamily="2" charset="2"/>
              <a:buChar char="§"/>
              <a:defRPr/>
            </a:pPr>
            <a:r>
              <a:rPr lang="en-AU" altLang="en-US" b="0" dirty="0">
                <a:solidFill>
                  <a:schemeClr val="tx1"/>
                </a:solidFill>
              </a:rPr>
              <a:t>How does the Fed implement its policy decisions?</a:t>
            </a:r>
          </a:p>
        </p:txBody>
      </p:sp>
      <p:sp>
        <p:nvSpPr>
          <p:cNvPr id="20482" name="Rectangle 2">
            <a:extLst>
              <a:ext uri="{FF2B5EF4-FFF2-40B4-BE49-F238E27FC236}">
                <a16:creationId xmlns:a16="http://schemas.microsoft.com/office/drawing/2014/main" id="{25329AAD-7331-401B-A22A-E94E5EEE8CD4}"/>
              </a:ext>
            </a:extLst>
          </p:cNvPr>
          <p:cNvSpPr>
            <a:spLocks noGrp="1" noChangeArrowheads="1"/>
          </p:cNvSpPr>
          <p:nvPr>
            <p:ph type="title"/>
          </p:nvPr>
        </p:nvSpPr>
        <p:spPr/>
        <p:txBody>
          <a:bodyPr/>
          <a:lstStyle/>
          <a:p>
            <a:pPr eaLnBrk="1" hangingPunct="1"/>
            <a:r>
              <a:rPr lang="en-AU" altLang="en-US"/>
              <a:t>The Conduct of Monetary Policy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2115">
                                            <p:txEl>
                                              <p:pRg st="1" end="1"/>
                                            </p:txEl>
                                          </p:spTgt>
                                        </p:tgtEl>
                                        <p:attrNameLst>
                                          <p:attrName>style.visibility</p:attrName>
                                        </p:attrNameLst>
                                      </p:cBhvr>
                                      <p:to>
                                        <p:strVal val="visible"/>
                                      </p:to>
                                    </p:set>
                                    <p:animEffect transition="in" filter="wipe(left)">
                                      <p:cBhvr>
                                        <p:cTn id="7" dur="500"/>
                                        <p:tgtEl>
                                          <p:spTgt spid="602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2115">
                                            <p:txEl>
                                              <p:pRg st="2" end="2"/>
                                            </p:txEl>
                                          </p:spTgt>
                                        </p:tgtEl>
                                        <p:attrNameLst>
                                          <p:attrName>style.visibility</p:attrName>
                                        </p:attrNameLst>
                                      </p:cBhvr>
                                      <p:to>
                                        <p:strVal val="visible"/>
                                      </p:to>
                                    </p:set>
                                    <p:animEffect transition="in" filter="wipe(left)">
                                      <p:cBhvr>
                                        <p:cTn id="12" dur="500"/>
                                        <p:tgtEl>
                                          <p:spTgt spid="6021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02115">
                                            <p:txEl>
                                              <p:pRg st="3" end="3"/>
                                            </p:txEl>
                                          </p:spTgt>
                                        </p:tgtEl>
                                        <p:attrNameLst>
                                          <p:attrName>style.visibility</p:attrName>
                                        </p:attrNameLst>
                                      </p:cBhvr>
                                      <p:to>
                                        <p:strVal val="visible"/>
                                      </p:to>
                                    </p:set>
                                    <p:animEffect transition="in" filter="wipe(left)">
                                      <p:cBhvr>
                                        <p:cTn id="17" dur="500"/>
                                        <p:tgtEl>
                                          <p:spTgt spid="6021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2115">
                                            <p:txEl>
                                              <p:pRg st="4" end="4"/>
                                            </p:txEl>
                                          </p:spTgt>
                                        </p:tgtEl>
                                        <p:attrNameLst>
                                          <p:attrName>style.visibility</p:attrName>
                                        </p:attrNameLst>
                                      </p:cBhvr>
                                      <p:to>
                                        <p:strVal val="visible"/>
                                      </p:to>
                                    </p:set>
                                    <p:animEffect transition="in" filter="wipe(left)">
                                      <p:cBhvr>
                                        <p:cTn id="22" dur="500"/>
                                        <p:tgtEl>
                                          <p:spTgt spid="602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9" name="Rectangle 3">
            <a:extLst>
              <a:ext uri="{FF2B5EF4-FFF2-40B4-BE49-F238E27FC236}">
                <a16:creationId xmlns:a16="http://schemas.microsoft.com/office/drawing/2014/main" id="{E9F7C712-BB54-4731-8E99-439B7143B863}"/>
              </a:ext>
            </a:extLst>
          </p:cNvPr>
          <p:cNvSpPr>
            <a:spLocks noGrp="1" noChangeArrowheads="1"/>
          </p:cNvSpPr>
          <p:nvPr>
            <p:ph idx="1"/>
          </p:nvPr>
        </p:nvSpPr>
        <p:spPr/>
        <p:txBody>
          <a:bodyPr/>
          <a:lstStyle/>
          <a:p>
            <a:pPr marL="107950" defTabSz="457200" eaLnBrk="1" hangingPunct="1">
              <a:defRPr/>
            </a:pPr>
            <a:r>
              <a:rPr lang="en-AU" altLang="en-US" dirty="0"/>
              <a:t>The Monetary Policy Instrument</a:t>
            </a:r>
          </a:p>
          <a:p>
            <a:pPr marL="107950" lvl="1" defTabSz="457200" eaLnBrk="1" hangingPunct="1">
              <a:defRPr/>
            </a:pPr>
            <a:r>
              <a:rPr lang="en-AU" dirty="0"/>
              <a:t>The </a:t>
            </a:r>
            <a:r>
              <a:rPr lang="en-AU" b="1" dirty="0"/>
              <a:t>monetary policy instrument</a:t>
            </a:r>
            <a:r>
              <a:rPr lang="en-AU" dirty="0"/>
              <a:t> is a variable that the Fed can directly control or closely target.</a:t>
            </a:r>
          </a:p>
          <a:p>
            <a:pPr lvl="1" defTabSz="457200" eaLnBrk="1" hangingPunct="1">
              <a:defRPr/>
            </a:pPr>
            <a:r>
              <a:rPr lang="en-AU" dirty="0"/>
              <a:t>The Fed has two possible instruments:</a:t>
            </a:r>
          </a:p>
          <a:p>
            <a:pPr lvl="1" defTabSz="457200" eaLnBrk="1" hangingPunct="1">
              <a:spcAft>
                <a:spcPts val="300"/>
              </a:spcAft>
              <a:defRPr/>
            </a:pPr>
            <a:r>
              <a:rPr lang="en-AU" dirty="0"/>
              <a:t>1.	Monetary base</a:t>
            </a:r>
          </a:p>
          <a:p>
            <a:pPr marL="449263" lvl="1" indent="-334963" defTabSz="457200" eaLnBrk="1" hangingPunct="1">
              <a:spcAft>
                <a:spcPts val="300"/>
              </a:spcAft>
              <a:defRPr/>
            </a:pPr>
            <a:r>
              <a:rPr lang="en-AU" dirty="0"/>
              <a:t>2.	</a:t>
            </a:r>
            <a:r>
              <a:rPr lang="en-AU" b="1" dirty="0"/>
              <a:t>Federal funds rate</a:t>
            </a:r>
            <a:r>
              <a:rPr lang="en-AU" dirty="0"/>
              <a:t>—the interest rate at which banks borrow and lend overnight from other banks.</a:t>
            </a:r>
          </a:p>
          <a:p>
            <a:pPr lvl="1" eaLnBrk="1" hangingPunct="1">
              <a:defRPr/>
            </a:pPr>
            <a:r>
              <a:rPr lang="en-AU" dirty="0"/>
              <a:t>The Fed’s policy instrument is the federal funds rate.</a:t>
            </a:r>
          </a:p>
          <a:p>
            <a:pPr lvl="1" eaLnBrk="1" hangingPunct="1">
              <a:defRPr/>
            </a:pPr>
            <a:r>
              <a:rPr lang="en-AU" dirty="0"/>
              <a:t>The Fed sets a target for the federal funds rate and then takes actions to keep it close to its target.</a:t>
            </a:r>
          </a:p>
        </p:txBody>
      </p:sp>
      <p:sp>
        <p:nvSpPr>
          <p:cNvPr id="21506" name="Rectangle 5">
            <a:extLst>
              <a:ext uri="{FF2B5EF4-FFF2-40B4-BE49-F238E27FC236}">
                <a16:creationId xmlns:a16="http://schemas.microsoft.com/office/drawing/2014/main" id="{1A6BE44B-7E31-40C3-9307-ED40446D2A52}"/>
              </a:ext>
            </a:extLst>
          </p:cNvPr>
          <p:cNvSpPr>
            <a:spLocks noGrp="1" noChangeArrowheads="1"/>
          </p:cNvSpPr>
          <p:nvPr>
            <p:ph type="title"/>
          </p:nvPr>
        </p:nvSpPr>
        <p:spPr>
          <a:noFill/>
        </p:spPr>
        <p:txBody>
          <a:bodyPr/>
          <a:lstStyle/>
          <a:p>
            <a:pPr eaLnBrk="1" hangingPunct="1"/>
            <a:r>
              <a:rPr lang="en-AU" altLang="en-US"/>
              <a:t>The Conduct of Monetary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3139">
                                            <p:txEl>
                                              <p:pRg st="1" end="1"/>
                                            </p:txEl>
                                          </p:spTgt>
                                        </p:tgtEl>
                                        <p:attrNameLst>
                                          <p:attrName>style.visibility</p:attrName>
                                        </p:attrNameLst>
                                      </p:cBhvr>
                                      <p:to>
                                        <p:strVal val="visible"/>
                                      </p:to>
                                    </p:set>
                                    <p:animEffect transition="in" filter="wipe(left)">
                                      <p:cBhvr>
                                        <p:cTn id="7" dur="500"/>
                                        <p:tgtEl>
                                          <p:spTgt spid="603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3139">
                                            <p:txEl>
                                              <p:pRg st="2" end="2"/>
                                            </p:txEl>
                                          </p:spTgt>
                                        </p:tgtEl>
                                        <p:attrNameLst>
                                          <p:attrName>style.visibility</p:attrName>
                                        </p:attrNameLst>
                                      </p:cBhvr>
                                      <p:to>
                                        <p:strVal val="visible"/>
                                      </p:to>
                                    </p:set>
                                    <p:animEffect transition="in" filter="wipe(left)">
                                      <p:cBhvr>
                                        <p:cTn id="12" dur="500"/>
                                        <p:tgtEl>
                                          <p:spTgt spid="603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3139">
                                            <p:txEl>
                                              <p:pRg st="3" end="3"/>
                                            </p:txEl>
                                          </p:spTgt>
                                        </p:tgtEl>
                                        <p:attrNameLst>
                                          <p:attrName>style.visibility</p:attrName>
                                        </p:attrNameLst>
                                      </p:cBhvr>
                                      <p:to>
                                        <p:strVal val="visible"/>
                                      </p:to>
                                    </p:set>
                                    <p:animEffect transition="in" filter="wipe(left)">
                                      <p:cBhvr>
                                        <p:cTn id="17" dur="1000"/>
                                        <p:tgtEl>
                                          <p:spTgt spid="603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3139">
                                            <p:txEl>
                                              <p:pRg st="4" end="4"/>
                                            </p:txEl>
                                          </p:spTgt>
                                        </p:tgtEl>
                                        <p:attrNameLst>
                                          <p:attrName>style.visibility</p:attrName>
                                        </p:attrNameLst>
                                      </p:cBhvr>
                                      <p:to>
                                        <p:strVal val="visible"/>
                                      </p:to>
                                    </p:set>
                                    <p:animEffect transition="in" filter="wipe(left)">
                                      <p:cBhvr>
                                        <p:cTn id="22" dur="1000"/>
                                        <p:tgtEl>
                                          <p:spTgt spid="6031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3139">
                                            <p:txEl>
                                              <p:pRg st="5" end="5"/>
                                            </p:txEl>
                                          </p:spTgt>
                                        </p:tgtEl>
                                        <p:attrNameLst>
                                          <p:attrName>style.visibility</p:attrName>
                                        </p:attrNameLst>
                                      </p:cBhvr>
                                      <p:to>
                                        <p:strVal val="visible"/>
                                      </p:to>
                                    </p:set>
                                    <p:animEffect transition="in" filter="wipe(left)">
                                      <p:cBhvr>
                                        <p:cTn id="27" dur="1000"/>
                                        <p:tgtEl>
                                          <p:spTgt spid="6031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3139">
                                            <p:txEl>
                                              <p:pRg st="6" end="6"/>
                                            </p:txEl>
                                          </p:spTgt>
                                        </p:tgtEl>
                                        <p:attrNameLst>
                                          <p:attrName>style.visibility</p:attrName>
                                        </p:attrNameLst>
                                      </p:cBhvr>
                                      <p:to>
                                        <p:strVal val="visible"/>
                                      </p:to>
                                    </p:set>
                                    <p:animEffect transition="in" filter="wipe(left)">
                                      <p:cBhvr>
                                        <p:cTn id="32" dur="1000"/>
                                        <p:tgtEl>
                                          <p:spTgt spid="603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27" name="Rectangle 3">
            <a:extLst>
              <a:ext uri="{FF2B5EF4-FFF2-40B4-BE49-F238E27FC236}">
                <a16:creationId xmlns:a16="http://schemas.microsoft.com/office/drawing/2014/main" id="{5D081C74-E907-4EE8-996F-E9825F0B630E}"/>
              </a:ext>
            </a:extLst>
          </p:cNvPr>
          <p:cNvSpPr>
            <a:spLocks noGrp="1" noChangeArrowheads="1"/>
          </p:cNvSpPr>
          <p:nvPr>
            <p:ph idx="1"/>
          </p:nvPr>
        </p:nvSpPr>
        <p:spPr>
          <a:xfrm>
            <a:off x="360363" y="1584325"/>
            <a:ext cx="3525837" cy="4525963"/>
          </a:xfrm>
        </p:spPr>
        <p:txBody>
          <a:bodyPr/>
          <a:lstStyle/>
          <a:p>
            <a:pPr marL="107950" lvl="1" eaLnBrk="1" hangingPunct="1">
              <a:tabLst>
                <a:tab pos="342900" algn="l"/>
              </a:tabLst>
            </a:pPr>
            <a:r>
              <a:rPr lang="en-AU" altLang="en-US" dirty="0"/>
              <a:t>Figure 14.2 shows the federal funds rate.</a:t>
            </a:r>
          </a:p>
          <a:p>
            <a:pPr marL="107950" lvl="1" eaLnBrk="1" hangingPunct="1">
              <a:tabLst>
                <a:tab pos="342900" algn="l"/>
              </a:tabLst>
            </a:pPr>
            <a:r>
              <a:rPr lang="en-AU" altLang="en-US" dirty="0"/>
              <a:t>When the Fed wants </a:t>
            </a:r>
            <a:br>
              <a:rPr lang="en-AU" altLang="en-US" dirty="0"/>
            </a:br>
            <a:r>
              <a:rPr lang="en-AU" altLang="en-US" dirty="0"/>
              <a:t>to avoid recession, it lowers the Federal funds rate.</a:t>
            </a:r>
          </a:p>
          <a:p>
            <a:pPr marL="107950" lvl="1" eaLnBrk="1" hangingPunct="1">
              <a:tabLst>
                <a:tab pos="342900" algn="l"/>
              </a:tabLst>
            </a:pPr>
            <a:r>
              <a:rPr lang="en-AU" altLang="en-US" dirty="0"/>
              <a:t>When the Fed wants </a:t>
            </a:r>
            <a:br>
              <a:rPr lang="en-AU" altLang="en-US" dirty="0"/>
            </a:br>
            <a:r>
              <a:rPr lang="en-AU" altLang="en-US" dirty="0"/>
              <a:t>to check rising inflation, it raises the Federal funds rate.</a:t>
            </a:r>
          </a:p>
        </p:txBody>
      </p:sp>
      <p:sp>
        <p:nvSpPr>
          <p:cNvPr id="22531" name="Rectangle 12">
            <a:extLst>
              <a:ext uri="{FF2B5EF4-FFF2-40B4-BE49-F238E27FC236}">
                <a16:creationId xmlns:a16="http://schemas.microsoft.com/office/drawing/2014/main" id="{AA97CD96-C8DD-4AEE-8B7A-6F67A4684793}"/>
              </a:ext>
            </a:extLst>
          </p:cNvPr>
          <p:cNvSpPr>
            <a:spLocks noGrp="1" noChangeArrowheads="1"/>
          </p:cNvSpPr>
          <p:nvPr>
            <p:ph type="title"/>
          </p:nvPr>
        </p:nvSpPr>
        <p:spPr>
          <a:noFill/>
          <a:ln/>
        </p:spPr>
        <p:txBody>
          <a:bodyPr/>
          <a:lstStyle/>
          <a:p>
            <a:pPr eaLnBrk="1" hangingPunct="1"/>
            <a:r>
              <a:rPr lang="en-AU" altLang="en-US"/>
              <a:t>The Conduct of Monetary Policy</a:t>
            </a:r>
          </a:p>
        </p:txBody>
      </p:sp>
      <p:pic>
        <p:nvPicPr>
          <p:cNvPr id="12" name="Picture 11">
            <a:extLst>
              <a:ext uri="{FF2B5EF4-FFF2-40B4-BE49-F238E27FC236}">
                <a16:creationId xmlns:a16="http://schemas.microsoft.com/office/drawing/2014/main" id="{6F113D0F-AB74-45F1-A055-EE0FFBCA6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3" name="Picture 12">
            <a:extLst>
              <a:ext uri="{FF2B5EF4-FFF2-40B4-BE49-F238E27FC236}">
                <a16:creationId xmlns:a16="http://schemas.microsoft.com/office/drawing/2014/main" id="{6BA2A4BA-418A-42BE-9B0B-83F1928DB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4" name="Picture 13">
            <a:extLst>
              <a:ext uri="{FF2B5EF4-FFF2-40B4-BE49-F238E27FC236}">
                <a16:creationId xmlns:a16="http://schemas.microsoft.com/office/drawing/2014/main" id="{D469CABF-F16E-4588-8A22-97CF0D320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5" name="Picture 14">
            <a:extLst>
              <a:ext uri="{FF2B5EF4-FFF2-40B4-BE49-F238E27FC236}">
                <a16:creationId xmlns:a16="http://schemas.microsoft.com/office/drawing/2014/main" id="{46904203-5727-4224-B3E5-5C30E1F2D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6" name="Picture 15">
            <a:extLst>
              <a:ext uri="{FF2B5EF4-FFF2-40B4-BE49-F238E27FC236}">
                <a16:creationId xmlns:a16="http://schemas.microsoft.com/office/drawing/2014/main" id="{5CEE532F-9A22-4718-8151-C4B7B1A02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7" name="Picture 16">
            <a:extLst>
              <a:ext uri="{FF2B5EF4-FFF2-40B4-BE49-F238E27FC236}">
                <a16:creationId xmlns:a16="http://schemas.microsoft.com/office/drawing/2014/main" id="{A204E0BD-A094-4B14-8899-7478C4767A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25" name="Picture 24">
            <a:extLst>
              <a:ext uri="{FF2B5EF4-FFF2-40B4-BE49-F238E27FC236}">
                <a16:creationId xmlns:a16="http://schemas.microsoft.com/office/drawing/2014/main" id="{712BEA0F-41F2-4F27-BAC9-E372382E3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26" name="Picture 25">
            <a:extLst>
              <a:ext uri="{FF2B5EF4-FFF2-40B4-BE49-F238E27FC236}">
                <a16:creationId xmlns:a16="http://schemas.microsoft.com/office/drawing/2014/main" id="{BFF34C00-3B62-4863-BBF2-14E6868AA5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27" name="Picture 26">
            <a:extLst>
              <a:ext uri="{FF2B5EF4-FFF2-40B4-BE49-F238E27FC236}">
                <a16:creationId xmlns:a16="http://schemas.microsoft.com/office/drawing/2014/main" id="{90F9AC59-A234-4A08-B4F6-5990F6D0E5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4799" y="1828800"/>
            <a:ext cx="4833383" cy="2895600"/>
          </a:xfrm>
          <a:prstGeom prst="rect">
            <a:avLst/>
          </a:prstGeom>
        </p:spPr>
      </p:pic>
      <p:pic>
        <p:nvPicPr>
          <p:cNvPr id="18" name="Picture 7">
            <a:hlinkClick r:id="rId12" action="ppaction://hlinksldjump" tooltip="Click to expand the figure"/>
            <a:extLst>
              <a:ext uri="{FF2B5EF4-FFF2-40B4-BE49-F238E27FC236}">
                <a16:creationId xmlns:a16="http://schemas.microsoft.com/office/drawing/2014/main" id="{F2E195A2-B658-4950-BBF7-1BAC831E842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7">
                                            <p:txEl>
                                              <p:pRg st="1" end="1"/>
                                            </p:txEl>
                                          </p:spTgt>
                                        </p:tgtEl>
                                        <p:attrNameLst>
                                          <p:attrName>style.visibility</p:attrName>
                                        </p:attrNameLst>
                                      </p:cBhvr>
                                      <p:to>
                                        <p:strVal val="visible"/>
                                      </p:to>
                                    </p:set>
                                    <p:animEffect transition="in" filter="wipe(left)">
                                      <p:cBhvr>
                                        <p:cTn id="12" dur="1000"/>
                                        <p:tgtEl>
                                          <p:spTgt spid="820227">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20227">
                                            <p:txEl>
                                              <p:pRg st="2" end="2"/>
                                            </p:txEl>
                                          </p:spTgt>
                                        </p:tgtEl>
                                        <p:attrNameLst>
                                          <p:attrName>style.visibility</p:attrName>
                                        </p:attrNameLst>
                                      </p:cBhvr>
                                      <p:to>
                                        <p:strVal val="visible"/>
                                      </p:to>
                                    </p:set>
                                    <p:animEffect transition="in" filter="wipe(left)">
                                      <p:cBhvr>
                                        <p:cTn id="25" dur="1000"/>
                                        <p:tgtEl>
                                          <p:spTgt spid="820227">
                                            <p:txEl>
                                              <p:pRg st="2" end="2"/>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D6FBE-EEA7-4E15-8BAC-AE39B2777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11" name="Picture 10">
            <a:extLst>
              <a:ext uri="{FF2B5EF4-FFF2-40B4-BE49-F238E27FC236}">
                <a16:creationId xmlns:a16="http://schemas.microsoft.com/office/drawing/2014/main" id="{2EC538B5-F825-42D6-A24C-A465F043C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12" name="Picture 11">
            <a:extLst>
              <a:ext uri="{FF2B5EF4-FFF2-40B4-BE49-F238E27FC236}">
                <a16:creationId xmlns:a16="http://schemas.microsoft.com/office/drawing/2014/main" id="{8A6650AC-2DAF-4D37-97C8-C44101E234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13" name="Picture 12">
            <a:extLst>
              <a:ext uri="{FF2B5EF4-FFF2-40B4-BE49-F238E27FC236}">
                <a16:creationId xmlns:a16="http://schemas.microsoft.com/office/drawing/2014/main" id="{53E677F0-9450-4DD5-8BD8-6396FE081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14" name="Picture 13">
            <a:extLst>
              <a:ext uri="{FF2B5EF4-FFF2-40B4-BE49-F238E27FC236}">
                <a16:creationId xmlns:a16="http://schemas.microsoft.com/office/drawing/2014/main" id="{26ADD854-9186-4DE6-96DB-78BF9D248A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15" name="Picture 14">
            <a:extLst>
              <a:ext uri="{FF2B5EF4-FFF2-40B4-BE49-F238E27FC236}">
                <a16:creationId xmlns:a16="http://schemas.microsoft.com/office/drawing/2014/main" id="{C35C81CF-52CC-4569-8724-5A69F33142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23" name="Picture 22">
            <a:extLst>
              <a:ext uri="{FF2B5EF4-FFF2-40B4-BE49-F238E27FC236}">
                <a16:creationId xmlns:a16="http://schemas.microsoft.com/office/drawing/2014/main" id="{66950366-E8C4-4E14-8846-567FBEC0B2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24" name="Picture 23">
            <a:extLst>
              <a:ext uri="{FF2B5EF4-FFF2-40B4-BE49-F238E27FC236}">
                <a16:creationId xmlns:a16="http://schemas.microsoft.com/office/drawing/2014/main" id="{9B8BB7BD-0DE6-4F61-AA09-528F24E4C8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pic>
        <p:nvPicPr>
          <p:cNvPr id="25" name="Picture 24">
            <a:extLst>
              <a:ext uri="{FF2B5EF4-FFF2-40B4-BE49-F238E27FC236}">
                <a16:creationId xmlns:a16="http://schemas.microsoft.com/office/drawing/2014/main" id="{65D38A39-76E0-4B69-8FF7-A4D14750A2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864000"/>
            <a:ext cx="8315325" cy="49815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1" name="Rectangle 3">
            <a:extLst>
              <a:ext uri="{FF2B5EF4-FFF2-40B4-BE49-F238E27FC236}">
                <a16:creationId xmlns:a16="http://schemas.microsoft.com/office/drawing/2014/main" id="{B7F4D09C-D456-428C-9953-074B6F7934F9}"/>
              </a:ext>
            </a:extLst>
          </p:cNvPr>
          <p:cNvSpPr>
            <a:spLocks noGrp="1" noChangeArrowheads="1"/>
          </p:cNvSpPr>
          <p:nvPr>
            <p:ph idx="1"/>
          </p:nvPr>
        </p:nvSpPr>
        <p:spPr/>
        <p:txBody>
          <a:bodyPr/>
          <a:lstStyle/>
          <a:p>
            <a:pPr marL="107950" eaLnBrk="1" hangingPunct="1"/>
            <a:r>
              <a:rPr lang="en-AU" altLang="en-US" dirty="0"/>
              <a:t>The Fed’s Decision-Making Strategy</a:t>
            </a:r>
          </a:p>
          <a:p>
            <a:pPr marL="107950" lvl="1" eaLnBrk="1" hangingPunct="1"/>
            <a:r>
              <a:rPr lang="en-AU" dirty="0"/>
              <a:t>The Fed’s decision begins with an intensive assessment of the current state of the economy.</a:t>
            </a:r>
          </a:p>
          <a:p>
            <a:pPr marL="107950" lvl="1" eaLnBrk="1" hangingPunct="1"/>
            <a:r>
              <a:rPr lang="en-AU" dirty="0"/>
              <a:t>Then the Fed forecasts three variables</a:t>
            </a:r>
          </a:p>
          <a:p>
            <a:pPr marL="107950" lvl="1" eaLnBrk="1" hangingPunct="1">
              <a:buClr>
                <a:srgbClr val="7030A0"/>
              </a:buClr>
              <a:buSzPct val="120000"/>
              <a:buFont typeface="Wingdings" panose="05000000000000000000" pitchFamily="2" charset="2"/>
              <a:buChar char="§"/>
            </a:pPr>
            <a:r>
              <a:rPr lang="en-AU" dirty="0"/>
              <a:t> Inflation rate </a:t>
            </a:r>
          </a:p>
          <a:p>
            <a:pPr marL="107950" lvl="1" eaLnBrk="1" hangingPunct="1">
              <a:buClr>
                <a:srgbClr val="7030A0"/>
              </a:buClr>
              <a:buSzPct val="120000"/>
              <a:buFont typeface="Wingdings" panose="05000000000000000000" pitchFamily="2" charset="2"/>
              <a:buChar char="§"/>
            </a:pPr>
            <a:r>
              <a:rPr lang="en-AU" dirty="0"/>
              <a:t> Unemployment rate</a:t>
            </a:r>
          </a:p>
          <a:p>
            <a:pPr marL="107950" lvl="1" eaLnBrk="1" hangingPunct="1">
              <a:buClr>
                <a:srgbClr val="7030A0"/>
              </a:buClr>
              <a:buSzPct val="120000"/>
              <a:buFont typeface="Wingdings" panose="05000000000000000000" pitchFamily="2" charset="2"/>
              <a:buChar char="§"/>
            </a:pPr>
            <a:r>
              <a:rPr lang="en-AU" dirty="0"/>
              <a:t> Output gap</a:t>
            </a:r>
          </a:p>
        </p:txBody>
      </p:sp>
      <p:sp>
        <p:nvSpPr>
          <p:cNvPr id="30722" name="Rectangle 5">
            <a:extLst>
              <a:ext uri="{FF2B5EF4-FFF2-40B4-BE49-F238E27FC236}">
                <a16:creationId xmlns:a16="http://schemas.microsoft.com/office/drawing/2014/main" id="{5769D3F1-3781-4AA4-97C1-5070EAF98BF7}"/>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37068926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11">
                                            <p:txEl>
                                              <p:pRg st="1" end="1"/>
                                            </p:txEl>
                                          </p:spTgt>
                                        </p:tgtEl>
                                        <p:attrNameLst>
                                          <p:attrName>style.visibility</p:attrName>
                                        </p:attrNameLst>
                                      </p:cBhvr>
                                      <p:to>
                                        <p:strVal val="visible"/>
                                      </p:to>
                                    </p:set>
                                    <p:animEffect transition="in" filter="wipe(left)">
                                      <p:cBhvr>
                                        <p:cTn id="7" dur="1000"/>
                                        <p:tgtEl>
                                          <p:spTgt spid="606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11">
                                            <p:txEl>
                                              <p:pRg st="2" end="2"/>
                                            </p:txEl>
                                          </p:spTgt>
                                        </p:tgtEl>
                                        <p:attrNameLst>
                                          <p:attrName>style.visibility</p:attrName>
                                        </p:attrNameLst>
                                      </p:cBhvr>
                                      <p:to>
                                        <p:strVal val="visible"/>
                                      </p:to>
                                    </p:set>
                                    <p:animEffect transition="in" filter="wipe(left)">
                                      <p:cBhvr>
                                        <p:cTn id="12" dur="1000"/>
                                        <p:tgtEl>
                                          <p:spTgt spid="606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11">
                                            <p:txEl>
                                              <p:pRg st="3" end="3"/>
                                            </p:txEl>
                                          </p:spTgt>
                                        </p:tgtEl>
                                        <p:attrNameLst>
                                          <p:attrName>style.visibility</p:attrName>
                                        </p:attrNameLst>
                                      </p:cBhvr>
                                      <p:to>
                                        <p:strVal val="visible"/>
                                      </p:to>
                                    </p:set>
                                    <p:animEffect transition="in" filter="wipe(left)">
                                      <p:cBhvr>
                                        <p:cTn id="17" dur="1000"/>
                                        <p:tgtEl>
                                          <p:spTgt spid="6062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6211">
                                            <p:txEl>
                                              <p:pRg st="4" end="4"/>
                                            </p:txEl>
                                          </p:spTgt>
                                        </p:tgtEl>
                                        <p:attrNameLst>
                                          <p:attrName>style.visibility</p:attrName>
                                        </p:attrNameLst>
                                      </p:cBhvr>
                                      <p:to>
                                        <p:strVal val="visible"/>
                                      </p:to>
                                    </p:set>
                                    <p:animEffect transition="in" filter="wipe(left)">
                                      <p:cBhvr>
                                        <p:cTn id="22" dur="1000"/>
                                        <p:tgtEl>
                                          <p:spTgt spid="6062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animEffect transition="in" filter="wipe(left)">
                                      <p:cBhvr>
                                        <p:cTn id="27" dur="1000"/>
                                        <p:tgtEl>
                                          <p:spTgt spid="6062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1" name="Rectangle 3">
            <a:extLst>
              <a:ext uri="{FF2B5EF4-FFF2-40B4-BE49-F238E27FC236}">
                <a16:creationId xmlns:a16="http://schemas.microsoft.com/office/drawing/2014/main" id="{52A229AC-2F81-4A59-81E4-0744E979F205}"/>
              </a:ext>
            </a:extLst>
          </p:cNvPr>
          <p:cNvSpPr>
            <a:spLocks noGrp="1" noChangeArrowheads="1"/>
          </p:cNvSpPr>
          <p:nvPr>
            <p:ph idx="1"/>
          </p:nvPr>
        </p:nvSpPr>
        <p:spPr/>
        <p:txBody>
          <a:bodyPr/>
          <a:lstStyle/>
          <a:p>
            <a:pPr marL="107950" eaLnBrk="1" hangingPunct="1"/>
            <a:r>
              <a:rPr lang="en-AU" altLang="en-US" dirty="0">
                <a:solidFill>
                  <a:srgbClr val="7030A0"/>
                </a:solidFill>
              </a:rPr>
              <a:t>Inflation Rate </a:t>
            </a:r>
          </a:p>
          <a:p>
            <a:pPr marL="107950" eaLnBrk="1" hangingPunct="1"/>
            <a:r>
              <a:rPr lang="en-AU" altLang="en-US" b="0" dirty="0">
                <a:solidFill>
                  <a:schemeClr val="tx1"/>
                </a:solidFill>
              </a:rPr>
              <a:t>Is the inflation rate inside the Fed’s comfort zone? </a:t>
            </a:r>
          </a:p>
          <a:p>
            <a:pPr marL="107950" eaLnBrk="1" hangingPunct="1"/>
            <a:r>
              <a:rPr lang="en-AU" altLang="en-US" b="0" dirty="0">
                <a:solidFill>
                  <a:schemeClr val="tx1"/>
                </a:solidFill>
              </a:rPr>
              <a:t>If the inflation rate is above the comfort zone or expected to move above it, the Fed considers raising the federal funds rate target.</a:t>
            </a:r>
          </a:p>
          <a:p>
            <a:pPr marL="107950" eaLnBrk="1" hangingPunct="1"/>
            <a:r>
              <a:rPr lang="en-AU" altLang="en-US" b="0" dirty="0">
                <a:solidFill>
                  <a:schemeClr val="tx1"/>
                </a:solidFill>
              </a:rPr>
              <a:t>If the inflation rate is below the comfort zone or expected to move below it, the Fed considers lowering the federal funds rate target.</a:t>
            </a:r>
          </a:p>
        </p:txBody>
      </p:sp>
      <p:sp>
        <p:nvSpPr>
          <p:cNvPr id="31746" name="Rectangle 5">
            <a:extLst>
              <a:ext uri="{FF2B5EF4-FFF2-40B4-BE49-F238E27FC236}">
                <a16:creationId xmlns:a16="http://schemas.microsoft.com/office/drawing/2014/main" id="{78CCCB8B-82F9-4E4A-A4E1-875E15710EFF}"/>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29198553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11">
                                            <p:txEl>
                                              <p:pRg st="1" end="1"/>
                                            </p:txEl>
                                          </p:spTgt>
                                        </p:tgtEl>
                                        <p:attrNameLst>
                                          <p:attrName>style.visibility</p:attrName>
                                        </p:attrNameLst>
                                      </p:cBhvr>
                                      <p:to>
                                        <p:strVal val="visible"/>
                                      </p:to>
                                    </p:set>
                                    <p:animEffect transition="in" filter="wipe(left)">
                                      <p:cBhvr>
                                        <p:cTn id="7" dur="1000"/>
                                        <p:tgtEl>
                                          <p:spTgt spid="606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11">
                                            <p:txEl>
                                              <p:pRg st="2" end="2"/>
                                            </p:txEl>
                                          </p:spTgt>
                                        </p:tgtEl>
                                        <p:attrNameLst>
                                          <p:attrName>style.visibility</p:attrName>
                                        </p:attrNameLst>
                                      </p:cBhvr>
                                      <p:to>
                                        <p:strVal val="visible"/>
                                      </p:to>
                                    </p:set>
                                    <p:animEffect transition="in" filter="wipe(left)">
                                      <p:cBhvr>
                                        <p:cTn id="12" dur="1000"/>
                                        <p:tgtEl>
                                          <p:spTgt spid="606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11">
                                            <p:txEl>
                                              <p:pRg st="3" end="3"/>
                                            </p:txEl>
                                          </p:spTgt>
                                        </p:tgtEl>
                                        <p:attrNameLst>
                                          <p:attrName>style.visibility</p:attrName>
                                        </p:attrNameLst>
                                      </p:cBhvr>
                                      <p:to>
                                        <p:strVal val="visible"/>
                                      </p:to>
                                    </p:set>
                                    <p:animEffect transition="in" filter="wipe(left)">
                                      <p:cBhvr>
                                        <p:cTn id="17" dur="1000"/>
                                        <p:tgtEl>
                                          <p:spTgt spid="606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5D41991F-98E6-450F-8C0D-5188B716C944}"/>
              </a:ext>
            </a:extLst>
          </p:cNvPr>
          <p:cNvGraphicFramePr>
            <a:graphicFrameLocks noChangeAspect="1"/>
          </p:cNvGraphicFramePr>
          <p:nvPr>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8242" name="Image" r:id="rId4" imgW="14603040" imgH="799920" progId="Photoshop.Image.11">
                  <p:embed/>
                </p:oleObj>
              </mc:Choice>
              <mc:Fallback>
                <p:oleObj name="Image" r:id="rId4" imgW="14603040" imgH="799920" progId="Photoshop.Image.11">
                  <p:embed/>
                  <p:pic>
                    <p:nvPicPr>
                      <p:cNvPr id="7" name="Object 6"/>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61F5AB59-64D1-4100-9DD4-F414DDB56585}"/>
              </a:ext>
            </a:extLst>
          </p:cNvPr>
          <p:cNvSpPr txBox="1">
            <a:spLocks/>
          </p:cNvSpPr>
          <p:nvPr/>
        </p:nvSpPr>
        <p:spPr bwMode="auto">
          <a:xfrm>
            <a:off x="2160000" y="5029200"/>
            <a:ext cx="541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CA" altLang="en-US" sz="3600" b="1" dirty="0">
                <a:solidFill>
                  <a:srgbClr val="009A82"/>
                </a:solidFill>
                <a:latin typeface="Futura Condensed" pitchFamily="34" charset="0"/>
              </a:rPr>
              <a:t>MONETARY POLICY</a:t>
            </a:r>
          </a:p>
        </p:txBody>
      </p:sp>
      <p:sp>
        <p:nvSpPr>
          <p:cNvPr id="8" name="Title 1">
            <a:extLst>
              <a:ext uri="{FF2B5EF4-FFF2-40B4-BE49-F238E27FC236}">
                <a16:creationId xmlns:a16="http://schemas.microsoft.com/office/drawing/2014/main" id="{249CDB34-2E3E-44CF-8DF8-4EE020A0EDFF}"/>
              </a:ext>
            </a:extLst>
          </p:cNvPr>
          <p:cNvSpPr txBox="1">
            <a:spLocks/>
          </p:cNvSpPr>
          <p:nvPr/>
        </p:nvSpPr>
        <p:spPr bwMode="auto">
          <a:xfrm>
            <a:off x="216000" y="4572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9600" dirty="0">
                <a:solidFill>
                  <a:srgbClr val="9B2590"/>
                </a:solidFill>
                <a:latin typeface="Mundo Sans Std Light" panose="02000302020104020303" pitchFamily="50" charset="0"/>
              </a:rPr>
              <a:t>14</a:t>
            </a:r>
          </a:p>
        </p:txBody>
      </p:sp>
      <p:pic>
        <p:nvPicPr>
          <p:cNvPr id="2" name="Picture 1">
            <a:extLst>
              <a:ext uri="{FF2B5EF4-FFF2-40B4-BE49-F238E27FC236}">
                <a16:creationId xmlns:a16="http://schemas.microsoft.com/office/drawing/2014/main" id="{0A347D73-89D1-435D-8669-F9F653C936AA}"/>
              </a:ext>
            </a:extLst>
          </p:cNvPr>
          <p:cNvPicPr>
            <a:picLocks noChangeAspect="1"/>
          </p:cNvPicPr>
          <p:nvPr/>
        </p:nvPicPr>
        <p:blipFill>
          <a:blip r:embed="rId6"/>
          <a:stretch>
            <a:fillRect/>
          </a:stretch>
        </p:blipFill>
        <p:spPr>
          <a:xfrm>
            <a:off x="1143000" y="0"/>
            <a:ext cx="7298383" cy="472440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1" name="Rectangle 3">
            <a:extLst>
              <a:ext uri="{FF2B5EF4-FFF2-40B4-BE49-F238E27FC236}">
                <a16:creationId xmlns:a16="http://schemas.microsoft.com/office/drawing/2014/main" id="{8B998592-7927-407F-A87A-1DFCC7F43EAF}"/>
              </a:ext>
            </a:extLst>
          </p:cNvPr>
          <p:cNvSpPr>
            <a:spLocks noGrp="1" noChangeArrowheads="1"/>
          </p:cNvSpPr>
          <p:nvPr>
            <p:ph idx="1"/>
          </p:nvPr>
        </p:nvSpPr>
        <p:spPr/>
        <p:txBody>
          <a:bodyPr/>
          <a:lstStyle/>
          <a:p>
            <a:pPr marL="107950" lvl="1" eaLnBrk="1" hangingPunct="1">
              <a:buClr>
                <a:srgbClr val="C40075"/>
              </a:buClr>
              <a:buSzPct val="120000"/>
            </a:pPr>
            <a:r>
              <a:rPr lang="en-AU" b="1" dirty="0">
                <a:solidFill>
                  <a:srgbClr val="7030A0"/>
                </a:solidFill>
              </a:rPr>
              <a:t>Unemployment Rate</a:t>
            </a:r>
          </a:p>
          <a:p>
            <a:pPr marL="107950" lvl="1" eaLnBrk="1" hangingPunct="1">
              <a:buClr>
                <a:srgbClr val="C40075"/>
              </a:buClr>
              <a:buSzPct val="120000"/>
            </a:pPr>
            <a:r>
              <a:rPr lang="en-AU" dirty="0"/>
              <a:t>If the unemployment rate is below the natural unemployment rate, a </a:t>
            </a:r>
            <a:r>
              <a:rPr lang="en-AU" dirty="0" err="1"/>
              <a:t>labor</a:t>
            </a:r>
            <a:r>
              <a:rPr lang="en-AU" dirty="0"/>
              <a:t> shortage might put pressure on wage rates to rise, which might feed into inflation.</a:t>
            </a:r>
          </a:p>
          <a:p>
            <a:pPr marL="107950" lvl="1" eaLnBrk="1" hangingPunct="1">
              <a:buClr>
                <a:srgbClr val="C40075"/>
              </a:buClr>
              <a:buSzPct val="120000"/>
            </a:pPr>
            <a:r>
              <a:rPr lang="en-AU" dirty="0"/>
              <a:t>The Fed might consider raising the federal funds rate.</a:t>
            </a:r>
          </a:p>
          <a:p>
            <a:pPr marL="107950" lvl="1" eaLnBrk="1" hangingPunct="1">
              <a:buClr>
                <a:srgbClr val="C40075"/>
              </a:buClr>
              <a:buSzPct val="120000"/>
            </a:pPr>
            <a:r>
              <a:rPr lang="en-AU" dirty="0"/>
              <a:t>If the unemployment rate is above the natural unemployment rate, a lower inflation rate is expected.</a:t>
            </a:r>
          </a:p>
          <a:p>
            <a:pPr marL="107950" lvl="1" eaLnBrk="1" hangingPunct="1">
              <a:buClr>
                <a:srgbClr val="C40075"/>
              </a:buClr>
              <a:buSzPct val="120000"/>
            </a:pPr>
            <a:r>
              <a:rPr lang="en-AU" dirty="0"/>
              <a:t>The Fed might consider lowering the federal funds rate.</a:t>
            </a:r>
          </a:p>
          <a:p>
            <a:pPr marL="107950" lvl="1" eaLnBrk="1" hangingPunct="1">
              <a:buClr>
                <a:srgbClr val="C40075"/>
              </a:buClr>
              <a:buSzPct val="120000"/>
            </a:pPr>
            <a:endParaRPr lang="en-AU" dirty="0"/>
          </a:p>
        </p:txBody>
      </p:sp>
      <p:sp>
        <p:nvSpPr>
          <p:cNvPr id="32770" name="Rectangle 5">
            <a:extLst>
              <a:ext uri="{FF2B5EF4-FFF2-40B4-BE49-F238E27FC236}">
                <a16:creationId xmlns:a16="http://schemas.microsoft.com/office/drawing/2014/main" id="{2C7CFA4F-DA01-4C81-AA62-78E1F1B7B75E}"/>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1183127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11">
                                            <p:txEl>
                                              <p:pRg st="1" end="1"/>
                                            </p:txEl>
                                          </p:spTgt>
                                        </p:tgtEl>
                                        <p:attrNameLst>
                                          <p:attrName>style.visibility</p:attrName>
                                        </p:attrNameLst>
                                      </p:cBhvr>
                                      <p:to>
                                        <p:strVal val="visible"/>
                                      </p:to>
                                    </p:set>
                                    <p:animEffect transition="in" filter="wipe(left)">
                                      <p:cBhvr>
                                        <p:cTn id="7" dur="1000"/>
                                        <p:tgtEl>
                                          <p:spTgt spid="606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11">
                                            <p:txEl>
                                              <p:pRg st="2" end="2"/>
                                            </p:txEl>
                                          </p:spTgt>
                                        </p:tgtEl>
                                        <p:attrNameLst>
                                          <p:attrName>style.visibility</p:attrName>
                                        </p:attrNameLst>
                                      </p:cBhvr>
                                      <p:to>
                                        <p:strVal val="visible"/>
                                      </p:to>
                                    </p:set>
                                    <p:animEffect transition="in" filter="wipe(left)">
                                      <p:cBhvr>
                                        <p:cTn id="12" dur="1000"/>
                                        <p:tgtEl>
                                          <p:spTgt spid="606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11">
                                            <p:txEl>
                                              <p:pRg st="3" end="3"/>
                                            </p:txEl>
                                          </p:spTgt>
                                        </p:tgtEl>
                                        <p:attrNameLst>
                                          <p:attrName>style.visibility</p:attrName>
                                        </p:attrNameLst>
                                      </p:cBhvr>
                                      <p:to>
                                        <p:strVal val="visible"/>
                                      </p:to>
                                    </p:set>
                                    <p:animEffect transition="in" filter="wipe(left)">
                                      <p:cBhvr>
                                        <p:cTn id="17" dur="1000"/>
                                        <p:tgtEl>
                                          <p:spTgt spid="6062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6211">
                                            <p:txEl>
                                              <p:pRg st="4" end="4"/>
                                            </p:txEl>
                                          </p:spTgt>
                                        </p:tgtEl>
                                        <p:attrNameLst>
                                          <p:attrName>style.visibility</p:attrName>
                                        </p:attrNameLst>
                                      </p:cBhvr>
                                      <p:to>
                                        <p:strVal val="visible"/>
                                      </p:to>
                                    </p:set>
                                    <p:animEffect transition="in" filter="wipe(left)">
                                      <p:cBhvr>
                                        <p:cTn id="22" dur="1000"/>
                                        <p:tgtEl>
                                          <p:spTgt spid="606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1" name="Rectangle 3">
            <a:extLst>
              <a:ext uri="{FF2B5EF4-FFF2-40B4-BE49-F238E27FC236}">
                <a16:creationId xmlns:a16="http://schemas.microsoft.com/office/drawing/2014/main" id="{19396B8C-459C-4E10-BC07-D002A0FE0D0C}"/>
              </a:ext>
            </a:extLst>
          </p:cNvPr>
          <p:cNvSpPr>
            <a:spLocks noGrp="1" noChangeArrowheads="1"/>
          </p:cNvSpPr>
          <p:nvPr>
            <p:ph idx="1"/>
          </p:nvPr>
        </p:nvSpPr>
        <p:spPr/>
        <p:txBody>
          <a:bodyPr/>
          <a:lstStyle/>
          <a:p>
            <a:pPr marL="107950" lvl="1" eaLnBrk="1" hangingPunct="1">
              <a:buClr>
                <a:srgbClr val="C40075"/>
              </a:buClr>
              <a:buSzPct val="120000"/>
            </a:pPr>
            <a:r>
              <a:rPr lang="en-AU" b="1" dirty="0">
                <a:solidFill>
                  <a:srgbClr val="7030A0"/>
                </a:solidFill>
              </a:rPr>
              <a:t>Output Gap</a:t>
            </a:r>
          </a:p>
          <a:p>
            <a:pPr marL="107950" eaLnBrk="1" hangingPunct="1"/>
            <a:r>
              <a:rPr lang="en-AU" altLang="en-US" b="0" dirty="0">
                <a:solidFill>
                  <a:schemeClr val="tx1"/>
                </a:solidFill>
              </a:rPr>
              <a:t>If the output gap is positive, it is an inflationary gap and the inflation rate will most likely accelerate.</a:t>
            </a:r>
          </a:p>
          <a:p>
            <a:pPr marL="107950" eaLnBrk="1" hangingPunct="1"/>
            <a:r>
              <a:rPr lang="en-AU" altLang="en-US" b="0" dirty="0">
                <a:solidFill>
                  <a:schemeClr val="tx1"/>
                </a:solidFill>
              </a:rPr>
              <a:t>The Fed might consider raising the federal funds rate. </a:t>
            </a:r>
          </a:p>
          <a:p>
            <a:pPr marL="107950" eaLnBrk="1" hangingPunct="1"/>
            <a:r>
              <a:rPr lang="en-AU" altLang="en-US" b="0" dirty="0">
                <a:solidFill>
                  <a:schemeClr val="tx1"/>
                </a:solidFill>
              </a:rPr>
              <a:t>If the output gap is negative, it is a recessionary gap and inflation might ease.</a:t>
            </a:r>
          </a:p>
          <a:p>
            <a:pPr marL="107950" eaLnBrk="1" hangingPunct="1"/>
            <a:r>
              <a:rPr lang="en-AU" altLang="en-US" b="0" dirty="0">
                <a:solidFill>
                  <a:schemeClr val="tx1"/>
                </a:solidFill>
              </a:rPr>
              <a:t>The Fed might consider lowering the federal funds rate. </a:t>
            </a:r>
          </a:p>
          <a:p>
            <a:pPr marL="107950" lvl="1" eaLnBrk="1" hangingPunct="1">
              <a:buClr>
                <a:srgbClr val="C40075"/>
              </a:buClr>
              <a:buSzPct val="120000"/>
            </a:pPr>
            <a:r>
              <a:rPr lang="en-AU" b="1" dirty="0">
                <a:solidFill>
                  <a:srgbClr val="C40075"/>
                </a:solidFill>
              </a:rPr>
              <a:t> </a:t>
            </a:r>
          </a:p>
        </p:txBody>
      </p:sp>
      <p:sp>
        <p:nvSpPr>
          <p:cNvPr id="33794" name="Rectangle 5">
            <a:extLst>
              <a:ext uri="{FF2B5EF4-FFF2-40B4-BE49-F238E27FC236}">
                <a16:creationId xmlns:a16="http://schemas.microsoft.com/office/drawing/2014/main" id="{A7F627D5-2C78-4ED5-A4B3-A87A71AAC0FA}"/>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3172561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11">
                                            <p:txEl>
                                              <p:pRg st="1" end="1"/>
                                            </p:txEl>
                                          </p:spTgt>
                                        </p:tgtEl>
                                        <p:attrNameLst>
                                          <p:attrName>style.visibility</p:attrName>
                                        </p:attrNameLst>
                                      </p:cBhvr>
                                      <p:to>
                                        <p:strVal val="visible"/>
                                      </p:to>
                                    </p:set>
                                    <p:animEffect transition="in" filter="wipe(left)">
                                      <p:cBhvr>
                                        <p:cTn id="7" dur="1000"/>
                                        <p:tgtEl>
                                          <p:spTgt spid="606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11">
                                            <p:txEl>
                                              <p:pRg st="2" end="2"/>
                                            </p:txEl>
                                          </p:spTgt>
                                        </p:tgtEl>
                                        <p:attrNameLst>
                                          <p:attrName>style.visibility</p:attrName>
                                        </p:attrNameLst>
                                      </p:cBhvr>
                                      <p:to>
                                        <p:strVal val="visible"/>
                                      </p:to>
                                    </p:set>
                                    <p:animEffect transition="in" filter="wipe(left)">
                                      <p:cBhvr>
                                        <p:cTn id="12" dur="1000"/>
                                        <p:tgtEl>
                                          <p:spTgt spid="606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11">
                                            <p:txEl>
                                              <p:pRg st="3" end="3"/>
                                            </p:txEl>
                                          </p:spTgt>
                                        </p:tgtEl>
                                        <p:attrNameLst>
                                          <p:attrName>style.visibility</p:attrName>
                                        </p:attrNameLst>
                                      </p:cBhvr>
                                      <p:to>
                                        <p:strVal val="visible"/>
                                      </p:to>
                                    </p:set>
                                    <p:animEffect transition="in" filter="wipe(left)">
                                      <p:cBhvr>
                                        <p:cTn id="17" dur="1000"/>
                                        <p:tgtEl>
                                          <p:spTgt spid="6062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6211">
                                            <p:txEl>
                                              <p:pRg st="4" end="4"/>
                                            </p:txEl>
                                          </p:spTgt>
                                        </p:tgtEl>
                                        <p:attrNameLst>
                                          <p:attrName>style.visibility</p:attrName>
                                        </p:attrNameLst>
                                      </p:cBhvr>
                                      <p:to>
                                        <p:strVal val="visible"/>
                                      </p:to>
                                    </p:set>
                                    <p:animEffect transition="in" filter="wipe(left)">
                                      <p:cBhvr>
                                        <p:cTn id="22" dur="1000"/>
                                        <p:tgtEl>
                                          <p:spTgt spid="606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B1F2BB89-A71C-4915-9C54-5E2DBF60ED79}"/>
              </a:ext>
            </a:extLst>
          </p:cNvPr>
          <p:cNvSpPr>
            <a:spLocks noGrp="1" noChangeArrowheads="1"/>
          </p:cNvSpPr>
          <p:nvPr>
            <p:ph idx="1"/>
          </p:nvPr>
        </p:nvSpPr>
        <p:spPr/>
        <p:txBody>
          <a:bodyPr/>
          <a:lstStyle/>
          <a:p>
            <a:pPr marL="107950" lvl="1" eaLnBrk="1" hangingPunct="1"/>
            <a:r>
              <a:rPr lang="en-AU" b="1" dirty="0">
                <a:solidFill>
                  <a:srgbClr val="1A71B7"/>
                </a:solidFill>
              </a:rPr>
              <a:t>Implementing the Policy Decision</a:t>
            </a:r>
          </a:p>
          <a:p>
            <a:pPr marL="107950" lvl="1" eaLnBrk="1" hangingPunct="1"/>
            <a:r>
              <a:rPr lang="en-AU" dirty="0"/>
              <a:t>Having decided the appropriate level for the federal funds rate, how does the Fed get the federal funds rate to move to the target level?</a:t>
            </a:r>
          </a:p>
          <a:p>
            <a:pPr marL="107950" lvl="1" eaLnBrk="1" hangingPunct="1"/>
            <a:r>
              <a:rPr lang="en-AU" dirty="0"/>
              <a:t>The answer is by using open market operations to adjust the quantity of bank reserves.</a:t>
            </a:r>
          </a:p>
          <a:p>
            <a:pPr marL="107950" defTabSz="457200" eaLnBrk="1" hangingPunct="1">
              <a:defRPr/>
            </a:pPr>
            <a:r>
              <a:rPr lang="en-AU" b="0" dirty="0">
                <a:solidFill>
                  <a:schemeClr val="tx1"/>
                </a:solidFill>
              </a:rPr>
              <a:t>To see how an open market operation changes the federal funds rate, we look at two markets</a:t>
            </a:r>
            <a:r>
              <a:rPr lang="en-AU" altLang="en-US" b="0" dirty="0">
                <a:solidFill>
                  <a:schemeClr val="tx1"/>
                </a:solidFill>
              </a:rPr>
              <a:t>:</a:t>
            </a:r>
          </a:p>
          <a:p>
            <a:pPr marL="450850" indent="-342900" defTabSz="457200" eaLnBrk="1" hangingPunct="1">
              <a:buClr>
                <a:srgbClr val="7030A0"/>
              </a:buClr>
              <a:buSzPct val="120000"/>
              <a:buFont typeface="Wingdings" panose="05000000000000000000" pitchFamily="2" charset="2"/>
              <a:buChar char="§"/>
              <a:defRPr/>
            </a:pPr>
            <a:r>
              <a:rPr lang="en-AU" altLang="en-US" b="0" dirty="0">
                <a:solidFill>
                  <a:schemeClr val="tx1"/>
                </a:solidFill>
              </a:rPr>
              <a:t>	The federal funds market</a:t>
            </a:r>
          </a:p>
          <a:p>
            <a:pPr marL="450850" indent="-342900" defTabSz="457200" eaLnBrk="1" hangingPunct="1">
              <a:buClr>
                <a:srgbClr val="7030A0"/>
              </a:buClr>
              <a:buSzPct val="120000"/>
              <a:buFont typeface="Wingdings" panose="05000000000000000000" pitchFamily="2" charset="2"/>
              <a:buChar char="§"/>
              <a:defRPr/>
            </a:pPr>
            <a:r>
              <a:rPr lang="en-AU" altLang="en-US" b="0" dirty="0">
                <a:solidFill>
                  <a:schemeClr val="tx1"/>
                </a:solidFill>
              </a:rPr>
              <a:t>	The market for bank reserves</a:t>
            </a:r>
            <a:endParaRPr lang="en-AU" dirty="0"/>
          </a:p>
          <a:p>
            <a:pPr marL="107950" lvl="1" eaLnBrk="1" hangingPunct="1"/>
            <a:endParaRPr lang="en-AU" dirty="0"/>
          </a:p>
        </p:txBody>
      </p:sp>
      <p:sp>
        <p:nvSpPr>
          <p:cNvPr id="24578" name="Rectangle 5">
            <a:extLst>
              <a:ext uri="{FF2B5EF4-FFF2-40B4-BE49-F238E27FC236}">
                <a16:creationId xmlns:a16="http://schemas.microsoft.com/office/drawing/2014/main" id="{42763863-C188-471E-B6C8-79C5D2366704}"/>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38442405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1000"/>
                                        <p:tgtEl>
                                          <p:spTgt spid="605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1000"/>
                                        <p:tgtEl>
                                          <p:spTgt spid="6051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187">
                                            <p:txEl>
                                              <p:pRg st="5" end="5"/>
                                            </p:txEl>
                                          </p:spTgt>
                                        </p:tgtEl>
                                        <p:attrNameLst>
                                          <p:attrName>style.visibility</p:attrName>
                                        </p:attrNameLst>
                                      </p:cBhvr>
                                      <p:to>
                                        <p:strVal val="visible"/>
                                      </p:to>
                                    </p:set>
                                    <p:animEffect transition="in" filter="wipe(left)">
                                      <p:cBhvr>
                                        <p:cTn id="27" dur="1000"/>
                                        <p:tgtEl>
                                          <p:spTgt spid="605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B1F2BB89-A71C-4915-9C54-5E2DBF60ED79}"/>
              </a:ext>
            </a:extLst>
          </p:cNvPr>
          <p:cNvSpPr>
            <a:spLocks noGrp="1" noChangeArrowheads="1"/>
          </p:cNvSpPr>
          <p:nvPr>
            <p:ph idx="1"/>
          </p:nvPr>
        </p:nvSpPr>
        <p:spPr>
          <a:xfrm>
            <a:off x="360363" y="1584325"/>
            <a:ext cx="8229600" cy="4968875"/>
          </a:xfrm>
        </p:spPr>
        <p:txBody>
          <a:bodyPr/>
          <a:lstStyle/>
          <a:p>
            <a:pPr marL="107950" lvl="1" eaLnBrk="1" hangingPunct="1"/>
            <a:r>
              <a:rPr lang="en-AU" b="1" dirty="0">
                <a:solidFill>
                  <a:srgbClr val="7030A0"/>
                </a:solidFill>
              </a:rPr>
              <a:t>The Federal Funds Market</a:t>
            </a:r>
          </a:p>
          <a:p>
            <a:pPr marL="107950" lvl="1" eaLnBrk="1" hangingPunct="1"/>
            <a:r>
              <a:rPr lang="en-AU" dirty="0"/>
              <a:t>In the</a:t>
            </a:r>
            <a:r>
              <a:rPr lang="en-AU" altLang="en-US" b="0" dirty="0">
                <a:solidFill>
                  <a:schemeClr val="tx1"/>
                </a:solidFill>
              </a:rPr>
              <a:t> federal funds market, the higher the federal funds rate, the greater is the quantity of overnight loans supplied and the smaller is the quantity demanded.</a:t>
            </a:r>
          </a:p>
          <a:p>
            <a:pPr marL="107950" lvl="1" eaLnBrk="1" hangingPunct="1"/>
            <a:r>
              <a:rPr lang="en-AU" altLang="en-US" dirty="0"/>
              <a:t>The equilibrium federal funds rate balances the quantities supplied and demanded.</a:t>
            </a:r>
          </a:p>
          <a:p>
            <a:pPr marL="107950" lvl="1" eaLnBrk="1" hangingPunct="1"/>
            <a:r>
              <a:rPr lang="en-AU" b="1" dirty="0">
                <a:solidFill>
                  <a:srgbClr val="7030A0"/>
                </a:solidFill>
              </a:rPr>
              <a:t>The Market for Bank Reserves</a:t>
            </a:r>
          </a:p>
          <a:p>
            <a:pPr marL="107950" lvl="1" eaLnBrk="1" hangingPunct="1"/>
            <a:r>
              <a:rPr lang="en-AU" dirty="0"/>
              <a:t>Lending in the federal funds market is an alternative to holding larger reserves while borrowing is an alternative to holding smaller reserves.</a:t>
            </a:r>
          </a:p>
        </p:txBody>
      </p:sp>
      <p:sp>
        <p:nvSpPr>
          <p:cNvPr id="24578" name="Rectangle 5">
            <a:extLst>
              <a:ext uri="{FF2B5EF4-FFF2-40B4-BE49-F238E27FC236}">
                <a16:creationId xmlns:a16="http://schemas.microsoft.com/office/drawing/2014/main" id="{42763863-C188-471E-B6C8-79C5D2366704}"/>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15673611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1000"/>
                                        <p:tgtEl>
                                          <p:spTgt spid="605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1000"/>
                                        <p:tgtEl>
                                          <p:spTgt spid="605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B1F2BB89-A71C-4915-9C54-5E2DBF60ED79}"/>
              </a:ext>
            </a:extLst>
          </p:cNvPr>
          <p:cNvSpPr>
            <a:spLocks noGrp="1" noChangeArrowheads="1"/>
          </p:cNvSpPr>
          <p:nvPr>
            <p:ph idx="1"/>
          </p:nvPr>
        </p:nvSpPr>
        <p:spPr>
          <a:xfrm>
            <a:off x="360363" y="1584325"/>
            <a:ext cx="8229600" cy="4968875"/>
          </a:xfrm>
        </p:spPr>
        <p:txBody>
          <a:bodyPr/>
          <a:lstStyle/>
          <a:p>
            <a:pPr marL="107950" lvl="1" eaLnBrk="1" hangingPunct="1"/>
            <a:r>
              <a:rPr lang="en-AU" dirty="0"/>
              <a:t>Banks hold reserves to meet required reserve ratio and excess reserves to make payments.</a:t>
            </a:r>
          </a:p>
          <a:p>
            <a:pPr marL="107950" lvl="1" eaLnBrk="1" hangingPunct="1"/>
            <a:r>
              <a:rPr lang="en-AU" dirty="0"/>
              <a:t>Because reserves can be loaned in the federal funds market at the f</a:t>
            </a:r>
            <a:r>
              <a:rPr lang="en-AU" altLang="en-US" b="0" dirty="0">
                <a:solidFill>
                  <a:schemeClr val="tx1"/>
                </a:solidFill>
              </a:rPr>
              <a:t>ederal funds rate, reserves are costly to hold.</a:t>
            </a:r>
          </a:p>
          <a:p>
            <a:pPr marL="107950" lvl="1" eaLnBrk="1" hangingPunct="1"/>
            <a:r>
              <a:rPr lang="en-AU" altLang="en-US" dirty="0"/>
              <a:t>The higher the federal funds rate, the smaller is the quantity of reserves demanded.</a:t>
            </a:r>
          </a:p>
        </p:txBody>
      </p:sp>
      <p:sp>
        <p:nvSpPr>
          <p:cNvPr id="24578" name="Rectangle 5">
            <a:extLst>
              <a:ext uri="{FF2B5EF4-FFF2-40B4-BE49-F238E27FC236}">
                <a16:creationId xmlns:a16="http://schemas.microsoft.com/office/drawing/2014/main" id="{42763863-C188-471E-B6C8-79C5D2366704}"/>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30645456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B1F2BB89-A71C-4915-9C54-5E2DBF60ED79}"/>
              </a:ext>
            </a:extLst>
          </p:cNvPr>
          <p:cNvSpPr>
            <a:spLocks noGrp="1" noChangeArrowheads="1"/>
          </p:cNvSpPr>
          <p:nvPr>
            <p:ph idx="1"/>
          </p:nvPr>
        </p:nvSpPr>
        <p:spPr>
          <a:xfrm>
            <a:off x="360363" y="1584325"/>
            <a:ext cx="8229600" cy="4968875"/>
          </a:xfrm>
        </p:spPr>
        <p:txBody>
          <a:bodyPr/>
          <a:lstStyle/>
          <a:p>
            <a:pPr marL="107950" lvl="1" eaLnBrk="1" hangingPunct="1"/>
            <a:r>
              <a:rPr lang="en-AU" b="1" dirty="0">
                <a:solidFill>
                  <a:srgbClr val="7030A0"/>
                </a:solidFill>
              </a:rPr>
              <a:t>Two Other Interest Rates</a:t>
            </a:r>
          </a:p>
          <a:p>
            <a:pPr marL="107950" lvl="1" eaLnBrk="1" hangingPunct="1"/>
            <a:r>
              <a:rPr lang="en-AU" dirty="0"/>
              <a:t>The Fed stands ready to make overnight loans to banks at an interest rate called the </a:t>
            </a:r>
            <a:r>
              <a:rPr lang="en-AU" b="1" dirty="0"/>
              <a:t>discount rate</a:t>
            </a:r>
            <a:r>
              <a:rPr lang="en-AU" dirty="0"/>
              <a:t>.</a:t>
            </a:r>
          </a:p>
          <a:p>
            <a:pPr marL="107950" lvl="1" eaLnBrk="1" hangingPunct="1"/>
            <a:r>
              <a:rPr lang="en-AU" dirty="0"/>
              <a:t>A bank will not borrow from another bank unless the interest rate is lower than or equal to the discount rate. </a:t>
            </a:r>
          </a:p>
          <a:p>
            <a:pPr marL="107950" lvl="1" eaLnBrk="1" hangingPunct="1"/>
            <a:r>
              <a:rPr lang="en-AU" dirty="0"/>
              <a:t>So, the discount rate caps the federal funds rate.</a:t>
            </a:r>
          </a:p>
          <a:p>
            <a:pPr marL="107950" lvl="1" eaLnBrk="1" hangingPunct="1"/>
            <a:r>
              <a:rPr lang="en-AU" dirty="0"/>
              <a:t>The Fed pays </a:t>
            </a:r>
            <a:r>
              <a:rPr lang="en-AU" b="1" dirty="0"/>
              <a:t>interest on reserves </a:t>
            </a:r>
            <a:r>
              <a:rPr lang="en-AU" dirty="0"/>
              <a:t>held at the Fed.</a:t>
            </a:r>
          </a:p>
          <a:p>
            <a:pPr marL="107950" lvl="1" eaLnBrk="1" hangingPunct="1"/>
            <a:r>
              <a:rPr lang="en-AU" dirty="0"/>
              <a:t>A bank will not lend reserves unless the interest rate is higher than or equal to the interest rate on reserves.</a:t>
            </a:r>
          </a:p>
          <a:p>
            <a:pPr marL="107950" lvl="1" eaLnBrk="1" hangingPunct="1"/>
            <a:r>
              <a:rPr lang="en-AU" dirty="0"/>
              <a:t>So, the interest rate on reserves sets a floor on the federal funds rate.</a:t>
            </a:r>
          </a:p>
        </p:txBody>
      </p:sp>
      <p:sp>
        <p:nvSpPr>
          <p:cNvPr id="24578" name="Rectangle 5">
            <a:extLst>
              <a:ext uri="{FF2B5EF4-FFF2-40B4-BE49-F238E27FC236}">
                <a16:creationId xmlns:a16="http://schemas.microsoft.com/office/drawing/2014/main" id="{42763863-C188-471E-B6C8-79C5D2366704}"/>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1211889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1000"/>
                                        <p:tgtEl>
                                          <p:spTgt spid="605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1000"/>
                                        <p:tgtEl>
                                          <p:spTgt spid="6051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187">
                                            <p:txEl>
                                              <p:pRg st="5" end="5"/>
                                            </p:txEl>
                                          </p:spTgt>
                                        </p:tgtEl>
                                        <p:attrNameLst>
                                          <p:attrName>style.visibility</p:attrName>
                                        </p:attrNameLst>
                                      </p:cBhvr>
                                      <p:to>
                                        <p:strVal val="visible"/>
                                      </p:to>
                                    </p:set>
                                    <p:animEffect transition="in" filter="wipe(left)">
                                      <p:cBhvr>
                                        <p:cTn id="27" dur="1000"/>
                                        <p:tgtEl>
                                          <p:spTgt spid="6051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5187">
                                            <p:txEl>
                                              <p:pRg st="6" end="6"/>
                                            </p:txEl>
                                          </p:spTgt>
                                        </p:tgtEl>
                                        <p:attrNameLst>
                                          <p:attrName>style.visibility</p:attrName>
                                        </p:attrNameLst>
                                      </p:cBhvr>
                                      <p:to>
                                        <p:strVal val="visible"/>
                                      </p:to>
                                    </p:set>
                                    <p:animEffect transition="in" filter="wipe(left)">
                                      <p:cBhvr>
                                        <p:cTn id="32" dur="1000"/>
                                        <p:tgtEl>
                                          <p:spTgt spid="605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7" name="Rectangle 3">
            <a:extLst>
              <a:ext uri="{FF2B5EF4-FFF2-40B4-BE49-F238E27FC236}">
                <a16:creationId xmlns:a16="http://schemas.microsoft.com/office/drawing/2014/main" id="{B1F2BB89-A71C-4915-9C54-5E2DBF60ED79}"/>
              </a:ext>
            </a:extLst>
          </p:cNvPr>
          <p:cNvSpPr>
            <a:spLocks noGrp="1" noChangeArrowheads="1"/>
          </p:cNvSpPr>
          <p:nvPr>
            <p:ph idx="1"/>
          </p:nvPr>
        </p:nvSpPr>
        <p:spPr>
          <a:xfrm>
            <a:off x="360363" y="1584325"/>
            <a:ext cx="8229600" cy="4968875"/>
          </a:xfrm>
        </p:spPr>
        <p:txBody>
          <a:bodyPr/>
          <a:lstStyle/>
          <a:p>
            <a:pPr marL="107950" lvl="1" eaLnBrk="1" hangingPunct="1"/>
            <a:r>
              <a:rPr lang="en-AU" dirty="0"/>
              <a:t>The discount rate and the interest rate paid on bank reserves held at the Fed create a corridor that limits the movement of the federal funds rate.</a:t>
            </a:r>
          </a:p>
          <a:p>
            <a:pPr marL="107950" lvl="1" eaLnBrk="1" hangingPunct="1"/>
            <a:r>
              <a:rPr lang="en-AU" dirty="0"/>
              <a:t>The corridor is 0.5 percentage points.</a:t>
            </a:r>
          </a:p>
          <a:p>
            <a:pPr marL="107950" lvl="1" eaLnBrk="1" hangingPunct="1"/>
            <a:r>
              <a:rPr lang="en-AU" dirty="0"/>
              <a:t>When the interest rate on reserves is 2.0 percent, the discount rate is 1.5 percent. </a:t>
            </a:r>
          </a:p>
          <a:p>
            <a:pPr marL="107950" lvl="1" eaLnBrk="1" hangingPunct="1"/>
            <a:r>
              <a:rPr lang="en-AU" dirty="0"/>
              <a:t>In normal times, the Fed sets the federal funds rate at the </a:t>
            </a:r>
            <a:r>
              <a:rPr lang="en-AU" dirty="0" err="1"/>
              <a:t>center</a:t>
            </a:r>
            <a:r>
              <a:rPr lang="en-AU" dirty="0"/>
              <a:t> of the corridor.</a:t>
            </a:r>
          </a:p>
        </p:txBody>
      </p:sp>
      <p:sp>
        <p:nvSpPr>
          <p:cNvPr id="24578" name="Rectangle 5">
            <a:extLst>
              <a:ext uri="{FF2B5EF4-FFF2-40B4-BE49-F238E27FC236}">
                <a16:creationId xmlns:a16="http://schemas.microsoft.com/office/drawing/2014/main" id="{42763863-C188-471E-B6C8-79C5D2366704}"/>
              </a:ext>
            </a:extLst>
          </p:cNvPr>
          <p:cNvSpPr>
            <a:spLocks noGrp="1" noChangeArrowheads="1"/>
          </p:cNvSpPr>
          <p:nvPr>
            <p:ph type="title"/>
          </p:nvPr>
        </p:nvSpPr>
        <p:spPr>
          <a:noFill/>
        </p:spPr>
        <p:txBody>
          <a:bodyPr/>
          <a:lstStyle/>
          <a:p>
            <a:pPr eaLnBrk="1" hangingPunct="1"/>
            <a:r>
              <a:rPr lang="en-AU" altLang="en-US"/>
              <a:t>The Conduct of Monetary Policy</a:t>
            </a:r>
          </a:p>
        </p:txBody>
      </p:sp>
    </p:spTree>
    <p:extLst>
      <p:ext uri="{BB962C8B-B14F-4D97-AF65-F5344CB8AC3E}">
        <p14:creationId xmlns:p14="http://schemas.microsoft.com/office/powerpoint/2010/main" val="3495555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1000"/>
                                        <p:tgtEl>
                                          <p:spTgt spid="605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1000"/>
                                        <p:tgtEl>
                                          <p:spTgt spid="605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1000"/>
                                        <p:tgtEl>
                                          <p:spTgt spid="605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1" name="Rectangle 3">
            <a:extLst>
              <a:ext uri="{FF2B5EF4-FFF2-40B4-BE49-F238E27FC236}">
                <a16:creationId xmlns:a16="http://schemas.microsoft.com/office/drawing/2014/main" id="{66AE071C-C5D0-4D3F-92F5-8F5E31A9489E}"/>
              </a:ext>
            </a:extLst>
          </p:cNvPr>
          <p:cNvSpPr>
            <a:spLocks noGrp="1" noChangeArrowheads="1"/>
          </p:cNvSpPr>
          <p:nvPr>
            <p:ph idx="1"/>
          </p:nvPr>
        </p:nvSpPr>
        <p:spPr>
          <a:xfrm>
            <a:off x="360363" y="1584325"/>
            <a:ext cx="3983037" cy="4525963"/>
          </a:xfrm>
        </p:spPr>
        <p:txBody>
          <a:bodyPr/>
          <a:lstStyle/>
          <a:p>
            <a:pPr marL="107950" lvl="1" eaLnBrk="1" hangingPunct="1"/>
            <a:r>
              <a:rPr lang="en-AU" altLang="en-US" dirty="0"/>
              <a:t>Figure 14.3 illustrates the market for bank reserves.</a:t>
            </a:r>
          </a:p>
          <a:p>
            <a:pPr marL="107950" lvl="1" eaLnBrk="1" hangingPunct="1"/>
            <a:r>
              <a:rPr lang="en-AU" altLang="en-US" dirty="0"/>
              <a:t>The </a:t>
            </a:r>
            <a:r>
              <a:rPr lang="en-AU" altLang="en-US" i="1" dirty="0"/>
              <a:t>x</a:t>
            </a:r>
            <a:r>
              <a:rPr lang="en-AU" altLang="en-US" dirty="0"/>
              <a:t>-axis measures the quantity of reserves held on deposit at the Fed.</a:t>
            </a:r>
          </a:p>
          <a:p>
            <a:pPr marL="107950" lvl="1" eaLnBrk="1" hangingPunct="1"/>
            <a:r>
              <a:rPr lang="en-AU" altLang="en-US" dirty="0"/>
              <a:t>The </a:t>
            </a:r>
            <a:r>
              <a:rPr lang="en-AU" altLang="en-US" i="1" dirty="0"/>
              <a:t>y</a:t>
            </a:r>
            <a:r>
              <a:rPr lang="en-AU" altLang="en-US" dirty="0"/>
              <a:t>-axis measures the federal funds rate.</a:t>
            </a:r>
          </a:p>
          <a:p>
            <a:pPr marL="107950" lvl="1" eaLnBrk="1" hangingPunct="1"/>
            <a:r>
              <a:rPr lang="en-AU" altLang="en-US" dirty="0"/>
              <a:t>The banks’ demand curve for reserves is </a:t>
            </a:r>
            <a:r>
              <a:rPr lang="en-AU" altLang="en-US" i="1" dirty="0"/>
              <a:t>RD.</a:t>
            </a:r>
          </a:p>
        </p:txBody>
      </p:sp>
      <p:sp>
        <p:nvSpPr>
          <p:cNvPr id="25603" name="Rectangle 19">
            <a:extLst>
              <a:ext uri="{FF2B5EF4-FFF2-40B4-BE49-F238E27FC236}">
                <a16:creationId xmlns:a16="http://schemas.microsoft.com/office/drawing/2014/main" id="{5C3194DE-4499-4FC3-A08E-100C4DC6012F}"/>
              </a:ext>
            </a:extLst>
          </p:cNvPr>
          <p:cNvSpPr>
            <a:spLocks noGrp="1" noChangeArrowheads="1"/>
          </p:cNvSpPr>
          <p:nvPr>
            <p:ph type="title"/>
          </p:nvPr>
        </p:nvSpPr>
        <p:spPr>
          <a:noFill/>
          <a:ln/>
        </p:spPr>
        <p:txBody>
          <a:bodyPr/>
          <a:lstStyle/>
          <a:p>
            <a:pPr eaLnBrk="1" hangingPunct="1"/>
            <a:r>
              <a:rPr lang="en-AU" altLang="en-US"/>
              <a:t>The Conduct of Monetary Policy</a:t>
            </a:r>
          </a:p>
        </p:txBody>
      </p:sp>
      <p:pic>
        <p:nvPicPr>
          <p:cNvPr id="7" name="Picture 6">
            <a:extLst>
              <a:ext uri="{FF2B5EF4-FFF2-40B4-BE49-F238E27FC236}">
                <a16:creationId xmlns:a16="http://schemas.microsoft.com/office/drawing/2014/main" id="{1B8C5B0E-61E8-41A8-BF10-CDFDAAB3B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8" name="Picture 7">
            <a:extLst>
              <a:ext uri="{FF2B5EF4-FFF2-40B4-BE49-F238E27FC236}">
                <a16:creationId xmlns:a16="http://schemas.microsoft.com/office/drawing/2014/main" id="{117DA9E8-B0CD-46E7-8616-EF05A59D0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6" name="Picture 7">
            <a:hlinkClick r:id="rId5" action="ppaction://hlinksldjump" tooltip="Click to expand the figure"/>
            <a:extLst>
              <a:ext uri="{FF2B5EF4-FFF2-40B4-BE49-F238E27FC236}">
                <a16:creationId xmlns:a16="http://schemas.microsoft.com/office/drawing/2014/main" id="{B745C56E-647B-4917-8D78-3273631FAC7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77000"/>
            <a:ext cx="222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2531">
                                            <p:txEl>
                                              <p:pRg st="1" end="1"/>
                                            </p:txEl>
                                          </p:spTgt>
                                        </p:tgtEl>
                                        <p:attrNameLst>
                                          <p:attrName>style.visibility</p:attrName>
                                        </p:attrNameLst>
                                      </p:cBhvr>
                                      <p:to>
                                        <p:strVal val="visible"/>
                                      </p:to>
                                    </p:set>
                                    <p:animEffect transition="in" filter="wipe(left)">
                                      <p:cBhvr>
                                        <p:cTn id="7" dur="1000"/>
                                        <p:tgtEl>
                                          <p:spTgt spid="66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2531">
                                            <p:txEl>
                                              <p:pRg st="2" end="2"/>
                                            </p:txEl>
                                          </p:spTgt>
                                        </p:tgtEl>
                                        <p:attrNameLst>
                                          <p:attrName>style.visibility</p:attrName>
                                        </p:attrNameLst>
                                      </p:cBhvr>
                                      <p:to>
                                        <p:strVal val="visible"/>
                                      </p:to>
                                    </p:set>
                                    <p:animEffect transition="in" filter="wipe(left)">
                                      <p:cBhvr>
                                        <p:cTn id="12" dur="1000"/>
                                        <p:tgtEl>
                                          <p:spTgt spid="66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2531">
                                            <p:txEl>
                                              <p:pRg st="3" end="3"/>
                                            </p:txEl>
                                          </p:spTgt>
                                        </p:tgtEl>
                                        <p:attrNameLst>
                                          <p:attrName>style.visibility</p:attrName>
                                        </p:attrNameLst>
                                      </p:cBhvr>
                                      <p:to>
                                        <p:strVal val="visible"/>
                                      </p:to>
                                    </p:set>
                                    <p:animEffect transition="in" filter="wipe(left)">
                                      <p:cBhvr>
                                        <p:cTn id="17" dur="1000"/>
                                        <p:tgtEl>
                                          <p:spTgt spid="662531">
                                            <p:txEl>
                                              <p:pRg st="3" end="3"/>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45DD3A-950E-4C5C-808D-EF8912ACC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2" name="Picture 11">
            <a:extLst>
              <a:ext uri="{FF2B5EF4-FFF2-40B4-BE49-F238E27FC236}">
                <a16:creationId xmlns:a16="http://schemas.microsoft.com/office/drawing/2014/main" id="{DE9F23E0-DA39-4893-A1BB-EF4B7C11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3" name="Picture 12">
            <a:extLst>
              <a:ext uri="{FF2B5EF4-FFF2-40B4-BE49-F238E27FC236}">
                <a16:creationId xmlns:a16="http://schemas.microsoft.com/office/drawing/2014/main" id="{A7AF91C6-7144-42AF-BA31-3FCB7E340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4" name="Picture 13">
            <a:extLst>
              <a:ext uri="{FF2B5EF4-FFF2-40B4-BE49-F238E27FC236}">
                <a16:creationId xmlns:a16="http://schemas.microsoft.com/office/drawing/2014/main" id="{5BD37C89-1001-4FAE-AA07-55143C37A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5" name="Picture 14">
            <a:extLst>
              <a:ext uri="{FF2B5EF4-FFF2-40B4-BE49-F238E27FC236}">
                <a16:creationId xmlns:a16="http://schemas.microsoft.com/office/drawing/2014/main" id="{BA92B2E8-91C8-44D2-B080-9DBE9A7D80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6" name="Picture 15">
            <a:extLst>
              <a:ext uri="{FF2B5EF4-FFF2-40B4-BE49-F238E27FC236}">
                <a16:creationId xmlns:a16="http://schemas.microsoft.com/office/drawing/2014/main" id="{97AC672A-CC05-4718-8FDC-C99BD823AB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7" name="Picture 16">
            <a:extLst>
              <a:ext uri="{FF2B5EF4-FFF2-40B4-BE49-F238E27FC236}">
                <a16:creationId xmlns:a16="http://schemas.microsoft.com/office/drawing/2014/main" id="{CB5E3AB2-6F5A-4493-8DEA-1B52916446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8" name="Picture 17">
            <a:extLst>
              <a:ext uri="{FF2B5EF4-FFF2-40B4-BE49-F238E27FC236}">
                <a16:creationId xmlns:a16="http://schemas.microsoft.com/office/drawing/2014/main" id="{C8714D9A-5EBD-41FE-9657-56E1901705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pic>
        <p:nvPicPr>
          <p:cNvPr id="19" name="Picture 18">
            <a:extLst>
              <a:ext uri="{FF2B5EF4-FFF2-40B4-BE49-F238E27FC236}">
                <a16:creationId xmlns:a16="http://schemas.microsoft.com/office/drawing/2014/main" id="{ABC6ABCD-F513-4F97-AA69-A0D990ED5C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4000" y="828000"/>
            <a:ext cx="5210175" cy="49149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1000"/>
                                        <p:tgtEl>
                                          <p:spTgt spid="18"/>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5" name="Rectangle 3">
            <a:extLst>
              <a:ext uri="{FF2B5EF4-FFF2-40B4-BE49-F238E27FC236}">
                <a16:creationId xmlns:a16="http://schemas.microsoft.com/office/drawing/2014/main" id="{339BE00E-AEB9-4799-8967-55875768FD74}"/>
              </a:ext>
            </a:extLst>
          </p:cNvPr>
          <p:cNvSpPr>
            <a:spLocks noGrp="1" noChangeArrowheads="1"/>
          </p:cNvSpPr>
          <p:nvPr>
            <p:ph idx="1"/>
          </p:nvPr>
        </p:nvSpPr>
        <p:spPr/>
        <p:txBody>
          <a:bodyPr/>
          <a:lstStyle/>
          <a:p>
            <a:pPr marL="107950" lvl="1" eaLnBrk="1" hangingPunct="1"/>
            <a:r>
              <a:rPr lang="en-AU" altLang="en-US" dirty="0"/>
              <a:t>The interest rate that the Fed pays on reserves is </a:t>
            </a:r>
            <a:br>
              <a:rPr lang="en-AU" altLang="en-US" dirty="0"/>
            </a:br>
            <a:r>
              <a:rPr lang="en-AU" altLang="en-US" dirty="0"/>
              <a:t>1.5 percent.</a:t>
            </a:r>
          </a:p>
          <a:p>
            <a:pPr marL="107950" lvl="1" eaLnBrk="1" hangingPunct="1"/>
            <a:r>
              <a:rPr lang="en-AU" altLang="en-US" dirty="0"/>
              <a:t>The discount rate is 2.0 percent—0.5 percentage points above the interest rate on reserves.</a:t>
            </a:r>
          </a:p>
          <a:p>
            <a:pPr marL="107950" lvl="1" eaLnBrk="1" hangingPunct="1"/>
            <a:r>
              <a:rPr lang="en-AU" altLang="en-US" dirty="0"/>
              <a:t>The blue band is the corridor.</a:t>
            </a:r>
          </a:p>
          <a:p>
            <a:pPr marL="107950" lvl="1" eaLnBrk="1" hangingPunct="1"/>
            <a:endParaRPr lang="en-AU" altLang="en-US" dirty="0"/>
          </a:p>
        </p:txBody>
      </p:sp>
      <p:sp>
        <p:nvSpPr>
          <p:cNvPr id="28675" name="Rectangle 21">
            <a:extLst>
              <a:ext uri="{FF2B5EF4-FFF2-40B4-BE49-F238E27FC236}">
                <a16:creationId xmlns:a16="http://schemas.microsoft.com/office/drawing/2014/main" id="{08EF6812-7780-4883-8A4B-006617BD7FE7}"/>
              </a:ext>
            </a:extLst>
          </p:cNvPr>
          <p:cNvSpPr>
            <a:spLocks noGrp="1" noChangeArrowheads="1"/>
          </p:cNvSpPr>
          <p:nvPr>
            <p:ph type="title"/>
          </p:nvPr>
        </p:nvSpPr>
        <p:spPr>
          <a:noFill/>
          <a:ln/>
        </p:spPr>
        <p:txBody>
          <a:bodyPr/>
          <a:lstStyle/>
          <a:p>
            <a:pPr eaLnBrk="1" hangingPunct="1"/>
            <a:r>
              <a:rPr lang="en-AU" altLang="en-US"/>
              <a:t>The Conduct of Monetary Policy</a:t>
            </a:r>
          </a:p>
        </p:txBody>
      </p:sp>
      <p:pic>
        <p:nvPicPr>
          <p:cNvPr id="9" name="Picture 8">
            <a:extLst>
              <a:ext uri="{FF2B5EF4-FFF2-40B4-BE49-F238E27FC236}">
                <a16:creationId xmlns:a16="http://schemas.microsoft.com/office/drawing/2014/main" id="{CB466309-8C06-42DB-8DF3-ACE638EDE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0" name="Picture 9">
            <a:extLst>
              <a:ext uri="{FF2B5EF4-FFF2-40B4-BE49-F238E27FC236}">
                <a16:creationId xmlns:a16="http://schemas.microsoft.com/office/drawing/2014/main" id="{88F45949-E6D1-4035-B16C-F62BE5F22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1" name="Picture 10">
            <a:extLst>
              <a:ext uri="{FF2B5EF4-FFF2-40B4-BE49-F238E27FC236}">
                <a16:creationId xmlns:a16="http://schemas.microsoft.com/office/drawing/2014/main" id="{54A581CE-9655-41EC-BF66-CB0F87B69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7" name="Picture 16">
            <a:extLst>
              <a:ext uri="{FF2B5EF4-FFF2-40B4-BE49-F238E27FC236}">
                <a16:creationId xmlns:a16="http://schemas.microsoft.com/office/drawing/2014/main" id="{5ABE3A30-BB82-4AD7-8CA7-2E42A379F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8" name="Picture 17">
            <a:extLst>
              <a:ext uri="{FF2B5EF4-FFF2-40B4-BE49-F238E27FC236}">
                <a16:creationId xmlns:a16="http://schemas.microsoft.com/office/drawing/2014/main" id="{9E053301-D896-4383-B62F-EC819C2A0F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wipe(left)">
                                      <p:cBhvr>
                                        <p:cTn id="12" dur="1000"/>
                                        <p:tgtEl>
                                          <p:spTgt spid="617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7475">
                                            <p:txEl>
                                              <p:pRg st="2" end="2"/>
                                            </p:txEl>
                                          </p:spTgt>
                                        </p:tgtEl>
                                        <p:attrNameLst>
                                          <p:attrName>style.visibility</p:attrName>
                                        </p:attrNameLst>
                                      </p:cBhvr>
                                      <p:to>
                                        <p:strVal val="visible"/>
                                      </p:to>
                                    </p:set>
                                    <p:animEffect transition="in" filter="wipe(left)">
                                      <p:cBhvr>
                                        <p:cTn id="22" dur="1000"/>
                                        <p:tgtEl>
                                          <p:spTgt spid="6174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a:extLst>
              <a:ext uri="{FF2B5EF4-FFF2-40B4-BE49-F238E27FC236}">
                <a16:creationId xmlns:a16="http://schemas.microsoft.com/office/drawing/2014/main" id="{E74CF606-1FFE-4CEA-9F6C-50D10CB7D16B}"/>
              </a:ext>
            </a:extLst>
          </p:cNvPr>
          <p:cNvSpPr>
            <a:spLocks noGrp="1" noChangeArrowheads="1"/>
          </p:cNvSpPr>
          <p:nvPr>
            <p:ph idx="4294967295"/>
          </p:nvPr>
        </p:nvSpPr>
        <p:spPr bwMode="auto">
          <a:xfrm>
            <a:off x="1079500" y="1655762"/>
            <a:ext cx="7454900" cy="4668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b="0" dirty="0">
                <a:solidFill>
                  <a:schemeClr val="tx1"/>
                </a:solidFill>
                <a:cs typeface="Arial" panose="020B0604020202020204" pitchFamily="34" charset="0"/>
              </a:rPr>
              <a:t>Describe the objectives of U.S. monetary policy, and the framework for setting an achieving them</a:t>
            </a:r>
          </a:p>
          <a:p>
            <a:pPr>
              <a:spcBef>
                <a:spcPts val="1400"/>
              </a:spcBef>
              <a:spcAft>
                <a:spcPts val="600"/>
              </a:spcAft>
              <a:buClr>
                <a:srgbClr val="F04B22"/>
              </a:buClr>
              <a:buSzPct val="80000"/>
              <a:buFont typeface="Wingdings" panose="05000000000000000000" pitchFamily="2" charset="2"/>
              <a:buChar char="u"/>
            </a:pPr>
            <a:r>
              <a:rPr lang="en-CA" altLang="en-US" b="0" dirty="0">
                <a:solidFill>
                  <a:schemeClr val="tx1"/>
                </a:solidFill>
                <a:cs typeface="Arial" panose="020B0604020202020204" pitchFamily="34" charset="0"/>
              </a:rPr>
              <a:t>Explain how the Federal Reserve makes its interest rate decision and achieves its interest rate target</a:t>
            </a:r>
          </a:p>
          <a:p>
            <a:pPr>
              <a:spcBef>
                <a:spcPts val="1400"/>
              </a:spcBef>
              <a:spcAft>
                <a:spcPts val="600"/>
              </a:spcAft>
              <a:buClr>
                <a:srgbClr val="F04B22"/>
              </a:buClr>
              <a:buSzPct val="80000"/>
              <a:buFont typeface="Wingdings" panose="05000000000000000000" pitchFamily="2" charset="2"/>
              <a:buChar char="u"/>
            </a:pPr>
            <a:r>
              <a:rPr lang="en-CA" altLang="en-US" b="0" dirty="0">
                <a:solidFill>
                  <a:schemeClr val="tx1"/>
                </a:solidFill>
                <a:cs typeface="Arial" panose="020B0604020202020204" pitchFamily="34" charset="0"/>
              </a:rPr>
              <a:t>Explain the transmission channels through which the Federal Reserve influences real GDP, jobs, and inflation</a:t>
            </a:r>
          </a:p>
          <a:p>
            <a:pPr>
              <a:spcBef>
                <a:spcPts val="1400"/>
              </a:spcBef>
              <a:spcAft>
                <a:spcPts val="600"/>
              </a:spcAft>
              <a:buClr>
                <a:srgbClr val="F04B22"/>
              </a:buClr>
              <a:buSzPct val="80000"/>
              <a:buFont typeface="Wingdings" panose="05000000000000000000" pitchFamily="2" charset="2"/>
              <a:buChar char="u"/>
            </a:pPr>
            <a:r>
              <a:rPr lang="en-CA" altLang="en-US" b="0" dirty="0">
                <a:solidFill>
                  <a:schemeClr val="tx1"/>
                </a:solidFill>
                <a:cs typeface="Arial" panose="020B0604020202020204" pitchFamily="34" charset="0"/>
              </a:rPr>
              <a:t>Describe the Fed’s actions and macroprudential regulations prompted by the 2008 financial crisis</a:t>
            </a:r>
          </a:p>
        </p:txBody>
      </p:sp>
      <p:sp>
        <p:nvSpPr>
          <p:cNvPr id="4" name="Rectangle 2">
            <a:extLst>
              <a:ext uri="{FF2B5EF4-FFF2-40B4-BE49-F238E27FC236}">
                <a16:creationId xmlns:a16="http://schemas.microsoft.com/office/drawing/2014/main" id="{2B286262-89F9-40FB-AFB8-C397EA91DDB6}"/>
              </a:ext>
            </a:extLst>
          </p:cNvPr>
          <p:cNvSpPr txBox="1">
            <a:spLocks noChangeArrowheads="1"/>
          </p:cNvSpPr>
          <p:nvPr/>
        </p:nvSpPr>
        <p:spPr bwMode="auto">
          <a:xfrm>
            <a:off x="533400" y="9017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a:lstStyle>
          <a:p>
            <a:pPr eaLnBrk="1" hangingPunct="1">
              <a:defRPr/>
            </a:pPr>
            <a:r>
              <a:rPr lang="en-US" altLang="en-US" sz="2800" kern="0">
                <a:solidFill>
                  <a:srgbClr val="FF0000"/>
                </a:solidFill>
                <a:cs typeface="Arial" panose="020B0604020202020204" pitchFamily="34" charset="0"/>
              </a:rPr>
              <a:t>After studying this chapter, you will be able to:</a:t>
            </a:r>
            <a:endParaRPr lang="en-US" altLang="en-US" sz="2800" kern="0" dirty="0">
              <a:solidFill>
                <a:srgbClr val="FF000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3" name="Rectangle 3">
            <a:extLst>
              <a:ext uri="{FF2B5EF4-FFF2-40B4-BE49-F238E27FC236}">
                <a16:creationId xmlns:a16="http://schemas.microsoft.com/office/drawing/2014/main" id="{7746674A-F4D1-4037-9C70-4154C07DB1F9}"/>
              </a:ext>
            </a:extLst>
          </p:cNvPr>
          <p:cNvSpPr>
            <a:spLocks noGrp="1" noChangeArrowheads="1"/>
          </p:cNvSpPr>
          <p:nvPr>
            <p:ph idx="1"/>
          </p:nvPr>
        </p:nvSpPr>
        <p:spPr>
          <a:xfrm>
            <a:off x="360363" y="1584325"/>
            <a:ext cx="3983037" cy="4525963"/>
          </a:xfrm>
        </p:spPr>
        <p:txBody>
          <a:bodyPr/>
          <a:lstStyle/>
          <a:p>
            <a:pPr marL="107950" lvl="1" eaLnBrk="1" hangingPunct="1"/>
            <a:r>
              <a:rPr lang="en-AU" altLang="en-US" dirty="0"/>
              <a:t>To hit the federal funds target of 1.75 percent, </a:t>
            </a:r>
          </a:p>
          <a:p>
            <a:pPr marL="107950" lvl="1" eaLnBrk="1" hangingPunct="1"/>
            <a:r>
              <a:rPr lang="en-AU" altLang="en-US" dirty="0"/>
              <a:t>the Fed uses open market operations to make the supply of reserves </a:t>
            </a:r>
            <a:r>
              <a:rPr lang="en-AU" altLang="en-US" i="1" dirty="0"/>
              <a:t>RS</a:t>
            </a:r>
            <a:r>
              <a:rPr lang="en-AU" altLang="en-US" baseline="-25000" dirty="0"/>
              <a:t>0</a:t>
            </a:r>
            <a:r>
              <a:rPr lang="en-AU" altLang="en-US" dirty="0"/>
              <a:t>.</a:t>
            </a:r>
          </a:p>
          <a:p>
            <a:pPr marL="107950" lvl="1" eaLnBrk="1" hangingPunct="1"/>
            <a:r>
              <a:rPr lang="en-AU" altLang="en-US" dirty="0"/>
              <a:t>In recent years, the federal funds target has been at the bottom of the corridor. </a:t>
            </a:r>
          </a:p>
          <a:p>
            <a:pPr marL="107950" lvl="1" eaLnBrk="1" hangingPunct="1"/>
            <a:r>
              <a:rPr lang="en-AU" altLang="en-US" dirty="0"/>
              <a:t>To hits this target, the Fed  has made the supply of reserves </a:t>
            </a:r>
            <a:r>
              <a:rPr lang="en-AU" altLang="en-US" i="1" dirty="0"/>
              <a:t>RS</a:t>
            </a:r>
            <a:r>
              <a:rPr lang="en-AU" altLang="en-US" i="1" baseline="-25000" dirty="0"/>
              <a:t>1</a:t>
            </a:r>
            <a:r>
              <a:rPr lang="en-AU" altLang="en-US" dirty="0"/>
              <a:t>.</a:t>
            </a:r>
          </a:p>
        </p:txBody>
      </p:sp>
      <p:sp>
        <p:nvSpPr>
          <p:cNvPr id="29699" name="Rectangle 13">
            <a:extLst>
              <a:ext uri="{FF2B5EF4-FFF2-40B4-BE49-F238E27FC236}">
                <a16:creationId xmlns:a16="http://schemas.microsoft.com/office/drawing/2014/main" id="{B7F28FC7-A73D-4E35-AE39-159492296B0C}"/>
              </a:ext>
            </a:extLst>
          </p:cNvPr>
          <p:cNvSpPr>
            <a:spLocks noGrp="1" noChangeArrowheads="1"/>
          </p:cNvSpPr>
          <p:nvPr>
            <p:ph type="title"/>
          </p:nvPr>
        </p:nvSpPr>
        <p:spPr>
          <a:noFill/>
          <a:ln/>
        </p:spPr>
        <p:txBody>
          <a:bodyPr/>
          <a:lstStyle/>
          <a:p>
            <a:pPr eaLnBrk="1" hangingPunct="1"/>
            <a:r>
              <a:rPr lang="en-AU" altLang="en-US"/>
              <a:t>The Conduct of Monetary Policy</a:t>
            </a:r>
          </a:p>
        </p:txBody>
      </p:sp>
      <p:pic>
        <p:nvPicPr>
          <p:cNvPr id="9" name="Picture 8">
            <a:extLst>
              <a:ext uri="{FF2B5EF4-FFF2-40B4-BE49-F238E27FC236}">
                <a16:creationId xmlns:a16="http://schemas.microsoft.com/office/drawing/2014/main" id="{AD5587FB-A64A-4F85-8282-18ACA5FBE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0" name="Picture 9">
            <a:extLst>
              <a:ext uri="{FF2B5EF4-FFF2-40B4-BE49-F238E27FC236}">
                <a16:creationId xmlns:a16="http://schemas.microsoft.com/office/drawing/2014/main" id="{EE5FEA1E-21D9-44BE-B76B-F6C1DC004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1" name="Picture 10">
            <a:extLst>
              <a:ext uri="{FF2B5EF4-FFF2-40B4-BE49-F238E27FC236}">
                <a16:creationId xmlns:a16="http://schemas.microsoft.com/office/drawing/2014/main" id="{8BB7C281-55D5-4DBA-98F0-8327BE4BC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2" name="Picture 11">
            <a:extLst>
              <a:ext uri="{FF2B5EF4-FFF2-40B4-BE49-F238E27FC236}">
                <a16:creationId xmlns:a16="http://schemas.microsoft.com/office/drawing/2014/main" id="{5044E634-4683-4F36-B9F8-568B580599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8" name="Picture 17">
            <a:extLst>
              <a:ext uri="{FF2B5EF4-FFF2-40B4-BE49-F238E27FC236}">
                <a16:creationId xmlns:a16="http://schemas.microsoft.com/office/drawing/2014/main" id="{EBA744F4-99E9-4236-A1CA-DE41DC4A37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19" name="Picture 18">
            <a:extLst>
              <a:ext uri="{FF2B5EF4-FFF2-40B4-BE49-F238E27FC236}">
                <a16:creationId xmlns:a16="http://schemas.microsoft.com/office/drawing/2014/main" id="{58242187-040B-495E-B753-ED54AEEF9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20" name="Picture 19">
            <a:extLst>
              <a:ext uri="{FF2B5EF4-FFF2-40B4-BE49-F238E27FC236}">
                <a16:creationId xmlns:a16="http://schemas.microsoft.com/office/drawing/2014/main" id="{C9FCB021-AD20-4567-A372-230FA90B28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21" name="Picture 20">
            <a:extLst>
              <a:ext uri="{FF2B5EF4-FFF2-40B4-BE49-F238E27FC236}">
                <a16:creationId xmlns:a16="http://schemas.microsoft.com/office/drawing/2014/main" id="{48B170B9-73CE-4B28-9818-AD1BB7626E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pic>
        <p:nvPicPr>
          <p:cNvPr id="22" name="Picture 21">
            <a:extLst>
              <a:ext uri="{FF2B5EF4-FFF2-40B4-BE49-F238E27FC236}">
                <a16:creationId xmlns:a16="http://schemas.microsoft.com/office/drawing/2014/main" id="{36B2EC4D-37BA-4FA6-8332-643F8D1264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3751" y="1828800"/>
            <a:ext cx="4149249" cy="3914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5283">
                                            <p:txEl>
                                              <p:pRg st="1" end="1"/>
                                            </p:txEl>
                                          </p:spTgt>
                                        </p:tgtEl>
                                        <p:attrNameLst>
                                          <p:attrName>style.visibility</p:attrName>
                                        </p:attrNameLst>
                                      </p:cBhvr>
                                      <p:to>
                                        <p:strVal val="visible"/>
                                      </p:to>
                                    </p:set>
                                    <p:animEffect transition="in" filter="wipe(left)">
                                      <p:cBhvr>
                                        <p:cTn id="7" dur="500"/>
                                        <p:tgtEl>
                                          <p:spTgt spid="865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65283">
                                            <p:txEl>
                                              <p:pRg st="2" end="2"/>
                                            </p:txEl>
                                          </p:spTgt>
                                        </p:tgtEl>
                                        <p:attrNameLst>
                                          <p:attrName>style.visibility</p:attrName>
                                        </p:attrNameLst>
                                      </p:cBhvr>
                                      <p:to>
                                        <p:strVal val="visible"/>
                                      </p:to>
                                    </p:set>
                                    <p:animEffect transition="in" filter="wipe(left)">
                                      <p:cBhvr>
                                        <p:cTn id="21" dur="500"/>
                                        <p:tgtEl>
                                          <p:spTgt spid="86528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65283">
                                            <p:txEl>
                                              <p:pRg st="3" end="3"/>
                                            </p:txEl>
                                          </p:spTgt>
                                        </p:tgtEl>
                                        <p:attrNameLst>
                                          <p:attrName>style.visibility</p:attrName>
                                        </p:attrNameLst>
                                      </p:cBhvr>
                                      <p:to>
                                        <p:strVal val="visible"/>
                                      </p:to>
                                    </p:set>
                                    <p:animEffect transition="in" filter="wipe(left)">
                                      <p:cBhvr>
                                        <p:cTn id="26" dur="500"/>
                                        <p:tgtEl>
                                          <p:spTgt spid="865283">
                                            <p:txEl>
                                              <p:pRg st="3" end="3"/>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9" name="Rectangle 3">
            <a:extLst>
              <a:ext uri="{FF2B5EF4-FFF2-40B4-BE49-F238E27FC236}">
                <a16:creationId xmlns:a16="http://schemas.microsoft.com/office/drawing/2014/main" id="{889945AA-74F0-43FE-A399-19922DAC318A}"/>
              </a:ext>
            </a:extLst>
          </p:cNvPr>
          <p:cNvSpPr>
            <a:spLocks noGrp="1" noChangeArrowheads="1"/>
          </p:cNvSpPr>
          <p:nvPr>
            <p:ph idx="1"/>
          </p:nvPr>
        </p:nvSpPr>
        <p:spPr/>
        <p:txBody>
          <a:bodyPr/>
          <a:lstStyle/>
          <a:p>
            <a:pPr eaLnBrk="1" hangingPunct="1">
              <a:defRPr/>
            </a:pPr>
            <a:r>
              <a:rPr lang="en-AU" altLang="en-US" dirty="0"/>
              <a:t>Quick Overview</a:t>
            </a:r>
          </a:p>
          <a:p>
            <a:pPr lvl="1" eaLnBrk="1" hangingPunct="1">
              <a:defRPr/>
            </a:pPr>
            <a:r>
              <a:rPr lang="en-AU" dirty="0"/>
              <a:t>When the Fed lowers the federal funds rate, it buys securities in an open market:</a:t>
            </a:r>
          </a:p>
          <a:p>
            <a:pPr marL="461963" lvl="1" indent="-347663" eaLnBrk="1" hangingPunct="1">
              <a:defRPr/>
            </a:pPr>
            <a:r>
              <a:rPr lang="en-AU" dirty="0"/>
              <a:t>1. Other short-term interest rates and the exchange rate fall.</a:t>
            </a:r>
          </a:p>
          <a:p>
            <a:pPr marL="461963" lvl="1" indent="-347663" eaLnBrk="1" hangingPunct="1">
              <a:defRPr/>
            </a:pPr>
            <a:r>
              <a:rPr lang="en-AU" dirty="0"/>
              <a:t>2. The quantity of money and the supply of loanable funds increase.</a:t>
            </a:r>
          </a:p>
          <a:p>
            <a:pPr marL="461963" lvl="1" indent="-347663" eaLnBrk="1" hangingPunct="1">
              <a:defRPr/>
            </a:pPr>
            <a:r>
              <a:rPr lang="en-AU" dirty="0"/>
              <a:t>3. The long-term real interest rate falls.</a:t>
            </a:r>
          </a:p>
          <a:p>
            <a:pPr marL="461963" lvl="1" indent="-347663" eaLnBrk="1" hangingPunct="1">
              <a:defRPr/>
            </a:pPr>
            <a:r>
              <a:rPr lang="en-AU" dirty="0"/>
              <a:t>4. Consumption expenditure, investment, and net exports increase.</a:t>
            </a:r>
          </a:p>
        </p:txBody>
      </p:sp>
      <p:sp>
        <p:nvSpPr>
          <p:cNvPr id="34818" name="Rectangle 2">
            <a:extLst>
              <a:ext uri="{FF2B5EF4-FFF2-40B4-BE49-F238E27FC236}">
                <a16:creationId xmlns:a16="http://schemas.microsoft.com/office/drawing/2014/main" id="{EDA754F3-D945-4C79-8751-FD060C5809AD}"/>
              </a:ext>
            </a:extLst>
          </p:cNvPr>
          <p:cNvSpPr>
            <a:spLocks noGrp="1" noChangeArrowheads="1"/>
          </p:cNvSpPr>
          <p:nvPr>
            <p:ph type="title"/>
          </p:nvPr>
        </p:nvSpPr>
        <p:spPr/>
        <p:txBody>
          <a:bodyPr/>
          <a:lstStyle/>
          <a:p>
            <a:pPr eaLnBrk="1" hangingPunct="1"/>
            <a:r>
              <a:rPr lang="en-AU" altLang="en-US"/>
              <a:t>Monetary Policy Transmission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Effect transition="in" filter="wipe(left)">
                                      <p:cBhvr>
                                        <p:cTn id="7" dur="500"/>
                                        <p:tgtEl>
                                          <p:spTgt spid="618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499">
                                            <p:txEl>
                                              <p:pRg st="1" end="1"/>
                                            </p:txEl>
                                          </p:spTgt>
                                        </p:tgtEl>
                                        <p:attrNameLst>
                                          <p:attrName>style.visibility</p:attrName>
                                        </p:attrNameLst>
                                      </p:cBhvr>
                                      <p:to>
                                        <p:strVal val="visible"/>
                                      </p:to>
                                    </p:set>
                                    <p:animEffect transition="in" filter="wipe(left)">
                                      <p:cBhvr>
                                        <p:cTn id="12" dur="1000"/>
                                        <p:tgtEl>
                                          <p:spTgt spid="618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8499">
                                            <p:txEl>
                                              <p:pRg st="2" end="2"/>
                                            </p:txEl>
                                          </p:spTgt>
                                        </p:tgtEl>
                                        <p:attrNameLst>
                                          <p:attrName>style.visibility</p:attrName>
                                        </p:attrNameLst>
                                      </p:cBhvr>
                                      <p:to>
                                        <p:strVal val="visible"/>
                                      </p:to>
                                    </p:set>
                                    <p:animEffect transition="in" filter="wipe(left)">
                                      <p:cBhvr>
                                        <p:cTn id="17" dur="1000"/>
                                        <p:tgtEl>
                                          <p:spTgt spid="618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8499">
                                            <p:txEl>
                                              <p:pRg st="3" end="3"/>
                                            </p:txEl>
                                          </p:spTgt>
                                        </p:tgtEl>
                                        <p:attrNameLst>
                                          <p:attrName>style.visibility</p:attrName>
                                        </p:attrNameLst>
                                      </p:cBhvr>
                                      <p:to>
                                        <p:strVal val="visible"/>
                                      </p:to>
                                    </p:set>
                                    <p:animEffect transition="in" filter="wipe(left)">
                                      <p:cBhvr>
                                        <p:cTn id="22" dur="1000"/>
                                        <p:tgtEl>
                                          <p:spTgt spid="618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8499">
                                            <p:txEl>
                                              <p:pRg st="4" end="4"/>
                                            </p:txEl>
                                          </p:spTgt>
                                        </p:tgtEl>
                                        <p:attrNameLst>
                                          <p:attrName>style.visibility</p:attrName>
                                        </p:attrNameLst>
                                      </p:cBhvr>
                                      <p:to>
                                        <p:strVal val="visible"/>
                                      </p:to>
                                    </p:set>
                                    <p:animEffect transition="in" filter="wipe(left)">
                                      <p:cBhvr>
                                        <p:cTn id="27" dur="1000"/>
                                        <p:tgtEl>
                                          <p:spTgt spid="6184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8499">
                                            <p:txEl>
                                              <p:pRg st="5" end="5"/>
                                            </p:txEl>
                                          </p:spTgt>
                                        </p:tgtEl>
                                        <p:attrNameLst>
                                          <p:attrName>style.visibility</p:attrName>
                                        </p:attrNameLst>
                                      </p:cBhvr>
                                      <p:to>
                                        <p:strVal val="visible"/>
                                      </p:to>
                                    </p:set>
                                    <p:animEffect transition="in" filter="wipe(left)">
                                      <p:cBhvr>
                                        <p:cTn id="32" dur="1000"/>
                                        <p:tgtEl>
                                          <p:spTgt spid="618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A36DB2CD-14B1-4B90-822D-22E7D4FA8F14}"/>
              </a:ext>
            </a:extLst>
          </p:cNvPr>
          <p:cNvSpPr>
            <a:spLocks noGrp="1" noChangeArrowheads="1"/>
          </p:cNvSpPr>
          <p:nvPr>
            <p:ph idx="1"/>
          </p:nvPr>
        </p:nvSpPr>
        <p:spPr/>
        <p:txBody>
          <a:bodyPr/>
          <a:lstStyle/>
          <a:p>
            <a:pPr marL="107950" lvl="1" defTabSz="461963" eaLnBrk="1" hangingPunct="1"/>
            <a:r>
              <a:rPr lang="en-AU" dirty="0"/>
              <a:t>5. Aggregate demand increases.</a:t>
            </a:r>
          </a:p>
          <a:p>
            <a:pPr marL="107950" lvl="1" defTabSz="461963" eaLnBrk="1" hangingPunct="1"/>
            <a:r>
              <a:rPr lang="en-AU" dirty="0"/>
              <a:t>6. Real GDP growth and the inflation rate increase.</a:t>
            </a:r>
          </a:p>
          <a:p>
            <a:pPr marL="107950" lvl="1" defTabSz="461963" eaLnBrk="1" hangingPunct="1"/>
            <a:r>
              <a:rPr lang="en-AU" dirty="0"/>
              <a:t>When the Fed raises the federal funds rate, it sells securities in an open market and the ripple effects go in the opposite direction.</a:t>
            </a:r>
          </a:p>
          <a:p>
            <a:pPr marL="107950" lvl="1" defTabSz="461963" eaLnBrk="1" hangingPunct="1"/>
            <a:r>
              <a:rPr lang="en-AU" dirty="0"/>
              <a:t>Figure 14.4 provides a schematic summary of these ripple effects, which stretch out over a period of between one and two years.</a:t>
            </a:r>
          </a:p>
          <a:p>
            <a:pPr marL="107950" lvl="1" defTabSz="461963" eaLnBrk="1" hangingPunct="1"/>
            <a:endParaRPr lang="en-AU" dirty="0"/>
          </a:p>
        </p:txBody>
      </p:sp>
      <p:sp>
        <p:nvSpPr>
          <p:cNvPr id="35842" name="Rectangle 5">
            <a:extLst>
              <a:ext uri="{FF2B5EF4-FFF2-40B4-BE49-F238E27FC236}">
                <a16:creationId xmlns:a16="http://schemas.microsoft.com/office/drawing/2014/main" id="{D5902376-6FD3-4A71-A600-E5FBFA9C5C27}"/>
              </a:ext>
            </a:extLst>
          </p:cNvPr>
          <p:cNvSpPr>
            <a:spLocks noGrp="1" noChangeArrowheads="1"/>
          </p:cNvSpPr>
          <p:nvPr>
            <p:ph type="title"/>
          </p:nvPr>
        </p:nvSpPr>
        <p:spPr>
          <a:noFill/>
        </p:spPr>
        <p:txBody>
          <a:bodyPr/>
          <a:lstStyle/>
          <a:p>
            <a:pPr eaLnBrk="1" hangingPunct="1"/>
            <a:r>
              <a:rPr lang="en-AU" altLang="en-US"/>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wipe(left)">
                                      <p:cBhvr>
                                        <p:cTn id="7" dur="10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wipe(left)">
                                      <p:cBhvr>
                                        <p:cTn id="12" dur="10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wipe(left)">
                                      <p:cBhvr>
                                        <p:cTn id="17" dur="10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1" uiExpand="1"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8">
            <a:extLst>
              <a:ext uri="{FF2B5EF4-FFF2-40B4-BE49-F238E27FC236}">
                <a16:creationId xmlns:a16="http://schemas.microsoft.com/office/drawing/2014/main" id="{73B21BB3-460D-4B5F-8319-FAB933B12D6E}"/>
              </a:ext>
            </a:extLst>
          </p:cNvPr>
          <p:cNvSpPr>
            <a:spLocks noGrp="1" noChangeArrowheads="1"/>
          </p:cNvSpPr>
          <p:nvPr>
            <p:ph type="title"/>
          </p:nvPr>
        </p:nvSpPr>
        <p:spPr>
          <a:noFill/>
          <a:ln/>
        </p:spPr>
        <p:txBody>
          <a:bodyPr/>
          <a:lstStyle/>
          <a:p>
            <a:pPr eaLnBrk="1" hangingPunct="1"/>
            <a:r>
              <a:rPr lang="en-AU" altLang="en-US"/>
              <a:t>Monetary Policy Transmission</a:t>
            </a:r>
          </a:p>
        </p:txBody>
      </p:sp>
      <p:pic>
        <p:nvPicPr>
          <p:cNvPr id="27" name="Picture 26">
            <a:extLst>
              <a:ext uri="{FF2B5EF4-FFF2-40B4-BE49-F238E27FC236}">
                <a16:creationId xmlns:a16="http://schemas.microsoft.com/office/drawing/2014/main" id="{AEB3DCF4-B114-4AA9-82E4-946BF07A9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28" name="Picture 27">
            <a:extLst>
              <a:ext uri="{FF2B5EF4-FFF2-40B4-BE49-F238E27FC236}">
                <a16:creationId xmlns:a16="http://schemas.microsoft.com/office/drawing/2014/main" id="{3CD92E8B-5389-4B4C-B700-F9CE8EA3E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29" name="Picture 28">
            <a:extLst>
              <a:ext uri="{FF2B5EF4-FFF2-40B4-BE49-F238E27FC236}">
                <a16:creationId xmlns:a16="http://schemas.microsoft.com/office/drawing/2014/main" id="{2373B0F5-B0D1-48B1-B081-43112EE5E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0" name="Picture 29">
            <a:extLst>
              <a:ext uri="{FF2B5EF4-FFF2-40B4-BE49-F238E27FC236}">
                <a16:creationId xmlns:a16="http://schemas.microsoft.com/office/drawing/2014/main" id="{8FB1C198-1983-448C-AD79-0DB322155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1" name="Picture 30">
            <a:extLst>
              <a:ext uri="{FF2B5EF4-FFF2-40B4-BE49-F238E27FC236}">
                <a16:creationId xmlns:a16="http://schemas.microsoft.com/office/drawing/2014/main" id="{E6542145-C5EB-457B-B8A8-97FF2DB4BE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2" name="Picture 31">
            <a:extLst>
              <a:ext uri="{FF2B5EF4-FFF2-40B4-BE49-F238E27FC236}">
                <a16:creationId xmlns:a16="http://schemas.microsoft.com/office/drawing/2014/main" id="{EBACA708-B0C3-4984-8E5B-D8B3E845E9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3" name="Picture 32">
            <a:extLst>
              <a:ext uri="{FF2B5EF4-FFF2-40B4-BE49-F238E27FC236}">
                <a16:creationId xmlns:a16="http://schemas.microsoft.com/office/drawing/2014/main" id="{2813EF51-743E-4D33-B6C2-AF47B20FB1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4" name="Picture 33">
            <a:extLst>
              <a:ext uri="{FF2B5EF4-FFF2-40B4-BE49-F238E27FC236}">
                <a16:creationId xmlns:a16="http://schemas.microsoft.com/office/drawing/2014/main" id="{CA549E3E-8465-468A-A8B6-A6EE46CDC7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5" name="Picture 34">
            <a:extLst>
              <a:ext uri="{FF2B5EF4-FFF2-40B4-BE49-F238E27FC236}">
                <a16:creationId xmlns:a16="http://schemas.microsoft.com/office/drawing/2014/main" id="{4FCDFF4D-6172-47DE-864F-DC876F96E0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6" name="Picture 35">
            <a:extLst>
              <a:ext uri="{FF2B5EF4-FFF2-40B4-BE49-F238E27FC236}">
                <a16:creationId xmlns:a16="http://schemas.microsoft.com/office/drawing/2014/main" id="{D14AFBEC-E070-4267-B1F6-8AF7EBF3E62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7" name="Picture 36">
            <a:extLst>
              <a:ext uri="{FF2B5EF4-FFF2-40B4-BE49-F238E27FC236}">
                <a16:creationId xmlns:a16="http://schemas.microsoft.com/office/drawing/2014/main" id="{F3C37390-C905-44E6-9635-E6D8FF7117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8" name="Picture 37">
            <a:extLst>
              <a:ext uri="{FF2B5EF4-FFF2-40B4-BE49-F238E27FC236}">
                <a16:creationId xmlns:a16="http://schemas.microsoft.com/office/drawing/2014/main" id="{65CED0B0-54D2-43D4-96E5-C3DA334224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39" name="Picture 38">
            <a:extLst>
              <a:ext uri="{FF2B5EF4-FFF2-40B4-BE49-F238E27FC236}">
                <a16:creationId xmlns:a16="http://schemas.microsoft.com/office/drawing/2014/main" id="{7C07D33A-0032-4B8D-91EB-C1F8A1C30EB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40" name="Picture 39">
            <a:extLst>
              <a:ext uri="{FF2B5EF4-FFF2-40B4-BE49-F238E27FC236}">
                <a16:creationId xmlns:a16="http://schemas.microsoft.com/office/drawing/2014/main" id="{C7F78744-F059-4AE1-907B-28A7BBD9A1E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41" name="Picture 40">
            <a:extLst>
              <a:ext uri="{FF2B5EF4-FFF2-40B4-BE49-F238E27FC236}">
                <a16:creationId xmlns:a16="http://schemas.microsoft.com/office/drawing/2014/main" id="{A1BBD570-6B4F-4FDD-998A-CEF0BAF18B3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42" name="Picture 41">
            <a:extLst>
              <a:ext uri="{FF2B5EF4-FFF2-40B4-BE49-F238E27FC236}">
                <a16:creationId xmlns:a16="http://schemas.microsoft.com/office/drawing/2014/main" id="{D65AE2F0-34E5-4A55-AA53-8399B4609D0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43" name="Picture 42">
            <a:extLst>
              <a:ext uri="{FF2B5EF4-FFF2-40B4-BE49-F238E27FC236}">
                <a16:creationId xmlns:a16="http://schemas.microsoft.com/office/drawing/2014/main" id="{76A22B75-7A89-4B91-A76B-5B5EB51F08C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59656" y="1143000"/>
            <a:ext cx="3461528" cy="5486963"/>
          </a:xfrm>
          <a:prstGeom prst="rect">
            <a:avLst/>
          </a:prstGeom>
        </p:spPr>
      </p:pic>
      <p:pic>
        <p:nvPicPr>
          <p:cNvPr id="20" name="Picture 7">
            <a:hlinkClick r:id="rId20" action="ppaction://hlinksldjump" tooltip="Click to expand the figure"/>
            <a:extLst>
              <a:ext uri="{FF2B5EF4-FFF2-40B4-BE49-F238E27FC236}">
                <a16:creationId xmlns:a16="http://schemas.microsoft.com/office/drawing/2014/main" id="{E79AFC61-3B9E-4176-8E15-E4BE07245AE5}"/>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9CE19D3-AF56-4A57-A090-87889CD60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27" name="Picture 26">
            <a:extLst>
              <a:ext uri="{FF2B5EF4-FFF2-40B4-BE49-F238E27FC236}">
                <a16:creationId xmlns:a16="http://schemas.microsoft.com/office/drawing/2014/main" id="{D1C98ABA-E6C3-4A45-B7BA-DCF07E7D8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28" name="Picture 27">
            <a:extLst>
              <a:ext uri="{FF2B5EF4-FFF2-40B4-BE49-F238E27FC236}">
                <a16:creationId xmlns:a16="http://schemas.microsoft.com/office/drawing/2014/main" id="{BCF1D79A-58C5-47E8-B49E-7F25C35E6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29" name="Picture 28">
            <a:extLst>
              <a:ext uri="{FF2B5EF4-FFF2-40B4-BE49-F238E27FC236}">
                <a16:creationId xmlns:a16="http://schemas.microsoft.com/office/drawing/2014/main" id="{0204F7FF-1CF9-4FD7-8BA0-20ADD30B2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0" name="Picture 29">
            <a:extLst>
              <a:ext uri="{FF2B5EF4-FFF2-40B4-BE49-F238E27FC236}">
                <a16:creationId xmlns:a16="http://schemas.microsoft.com/office/drawing/2014/main" id="{195ADF84-13A1-49CD-A87D-2611CAB3D2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1" name="Picture 30">
            <a:extLst>
              <a:ext uri="{FF2B5EF4-FFF2-40B4-BE49-F238E27FC236}">
                <a16:creationId xmlns:a16="http://schemas.microsoft.com/office/drawing/2014/main" id="{45D20D1B-3DDE-47AF-A44C-DD33559023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2" name="Picture 31">
            <a:extLst>
              <a:ext uri="{FF2B5EF4-FFF2-40B4-BE49-F238E27FC236}">
                <a16:creationId xmlns:a16="http://schemas.microsoft.com/office/drawing/2014/main" id="{D12DD34D-619C-441E-B4DC-BE7501225F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3" name="Picture 32">
            <a:extLst>
              <a:ext uri="{FF2B5EF4-FFF2-40B4-BE49-F238E27FC236}">
                <a16:creationId xmlns:a16="http://schemas.microsoft.com/office/drawing/2014/main" id="{7BBAFC29-EED5-41F9-BB4A-57F23D70A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4" name="Picture 33">
            <a:extLst>
              <a:ext uri="{FF2B5EF4-FFF2-40B4-BE49-F238E27FC236}">
                <a16:creationId xmlns:a16="http://schemas.microsoft.com/office/drawing/2014/main" id="{D350BC54-1577-404B-8119-CDC579C266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5" name="Picture 34">
            <a:extLst>
              <a:ext uri="{FF2B5EF4-FFF2-40B4-BE49-F238E27FC236}">
                <a16:creationId xmlns:a16="http://schemas.microsoft.com/office/drawing/2014/main" id="{370E78F3-7CC7-4748-A0E0-28F934007B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6" name="Picture 35">
            <a:extLst>
              <a:ext uri="{FF2B5EF4-FFF2-40B4-BE49-F238E27FC236}">
                <a16:creationId xmlns:a16="http://schemas.microsoft.com/office/drawing/2014/main" id="{3BEA7F77-7549-4022-97D2-716B939C9D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7" name="Picture 36">
            <a:extLst>
              <a:ext uri="{FF2B5EF4-FFF2-40B4-BE49-F238E27FC236}">
                <a16:creationId xmlns:a16="http://schemas.microsoft.com/office/drawing/2014/main" id="{1F542E03-6E0A-44F6-99CC-89EC524AB9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8" name="Picture 37">
            <a:extLst>
              <a:ext uri="{FF2B5EF4-FFF2-40B4-BE49-F238E27FC236}">
                <a16:creationId xmlns:a16="http://schemas.microsoft.com/office/drawing/2014/main" id="{C7EC4AC0-B5CC-4972-A302-57AD8D7E11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39" name="Picture 38">
            <a:extLst>
              <a:ext uri="{FF2B5EF4-FFF2-40B4-BE49-F238E27FC236}">
                <a16:creationId xmlns:a16="http://schemas.microsoft.com/office/drawing/2014/main" id="{80125170-797F-45CA-9B99-692E862962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40" name="Picture 39">
            <a:extLst>
              <a:ext uri="{FF2B5EF4-FFF2-40B4-BE49-F238E27FC236}">
                <a16:creationId xmlns:a16="http://schemas.microsoft.com/office/drawing/2014/main" id="{F7F215EF-B82E-419F-A55E-5AA505F490C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41" name="Picture 40">
            <a:extLst>
              <a:ext uri="{FF2B5EF4-FFF2-40B4-BE49-F238E27FC236}">
                <a16:creationId xmlns:a16="http://schemas.microsoft.com/office/drawing/2014/main" id="{2B80CE7C-1767-41C0-862A-21188DFA047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pic>
        <p:nvPicPr>
          <p:cNvPr id="42" name="Picture 41">
            <a:extLst>
              <a:ext uri="{FF2B5EF4-FFF2-40B4-BE49-F238E27FC236}">
                <a16:creationId xmlns:a16="http://schemas.microsoft.com/office/drawing/2014/main" id="{A9AA5038-6201-466F-A86D-189604BF375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84000" y="72000"/>
            <a:ext cx="4137184" cy="655796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3" name="Rectangle 3">
            <a:extLst>
              <a:ext uri="{FF2B5EF4-FFF2-40B4-BE49-F238E27FC236}">
                <a16:creationId xmlns:a16="http://schemas.microsoft.com/office/drawing/2014/main" id="{B578E65A-B214-4DC3-8982-0F25A0328742}"/>
              </a:ext>
            </a:extLst>
          </p:cNvPr>
          <p:cNvSpPr>
            <a:spLocks noGrp="1" noChangeArrowheads="1"/>
          </p:cNvSpPr>
          <p:nvPr>
            <p:ph idx="1"/>
          </p:nvPr>
        </p:nvSpPr>
        <p:spPr>
          <a:xfrm>
            <a:off x="360363" y="1584325"/>
            <a:ext cx="3678237" cy="4525963"/>
          </a:xfrm>
        </p:spPr>
        <p:txBody>
          <a:bodyPr/>
          <a:lstStyle/>
          <a:p>
            <a:pPr eaLnBrk="1" hangingPunct="1">
              <a:defRPr/>
            </a:pPr>
            <a:r>
              <a:rPr lang="en-AU" dirty="0"/>
              <a:t>Interest Rate Changes</a:t>
            </a:r>
          </a:p>
          <a:p>
            <a:pPr lvl="1" eaLnBrk="1" hangingPunct="1">
              <a:defRPr/>
            </a:pPr>
            <a:r>
              <a:rPr lang="en-AU" dirty="0"/>
              <a:t>Figure 14.5 shows the fluctuations in three interest rates: </a:t>
            </a:r>
          </a:p>
          <a:p>
            <a:pPr marL="457200" lvl="1" indent="-342900" eaLnBrk="1" hangingPunct="1">
              <a:buClr>
                <a:srgbClr val="7030A0"/>
              </a:buClr>
              <a:buSzPct val="120000"/>
              <a:buFont typeface="Wingdings" panose="05000000000000000000" pitchFamily="2" charset="2"/>
              <a:buChar char="§"/>
              <a:defRPr/>
            </a:pPr>
            <a:r>
              <a:rPr lang="en-AU" dirty="0"/>
              <a:t>The federal funds rate</a:t>
            </a:r>
          </a:p>
          <a:p>
            <a:pPr marL="457200" lvl="1" indent="-342900" eaLnBrk="1" hangingPunct="1">
              <a:buClr>
                <a:srgbClr val="7030A0"/>
              </a:buClr>
              <a:buSzPct val="120000"/>
              <a:buFont typeface="Wingdings" panose="05000000000000000000" pitchFamily="2" charset="2"/>
              <a:buChar char="§"/>
              <a:defRPr/>
            </a:pPr>
            <a:r>
              <a:rPr lang="en-AU" dirty="0"/>
              <a:t>The 3-month Treasury bill rate</a:t>
            </a:r>
          </a:p>
          <a:p>
            <a:pPr marL="457200" lvl="1" indent="-342900" eaLnBrk="1" hangingPunct="1">
              <a:buClr>
                <a:srgbClr val="7030A0"/>
              </a:buClr>
              <a:buSzPct val="120000"/>
              <a:buFont typeface="Wingdings" panose="05000000000000000000" pitchFamily="2" charset="2"/>
              <a:buChar char="§"/>
              <a:defRPr/>
            </a:pPr>
            <a:r>
              <a:rPr lang="en-AU" dirty="0"/>
              <a:t>The long-term bond rate</a:t>
            </a:r>
          </a:p>
          <a:p>
            <a:pPr lvl="1" eaLnBrk="1" hangingPunct="1">
              <a:buClr>
                <a:srgbClr val="DB8657"/>
              </a:buClr>
              <a:defRPr/>
            </a:pPr>
            <a:endParaRPr lang="en-AU" dirty="0"/>
          </a:p>
        </p:txBody>
      </p:sp>
      <p:sp>
        <p:nvSpPr>
          <p:cNvPr id="38915" name="Rectangle 14">
            <a:extLst>
              <a:ext uri="{FF2B5EF4-FFF2-40B4-BE49-F238E27FC236}">
                <a16:creationId xmlns:a16="http://schemas.microsoft.com/office/drawing/2014/main" id="{A87E0483-C010-4C21-8E57-FCB19B4724ED}"/>
              </a:ext>
            </a:extLst>
          </p:cNvPr>
          <p:cNvSpPr>
            <a:spLocks noGrp="1" noChangeArrowheads="1"/>
          </p:cNvSpPr>
          <p:nvPr>
            <p:ph type="title"/>
          </p:nvPr>
        </p:nvSpPr>
        <p:spPr>
          <a:noFill/>
          <a:ln/>
        </p:spPr>
        <p:txBody>
          <a:bodyPr/>
          <a:lstStyle/>
          <a:p>
            <a:pPr eaLnBrk="1" hangingPunct="1"/>
            <a:r>
              <a:rPr lang="en-AU" altLang="en-US"/>
              <a:t>Monetary Policy Transmission</a:t>
            </a:r>
          </a:p>
        </p:txBody>
      </p:sp>
      <p:pic>
        <p:nvPicPr>
          <p:cNvPr id="9" name="Picture 8">
            <a:extLst>
              <a:ext uri="{FF2B5EF4-FFF2-40B4-BE49-F238E27FC236}">
                <a16:creationId xmlns:a16="http://schemas.microsoft.com/office/drawing/2014/main" id="{CA2D3031-0939-4495-997F-C7882FFEF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0" name="Picture 9">
            <a:extLst>
              <a:ext uri="{FF2B5EF4-FFF2-40B4-BE49-F238E27FC236}">
                <a16:creationId xmlns:a16="http://schemas.microsoft.com/office/drawing/2014/main" id="{C346955A-6FA6-413B-853F-B8C6D80EF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1" name="Picture 10">
            <a:extLst>
              <a:ext uri="{FF2B5EF4-FFF2-40B4-BE49-F238E27FC236}">
                <a16:creationId xmlns:a16="http://schemas.microsoft.com/office/drawing/2014/main" id="{62832BA5-8E65-4028-B328-45409C611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5" name="Picture 14">
            <a:extLst>
              <a:ext uri="{FF2B5EF4-FFF2-40B4-BE49-F238E27FC236}">
                <a16:creationId xmlns:a16="http://schemas.microsoft.com/office/drawing/2014/main" id="{0A89151B-7D9D-4A85-A2CF-EEF9E2BE9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8" name="Picture 7">
            <a:hlinkClick r:id="rId7" action="ppaction://hlinksldjump" tooltip="Click to expand the figure"/>
            <a:extLst>
              <a:ext uri="{FF2B5EF4-FFF2-40B4-BE49-F238E27FC236}">
                <a16:creationId xmlns:a16="http://schemas.microsoft.com/office/drawing/2014/main" id="{EB051955-2E83-4586-95F8-F689FCCF51B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43">
                                            <p:txEl>
                                              <p:pRg st="1" end="1"/>
                                            </p:txEl>
                                          </p:spTgt>
                                        </p:tgtEl>
                                        <p:attrNameLst>
                                          <p:attrName>style.visibility</p:attrName>
                                        </p:attrNameLst>
                                      </p:cBhvr>
                                      <p:to>
                                        <p:strVal val="visible"/>
                                      </p:to>
                                    </p:set>
                                    <p:animEffect transition="in" filter="wipe(left)">
                                      <p:cBhvr>
                                        <p:cTn id="7" dur="1000"/>
                                        <p:tgtEl>
                                          <p:spTgt spid="67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43">
                                            <p:txEl>
                                              <p:pRg st="2" end="2"/>
                                            </p:txEl>
                                          </p:spTgt>
                                        </p:tgtEl>
                                        <p:attrNameLst>
                                          <p:attrName>style.visibility</p:attrName>
                                        </p:attrNameLst>
                                      </p:cBhvr>
                                      <p:to>
                                        <p:strVal val="visible"/>
                                      </p:to>
                                    </p:set>
                                    <p:animEffect transition="in" filter="wipe(left)">
                                      <p:cBhvr>
                                        <p:cTn id="12" dur="1000"/>
                                        <p:tgtEl>
                                          <p:spTgt spid="67584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5843">
                                            <p:txEl>
                                              <p:pRg st="3" end="3"/>
                                            </p:txEl>
                                          </p:spTgt>
                                        </p:tgtEl>
                                        <p:attrNameLst>
                                          <p:attrName>style.visibility</p:attrName>
                                        </p:attrNameLst>
                                      </p:cBhvr>
                                      <p:to>
                                        <p:strVal val="visible"/>
                                      </p:to>
                                    </p:set>
                                    <p:animEffect transition="in" filter="wipe(left)">
                                      <p:cBhvr>
                                        <p:cTn id="21" dur="1000"/>
                                        <p:tgtEl>
                                          <p:spTgt spid="675843">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75843">
                                            <p:txEl>
                                              <p:pRg st="4" end="4"/>
                                            </p:txEl>
                                          </p:spTgt>
                                        </p:tgtEl>
                                        <p:attrNameLst>
                                          <p:attrName>style.visibility</p:attrName>
                                        </p:attrNameLst>
                                      </p:cBhvr>
                                      <p:to>
                                        <p:strVal val="visible"/>
                                      </p:to>
                                    </p:set>
                                    <p:animEffect transition="in" filter="wipe(left)">
                                      <p:cBhvr>
                                        <p:cTn id="30" dur="1000"/>
                                        <p:tgtEl>
                                          <p:spTgt spid="675843">
                                            <p:txEl>
                                              <p:pRg st="4" end="4"/>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A51503-4296-4643-A978-DB761FD21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990600"/>
            <a:ext cx="5353050" cy="4762500"/>
          </a:xfrm>
          <a:prstGeom prst="rect">
            <a:avLst/>
          </a:prstGeom>
        </p:spPr>
      </p:pic>
      <p:pic>
        <p:nvPicPr>
          <p:cNvPr id="8" name="Picture 7">
            <a:extLst>
              <a:ext uri="{FF2B5EF4-FFF2-40B4-BE49-F238E27FC236}">
                <a16:creationId xmlns:a16="http://schemas.microsoft.com/office/drawing/2014/main" id="{EF777711-8509-451E-B559-39C3260EF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990600"/>
            <a:ext cx="5353050" cy="4762500"/>
          </a:xfrm>
          <a:prstGeom prst="rect">
            <a:avLst/>
          </a:prstGeom>
        </p:spPr>
      </p:pic>
      <p:pic>
        <p:nvPicPr>
          <p:cNvPr id="9" name="Picture 8">
            <a:extLst>
              <a:ext uri="{FF2B5EF4-FFF2-40B4-BE49-F238E27FC236}">
                <a16:creationId xmlns:a16="http://schemas.microsoft.com/office/drawing/2014/main" id="{A970E982-2D65-4F72-AED5-7A8E7E75F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990600"/>
            <a:ext cx="5353050" cy="4762500"/>
          </a:xfrm>
          <a:prstGeom prst="rect">
            <a:avLst/>
          </a:prstGeom>
        </p:spPr>
      </p:pic>
      <p:pic>
        <p:nvPicPr>
          <p:cNvPr id="13" name="Picture 12">
            <a:extLst>
              <a:ext uri="{FF2B5EF4-FFF2-40B4-BE49-F238E27FC236}">
                <a16:creationId xmlns:a16="http://schemas.microsoft.com/office/drawing/2014/main" id="{ABE788D8-C706-4C38-A928-B2B454E2A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00" y="990600"/>
            <a:ext cx="5353050" cy="4762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7" name="Rectangle 3">
            <a:extLst>
              <a:ext uri="{FF2B5EF4-FFF2-40B4-BE49-F238E27FC236}">
                <a16:creationId xmlns:a16="http://schemas.microsoft.com/office/drawing/2014/main" id="{2F09954D-75F4-419A-B36A-6937D0CBD99B}"/>
              </a:ext>
            </a:extLst>
          </p:cNvPr>
          <p:cNvSpPr>
            <a:spLocks noGrp="1" noChangeArrowheads="1"/>
          </p:cNvSpPr>
          <p:nvPr>
            <p:ph idx="1"/>
          </p:nvPr>
        </p:nvSpPr>
        <p:spPr>
          <a:xfrm>
            <a:off x="360363" y="1584325"/>
            <a:ext cx="3449637" cy="4525963"/>
          </a:xfrm>
        </p:spPr>
        <p:txBody>
          <a:bodyPr/>
          <a:lstStyle/>
          <a:p>
            <a:pPr marL="107950" lvl="1" eaLnBrk="1" hangingPunct="1"/>
            <a:r>
              <a:rPr lang="en-AU" altLang="en-US" dirty="0"/>
              <a:t>The short-term bill rate and other short-term rates follow the federal funds rate.</a:t>
            </a:r>
          </a:p>
          <a:p>
            <a:pPr marL="107950" lvl="1" eaLnBrk="1" hangingPunct="1"/>
            <a:r>
              <a:rPr lang="en-AU" altLang="en-US" dirty="0"/>
              <a:t>Long-term rates move in the same direction as the federal funds rate but are only loosely connected to the federal funds rate.</a:t>
            </a:r>
          </a:p>
        </p:txBody>
      </p:sp>
      <p:sp>
        <p:nvSpPr>
          <p:cNvPr id="40963" name="Rectangle 14">
            <a:extLst>
              <a:ext uri="{FF2B5EF4-FFF2-40B4-BE49-F238E27FC236}">
                <a16:creationId xmlns:a16="http://schemas.microsoft.com/office/drawing/2014/main" id="{5CD50871-9DA3-4267-9079-361F1D750509}"/>
              </a:ext>
            </a:extLst>
          </p:cNvPr>
          <p:cNvSpPr>
            <a:spLocks noGrp="1" noChangeArrowheads="1"/>
          </p:cNvSpPr>
          <p:nvPr>
            <p:ph type="title"/>
          </p:nvPr>
        </p:nvSpPr>
        <p:spPr>
          <a:noFill/>
          <a:ln/>
        </p:spPr>
        <p:txBody>
          <a:bodyPr/>
          <a:lstStyle/>
          <a:p>
            <a:pPr eaLnBrk="1" hangingPunct="1"/>
            <a:r>
              <a:rPr lang="en-AU" altLang="en-US"/>
              <a:t>Monetary Policy Transmission</a:t>
            </a:r>
          </a:p>
        </p:txBody>
      </p:sp>
      <p:pic>
        <p:nvPicPr>
          <p:cNvPr id="9" name="Picture 8">
            <a:extLst>
              <a:ext uri="{FF2B5EF4-FFF2-40B4-BE49-F238E27FC236}">
                <a16:creationId xmlns:a16="http://schemas.microsoft.com/office/drawing/2014/main" id="{60CFDEF6-14B3-4751-90BD-5533223ED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0" name="Picture 9">
            <a:extLst>
              <a:ext uri="{FF2B5EF4-FFF2-40B4-BE49-F238E27FC236}">
                <a16:creationId xmlns:a16="http://schemas.microsoft.com/office/drawing/2014/main" id="{4976BBBD-1EEA-401B-96DC-2F06727FD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1" name="Picture 10">
            <a:extLst>
              <a:ext uri="{FF2B5EF4-FFF2-40B4-BE49-F238E27FC236}">
                <a16:creationId xmlns:a16="http://schemas.microsoft.com/office/drawing/2014/main" id="{0FEEAF10-8496-4882-8F88-C013DC895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pic>
        <p:nvPicPr>
          <p:cNvPr id="12" name="Picture 11">
            <a:extLst>
              <a:ext uri="{FF2B5EF4-FFF2-40B4-BE49-F238E27FC236}">
                <a16:creationId xmlns:a16="http://schemas.microsoft.com/office/drawing/2014/main" id="{87044C34-6C53-4032-B146-8469D109E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752600"/>
            <a:ext cx="4068318" cy="3619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6867">
                                            <p:txEl>
                                              <p:pRg st="1" end="1"/>
                                            </p:txEl>
                                          </p:spTgt>
                                        </p:tgtEl>
                                        <p:attrNameLst>
                                          <p:attrName>style.visibility</p:attrName>
                                        </p:attrNameLst>
                                      </p:cBhvr>
                                      <p:to>
                                        <p:strVal val="visible"/>
                                      </p:to>
                                    </p:set>
                                    <p:animEffect transition="in" filter="wipe(left)">
                                      <p:cBhvr>
                                        <p:cTn id="7" dur="1000"/>
                                        <p:tgtEl>
                                          <p:spTgt spid="67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5" name="Rectangle 3">
            <a:extLst>
              <a:ext uri="{FF2B5EF4-FFF2-40B4-BE49-F238E27FC236}">
                <a16:creationId xmlns:a16="http://schemas.microsoft.com/office/drawing/2014/main" id="{73217735-E353-468C-8E3C-11F1C94A7D8D}"/>
              </a:ext>
            </a:extLst>
          </p:cNvPr>
          <p:cNvSpPr>
            <a:spLocks noGrp="1" noChangeArrowheads="1"/>
          </p:cNvSpPr>
          <p:nvPr>
            <p:ph idx="1"/>
          </p:nvPr>
        </p:nvSpPr>
        <p:spPr/>
        <p:txBody>
          <a:bodyPr/>
          <a:lstStyle/>
          <a:p>
            <a:pPr marL="107950" eaLnBrk="1" hangingPunct="1"/>
            <a:r>
              <a:rPr lang="en-AU" altLang="en-US"/>
              <a:t>Exchange Rate Fluctuations</a:t>
            </a:r>
          </a:p>
          <a:p>
            <a:pPr marL="107950" lvl="1" eaLnBrk="1" hangingPunct="1"/>
            <a:r>
              <a:rPr lang="en-AU"/>
              <a:t>The exchange rate responds to changes in the interest rate in the United States relative to the interest rates in other countries—the </a:t>
            </a:r>
            <a:r>
              <a:rPr lang="en-AU" i="1"/>
              <a:t>U.S. interest rate differential</a:t>
            </a:r>
            <a:r>
              <a:rPr lang="en-AU"/>
              <a:t>.</a:t>
            </a:r>
          </a:p>
          <a:p>
            <a:pPr marL="107950" lvl="1" eaLnBrk="1" hangingPunct="1"/>
            <a:r>
              <a:rPr lang="en-AU"/>
              <a:t>But other factors are also at work, which make the exchange rate hard to predict.</a:t>
            </a:r>
          </a:p>
        </p:txBody>
      </p:sp>
      <p:sp>
        <p:nvSpPr>
          <p:cNvPr id="41986" name="Rectangle 5">
            <a:extLst>
              <a:ext uri="{FF2B5EF4-FFF2-40B4-BE49-F238E27FC236}">
                <a16:creationId xmlns:a16="http://schemas.microsoft.com/office/drawing/2014/main" id="{7C4703B2-34F3-4FDF-85F5-BCFD43B2CE08}"/>
              </a:ext>
            </a:extLst>
          </p:cNvPr>
          <p:cNvSpPr>
            <a:spLocks noGrp="1" noChangeArrowheads="1"/>
          </p:cNvSpPr>
          <p:nvPr>
            <p:ph type="title"/>
          </p:nvPr>
        </p:nvSpPr>
        <p:spPr>
          <a:noFill/>
        </p:spPr>
        <p:txBody>
          <a:bodyPr/>
          <a:lstStyle/>
          <a:p>
            <a:pPr eaLnBrk="1" hangingPunct="1"/>
            <a:r>
              <a:rPr lang="en-AU" altLang="en-US"/>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2595">
                                            <p:txEl>
                                              <p:pRg st="1" end="1"/>
                                            </p:txEl>
                                          </p:spTgt>
                                        </p:tgtEl>
                                        <p:attrNameLst>
                                          <p:attrName>style.visibility</p:attrName>
                                        </p:attrNameLst>
                                      </p:cBhvr>
                                      <p:to>
                                        <p:strVal val="visible"/>
                                      </p:to>
                                    </p:set>
                                    <p:animEffect transition="in" filter="wipe(left)">
                                      <p:cBhvr>
                                        <p:cTn id="7" dur="1000"/>
                                        <p:tgtEl>
                                          <p:spTgt spid="622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2595">
                                            <p:txEl>
                                              <p:pRg st="2" end="2"/>
                                            </p:txEl>
                                          </p:spTgt>
                                        </p:tgtEl>
                                        <p:attrNameLst>
                                          <p:attrName>style.visibility</p:attrName>
                                        </p:attrNameLst>
                                      </p:cBhvr>
                                      <p:to>
                                        <p:strVal val="visible"/>
                                      </p:to>
                                    </p:set>
                                    <p:animEffect transition="in" filter="wipe(left)">
                                      <p:cBhvr>
                                        <p:cTn id="12" dur="1000"/>
                                        <p:tgtEl>
                                          <p:spTgt spid="622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3" name="Rectangle 3">
            <a:extLst>
              <a:ext uri="{FF2B5EF4-FFF2-40B4-BE49-F238E27FC236}">
                <a16:creationId xmlns:a16="http://schemas.microsoft.com/office/drawing/2014/main" id="{B958B4A5-848F-4C1C-8ADE-427694507D7A}"/>
              </a:ext>
            </a:extLst>
          </p:cNvPr>
          <p:cNvSpPr>
            <a:spLocks noGrp="1" noChangeArrowheads="1"/>
          </p:cNvSpPr>
          <p:nvPr>
            <p:ph idx="1"/>
          </p:nvPr>
        </p:nvSpPr>
        <p:spPr/>
        <p:txBody>
          <a:bodyPr/>
          <a:lstStyle/>
          <a:p>
            <a:pPr marL="107950" eaLnBrk="1" hangingPunct="1"/>
            <a:r>
              <a:rPr lang="en-AU" altLang="en-US" dirty="0"/>
              <a:t>Money and Bank Loans</a:t>
            </a:r>
          </a:p>
          <a:p>
            <a:pPr marL="107950" lvl="1" eaLnBrk="1" hangingPunct="1"/>
            <a:r>
              <a:rPr lang="en-AU" dirty="0"/>
              <a:t>When the Fed lowers the federal funds rate, the quantity of money and the quantity of bank loans increase.</a:t>
            </a:r>
          </a:p>
          <a:p>
            <a:pPr marL="107950" lvl="1" eaLnBrk="1" hangingPunct="1"/>
            <a:r>
              <a:rPr lang="en-AU" dirty="0"/>
              <a:t>Consumption and investment plans change.</a:t>
            </a:r>
          </a:p>
          <a:p>
            <a:pPr marL="107950" eaLnBrk="1" hangingPunct="1"/>
            <a:r>
              <a:rPr lang="en-AU" altLang="en-US" dirty="0"/>
              <a:t>The Long-Term Real Interest Rate</a:t>
            </a:r>
          </a:p>
          <a:p>
            <a:pPr marL="107950" lvl="1" eaLnBrk="1" hangingPunct="1"/>
            <a:r>
              <a:rPr lang="en-AU" dirty="0"/>
              <a:t>Equilibrium in the market for loanable funds determines the long-term real interest rate, which equals the nominal interest rate minus the expected inflation rate.</a:t>
            </a:r>
          </a:p>
          <a:p>
            <a:pPr marL="107950" lvl="1" eaLnBrk="1" hangingPunct="1"/>
            <a:r>
              <a:rPr lang="en-AU" dirty="0"/>
              <a:t>The long-term real interest rate influences expenditure plans.</a:t>
            </a:r>
          </a:p>
        </p:txBody>
      </p:sp>
      <p:sp>
        <p:nvSpPr>
          <p:cNvPr id="43010" name="Rectangle 5">
            <a:extLst>
              <a:ext uri="{FF2B5EF4-FFF2-40B4-BE49-F238E27FC236}">
                <a16:creationId xmlns:a16="http://schemas.microsoft.com/office/drawing/2014/main" id="{A45D3FBB-2B5D-4D50-A0B9-3EE08CE77C8C}"/>
              </a:ext>
            </a:extLst>
          </p:cNvPr>
          <p:cNvSpPr>
            <a:spLocks noGrp="1" noChangeArrowheads="1"/>
          </p:cNvSpPr>
          <p:nvPr>
            <p:ph type="title"/>
          </p:nvPr>
        </p:nvSpPr>
        <p:spPr>
          <a:noFill/>
        </p:spPr>
        <p:txBody>
          <a:bodyPr/>
          <a:lstStyle/>
          <a:p>
            <a:pPr eaLnBrk="1" hangingPunct="1"/>
            <a:r>
              <a:rPr lang="en-AU" altLang="en-US"/>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43">
                                            <p:txEl>
                                              <p:pRg st="1" end="1"/>
                                            </p:txEl>
                                          </p:spTgt>
                                        </p:tgtEl>
                                        <p:attrNameLst>
                                          <p:attrName>style.visibility</p:attrName>
                                        </p:attrNameLst>
                                      </p:cBhvr>
                                      <p:to>
                                        <p:strVal val="visible"/>
                                      </p:to>
                                    </p:set>
                                    <p:animEffect transition="in" filter="wipe(left)">
                                      <p:cBhvr>
                                        <p:cTn id="7" dur="1000"/>
                                        <p:tgtEl>
                                          <p:spTgt spid="624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43">
                                            <p:txEl>
                                              <p:pRg st="2" end="2"/>
                                            </p:txEl>
                                          </p:spTgt>
                                        </p:tgtEl>
                                        <p:attrNameLst>
                                          <p:attrName>style.visibility</p:attrName>
                                        </p:attrNameLst>
                                      </p:cBhvr>
                                      <p:to>
                                        <p:strVal val="visible"/>
                                      </p:to>
                                    </p:set>
                                    <p:animEffect transition="in" filter="wipe(left)">
                                      <p:cBhvr>
                                        <p:cTn id="12" dur="1000"/>
                                        <p:tgtEl>
                                          <p:spTgt spid="6246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43">
                                            <p:txEl>
                                              <p:pRg st="3" end="3"/>
                                            </p:txEl>
                                          </p:spTgt>
                                        </p:tgtEl>
                                        <p:attrNameLst>
                                          <p:attrName>style.visibility</p:attrName>
                                        </p:attrNameLst>
                                      </p:cBhvr>
                                      <p:to>
                                        <p:strVal val="visible"/>
                                      </p:to>
                                    </p:set>
                                    <p:animEffect transition="in" filter="wipe(left)">
                                      <p:cBhvr>
                                        <p:cTn id="17" dur="1000"/>
                                        <p:tgtEl>
                                          <p:spTgt spid="6246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43">
                                            <p:txEl>
                                              <p:pRg st="4" end="4"/>
                                            </p:txEl>
                                          </p:spTgt>
                                        </p:tgtEl>
                                        <p:attrNameLst>
                                          <p:attrName>style.visibility</p:attrName>
                                        </p:attrNameLst>
                                      </p:cBhvr>
                                      <p:to>
                                        <p:strVal val="visible"/>
                                      </p:to>
                                    </p:set>
                                    <p:animEffect transition="in" filter="wipe(left)">
                                      <p:cBhvr>
                                        <p:cTn id="22" dur="1000"/>
                                        <p:tgtEl>
                                          <p:spTgt spid="6246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43">
                                            <p:txEl>
                                              <p:pRg st="5" end="5"/>
                                            </p:txEl>
                                          </p:spTgt>
                                        </p:tgtEl>
                                        <p:attrNameLst>
                                          <p:attrName>style.visibility</p:attrName>
                                        </p:attrNameLst>
                                      </p:cBhvr>
                                      <p:to>
                                        <p:strVal val="visible"/>
                                      </p:to>
                                    </p:set>
                                    <p:animEffect transition="in" filter="wipe(left)">
                                      <p:cBhvr>
                                        <p:cTn id="27" dur="1000"/>
                                        <p:tgtEl>
                                          <p:spTgt spid="624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9" name="Rectangle 3">
            <a:extLst>
              <a:ext uri="{FF2B5EF4-FFF2-40B4-BE49-F238E27FC236}">
                <a16:creationId xmlns:a16="http://schemas.microsoft.com/office/drawing/2014/main" id="{404740FB-1AEA-4E7B-BFBA-FC28E39D7617}"/>
              </a:ext>
            </a:extLst>
          </p:cNvPr>
          <p:cNvSpPr>
            <a:spLocks noGrp="1" noChangeArrowheads="1"/>
          </p:cNvSpPr>
          <p:nvPr>
            <p:ph idx="1"/>
          </p:nvPr>
        </p:nvSpPr>
        <p:spPr/>
        <p:txBody>
          <a:bodyPr/>
          <a:lstStyle/>
          <a:p>
            <a:pPr marL="107950" lvl="1" eaLnBrk="1" hangingPunct="1"/>
            <a:r>
              <a:rPr lang="en-AU"/>
              <a:t>A nation’s monetary policy objectives and the framework for setting and achieving that objective stems from the relationship between the central bank and the government.</a:t>
            </a:r>
          </a:p>
        </p:txBody>
      </p:sp>
      <p:sp>
        <p:nvSpPr>
          <p:cNvPr id="10242" name="Rectangle 2">
            <a:extLst>
              <a:ext uri="{FF2B5EF4-FFF2-40B4-BE49-F238E27FC236}">
                <a16:creationId xmlns:a16="http://schemas.microsoft.com/office/drawing/2014/main" id="{3B64D336-B20B-4105-8CE8-AE4711E54C3D}"/>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2899">
                                            <p:txEl>
                                              <p:pRg st="0" end="0"/>
                                            </p:txEl>
                                          </p:spTgt>
                                        </p:tgtEl>
                                        <p:attrNameLst>
                                          <p:attrName>style.visibility</p:attrName>
                                        </p:attrNameLst>
                                      </p:cBhvr>
                                      <p:to>
                                        <p:strVal val="visible"/>
                                      </p:to>
                                    </p:set>
                                    <p:animEffect transition="in" filter="wipe(left)">
                                      <p:cBhvr>
                                        <p:cTn id="7" dur="1000"/>
                                        <p:tgtEl>
                                          <p:spTgt spid="59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236F5BFC-E73E-4C5F-98D1-643ACC42B7C9}"/>
              </a:ext>
            </a:extLst>
          </p:cNvPr>
          <p:cNvSpPr>
            <a:spLocks noGrp="1" noChangeArrowheads="1"/>
          </p:cNvSpPr>
          <p:nvPr>
            <p:ph idx="1"/>
          </p:nvPr>
        </p:nvSpPr>
        <p:spPr/>
        <p:txBody>
          <a:bodyPr/>
          <a:lstStyle/>
          <a:p>
            <a:pPr marL="107950" defTabSz="461963" eaLnBrk="1" hangingPunct="1"/>
            <a:r>
              <a:rPr lang="en-AU" altLang="en-US" dirty="0"/>
              <a:t>Expenditure Plans</a:t>
            </a:r>
          </a:p>
          <a:p>
            <a:pPr marL="107950" lvl="1" defTabSz="461963" eaLnBrk="1" hangingPunct="1"/>
            <a:r>
              <a:rPr lang="en-AU" dirty="0"/>
              <a:t>The ripple effects that follow a change in the federal funds rate change three components of aggregate expenditure:</a:t>
            </a:r>
          </a:p>
          <a:p>
            <a:pPr marL="107950" lvl="1" defTabSz="461963" eaLnBrk="1" hangingPunct="1">
              <a:buClr>
                <a:srgbClr val="7030A0"/>
              </a:buClr>
              <a:buSzPct val="120000"/>
              <a:buFont typeface="Wingdings" panose="05000000000000000000" pitchFamily="2" charset="2"/>
              <a:buChar char="§"/>
            </a:pPr>
            <a:r>
              <a:rPr lang="en-AU" dirty="0"/>
              <a:t> Consumption expenditure</a:t>
            </a:r>
          </a:p>
          <a:p>
            <a:pPr marL="107950" lvl="1" defTabSz="461963" eaLnBrk="1" hangingPunct="1">
              <a:buClr>
                <a:srgbClr val="7030A0"/>
              </a:buClr>
              <a:buSzPct val="120000"/>
              <a:buFont typeface="Wingdings" panose="05000000000000000000" pitchFamily="2" charset="2"/>
              <a:buChar char="§"/>
            </a:pPr>
            <a:r>
              <a:rPr lang="en-AU" dirty="0"/>
              <a:t> Investment</a:t>
            </a:r>
          </a:p>
          <a:p>
            <a:pPr marL="107950" lvl="1" defTabSz="461963" eaLnBrk="1" hangingPunct="1">
              <a:buClr>
                <a:srgbClr val="7030A0"/>
              </a:buClr>
              <a:buSzPct val="120000"/>
              <a:buFont typeface="Wingdings" panose="05000000000000000000" pitchFamily="2" charset="2"/>
              <a:buChar char="§"/>
            </a:pPr>
            <a:r>
              <a:rPr lang="en-AU" dirty="0"/>
              <a:t> Net exports</a:t>
            </a:r>
          </a:p>
          <a:p>
            <a:pPr marL="107950" lvl="1" defTabSz="461963" eaLnBrk="1" hangingPunct="1">
              <a:buClr>
                <a:schemeClr val="tx1"/>
              </a:buClr>
            </a:pPr>
            <a:r>
              <a:rPr lang="en-AU" dirty="0"/>
              <a:t>A change in the federal funds rate changes aggregate expenditure plans, which in turn change aggregate demand, real GDP, and the price level.</a:t>
            </a:r>
          </a:p>
          <a:p>
            <a:pPr marL="107950" lvl="1" defTabSz="461963" eaLnBrk="1" hangingPunct="1">
              <a:buClr>
                <a:schemeClr val="tx1"/>
              </a:buClr>
            </a:pPr>
            <a:r>
              <a:rPr lang="en-AU" dirty="0"/>
              <a:t>So the Fed influences the inflation rate and the output gap.</a:t>
            </a:r>
          </a:p>
        </p:txBody>
      </p:sp>
      <p:sp>
        <p:nvSpPr>
          <p:cNvPr id="44034" name="Rectangle 5">
            <a:extLst>
              <a:ext uri="{FF2B5EF4-FFF2-40B4-BE49-F238E27FC236}">
                <a16:creationId xmlns:a16="http://schemas.microsoft.com/office/drawing/2014/main" id="{6F6D7071-CA72-440A-930B-DE18C416CC76}"/>
              </a:ext>
            </a:extLst>
          </p:cNvPr>
          <p:cNvSpPr>
            <a:spLocks noGrp="1" noChangeArrowheads="1"/>
          </p:cNvSpPr>
          <p:nvPr>
            <p:ph type="title"/>
          </p:nvPr>
        </p:nvSpPr>
        <p:spPr>
          <a:noFill/>
        </p:spPr>
        <p:txBody>
          <a:bodyPr/>
          <a:lstStyle/>
          <a:p>
            <a:pPr eaLnBrk="1" hangingPunct="1"/>
            <a:r>
              <a:rPr lang="en-AU" altLang="en-US"/>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wipe(left)">
                                      <p:cBhvr>
                                        <p:cTn id="7" dur="500"/>
                                        <p:tgtEl>
                                          <p:spTgt spid="81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wipe(left)">
                                      <p:cBhvr>
                                        <p:cTn id="12" dur="5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wipe(left)">
                                      <p:cBhvr>
                                        <p:cTn id="17" dur="500"/>
                                        <p:tgtEl>
                                          <p:spTgt spid="819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wipe(left)">
                                      <p:cBhvr>
                                        <p:cTn id="22" dur="500"/>
                                        <p:tgtEl>
                                          <p:spTgt spid="819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wipe(left)">
                                      <p:cBhvr>
                                        <p:cTn id="27" dur="500"/>
                                        <p:tgtEl>
                                          <p:spTgt spid="819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wipe(left)">
                                      <p:cBhvr>
                                        <p:cTn id="32"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1" name="Rectangle 3">
            <a:extLst>
              <a:ext uri="{FF2B5EF4-FFF2-40B4-BE49-F238E27FC236}">
                <a16:creationId xmlns:a16="http://schemas.microsoft.com/office/drawing/2014/main" id="{8672F508-B1FE-45F8-BAB4-48545D7A35E2}"/>
              </a:ext>
            </a:extLst>
          </p:cNvPr>
          <p:cNvSpPr>
            <a:spLocks noGrp="1" noChangeArrowheads="1"/>
          </p:cNvSpPr>
          <p:nvPr>
            <p:ph idx="1"/>
          </p:nvPr>
        </p:nvSpPr>
        <p:spPr/>
        <p:txBody>
          <a:bodyPr/>
          <a:lstStyle/>
          <a:p>
            <a:pPr marL="107950" lvl="1" eaLnBrk="1" hangingPunct="1"/>
            <a:r>
              <a:rPr lang="en-AU" b="1" dirty="0">
                <a:solidFill>
                  <a:srgbClr val="1A71B7"/>
                </a:solidFill>
              </a:rPr>
              <a:t>The Fed Fights Recession</a:t>
            </a:r>
          </a:p>
          <a:p>
            <a:pPr marL="107950" lvl="1" eaLnBrk="1" hangingPunct="1"/>
            <a:r>
              <a:rPr lang="en-AU" dirty="0"/>
              <a:t>If inflation is low and the output gap is negative, the FOMC lowers the federal funds rate target.</a:t>
            </a:r>
          </a:p>
          <a:p>
            <a:pPr marL="107950" lvl="1" eaLnBrk="1" hangingPunct="1"/>
            <a:endParaRPr lang="en-AU" dirty="0"/>
          </a:p>
        </p:txBody>
      </p:sp>
      <p:sp>
        <p:nvSpPr>
          <p:cNvPr id="45058" name="Rectangle 15">
            <a:extLst>
              <a:ext uri="{FF2B5EF4-FFF2-40B4-BE49-F238E27FC236}">
                <a16:creationId xmlns:a16="http://schemas.microsoft.com/office/drawing/2014/main" id="{6D2C8590-05EF-44E2-B6AB-4571388C7DC4}"/>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7" name="Picture 6">
            <a:extLst>
              <a:ext uri="{FF2B5EF4-FFF2-40B4-BE49-F238E27FC236}">
                <a16:creationId xmlns:a16="http://schemas.microsoft.com/office/drawing/2014/main" id="{EF2564F4-5ED3-4245-9F6B-0D6E7C288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0" name="Picture 9">
            <a:extLst>
              <a:ext uri="{FF2B5EF4-FFF2-40B4-BE49-F238E27FC236}">
                <a16:creationId xmlns:a16="http://schemas.microsoft.com/office/drawing/2014/main" id="{5156F972-F3EC-439A-A854-FC1CFD124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1" name="Picture 10">
            <a:extLst>
              <a:ext uri="{FF2B5EF4-FFF2-40B4-BE49-F238E27FC236}">
                <a16:creationId xmlns:a16="http://schemas.microsoft.com/office/drawing/2014/main" id="{E9C154BA-14A3-489D-ADF7-8BA468E58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8" name="Picture 7">
            <a:hlinkClick r:id="rId6" action="ppaction://hlinksldjump" tooltip="Click to expand the figure"/>
            <a:extLst>
              <a:ext uri="{FF2B5EF4-FFF2-40B4-BE49-F238E27FC236}">
                <a16:creationId xmlns:a16="http://schemas.microsoft.com/office/drawing/2014/main" id="{56267A35-4C6C-457D-8731-735F334C4BE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691">
                                            <p:txEl>
                                              <p:pRg st="1" end="1"/>
                                            </p:txEl>
                                          </p:spTgt>
                                        </p:tgtEl>
                                        <p:attrNameLst>
                                          <p:attrName>style.visibility</p:attrName>
                                        </p:attrNameLst>
                                      </p:cBhvr>
                                      <p:to>
                                        <p:strVal val="visible"/>
                                      </p:to>
                                    </p:set>
                                    <p:animEffect transition="in" filter="wipe(left)">
                                      <p:cBhvr>
                                        <p:cTn id="7" dur="1000"/>
                                        <p:tgtEl>
                                          <p:spTgt spid="6266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6E9CE-7E39-4B61-B660-36C7FC830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8" name="Picture 7">
            <a:extLst>
              <a:ext uri="{FF2B5EF4-FFF2-40B4-BE49-F238E27FC236}">
                <a16:creationId xmlns:a16="http://schemas.microsoft.com/office/drawing/2014/main" id="{A24600E6-24B5-4819-8E6D-611B0FD7A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9" name="Picture 8">
            <a:extLst>
              <a:ext uri="{FF2B5EF4-FFF2-40B4-BE49-F238E27FC236}">
                <a16:creationId xmlns:a16="http://schemas.microsoft.com/office/drawing/2014/main" id="{23D179C7-6682-49DB-B66C-EEDFEA2CE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10" name="Picture 9">
            <a:extLst>
              <a:ext uri="{FF2B5EF4-FFF2-40B4-BE49-F238E27FC236}">
                <a16:creationId xmlns:a16="http://schemas.microsoft.com/office/drawing/2014/main" id="{3126F276-81BB-440B-9117-0F4665E04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11" name="Picture 10">
            <a:extLst>
              <a:ext uri="{FF2B5EF4-FFF2-40B4-BE49-F238E27FC236}">
                <a16:creationId xmlns:a16="http://schemas.microsoft.com/office/drawing/2014/main" id="{9F6F4300-5BFF-41D9-9A83-B8ED5BA176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1" name="Rectangle 3">
            <a:extLst>
              <a:ext uri="{FF2B5EF4-FFF2-40B4-BE49-F238E27FC236}">
                <a16:creationId xmlns:a16="http://schemas.microsoft.com/office/drawing/2014/main" id="{657A1187-C8E8-4DB1-8314-D889289DBBD0}"/>
              </a:ext>
            </a:extLst>
          </p:cNvPr>
          <p:cNvSpPr>
            <a:spLocks noGrp="1" noChangeArrowheads="1"/>
          </p:cNvSpPr>
          <p:nvPr>
            <p:ph idx="1"/>
          </p:nvPr>
        </p:nvSpPr>
        <p:spPr/>
        <p:txBody>
          <a:bodyPr/>
          <a:lstStyle/>
          <a:p>
            <a:pPr marL="107950" lvl="1" eaLnBrk="1" hangingPunct="1"/>
            <a:r>
              <a:rPr lang="en-AU"/>
              <a:t>An increase in the monetary base increases the supply of money.</a:t>
            </a:r>
          </a:p>
          <a:p>
            <a:pPr marL="107950" lvl="1" eaLnBrk="1" hangingPunct="1"/>
            <a:r>
              <a:rPr lang="en-AU"/>
              <a:t>The short-term interest rate falls.</a:t>
            </a:r>
          </a:p>
          <a:p>
            <a:pPr marL="107950" lvl="1" eaLnBrk="1" hangingPunct="1"/>
            <a:endParaRPr lang="en-AU"/>
          </a:p>
        </p:txBody>
      </p:sp>
      <p:sp>
        <p:nvSpPr>
          <p:cNvPr id="47106" name="Rectangle 15">
            <a:extLst>
              <a:ext uri="{FF2B5EF4-FFF2-40B4-BE49-F238E27FC236}">
                <a16:creationId xmlns:a16="http://schemas.microsoft.com/office/drawing/2014/main" id="{AB811A18-99CE-4BE5-8ADF-45D7197BD917}"/>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9" name="Picture 8">
            <a:extLst>
              <a:ext uri="{FF2B5EF4-FFF2-40B4-BE49-F238E27FC236}">
                <a16:creationId xmlns:a16="http://schemas.microsoft.com/office/drawing/2014/main" id="{D9BAF991-F8BE-4B23-9ABC-ED10DACA6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0" name="Picture 9">
            <a:extLst>
              <a:ext uri="{FF2B5EF4-FFF2-40B4-BE49-F238E27FC236}">
                <a16:creationId xmlns:a16="http://schemas.microsoft.com/office/drawing/2014/main" id="{2D869A98-34BF-494C-B21D-8FA582C97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1" name="Picture 10">
            <a:extLst>
              <a:ext uri="{FF2B5EF4-FFF2-40B4-BE49-F238E27FC236}">
                <a16:creationId xmlns:a16="http://schemas.microsoft.com/office/drawing/2014/main" id="{408392A0-9A94-4F8F-99AE-7C286F3E5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2" name="Picture 11">
            <a:extLst>
              <a:ext uri="{FF2B5EF4-FFF2-40B4-BE49-F238E27FC236}">
                <a16:creationId xmlns:a16="http://schemas.microsoft.com/office/drawing/2014/main" id="{93DD344A-7C76-4624-976B-DBF115107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pic>
        <p:nvPicPr>
          <p:cNvPr id="13" name="Picture 12">
            <a:extLst>
              <a:ext uri="{FF2B5EF4-FFF2-40B4-BE49-F238E27FC236}">
                <a16:creationId xmlns:a16="http://schemas.microsoft.com/office/drawing/2014/main" id="{33EA5316-C726-4CE7-BDE9-ADF91BBB21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60" y="3030472"/>
            <a:ext cx="7015140" cy="352272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6691">
                                            <p:txEl>
                                              <p:pRg st="1" end="1"/>
                                            </p:txEl>
                                          </p:spTgt>
                                        </p:tgtEl>
                                        <p:attrNameLst>
                                          <p:attrName>style.visibility</p:attrName>
                                        </p:attrNameLst>
                                      </p:cBhvr>
                                      <p:to>
                                        <p:strVal val="visible"/>
                                      </p:to>
                                    </p:set>
                                    <p:animEffect transition="in" filter="wipe(left)">
                                      <p:cBhvr>
                                        <p:cTn id="12" dur="500"/>
                                        <p:tgtEl>
                                          <p:spTgt spid="62669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3F8A768E-4E13-4163-91DC-B85D1B282BB2}"/>
              </a:ext>
            </a:extLst>
          </p:cNvPr>
          <p:cNvSpPr>
            <a:spLocks noGrp="1" noChangeArrowheads="1"/>
          </p:cNvSpPr>
          <p:nvPr>
            <p:ph idx="1"/>
          </p:nvPr>
        </p:nvSpPr>
        <p:spPr>
          <a:xfrm>
            <a:off x="360363" y="1584325"/>
            <a:ext cx="8229600" cy="1387475"/>
          </a:xfrm>
        </p:spPr>
        <p:txBody>
          <a:bodyPr/>
          <a:lstStyle/>
          <a:p>
            <a:pPr marL="107950" lvl="1" eaLnBrk="1" hangingPunct="1"/>
            <a:r>
              <a:rPr lang="en-AU"/>
              <a:t>The increase in the supply of money increases the supply of loanable funds.</a:t>
            </a:r>
          </a:p>
          <a:p>
            <a:pPr marL="107950" lvl="1" eaLnBrk="1" hangingPunct="1"/>
            <a:r>
              <a:rPr lang="en-AU"/>
              <a:t>The real interest rate falls and investment increases.</a:t>
            </a:r>
          </a:p>
        </p:txBody>
      </p:sp>
      <p:sp>
        <p:nvSpPr>
          <p:cNvPr id="48130" name="Rectangle 22">
            <a:extLst>
              <a:ext uri="{FF2B5EF4-FFF2-40B4-BE49-F238E27FC236}">
                <a16:creationId xmlns:a16="http://schemas.microsoft.com/office/drawing/2014/main" id="{1E9B7841-0C93-4C65-99E5-00CA337657FB}"/>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8" name="Picture 7">
            <a:extLst>
              <a:ext uri="{FF2B5EF4-FFF2-40B4-BE49-F238E27FC236}">
                <a16:creationId xmlns:a16="http://schemas.microsoft.com/office/drawing/2014/main" id="{BCBBF778-82B3-4A96-9CD5-666608467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11" name="Picture 10">
            <a:extLst>
              <a:ext uri="{FF2B5EF4-FFF2-40B4-BE49-F238E27FC236}">
                <a16:creationId xmlns:a16="http://schemas.microsoft.com/office/drawing/2014/main" id="{CD6296B0-8E7E-4FF2-99F6-E850C203B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12" name="Picture 11">
            <a:extLst>
              <a:ext uri="{FF2B5EF4-FFF2-40B4-BE49-F238E27FC236}">
                <a16:creationId xmlns:a16="http://schemas.microsoft.com/office/drawing/2014/main" id="{C7590B36-85D8-4BE3-B595-DFCD6FFA7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13" name="Picture 12">
            <a:extLst>
              <a:ext uri="{FF2B5EF4-FFF2-40B4-BE49-F238E27FC236}">
                <a16:creationId xmlns:a16="http://schemas.microsoft.com/office/drawing/2014/main" id="{3D2318B7-B255-4ABD-8D6E-B2C5D2ACFF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9" name="Picture 7">
            <a:hlinkClick r:id="rId7" action="ppaction://hlinksldjump" tooltip="Click to expand the figure"/>
            <a:extLst>
              <a:ext uri="{FF2B5EF4-FFF2-40B4-BE49-F238E27FC236}">
                <a16:creationId xmlns:a16="http://schemas.microsoft.com/office/drawing/2014/main" id="{2D35F359-A6DA-43CF-9B89-5A6540FCA1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2" y="6477000"/>
            <a:ext cx="22225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wipe(left)">
                                      <p:cBhvr>
                                        <p:cTn id="12" dur="500"/>
                                        <p:tgtEl>
                                          <p:spTgt spid="53250">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94C4B8-1A29-4CF6-BD75-3F50E5228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pic>
        <p:nvPicPr>
          <p:cNvPr id="9" name="Picture 8">
            <a:extLst>
              <a:ext uri="{FF2B5EF4-FFF2-40B4-BE49-F238E27FC236}">
                <a16:creationId xmlns:a16="http://schemas.microsoft.com/office/drawing/2014/main" id="{BBAF024B-9213-43E1-9093-124DF87F7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pic>
        <p:nvPicPr>
          <p:cNvPr id="10" name="Picture 9">
            <a:extLst>
              <a:ext uri="{FF2B5EF4-FFF2-40B4-BE49-F238E27FC236}">
                <a16:creationId xmlns:a16="http://schemas.microsoft.com/office/drawing/2014/main" id="{4F910CA2-9AF1-42E0-93DB-42D2C715D0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pic>
        <p:nvPicPr>
          <p:cNvPr id="11" name="Picture 10">
            <a:extLst>
              <a:ext uri="{FF2B5EF4-FFF2-40B4-BE49-F238E27FC236}">
                <a16:creationId xmlns:a16="http://schemas.microsoft.com/office/drawing/2014/main" id="{9A6E2F09-5549-4CB8-BA6E-5A2C73CE5E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pic>
        <p:nvPicPr>
          <p:cNvPr id="12" name="Picture 11">
            <a:extLst>
              <a:ext uri="{FF2B5EF4-FFF2-40B4-BE49-F238E27FC236}">
                <a16:creationId xmlns:a16="http://schemas.microsoft.com/office/drawing/2014/main" id="{2A83DA96-459F-4A7B-9BFF-8D3CA7F0FE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pic>
        <p:nvPicPr>
          <p:cNvPr id="13" name="Picture 12">
            <a:extLst>
              <a:ext uri="{FF2B5EF4-FFF2-40B4-BE49-F238E27FC236}">
                <a16:creationId xmlns:a16="http://schemas.microsoft.com/office/drawing/2014/main" id="{9B291574-EC35-4694-8B1D-A589019600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00" y="1080000"/>
            <a:ext cx="8816340" cy="45872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D3E6032-CBA6-4C72-9D65-02CEF852A876}"/>
              </a:ext>
            </a:extLst>
          </p:cNvPr>
          <p:cNvSpPr>
            <a:spLocks noGrp="1" noChangeArrowheads="1"/>
          </p:cNvSpPr>
          <p:nvPr>
            <p:ph idx="1"/>
          </p:nvPr>
        </p:nvSpPr>
        <p:spPr>
          <a:xfrm>
            <a:off x="360363" y="1584325"/>
            <a:ext cx="8229600" cy="1387475"/>
          </a:xfrm>
        </p:spPr>
        <p:txBody>
          <a:bodyPr/>
          <a:lstStyle/>
          <a:p>
            <a:pPr marL="107950" lvl="1" eaLnBrk="1" hangingPunct="1"/>
            <a:r>
              <a:rPr lang="en-AU"/>
              <a:t>The increase in investment increases aggregate planned expenditure.</a:t>
            </a:r>
          </a:p>
          <a:p>
            <a:pPr marL="107950" lvl="1" eaLnBrk="1" hangingPunct="1"/>
            <a:r>
              <a:rPr lang="en-AU"/>
              <a:t>Real GDP increases to potential GDP.</a:t>
            </a:r>
          </a:p>
        </p:txBody>
      </p:sp>
      <p:sp>
        <p:nvSpPr>
          <p:cNvPr id="50178" name="Rectangle 22">
            <a:extLst>
              <a:ext uri="{FF2B5EF4-FFF2-40B4-BE49-F238E27FC236}">
                <a16:creationId xmlns:a16="http://schemas.microsoft.com/office/drawing/2014/main" id="{3F3D16FF-64E6-4A8D-A956-C56266807C45}"/>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18" name="Picture 17">
            <a:extLst>
              <a:ext uri="{FF2B5EF4-FFF2-40B4-BE49-F238E27FC236}">
                <a16:creationId xmlns:a16="http://schemas.microsoft.com/office/drawing/2014/main" id="{7E9149CE-5622-4ECD-9EE2-122A5EDBE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19" name="Picture 18">
            <a:extLst>
              <a:ext uri="{FF2B5EF4-FFF2-40B4-BE49-F238E27FC236}">
                <a16:creationId xmlns:a16="http://schemas.microsoft.com/office/drawing/2014/main" id="{A026B3F6-5DD1-4152-A192-8A311665C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20" name="Picture 19">
            <a:extLst>
              <a:ext uri="{FF2B5EF4-FFF2-40B4-BE49-F238E27FC236}">
                <a16:creationId xmlns:a16="http://schemas.microsoft.com/office/drawing/2014/main" id="{E39A9C0D-90CA-4B30-9C3A-0302FF395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21" name="Picture 20">
            <a:extLst>
              <a:ext uri="{FF2B5EF4-FFF2-40B4-BE49-F238E27FC236}">
                <a16:creationId xmlns:a16="http://schemas.microsoft.com/office/drawing/2014/main" id="{9055766E-7920-4850-9CE6-A945BD8B1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22" name="Picture 21">
            <a:extLst>
              <a:ext uri="{FF2B5EF4-FFF2-40B4-BE49-F238E27FC236}">
                <a16:creationId xmlns:a16="http://schemas.microsoft.com/office/drawing/2014/main" id="{4F1E7945-515A-4000-B20C-B39C35C7A1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pic>
        <p:nvPicPr>
          <p:cNvPr id="23" name="Picture 22">
            <a:extLst>
              <a:ext uri="{FF2B5EF4-FFF2-40B4-BE49-F238E27FC236}">
                <a16:creationId xmlns:a16="http://schemas.microsoft.com/office/drawing/2014/main" id="{A5FB4AD7-7508-413B-99A9-CC2296D4EA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 y="3058640"/>
            <a:ext cx="6862740" cy="35707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3955" name="Rectangle 3">
            <a:extLst>
              <a:ext uri="{FF2B5EF4-FFF2-40B4-BE49-F238E27FC236}">
                <a16:creationId xmlns:a16="http://schemas.microsoft.com/office/drawing/2014/main" id="{85AFAD2D-B727-4A98-AF6A-E6AE28D13ED9}"/>
              </a:ext>
            </a:extLst>
          </p:cNvPr>
          <p:cNvSpPr>
            <a:spLocks noGrp="1" noChangeArrowheads="1"/>
          </p:cNvSpPr>
          <p:nvPr>
            <p:ph idx="1"/>
          </p:nvPr>
        </p:nvSpPr>
        <p:spPr/>
        <p:txBody>
          <a:bodyPr/>
          <a:lstStyle/>
          <a:p>
            <a:pPr marL="107950" lvl="1" eaLnBrk="1" hangingPunct="1"/>
            <a:r>
              <a:rPr lang="en-AU" b="1" dirty="0">
                <a:solidFill>
                  <a:srgbClr val="1A71B7"/>
                </a:solidFill>
              </a:rPr>
              <a:t>The Fed Fights Inflation</a:t>
            </a:r>
          </a:p>
          <a:p>
            <a:pPr marL="107950" lvl="1" eaLnBrk="1" hangingPunct="1"/>
            <a:r>
              <a:rPr lang="en-AU" dirty="0"/>
              <a:t>If inflation is too high and the output gap is positive, the FOMC raises the federal funds rate target.</a:t>
            </a:r>
          </a:p>
        </p:txBody>
      </p:sp>
      <p:sp>
        <p:nvSpPr>
          <p:cNvPr id="51202" name="Rectangle 15">
            <a:extLst>
              <a:ext uri="{FF2B5EF4-FFF2-40B4-BE49-F238E27FC236}">
                <a16:creationId xmlns:a16="http://schemas.microsoft.com/office/drawing/2014/main" id="{7D88F168-0676-4341-ABE8-C0F3F36E92E1}"/>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7" name="Picture 6">
            <a:extLst>
              <a:ext uri="{FF2B5EF4-FFF2-40B4-BE49-F238E27FC236}">
                <a16:creationId xmlns:a16="http://schemas.microsoft.com/office/drawing/2014/main" id="{6E545630-573E-4D27-8820-152843251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0" name="Picture 9">
            <a:extLst>
              <a:ext uri="{FF2B5EF4-FFF2-40B4-BE49-F238E27FC236}">
                <a16:creationId xmlns:a16="http://schemas.microsoft.com/office/drawing/2014/main" id="{950DDE9F-B1D5-4B0B-8949-444344917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1" name="Picture 10">
            <a:extLst>
              <a:ext uri="{FF2B5EF4-FFF2-40B4-BE49-F238E27FC236}">
                <a16:creationId xmlns:a16="http://schemas.microsoft.com/office/drawing/2014/main" id="{F5A1A8D1-25DD-4ACB-A845-BEBF3D81C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8" name="Picture 7">
            <a:hlinkClick r:id="rId6" action="ppaction://hlinksldjump" tooltip="Click to expand the figure"/>
            <a:extLst>
              <a:ext uri="{FF2B5EF4-FFF2-40B4-BE49-F238E27FC236}">
                <a16:creationId xmlns:a16="http://schemas.microsoft.com/office/drawing/2014/main" id="{DF3AFABE-AF79-4B30-9C43-C182152063A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77000"/>
            <a:ext cx="222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3955">
                                            <p:txEl>
                                              <p:pRg st="1" end="1"/>
                                            </p:txEl>
                                          </p:spTgt>
                                        </p:tgtEl>
                                        <p:attrNameLst>
                                          <p:attrName>style.visibility</p:attrName>
                                        </p:attrNameLst>
                                      </p:cBhvr>
                                      <p:to>
                                        <p:strVal val="visible"/>
                                      </p:to>
                                    </p:set>
                                    <p:animEffect transition="in" filter="wipe(left)">
                                      <p:cBhvr>
                                        <p:cTn id="7" dur="1000"/>
                                        <p:tgtEl>
                                          <p:spTgt spid="8939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5"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0F6AA4-4168-47D2-B863-73EA014E1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8" name="Picture 7">
            <a:extLst>
              <a:ext uri="{FF2B5EF4-FFF2-40B4-BE49-F238E27FC236}">
                <a16:creationId xmlns:a16="http://schemas.microsoft.com/office/drawing/2014/main" id="{25778B3C-B81A-4837-BD98-B29EE95CE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9" name="Picture 8">
            <a:extLst>
              <a:ext uri="{FF2B5EF4-FFF2-40B4-BE49-F238E27FC236}">
                <a16:creationId xmlns:a16="http://schemas.microsoft.com/office/drawing/2014/main" id="{AD6D64EC-AB31-4392-A8C9-9E973175A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10" name="Picture 9">
            <a:extLst>
              <a:ext uri="{FF2B5EF4-FFF2-40B4-BE49-F238E27FC236}">
                <a16:creationId xmlns:a16="http://schemas.microsoft.com/office/drawing/2014/main" id="{78C4930C-ECE8-493B-9665-BFF12DEA24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pic>
        <p:nvPicPr>
          <p:cNvPr id="11" name="Picture 10">
            <a:extLst>
              <a:ext uri="{FF2B5EF4-FFF2-40B4-BE49-F238E27FC236}">
                <a16:creationId xmlns:a16="http://schemas.microsoft.com/office/drawing/2014/main" id="{D3B5BEC3-91F6-445A-B957-AC4A34B21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1080000"/>
            <a:ext cx="8816340" cy="44272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3955" name="Rectangle 3">
            <a:extLst>
              <a:ext uri="{FF2B5EF4-FFF2-40B4-BE49-F238E27FC236}">
                <a16:creationId xmlns:a16="http://schemas.microsoft.com/office/drawing/2014/main" id="{A202B01C-F615-49F0-B660-C9640006C32B}"/>
              </a:ext>
            </a:extLst>
          </p:cNvPr>
          <p:cNvSpPr>
            <a:spLocks noGrp="1" noChangeArrowheads="1"/>
          </p:cNvSpPr>
          <p:nvPr>
            <p:ph idx="1"/>
          </p:nvPr>
        </p:nvSpPr>
        <p:spPr>
          <a:xfrm>
            <a:off x="360363" y="1584325"/>
            <a:ext cx="7721577" cy="1311275"/>
          </a:xfrm>
        </p:spPr>
        <p:txBody>
          <a:bodyPr/>
          <a:lstStyle/>
          <a:p>
            <a:pPr marL="107950" lvl="1" eaLnBrk="1" hangingPunct="1"/>
            <a:r>
              <a:rPr lang="en-AU" dirty="0"/>
              <a:t>A decrease in the monetary base decreases the supply of money.</a:t>
            </a:r>
          </a:p>
          <a:p>
            <a:pPr marL="107950" lvl="1" eaLnBrk="1" hangingPunct="1"/>
            <a:r>
              <a:rPr lang="en-AU" dirty="0"/>
              <a:t>The short-term interest rate rises.</a:t>
            </a:r>
          </a:p>
        </p:txBody>
      </p:sp>
      <p:sp>
        <p:nvSpPr>
          <p:cNvPr id="53250" name="Rectangle 15">
            <a:extLst>
              <a:ext uri="{FF2B5EF4-FFF2-40B4-BE49-F238E27FC236}">
                <a16:creationId xmlns:a16="http://schemas.microsoft.com/office/drawing/2014/main" id="{EB0B64D1-9C04-4226-BF79-B48698051F43}"/>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9" name="Picture 8">
            <a:extLst>
              <a:ext uri="{FF2B5EF4-FFF2-40B4-BE49-F238E27FC236}">
                <a16:creationId xmlns:a16="http://schemas.microsoft.com/office/drawing/2014/main" id="{BC2F2D68-EB09-4EB0-A6E4-E09ABAA46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0" name="Picture 9">
            <a:extLst>
              <a:ext uri="{FF2B5EF4-FFF2-40B4-BE49-F238E27FC236}">
                <a16:creationId xmlns:a16="http://schemas.microsoft.com/office/drawing/2014/main" id="{88A3C00F-3D15-4BAA-A568-803F6CF31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1" name="Picture 10">
            <a:extLst>
              <a:ext uri="{FF2B5EF4-FFF2-40B4-BE49-F238E27FC236}">
                <a16:creationId xmlns:a16="http://schemas.microsoft.com/office/drawing/2014/main" id="{EF6D8200-4697-47A2-A1D7-03CD2F70E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2" name="Picture 11">
            <a:extLst>
              <a:ext uri="{FF2B5EF4-FFF2-40B4-BE49-F238E27FC236}">
                <a16:creationId xmlns:a16="http://schemas.microsoft.com/office/drawing/2014/main" id="{8BDC5D26-74D5-4001-BD85-053CE8AEB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pic>
        <p:nvPicPr>
          <p:cNvPr id="13" name="Picture 12">
            <a:extLst>
              <a:ext uri="{FF2B5EF4-FFF2-40B4-BE49-F238E27FC236}">
                <a16:creationId xmlns:a16="http://schemas.microsoft.com/office/drawing/2014/main" id="{2E64CF36-A6F6-475D-931C-14289EE6E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3030801"/>
            <a:ext cx="6862740" cy="344619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3955">
                                            <p:txEl>
                                              <p:pRg st="1" end="1"/>
                                            </p:txEl>
                                          </p:spTgt>
                                        </p:tgtEl>
                                        <p:attrNameLst>
                                          <p:attrName>style.visibility</p:attrName>
                                        </p:attrNameLst>
                                      </p:cBhvr>
                                      <p:to>
                                        <p:strVal val="visible"/>
                                      </p:to>
                                    </p:set>
                                    <p:animEffect transition="in" filter="wipe(left)">
                                      <p:cBhvr>
                                        <p:cTn id="12" dur="500"/>
                                        <p:tgtEl>
                                          <p:spTgt spid="893955">
                                            <p:txEl>
                                              <p:pRg st="1" end="1"/>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3" name="Rectangle 3">
            <a:extLst>
              <a:ext uri="{FF2B5EF4-FFF2-40B4-BE49-F238E27FC236}">
                <a16:creationId xmlns:a16="http://schemas.microsoft.com/office/drawing/2014/main" id="{CD452DC5-8185-40F6-A05D-03577DADB4AD}"/>
              </a:ext>
            </a:extLst>
          </p:cNvPr>
          <p:cNvSpPr>
            <a:spLocks noGrp="1" noChangeArrowheads="1"/>
          </p:cNvSpPr>
          <p:nvPr>
            <p:ph idx="1"/>
          </p:nvPr>
        </p:nvSpPr>
        <p:spPr/>
        <p:txBody>
          <a:bodyPr/>
          <a:lstStyle/>
          <a:p>
            <a:pPr marL="107950" eaLnBrk="1" hangingPunct="1"/>
            <a:r>
              <a:rPr lang="en-AU" altLang="en-US" dirty="0"/>
              <a:t>Monetary Policy Objectives</a:t>
            </a:r>
          </a:p>
          <a:p>
            <a:pPr marL="107950" lvl="1" eaLnBrk="1" hangingPunct="1"/>
            <a:r>
              <a:rPr lang="en-AU" dirty="0"/>
              <a:t>Monetary policy objectives stem from the mandate of the Board of Governors of the Federal Reserve System as set out in the Federal Reserve Act of 1913 and its amendments. The law states:</a:t>
            </a:r>
          </a:p>
          <a:p>
            <a:pPr marL="107950" lvl="1" eaLnBrk="1" hangingPunct="1"/>
            <a:r>
              <a:rPr lang="en-AU" dirty="0"/>
              <a:t>The Fed and the FOMC shall maintain long-term growth of the monetary and credit aggregates commensurate with the economy’s long-run potential to increase production, ...</a:t>
            </a:r>
          </a:p>
          <a:p>
            <a:pPr marL="107950" lvl="1" eaLnBrk="1" hangingPunct="1"/>
            <a:r>
              <a:rPr lang="en-AU" dirty="0"/>
              <a:t>so as to promote effectively the goals of maximum employment, stable prices, and moderate long-term interest rates.</a:t>
            </a:r>
          </a:p>
        </p:txBody>
      </p:sp>
      <p:sp>
        <p:nvSpPr>
          <p:cNvPr id="11266" name="Rectangle 5">
            <a:extLst>
              <a:ext uri="{FF2B5EF4-FFF2-40B4-BE49-F238E27FC236}">
                <a16:creationId xmlns:a16="http://schemas.microsoft.com/office/drawing/2014/main" id="{CBDFA760-9F93-4365-8F82-E686040EFBB2}"/>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23">
                                            <p:txEl>
                                              <p:pRg st="1" end="1"/>
                                            </p:txEl>
                                          </p:spTgt>
                                        </p:tgtEl>
                                        <p:attrNameLst>
                                          <p:attrName>style.visibility</p:attrName>
                                        </p:attrNameLst>
                                      </p:cBhvr>
                                      <p:to>
                                        <p:strVal val="visible"/>
                                      </p:to>
                                    </p:set>
                                    <p:animEffect transition="in" filter="wipe(left)">
                                      <p:cBhvr>
                                        <p:cTn id="7" dur="1000"/>
                                        <p:tgtEl>
                                          <p:spTgt spid="593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23">
                                            <p:txEl>
                                              <p:pRg st="2" end="2"/>
                                            </p:txEl>
                                          </p:spTgt>
                                        </p:tgtEl>
                                        <p:attrNameLst>
                                          <p:attrName>style.visibility</p:attrName>
                                        </p:attrNameLst>
                                      </p:cBhvr>
                                      <p:to>
                                        <p:strVal val="visible"/>
                                      </p:to>
                                    </p:set>
                                    <p:animEffect transition="in" filter="wipe(left)">
                                      <p:cBhvr>
                                        <p:cTn id="12" dur="1000"/>
                                        <p:tgtEl>
                                          <p:spTgt spid="593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23">
                                            <p:txEl>
                                              <p:pRg st="3" end="3"/>
                                            </p:txEl>
                                          </p:spTgt>
                                        </p:tgtEl>
                                        <p:attrNameLst>
                                          <p:attrName>style.visibility</p:attrName>
                                        </p:attrNameLst>
                                      </p:cBhvr>
                                      <p:to>
                                        <p:strVal val="visible"/>
                                      </p:to>
                                    </p:set>
                                    <p:animEffect transition="in" filter="wipe(left)">
                                      <p:cBhvr>
                                        <p:cTn id="17" dur="1000"/>
                                        <p:tgtEl>
                                          <p:spTgt spid="593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774C8E5-9BF0-4BD5-847D-1B807809C97E}"/>
              </a:ext>
            </a:extLst>
          </p:cNvPr>
          <p:cNvSpPr>
            <a:spLocks noGrp="1" noChangeArrowheads="1"/>
          </p:cNvSpPr>
          <p:nvPr>
            <p:ph idx="1"/>
          </p:nvPr>
        </p:nvSpPr>
        <p:spPr/>
        <p:txBody>
          <a:bodyPr/>
          <a:lstStyle/>
          <a:p>
            <a:pPr marL="107950" lvl="1" eaLnBrk="1" hangingPunct="1"/>
            <a:r>
              <a:rPr lang="en-AU"/>
              <a:t>The decrease in the supply of money decreases the supply of loanable funds.</a:t>
            </a:r>
          </a:p>
          <a:p>
            <a:pPr marL="107950" lvl="1" eaLnBrk="1" hangingPunct="1"/>
            <a:r>
              <a:rPr lang="en-AU"/>
              <a:t>The real interest rate rises and investment decreases.</a:t>
            </a:r>
          </a:p>
        </p:txBody>
      </p:sp>
      <p:sp>
        <p:nvSpPr>
          <p:cNvPr id="54274" name="Rectangle 17">
            <a:extLst>
              <a:ext uri="{FF2B5EF4-FFF2-40B4-BE49-F238E27FC236}">
                <a16:creationId xmlns:a16="http://schemas.microsoft.com/office/drawing/2014/main" id="{7E52B312-1CB1-4108-8B6E-ABAB17361A79}"/>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23" name="Picture 22">
            <a:extLst>
              <a:ext uri="{FF2B5EF4-FFF2-40B4-BE49-F238E27FC236}">
                <a16:creationId xmlns:a16="http://schemas.microsoft.com/office/drawing/2014/main" id="{259E345D-89F3-483A-87E7-F56377BC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24" name="Picture 23">
            <a:extLst>
              <a:ext uri="{FF2B5EF4-FFF2-40B4-BE49-F238E27FC236}">
                <a16:creationId xmlns:a16="http://schemas.microsoft.com/office/drawing/2014/main" id="{0BD6037A-1584-40C1-B099-CEB786C05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25" name="Picture 24">
            <a:extLst>
              <a:ext uri="{FF2B5EF4-FFF2-40B4-BE49-F238E27FC236}">
                <a16:creationId xmlns:a16="http://schemas.microsoft.com/office/drawing/2014/main" id="{98DF1205-DD5F-408E-8125-7C0B189F2D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26" name="Picture 25">
            <a:extLst>
              <a:ext uri="{FF2B5EF4-FFF2-40B4-BE49-F238E27FC236}">
                <a16:creationId xmlns:a16="http://schemas.microsoft.com/office/drawing/2014/main" id="{B6B79C1C-6B90-4B69-93BF-E93C337A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8" name="Picture 7">
            <a:hlinkClick r:id="rId7" action="ppaction://hlinksldjump" tooltip="Click to expand the figure"/>
            <a:extLst>
              <a:ext uri="{FF2B5EF4-FFF2-40B4-BE49-F238E27FC236}">
                <a16:creationId xmlns:a16="http://schemas.microsoft.com/office/drawing/2014/main" id="{B33039B9-D786-4A9D-93E6-93E3DCFC4D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10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D75669-76DC-4EBF-999C-83AF5A2A0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pic>
        <p:nvPicPr>
          <p:cNvPr id="9" name="Picture 8">
            <a:extLst>
              <a:ext uri="{FF2B5EF4-FFF2-40B4-BE49-F238E27FC236}">
                <a16:creationId xmlns:a16="http://schemas.microsoft.com/office/drawing/2014/main" id="{C4A526A7-4BF8-4EAA-ACB2-BEFCD0987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pic>
        <p:nvPicPr>
          <p:cNvPr id="10" name="Picture 9">
            <a:extLst>
              <a:ext uri="{FF2B5EF4-FFF2-40B4-BE49-F238E27FC236}">
                <a16:creationId xmlns:a16="http://schemas.microsoft.com/office/drawing/2014/main" id="{C7FC9298-DDB4-4447-9062-DAC5BBCFD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pic>
        <p:nvPicPr>
          <p:cNvPr id="11" name="Picture 10">
            <a:extLst>
              <a:ext uri="{FF2B5EF4-FFF2-40B4-BE49-F238E27FC236}">
                <a16:creationId xmlns:a16="http://schemas.microsoft.com/office/drawing/2014/main" id="{58E29914-56E3-4B13-961E-127B562062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pic>
        <p:nvPicPr>
          <p:cNvPr id="12" name="Picture 11">
            <a:extLst>
              <a:ext uri="{FF2B5EF4-FFF2-40B4-BE49-F238E27FC236}">
                <a16:creationId xmlns:a16="http://schemas.microsoft.com/office/drawing/2014/main" id="{300F0D7B-CCE7-4C14-938D-72FCC3DE5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pic>
        <p:nvPicPr>
          <p:cNvPr id="13" name="Picture 12">
            <a:extLst>
              <a:ext uri="{FF2B5EF4-FFF2-40B4-BE49-F238E27FC236}">
                <a16:creationId xmlns:a16="http://schemas.microsoft.com/office/drawing/2014/main" id="{E1E006F1-721E-46DB-9E08-6719C7E6A2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00" y="1080000"/>
            <a:ext cx="8816340" cy="45186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BABBD57-CC0F-4B9B-BF07-22338490B6C1}"/>
              </a:ext>
            </a:extLst>
          </p:cNvPr>
          <p:cNvSpPr>
            <a:spLocks noGrp="1" noChangeArrowheads="1"/>
          </p:cNvSpPr>
          <p:nvPr>
            <p:ph idx="1"/>
          </p:nvPr>
        </p:nvSpPr>
        <p:spPr>
          <a:xfrm>
            <a:off x="360363" y="1584325"/>
            <a:ext cx="8229600" cy="1387475"/>
          </a:xfrm>
        </p:spPr>
        <p:txBody>
          <a:bodyPr/>
          <a:lstStyle/>
          <a:p>
            <a:pPr marL="107950" lvl="1" eaLnBrk="1" hangingPunct="1"/>
            <a:r>
              <a:rPr lang="en-AU"/>
              <a:t>The decrease in investment decreases aggregate planned expenditure.</a:t>
            </a:r>
          </a:p>
          <a:p>
            <a:pPr marL="107950" lvl="1" eaLnBrk="1" hangingPunct="1"/>
            <a:r>
              <a:rPr lang="en-AU"/>
              <a:t>Real GDP decreases and closes the inflationary gap.</a:t>
            </a:r>
          </a:p>
        </p:txBody>
      </p:sp>
      <p:sp>
        <p:nvSpPr>
          <p:cNvPr id="56322" name="Rectangle 17">
            <a:extLst>
              <a:ext uri="{FF2B5EF4-FFF2-40B4-BE49-F238E27FC236}">
                <a16:creationId xmlns:a16="http://schemas.microsoft.com/office/drawing/2014/main" id="{C2DA5737-EF4F-4703-BC68-B9CB85309EB1}"/>
              </a:ext>
            </a:extLst>
          </p:cNvPr>
          <p:cNvSpPr>
            <a:spLocks noGrp="1" noChangeArrowheads="1"/>
          </p:cNvSpPr>
          <p:nvPr>
            <p:ph type="title"/>
          </p:nvPr>
        </p:nvSpPr>
        <p:spPr>
          <a:noFill/>
        </p:spPr>
        <p:txBody>
          <a:bodyPr/>
          <a:lstStyle/>
          <a:p>
            <a:pPr eaLnBrk="1" hangingPunct="1"/>
            <a:r>
              <a:rPr lang="en-AU" altLang="en-US"/>
              <a:t>Monetary Policy Transmission</a:t>
            </a:r>
          </a:p>
        </p:txBody>
      </p:sp>
      <p:pic>
        <p:nvPicPr>
          <p:cNvPr id="10" name="Picture 9">
            <a:extLst>
              <a:ext uri="{FF2B5EF4-FFF2-40B4-BE49-F238E27FC236}">
                <a16:creationId xmlns:a16="http://schemas.microsoft.com/office/drawing/2014/main" id="{5F4A7616-07D8-4479-A342-62743A951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11" name="Picture 10">
            <a:extLst>
              <a:ext uri="{FF2B5EF4-FFF2-40B4-BE49-F238E27FC236}">
                <a16:creationId xmlns:a16="http://schemas.microsoft.com/office/drawing/2014/main" id="{157CB9C7-9B8A-4B16-A67A-80B1BF4E7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12" name="Picture 11">
            <a:extLst>
              <a:ext uri="{FF2B5EF4-FFF2-40B4-BE49-F238E27FC236}">
                <a16:creationId xmlns:a16="http://schemas.microsoft.com/office/drawing/2014/main" id="{5CD85C1E-9DEC-4C04-A7E7-E6A768FB1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13" name="Picture 12">
            <a:extLst>
              <a:ext uri="{FF2B5EF4-FFF2-40B4-BE49-F238E27FC236}">
                <a16:creationId xmlns:a16="http://schemas.microsoft.com/office/drawing/2014/main" id="{1E39DA6F-1BE7-43C9-9AE1-060297702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14" name="Picture 13">
            <a:extLst>
              <a:ext uri="{FF2B5EF4-FFF2-40B4-BE49-F238E27FC236}">
                <a16:creationId xmlns:a16="http://schemas.microsoft.com/office/drawing/2014/main" id="{C5F4A285-3586-4D8B-9D1C-F345BAB218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pic>
        <p:nvPicPr>
          <p:cNvPr id="15" name="Picture 14">
            <a:extLst>
              <a:ext uri="{FF2B5EF4-FFF2-40B4-BE49-F238E27FC236}">
                <a16:creationId xmlns:a16="http://schemas.microsoft.com/office/drawing/2014/main" id="{CC2B1C72-2ED7-4C60-99F2-474FE10878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660" y="3048000"/>
            <a:ext cx="6938940" cy="3556432"/>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9" name="Rectangle 3">
            <a:extLst>
              <a:ext uri="{FF2B5EF4-FFF2-40B4-BE49-F238E27FC236}">
                <a16:creationId xmlns:a16="http://schemas.microsoft.com/office/drawing/2014/main" id="{5E385F0E-6918-44EC-998E-68BCC2008BA6}"/>
              </a:ext>
            </a:extLst>
          </p:cNvPr>
          <p:cNvSpPr>
            <a:spLocks noGrp="1" noChangeArrowheads="1"/>
          </p:cNvSpPr>
          <p:nvPr>
            <p:ph idx="1"/>
          </p:nvPr>
        </p:nvSpPr>
        <p:spPr>
          <a:xfrm>
            <a:off x="360363" y="1584325"/>
            <a:ext cx="8229600" cy="4740275"/>
          </a:xfrm>
        </p:spPr>
        <p:txBody>
          <a:bodyPr/>
          <a:lstStyle/>
          <a:p>
            <a:pPr marL="107950" eaLnBrk="1" hangingPunct="1"/>
            <a:r>
              <a:rPr lang="en-AU" altLang="en-US"/>
              <a:t>Loose Links and Long and Variable Lags</a:t>
            </a:r>
          </a:p>
          <a:p>
            <a:pPr marL="107950" lvl="1" eaLnBrk="1" hangingPunct="1"/>
            <a:r>
              <a:rPr lang="en-AU"/>
              <a:t>Long-term interest rates that influence spending plans are linked loosely to the federal funds rate.</a:t>
            </a:r>
          </a:p>
          <a:p>
            <a:pPr marL="107950" lvl="1" eaLnBrk="1" hangingPunct="1"/>
            <a:r>
              <a:rPr lang="en-AU"/>
              <a:t>The response of the </a:t>
            </a:r>
            <a:r>
              <a:rPr lang="en-AU" i="1"/>
              <a:t>real</a:t>
            </a:r>
            <a:r>
              <a:rPr lang="en-AU"/>
              <a:t> long-term interest rate to a change in the nominal interest rate depends on how inflation expectations change.</a:t>
            </a:r>
          </a:p>
          <a:p>
            <a:pPr marL="107950" lvl="1" eaLnBrk="1" hangingPunct="1"/>
            <a:r>
              <a:rPr lang="en-AU"/>
              <a:t>The response of expenditure plans to changes in the real interest rate depends on many factors that make the response hard to predict.</a:t>
            </a:r>
          </a:p>
          <a:p>
            <a:pPr marL="107950" lvl="1" eaLnBrk="1" hangingPunct="1"/>
            <a:r>
              <a:rPr lang="en-AU"/>
              <a:t>The monetary policy transmission process is long and drawn out and doesn’t always respond in the same way.</a:t>
            </a:r>
          </a:p>
        </p:txBody>
      </p:sp>
      <p:sp>
        <p:nvSpPr>
          <p:cNvPr id="57346" name="Rectangle 5">
            <a:extLst>
              <a:ext uri="{FF2B5EF4-FFF2-40B4-BE49-F238E27FC236}">
                <a16:creationId xmlns:a16="http://schemas.microsoft.com/office/drawing/2014/main" id="{60F4107D-879D-4BD6-A807-8B4BBAF36B35}"/>
              </a:ext>
            </a:extLst>
          </p:cNvPr>
          <p:cNvSpPr>
            <a:spLocks noGrp="1" noChangeArrowheads="1"/>
          </p:cNvSpPr>
          <p:nvPr>
            <p:ph type="title"/>
          </p:nvPr>
        </p:nvSpPr>
        <p:spPr>
          <a:noFill/>
        </p:spPr>
        <p:txBody>
          <a:bodyPr/>
          <a:lstStyle/>
          <a:p>
            <a:pPr eaLnBrk="1" hangingPunct="1"/>
            <a:r>
              <a:rPr lang="en-AU" altLang="en-US" dirty="0"/>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8739">
                                            <p:txEl>
                                              <p:pRg st="1" end="1"/>
                                            </p:txEl>
                                          </p:spTgt>
                                        </p:tgtEl>
                                        <p:attrNameLst>
                                          <p:attrName>style.visibility</p:attrName>
                                        </p:attrNameLst>
                                      </p:cBhvr>
                                      <p:to>
                                        <p:strVal val="visible"/>
                                      </p:to>
                                    </p:set>
                                    <p:animEffect transition="in" filter="wipe(left)">
                                      <p:cBhvr>
                                        <p:cTn id="7" dur="1000"/>
                                        <p:tgtEl>
                                          <p:spTgt spid="6287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8739">
                                            <p:txEl>
                                              <p:pRg st="2" end="2"/>
                                            </p:txEl>
                                          </p:spTgt>
                                        </p:tgtEl>
                                        <p:attrNameLst>
                                          <p:attrName>style.visibility</p:attrName>
                                        </p:attrNameLst>
                                      </p:cBhvr>
                                      <p:to>
                                        <p:strVal val="visible"/>
                                      </p:to>
                                    </p:set>
                                    <p:animEffect transition="in" filter="wipe(left)">
                                      <p:cBhvr>
                                        <p:cTn id="12" dur="1000"/>
                                        <p:tgtEl>
                                          <p:spTgt spid="6287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8739">
                                            <p:txEl>
                                              <p:pRg st="3" end="3"/>
                                            </p:txEl>
                                          </p:spTgt>
                                        </p:tgtEl>
                                        <p:attrNameLst>
                                          <p:attrName>style.visibility</p:attrName>
                                        </p:attrNameLst>
                                      </p:cBhvr>
                                      <p:to>
                                        <p:strVal val="visible"/>
                                      </p:to>
                                    </p:set>
                                    <p:animEffect transition="in" filter="wipe(left)">
                                      <p:cBhvr>
                                        <p:cTn id="17" dur="1000"/>
                                        <p:tgtEl>
                                          <p:spTgt spid="6287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39">
                                            <p:txEl>
                                              <p:pRg st="4" end="4"/>
                                            </p:txEl>
                                          </p:spTgt>
                                        </p:tgtEl>
                                        <p:attrNameLst>
                                          <p:attrName>style.visibility</p:attrName>
                                        </p:attrNameLst>
                                      </p:cBhvr>
                                      <p:to>
                                        <p:strVal val="visible"/>
                                      </p:to>
                                    </p:set>
                                    <p:animEffect transition="in" filter="wipe(left)">
                                      <p:cBhvr>
                                        <p:cTn id="22" dur="1000"/>
                                        <p:tgtEl>
                                          <p:spTgt spid="628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9" name="Rectangle 3">
            <a:extLst>
              <a:ext uri="{FF2B5EF4-FFF2-40B4-BE49-F238E27FC236}">
                <a16:creationId xmlns:a16="http://schemas.microsoft.com/office/drawing/2014/main" id="{2B9640B2-247A-4219-A007-372AE6DF8CBC}"/>
              </a:ext>
            </a:extLst>
          </p:cNvPr>
          <p:cNvSpPr>
            <a:spLocks noGrp="1" noChangeArrowheads="1"/>
          </p:cNvSpPr>
          <p:nvPr>
            <p:ph idx="1"/>
          </p:nvPr>
        </p:nvSpPr>
        <p:spPr/>
        <p:txBody>
          <a:bodyPr/>
          <a:lstStyle/>
          <a:p>
            <a:pPr marL="107950" eaLnBrk="1" hangingPunct="1"/>
            <a:r>
              <a:rPr lang="en-AU" altLang="en-US" dirty="0"/>
              <a:t>Policy Strategies and Clarity</a:t>
            </a:r>
          </a:p>
          <a:p>
            <a:pPr marL="107950" lvl="1" eaLnBrk="1" hangingPunct="1">
              <a:buClr>
                <a:srgbClr val="C40075"/>
              </a:buClr>
              <a:buSzPct val="120000"/>
            </a:pPr>
            <a:r>
              <a:rPr lang="en-AU" dirty="0"/>
              <a:t>Two other approaches to monetary policy that other countries have used are</a:t>
            </a:r>
          </a:p>
          <a:p>
            <a:pPr marL="107950" lvl="1" eaLnBrk="1" hangingPunct="1">
              <a:buClr>
                <a:srgbClr val="7030A0"/>
              </a:buClr>
              <a:buSzPct val="120000"/>
              <a:buFont typeface="Wingdings" panose="05000000000000000000" pitchFamily="2" charset="2"/>
              <a:buChar char="§"/>
            </a:pPr>
            <a:r>
              <a:rPr lang="en-AU" dirty="0"/>
              <a:t> Inflation rate targeting</a:t>
            </a:r>
          </a:p>
          <a:p>
            <a:pPr marL="107950" lvl="1" eaLnBrk="1" hangingPunct="1">
              <a:buClr>
                <a:srgbClr val="7030A0"/>
              </a:buClr>
              <a:buSzPct val="120000"/>
              <a:buFont typeface="Wingdings" panose="05000000000000000000" pitchFamily="2" charset="2"/>
              <a:buChar char="§"/>
            </a:pPr>
            <a:r>
              <a:rPr lang="en-AU" dirty="0"/>
              <a:t> Taylor rule</a:t>
            </a:r>
          </a:p>
        </p:txBody>
      </p:sp>
      <p:sp>
        <p:nvSpPr>
          <p:cNvPr id="3" name="Title 2">
            <a:extLst>
              <a:ext uri="{FF2B5EF4-FFF2-40B4-BE49-F238E27FC236}">
                <a16:creationId xmlns:a16="http://schemas.microsoft.com/office/drawing/2014/main" id="{84CCA386-26B8-420B-8EC8-26E0E910B194}"/>
              </a:ext>
            </a:extLst>
          </p:cNvPr>
          <p:cNvSpPr>
            <a:spLocks noGrp="1"/>
          </p:cNvSpPr>
          <p:nvPr>
            <p:ph type="title"/>
          </p:nvPr>
        </p:nvSpPr>
        <p:spPr/>
        <p:txBody>
          <a:bodyPr/>
          <a:lstStyle/>
          <a:p>
            <a:r>
              <a:rPr lang="en-AU" dirty="0"/>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9619">
                                            <p:txEl>
                                              <p:pRg st="1" end="1"/>
                                            </p:txEl>
                                          </p:spTgt>
                                        </p:tgtEl>
                                        <p:attrNameLst>
                                          <p:attrName>style.visibility</p:attrName>
                                        </p:attrNameLst>
                                      </p:cBhvr>
                                      <p:to>
                                        <p:strVal val="visible"/>
                                      </p:to>
                                    </p:set>
                                    <p:animEffect transition="in" filter="wipe(left)">
                                      <p:cBhvr>
                                        <p:cTn id="7" dur="1000"/>
                                        <p:tgtEl>
                                          <p:spTgt spid="87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9619">
                                            <p:txEl>
                                              <p:pRg st="2" end="2"/>
                                            </p:txEl>
                                          </p:spTgt>
                                        </p:tgtEl>
                                        <p:attrNameLst>
                                          <p:attrName>style.visibility</p:attrName>
                                        </p:attrNameLst>
                                      </p:cBhvr>
                                      <p:to>
                                        <p:strVal val="visible"/>
                                      </p:to>
                                    </p:set>
                                    <p:animEffect transition="in" filter="wipe(left)">
                                      <p:cBhvr>
                                        <p:cTn id="12" dur="1000"/>
                                        <p:tgtEl>
                                          <p:spTgt spid="87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9619">
                                            <p:txEl>
                                              <p:pRg st="3" end="3"/>
                                            </p:txEl>
                                          </p:spTgt>
                                        </p:tgtEl>
                                        <p:attrNameLst>
                                          <p:attrName>style.visibility</p:attrName>
                                        </p:attrNameLst>
                                      </p:cBhvr>
                                      <p:to>
                                        <p:strVal val="visible"/>
                                      </p:to>
                                    </p:set>
                                    <p:animEffect transition="in" filter="wipe(left)">
                                      <p:cBhvr>
                                        <p:cTn id="17" dur="1000"/>
                                        <p:tgtEl>
                                          <p:spTgt spid="87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3715" name="Rectangle 3">
            <a:extLst>
              <a:ext uri="{FF2B5EF4-FFF2-40B4-BE49-F238E27FC236}">
                <a16:creationId xmlns:a16="http://schemas.microsoft.com/office/drawing/2014/main" id="{9CE314F9-602A-4578-84E6-AAE3F70BF478}"/>
              </a:ext>
            </a:extLst>
          </p:cNvPr>
          <p:cNvSpPr>
            <a:spLocks noGrp="1" noChangeArrowheads="1"/>
          </p:cNvSpPr>
          <p:nvPr>
            <p:ph idx="1"/>
          </p:nvPr>
        </p:nvSpPr>
        <p:spPr/>
        <p:txBody>
          <a:bodyPr/>
          <a:lstStyle/>
          <a:p>
            <a:pPr marL="107950" eaLnBrk="1" hangingPunct="1"/>
            <a:r>
              <a:rPr lang="en-AU" altLang="en-US" dirty="0">
                <a:solidFill>
                  <a:srgbClr val="7030A0"/>
                </a:solidFill>
              </a:rPr>
              <a:t>Inflation Rate Targeting</a:t>
            </a:r>
          </a:p>
          <a:p>
            <a:pPr marL="107950" lvl="1" eaLnBrk="1" hangingPunct="1"/>
            <a:r>
              <a:rPr lang="en-AU" b="1" dirty="0"/>
              <a:t>Inflation rate targeting</a:t>
            </a:r>
            <a:r>
              <a:rPr lang="en-AU" dirty="0"/>
              <a:t> is a monetary policy strategy in which the central bank makes a public commitment </a:t>
            </a:r>
          </a:p>
          <a:p>
            <a:pPr marL="107950" lvl="1" eaLnBrk="1" hangingPunct="1">
              <a:buClr>
                <a:schemeClr val="tx1"/>
              </a:buClr>
            </a:pPr>
            <a:r>
              <a:rPr lang="en-AU" dirty="0"/>
              <a:t>1. To achieve an explicit inflation target</a:t>
            </a:r>
          </a:p>
          <a:p>
            <a:pPr marL="107950" lvl="1" eaLnBrk="1" hangingPunct="1">
              <a:buClr>
                <a:schemeClr val="tx1"/>
              </a:buClr>
            </a:pPr>
            <a:r>
              <a:rPr lang="en-AU" dirty="0"/>
              <a:t>2. To explain how its policy actions will achieve that target</a:t>
            </a:r>
          </a:p>
          <a:p>
            <a:pPr marL="107950" lvl="1" eaLnBrk="1" hangingPunct="1"/>
            <a:r>
              <a:rPr lang="en-AU" dirty="0"/>
              <a:t>Several central banks practice inflation targeting and have done so since the mid-1990s.</a:t>
            </a:r>
          </a:p>
          <a:p>
            <a:pPr marL="107950" lvl="1" eaLnBrk="1" hangingPunct="1"/>
            <a:r>
              <a:rPr lang="en-AU" dirty="0"/>
              <a:t>Inflation targeting is a strategy that avoids serious inflation and persistent deflation.</a:t>
            </a:r>
          </a:p>
        </p:txBody>
      </p:sp>
      <p:sp>
        <p:nvSpPr>
          <p:cNvPr id="64514" name="Rectangle 5">
            <a:extLst>
              <a:ext uri="{FF2B5EF4-FFF2-40B4-BE49-F238E27FC236}">
                <a16:creationId xmlns:a16="http://schemas.microsoft.com/office/drawing/2014/main" id="{67C70033-8A46-4DED-A673-C77BBD00D4CE}"/>
              </a:ext>
            </a:extLst>
          </p:cNvPr>
          <p:cNvSpPr>
            <a:spLocks noGrp="1" noChangeArrowheads="1"/>
          </p:cNvSpPr>
          <p:nvPr>
            <p:ph type="title"/>
          </p:nvPr>
        </p:nvSpPr>
        <p:spPr>
          <a:noFill/>
        </p:spPr>
        <p:txBody>
          <a:bodyPr/>
          <a:lstStyle/>
          <a:p>
            <a:pPr eaLnBrk="1" hangingPunct="1"/>
            <a:r>
              <a:rPr lang="en-AU" altLang="en-US" dirty="0"/>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5">
                                            <p:txEl>
                                              <p:pRg st="1" end="1"/>
                                            </p:txEl>
                                          </p:spTgt>
                                        </p:tgtEl>
                                        <p:attrNameLst>
                                          <p:attrName>style.visibility</p:attrName>
                                        </p:attrNameLst>
                                      </p:cBhvr>
                                      <p:to>
                                        <p:strVal val="visible"/>
                                      </p:to>
                                    </p:set>
                                    <p:animEffect transition="in" filter="wipe(left)">
                                      <p:cBhvr>
                                        <p:cTn id="7" dur="1000"/>
                                        <p:tgtEl>
                                          <p:spTgt spid="88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3715">
                                            <p:txEl>
                                              <p:pRg st="2" end="2"/>
                                            </p:txEl>
                                          </p:spTgt>
                                        </p:tgtEl>
                                        <p:attrNameLst>
                                          <p:attrName>style.visibility</p:attrName>
                                        </p:attrNameLst>
                                      </p:cBhvr>
                                      <p:to>
                                        <p:strVal val="visible"/>
                                      </p:to>
                                    </p:set>
                                    <p:animEffect transition="in" filter="wipe(left)">
                                      <p:cBhvr>
                                        <p:cTn id="12" dur="1000"/>
                                        <p:tgtEl>
                                          <p:spTgt spid="88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3715">
                                            <p:txEl>
                                              <p:pRg st="3" end="3"/>
                                            </p:txEl>
                                          </p:spTgt>
                                        </p:tgtEl>
                                        <p:attrNameLst>
                                          <p:attrName>style.visibility</p:attrName>
                                        </p:attrNameLst>
                                      </p:cBhvr>
                                      <p:to>
                                        <p:strVal val="visible"/>
                                      </p:to>
                                    </p:set>
                                    <p:animEffect transition="in" filter="wipe(left)">
                                      <p:cBhvr>
                                        <p:cTn id="17" dur="1000"/>
                                        <p:tgtEl>
                                          <p:spTgt spid="88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15">
                                            <p:txEl>
                                              <p:pRg st="4" end="4"/>
                                            </p:txEl>
                                          </p:spTgt>
                                        </p:tgtEl>
                                        <p:attrNameLst>
                                          <p:attrName>style.visibility</p:attrName>
                                        </p:attrNameLst>
                                      </p:cBhvr>
                                      <p:to>
                                        <p:strVal val="visible"/>
                                      </p:to>
                                    </p:set>
                                    <p:animEffect transition="in" filter="wipe(left)">
                                      <p:cBhvr>
                                        <p:cTn id="22" dur="1000"/>
                                        <p:tgtEl>
                                          <p:spTgt spid="883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3715">
                                            <p:txEl>
                                              <p:pRg st="5" end="5"/>
                                            </p:txEl>
                                          </p:spTgt>
                                        </p:tgtEl>
                                        <p:attrNameLst>
                                          <p:attrName>style.visibility</p:attrName>
                                        </p:attrNameLst>
                                      </p:cBhvr>
                                      <p:to>
                                        <p:strVal val="visible"/>
                                      </p:to>
                                    </p:set>
                                    <p:animEffect transition="in" filter="wipe(left)">
                                      <p:cBhvr>
                                        <p:cTn id="27" dur="1000"/>
                                        <p:tgtEl>
                                          <p:spTgt spid="88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7" name="Rectangle 3">
            <a:extLst>
              <a:ext uri="{FF2B5EF4-FFF2-40B4-BE49-F238E27FC236}">
                <a16:creationId xmlns:a16="http://schemas.microsoft.com/office/drawing/2014/main" id="{A0202ED4-960A-4E25-B2B6-8B20AA029B00}"/>
              </a:ext>
            </a:extLst>
          </p:cNvPr>
          <p:cNvSpPr>
            <a:spLocks noGrp="1" noChangeArrowheads="1"/>
          </p:cNvSpPr>
          <p:nvPr>
            <p:ph idx="1"/>
          </p:nvPr>
        </p:nvSpPr>
        <p:spPr>
          <a:xfrm>
            <a:off x="360363" y="1584325"/>
            <a:ext cx="8174037" cy="4525963"/>
          </a:xfrm>
        </p:spPr>
        <p:txBody>
          <a:bodyPr/>
          <a:lstStyle/>
          <a:p>
            <a:pPr marL="107950" eaLnBrk="1" hangingPunct="1"/>
            <a:r>
              <a:rPr lang="en-AU" altLang="en-US" dirty="0">
                <a:solidFill>
                  <a:srgbClr val="7030A0"/>
                </a:solidFill>
              </a:rPr>
              <a:t>Taylor Rule</a:t>
            </a:r>
          </a:p>
          <a:p>
            <a:pPr marL="107950" lvl="1" eaLnBrk="1" hangingPunct="1"/>
            <a:r>
              <a:rPr lang="en-AU" dirty="0"/>
              <a:t>The Taylor rule is a formula for setting the interest rate.</a:t>
            </a:r>
          </a:p>
          <a:p>
            <a:pPr marL="107950" lvl="1" eaLnBrk="1" hangingPunct="1"/>
            <a:r>
              <a:rPr lang="en-AU" dirty="0"/>
              <a:t>Calling the federal funds rate </a:t>
            </a:r>
            <a:r>
              <a:rPr lang="en-AU" i="1" dirty="0"/>
              <a:t>FFR</a:t>
            </a:r>
            <a:r>
              <a:rPr lang="en-AU" dirty="0"/>
              <a:t>, the inflation rate </a:t>
            </a:r>
            <a:r>
              <a:rPr lang="en-AU" i="1" dirty="0"/>
              <a:t>INF</a:t>
            </a:r>
            <a:r>
              <a:rPr lang="en-AU" dirty="0"/>
              <a:t>, and output gap </a:t>
            </a:r>
            <a:r>
              <a:rPr lang="en-AU" i="1" dirty="0" err="1"/>
              <a:t>GAP</a:t>
            </a:r>
            <a:r>
              <a:rPr lang="en-AU" dirty="0"/>
              <a:t> (all percentages), the Taylor rule formula is</a:t>
            </a:r>
          </a:p>
          <a:p>
            <a:pPr marL="107950" lvl="1" algn="ctr" eaLnBrk="1" hangingPunct="1"/>
            <a:r>
              <a:rPr lang="en-AU" i="1" dirty="0"/>
              <a:t>FFR</a:t>
            </a:r>
            <a:r>
              <a:rPr lang="en-AU" dirty="0"/>
              <a:t> = 2 + </a:t>
            </a:r>
            <a:r>
              <a:rPr lang="en-AU" i="1" dirty="0"/>
              <a:t>INF</a:t>
            </a:r>
            <a:r>
              <a:rPr lang="en-AU" dirty="0"/>
              <a:t> + 0.5(</a:t>
            </a:r>
            <a:r>
              <a:rPr lang="en-AU" i="1" dirty="0"/>
              <a:t>INF</a:t>
            </a:r>
            <a:r>
              <a:rPr lang="en-AU" dirty="0"/>
              <a:t> – 2) + 0.5</a:t>
            </a:r>
            <a:r>
              <a:rPr lang="en-AU" i="1" dirty="0"/>
              <a:t>GAP</a:t>
            </a:r>
          </a:p>
          <a:p>
            <a:pPr marL="107950" lvl="1" eaLnBrk="1" hangingPunct="1"/>
            <a:r>
              <a:rPr lang="en-AU" dirty="0"/>
              <a:t>Figure 14.8 show the federal funds rate and what it would have been if the Taylor rule has been used.</a:t>
            </a:r>
          </a:p>
        </p:txBody>
      </p:sp>
      <p:sp>
        <p:nvSpPr>
          <p:cNvPr id="65538" name="Rectangle 5">
            <a:extLst>
              <a:ext uri="{FF2B5EF4-FFF2-40B4-BE49-F238E27FC236}">
                <a16:creationId xmlns:a16="http://schemas.microsoft.com/office/drawing/2014/main" id="{DB06F8BC-8FCA-4721-A2FB-42A69860B310}"/>
              </a:ext>
            </a:extLst>
          </p:cNvPr>
          <p:cNvSpPr>
            <a:spLocks noGrp="1" noChangeArrowheads="1"/>
          </p:cNvSpPr>
          <p:nvPr>
            <p:ph type="title"/>
          </p:nvPr>
        </p:nvSpPr>
        <p:spPr>
          <a:noFill/>
        </p:spPr>
        <p:txBody>
          <a:bodyPr/>
          <a:lstStyle/>
          <a:p>
            <a:pPr eaLnBrk="1" hangingPunct="1"/>
            <a:r>
              <a:rPr lang="en-AU" altLang="en-US" dirty="0"/>
              <a:t>Monetary Policy Transmission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1667">
                                            <p:txEl>
                                              <p:pRg st="4" end="4"/>
                                            </p:txEl>
                                          </p:spTgt>
                                        </p:tgtEl>
                                        <p:attrNameLst>
                                          <p:attrName>style.visibility</p:attrName>
                                        </p:attrNameLst>
                                      </p:cBhvr>
                                      <p:to>
                                        <p:strVal val="visible"/>
                                      </p:to>
                                    </p:set>
                                    <p:animEffect transition="in" filter="wipe(left)">
                                      <p:cBhvr>
                                        <p:cTn id="22" dur="1000"/>
                                        <p:tgtEl>
                                          <p:spTgt spid="881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7" name="Rectangle 3">
            <a:extLst>
              <a:ext uri="{FF2B5EF4-FFF2-40B4-BE49-F238E27FC236}">
                <a16:creationId xmlns:a16="http://schemas.microsoft.com/office/drawing/2014/main" id="{A0202ED4-960A-4E25-B2B6-8B20AA029B00}"/>
              </a:ext>
            </a:extLst>
          </p:cNvPr>
          <p:cNvSpPr>
            <a:spLocks noGrp="1" noChangeArrowheads="1"/>
          </p:cNvSpPr>
          <p:nvPr>
            <p:ph idx="1"/>
          </p:nvPr>
        </p:nvSpPr>
        <p:spPr>
          <a:xfrm>
            <a:off x="360363" y="1584325"/>
            <a:ext cx="4440237" cy="4816475"/>
          </a:xfrm>
        </p:spPr>
        <p:txBody>
          <a:bodyPr/>
          <a:lstStyle/>
          <a:p>
            <a:pPr marL="107950" lvl="1" eaLnBrk="1" hangingPunct="1"/>
            <a:r>
              <a:rPr lang="en-AU" dirty="0"/>
              <a:t>Figure 14.8 show the federal funds rate and …</a:t>
            </a:r>
          </a:p>
          <a:p>
            <a:pPr marL="107950" lvl="1" eaLnBrk="1" hangingPunct="1"/>
            <a:r>
              <a:rPr lang="en-AU" dirty="0"/>
              <a:t>what it would have been if the Fed had used the Taylor rule.</a:t>
            </a:r>
          </a:p>
        </p:txBody>
      </p:sp>
      <p:sp>
        <p:nvSpPr>
          <p:cNvPr id="65538" name="Rectangle 5">
            <a:extLst>
              <a:ext uri="{FF2B5EF4-FFF2-40B4-BE49-F238E27FC236}">
                <a16:creationId xmlns:a16="http://schemas.microsoft.com/office/drawing/2014/main" id="{DB06F8BC-8FCA-4721-A2FB-42A69860B310}"/>
              </a:ext>
            </a:extLst>
          </p:cNvPr>
          <p:cNvSpPr>
            <a:spLocks noGrp="1" noChangeArrowheads="1"/>
          </p:cNvSpPr>
          <p:nvPr>
            <p:ph type="title"/>
          </p:nvPr>
        </p:nvSpPr>
        <p:spPr>
          <a:noFill/>
        </p:spPr>
        <p:txBody>
          <a:bodyPr/>
          <a:lstStyle/>
          <a:p>
            <a:pPr eaLnBrk="1" hangingPunct="1"/>
            <a:r>
              <a:rPr lang="en-AU" altLang="en-US" dirty="0"/>
              <a:t>Monetary Policy Transmission</a:t>
            </a:r>
          </a:p>
        </p:txBody>
      </p:sp>
      <p:pic>
        <p:nvPicPr>
          <p:cNvPr id="8" name="Picture 7">
            <a:extLst>
              <a:ext uri="{FF2B5EF4-FFF2-40B4-BE49-F238E27FC236}">
                <a16:creationId xmlns:a16="http://schemas.microsoft.com/office/drawing/2014/main" id="{08CCE160-5299-46B4-B8E3-B01817B19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9" name="Picture 8">
            <a:extLst>
              <a:ext uri="{FF2B5EF4-FFF2-40B4-BE49-F238E27FC236}">
                <a16:creationId xmlns:a16="http://schemas.microsoft.com/office/drawing/2014/main" id="{DD904BE4-2B80-43A8-9489-219CFBB0D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10" name="Picture 9">
            <a:extLst>
              <a:ext uri="{FF2B5EF4-FFF2-40B4-BE49-F238E27FC236}">
                <a16:creationId xmlns:a16="http://schemas.microsoft.com/office/drawing/2014/main" id="{CA3AEC74-8613-4C84-BC83-6BBD66F89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7" name="Picture 7">
            <a:hlinkClick r:id="" action="ppaction://hlinkshowjump?jump=nextslide" tooltip="Click to expand the figure"/>
            <a:extLst>
              <a:ext uri="{FF2B5EF4-FFF2-40B4-BE49-F238E27FC236}">
                <a16:creationId xmlns:a16="http://schemas.microsoft.com/office/drawing/2014/main" id="{000A50B6-9142-49E2-838D-FB6EC690D3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7" action="ppaction://hlinksldjump" tooltip="Click to expand the figure"/>
            <a:extLst>
              <a:ext uri="{FF2B5EF4-FFF2-40B4-BE49-F238E27FC236}">
                <a16:creationId xmlns:a16="http://schemas.microsoft.com/office/drawing/2014/main" id="{7A80E6C1-5980-426C-9134-3E065518187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2" y="6477000"/>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596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1667">
                                            <p:txEl>
                                              <p:pRg st="1" end="1"/>
                                            </p:txEl>
                                          </p:spTgt>
                                        </p:tgtEl>
                                        <p:attrNameLst>
                                          <p:attrName>style.visibility</p:attrName>
                                        </p:attrNameLst>
                                      </p:cBhvr>
                                      <p:to>
                                        <p:strVal val="visible"/>
                                      </p:to>
                                    </p:set>
                                    <p:animEffect transition="in" filter="wipe(left)">
                                      <p:cBhvr>
                                        <p:cTn id="12" dur="500"/>
                                        <p:tgtEl>
                                          <p:spTgt spid="88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304AB9-AE7F-4DA1-9844-62B4938B0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000" y="360000"/>
            <a:ext cx="5267325" cy="5876925"/>
          </a:xfrm>
          <a:prstGeom prst="rect">
            <a:avLst/>
          </a:prstGeom>
        </p:spPr>
      </p:pic>
      <p:pic>
        <p:nvPicPr>
          <p:cNvPr id="15" name="Picture 14">
            <a:extLst>
              <a:ext uri="{FF2B5EF4-FFF2-40B4-BE49-F238E27FC236}">
                <a16:creationId xmlns:a16="http://schemas.microsoft.com/office/drawing/2014/main" id="{DC756DA9-B6F3-4718-A4D3-D4BD53ED0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000" y="360000"/>
            <a:ext cx="5267325" cy="5876925"/>
          </a:xfrm>
          <a:prstGeom prst="rect">
            <a:avLst/>
          </a:prstGeom>
        </p:spPr>
      </p:pic>
      <p:pic>
        <p:nvPicPr>
          <p:cNvPr id="16" name="Picture 15">
            <a:extLst>
              <a:ext uri="{FF2B5EF4-FFF2-40B4-BE49-F238E27FC236}">
                <a16:creationId xmlns:a16="http://schemas.microsoft.com/office/drawing/2014/main" id="{22E2624E-F597-4998-898D-402E75597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000" y="360000"/>
            <a:ext cx="5267325" cy="5876925"/>
          </a:xfrm>
          <a:prstGeom prst="rect">
            <a:avLst/>
          </a:prstGeom>
        </p:spPr>
      </p:pic>
      <p:pic>
        <p:nvPicPr>
          <p:cNvPr id="17" name="Picture 16">
            <a:extLst>
              <a:ext uri="{FF2B5EF4-FFF2-40B4-BE49-F238E27FC236}">
                <a16:creationId xmlns:a16="http://schemas.microsoft.com/office/drawing/2014/main" id="{A0BD11CC-D339-497E-9AD2-23D570B1DA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000" y="360000"/>
            <a:ext cx="5267325" cy="5876925"/>
          </a:xfrm>
          <a:prstGeom prst="rect">
            <a:avLst/>
          </a:prstGeom>
        </p:spPr>
      </p:pic>
    </p:spTree>
    <p:extLst>
      <p:ext uri="{BB962C8B-B14F-4D97-AF65-F5344CB8AC3E}">
        <p14:creationId xmlns:p14="http://schemas.microsoft.com/office/powerpoint/2010/main" val="2798493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7" name="Rectangle 3">
            <a:extLst>
              <a:ext uri="{FF2B5EF4-FFF2-40B4-BE49-F238E27FC236}">
                <a16:creationId xmlns:a16="http://schemas.microsoft.com/office/drawing/2014/main" id="{A0202ED4-960A-4E25-B2B6-8B20AA029B00}"/>
              </a:ext>
            </a:extLst>
          </p:cNvPr>
          <p:cNvSpPr>
            <a:spLocks noGrp="1" noChangeArrowheads="1"/>
          </p:cNvSpPr>
          <p:nvPr>
            <p:ph idx="1"/>
          </p:nvPr>
        </p:nvSpPr>
        <p:spPr>
          <a:xfrm>
            <a:off x="360363" y="1584325"/>
            <a:ext cx="4440237" cy="4816475"/>
          </a:xfrm>
        </p:spPr>
        <p:txBody>
          <a:bodyPr/>
          <a:lstStyle/>
          <a:p>
            <a:pPr marL="107950" lvl="1" eaLnBrk="1" hangingPunct="1"/>
            <a:r>
              <a:rPr lang="en-AU" dirty="0"/>
              <a:t>The Taylor Rule says …</a:t>
            </a:r>
          </a:p>
          <a:p>
            <a:pPr marL="107950" lvl="1" eaLnBrk="1" hangingPunct="1"/>
            <a:r>
              <a:rPr lang="en-AU" dirty="0"/>
              <a:t>The Fed kept interest rates too low from 2001 to 2005, which fuelled the 2007–2008 financial crisis. </a:t>
            </a:r>
          </a:p>
          <a:p>
            <a:pPr marL="107950" lvl="1" eaLnBrk="1" hangingPunct="1"/>
            <a:r>
              <a:rPr lang="en-AU" dirty="0"/>
              <a:t>Then the Fed raised interest rates too fast and too high. </a:t>
            </a:r>
          </a:p>
          <a:p>
            <a:pPr marL="107950" lvl="1" eaLnBrk="1" hangingPunct="1"/>
            <a:r>
              <a:rPr lang="en-AU" dirty="0"/>
              <a:t>In 2009, the federal funds rate should have been negative. </a:t>
            </a:r>
          </a:p>
          <a:p>
            <a:pPr marL="107950" lvl="1" eaLnBrk="1" hangingPunct="1"/>
            <a:r>
              <a:rPr lang="en-AU" dirty="0"/>
              <a:t>Since 2011, the Fed has been too slow to raise interest rates.</a:t>
            </a:r>
          </a:p>
        </p:txBody>
      </p:sp>
      <p:sp>
        <p:nvSpPr>
          <p:cNvPr id="65538" name="Rectangle 5">
            <a:extLst>
              <a:ext uri="{FF2B5EF4-FFF2-40B4-BE49-F238E27FC236}">
                <a16:creationId xmlns:a16="http://schemas.microsoft.com/office/drawing/2014/main" id="{DB06F8BC-8FCA-4721-A2FB-42A69860B310}"/>
              </a:ext>
            </a:extLst>
          </p:cNvPr>
          <p:cNvSpPr>
            <a:spLocks noGrp="1" noChangeArrowheads="1"/>
          </p:cNvSpPr>
          <p:nvPr>
            <p:ph type="title"/>
          </p:nvPr>
        </p:nvSpPr>
        <p:spPr>
          <a:noFill/>
        </p:spPr>
        <p:txBody>
          <a:bodyPr/>
          <a:lstStyle/>
          <a:p>
            <a:pPr eaLnBrk="1" hangingPunct="1"/>
            <a:r>
              <a:rPr lang="en-AU" altLang="en-US" dirty="0"/>
              <a:t>Monetary Policy Transmission</a:t>
            </a:r>
          </a:p>
        </p:txBody>
      </p:sp>
      <p:pic>
        <p:nvPicPr>
          <p:cNvPr id="8" name="Picture 7">
            <a:extLst>
              <a:ext uri="{FF2B5EF4-FFF2-40B4-BE49-F238E27FC236}">
                <a16:creationId xmlns:a16="http://schemas.microsoft.com/office/drawing/2014/main" id="{08CCE160-5299-46B4-B8E3-B01817B19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9" name="Picture 8">
            <a:extLst>
              <a:ext uri="{FF2B5EF4-FFF2-40B4-BE49-F238E27FC236}">
                <a16:creationId xmlns:a16="http://schemas.microsoft.com/office/drawing/2014/main" id="{DD904BE4-2B80-43A8-9489-219CFBB0D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10" name="Picture 9">
            <a:extLst>
              <a:ext uri="{FF2B5EF4-FFF2-40B4-BE49-F238E27FC236}">
                <a16:creationId xmlns:a16="http://schemas.microsoft.com/office/drawing/2014/main" id="{CA3AEC74-8613-4C84-BC83-6BBD66F89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pic>
        <p:nvPicPr>
          <p:cNvPr id="11" name="Picture 10">
            <a:extLst>
              <a:ext uri="{FF2B5EF4-FFF2-40B4-BE49-F238E27FC236}">
                <a16:creationId xmlns:a16="http://schemas.microsoft.com/office/drawing/2014/main" id="{9ADD2701-FE1C-4A86-A881-BDFA2B281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1985983"/>
            <a:ext cx="3810000" cy="4250941"/>
          </a:xfrm>
          <a:prstGeom prst="rect">
            <a:avLst/>
          </a:prstGeom>
        </p:spPr>
      </p:pic>
    </p:spTree>
    <p:extLst>
      <p:ext uri="{BB962C8B-B14F-4D97-AF65-F5344CB8AC3E}">
        <p14:creationId xmlns:p14="http://schemas.microsoft.com/office/powerpoint/2010/main" val="582711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7">
                                            <p:txEl>
                                              <p:pRg st="1" end="1"/>
                                            </p:txEl>
                                          </p:spTgt>
                                        </p:tgtEl>
                                        <p:attrNameLst>
                                          <p:attrName>style.visibility</p:attrName>
                                        </p:attrNameLst>
                                      </p:cBhvr>
                                      <p:to>
                                        <p:strVal val="visible"/>
                                      </p:to>
                                    </p:set>
                                    <p:animEffect transition="in" filter="wipe(left)">
                                      <p:cBhvr>
                                        <p:cTn id="7" dur="1000"/>
                                        <p:tgtEl>
                                          <p:spTgt spid="881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7">
                                            <p:txEl>
                                              <p:pRg st="2" end="2"/>
                                            </p:txEl>
                                          </p:spTgt>
                                        </p:tgtEl>
                                        <p:attrNameLst>
                                          <p:attrName>style.visibility</p:attrName>
                                        </p:attrNameLst>
                                      </p:cBhvr>
                                      <p:to>
                                        <p:strVal val="visible"/>
                                      </p:to>
                                    </p:set>
                                    <p:animEffect transition="in" filter="wipe(left)">
                                      <p:cBhvr>
                                        <p:cTn id="12" dur="1000"/>
                                        <p:tgtEl>
                                          <p:spTgt spid="881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7">
                                            <p:txEl>
                                              <p:pRg st="3" end="3"/>
                                            </p:txEl>
                                          </p:spTgt>
                                        </p:tgtEl>
                                        <p:attrNameLst>
                                          <p:attrName>style.visibility</p:attrName>
                                        </p:attrNameLst>
                                      </p:cBhvr>
                                      <p:to>
                                        <p:strVal val="visible"/>
                                      </p:to>
                                    </p:set>
                                    <p:animEffect transition="in" filter="wipe(left)">
                                      <p:cBhvr>
                                        <p:cTn id="17" dur="1000"/>
                                        <p:tgtEl>
                                          <p:spTgt spid="8816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1667">
                                            <p:txEl>
                                              <p:pRg st="4" end="4"/>
                                            </p:txEl>
                                          </p:spTgt>
                                        </p:tgtEl>
                                        <p:attrNameLst>
                                          <p:attrName>style.visibility</p:attrName>
                                        </p:attrNameLst>
                                      </p:cBhvr>
                                      <p:to>
                                        <p:strVal val="visible"/>
                                      </p:to>
                                    </p:set>
                                    <p:animEffect transition="in" filter="wipe(left)">
                                      <p:cBhvr>
                                        <p:cTn id="22" dur="1000"/>
                                        <p:tgtEl>
                                          <p:spTgt spid="881667">
                                            <p:txEl>
                                              <p:pRg st="4" end="4"/>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7" name="Rectangle 3">
            <a:extLst>
              <a:ext uri="{FF2B5EF4-FFF2-40B4-BE49-F238E27FC236}">
                <a16:creationId xmlns:a16="http://schemas.microsoft.com/office/drawing/2014/main" id="{8A2B1844-3435-4E7B-9D66-B35995C0F1B6}"/>
              </a:ext>
            </a:extLst>
          </p:cNvPr>
          <p:cNvSpPr>
            <a:spLocks noGrp="1" noChangeArrowheads="1"/>
          </p:cNvSpPr>
          <p:nvPr>
            <p:ph idx="1"/>
          </p:nvPr>
        </p:nvSpPr>
        <p:spPr/>
        <p:txBody>
          <a:bodyPr/>
          <a:lstStyle/>
          <a:p>
            <a:pPr marL="107950" lvl="1" eaLnBrk="1" hangingPunct="1">
              <a:tabLst>
                <a:tab pos="457200" algn="l"/>
                <a:tab pos="1371600" algn="l"/>
              </a:tabLst>
            </a:pPr>
            <a:r>
              <a:rPr lang="en-AU" b="1" dirty="0">
                <a:solidFill>
                  <a:srgbClr val="7030A0"/>
                </a:solidFill>
              </a:rPr>
              <a:t>Means and Goals</a:t>
            </a:r>
          </a:p>
          <a:p>
            <a:pPr marL="107950" lvl="1" eaLnBrk="1" hangingPunct="1">
              <a:tabLst>
                <a:tab pos="457200" algn="l"/>
                <a:tab pos="1371600" algn="l"/>
              </a:tabLst>
            </a:pPr>
            <a:r>
              <a:rPr lang="en-AU" dirty="0"/>
              <a:t>The Fed’s monetary policy objective has two distinct parts: </a:t>
            </a:r>
          </a:p>
          <a:p>
            <a:pPr marL="565150" lvl="1" indent="-457200" eaLnBrk="1" hangingPunct="1">
              <a:buClr>
                <a:schemeClr val="tx1"/>
              </a:buClr>
              <a:buAutoNum type="arabicPeriod"/>
              <a:tabLst>
                <a:tab pos="457200" algn="l"/>
                <a:tab pos="1371600" algn="l"/>
              </a:tabLst>
            </a:pPr>
            <a:r>
              <a:rPr lang="en-AU" dirty="0"/>
              <a:t>A prescription of the means by which the Fed should pursue its goals</a:t>
            </a:r>
          </a:p>
          <a:p>
            <a:pPr marL="565150" lvl="1" indent="-457200" eaLnBrk="1" hangingPunct="1">
              <a:buClr>
                <a:schemeClr val="tx1"/>
              </a:buClr>
              <a:buAutoNum type="arabicPeriod"/>
              <a:tabLst>
                <a:tab pos="457200" algn="l"/>
                <a:tab pos="1371600" algn="l"/>
              </a:tabLst>
            </a:pPr>
            <a:r>
              <a:rPr lang="en-AU" dirty="0"/>
              <a:t>A statement of the goals</a:t>
            </a:r>
          </a:p>
        </p:txBody>
      </p:sp>
      <p:sp>
        <p:nvSpPr>
          <p:cNvPr id="12290" name="Rectangle 5">
            <a:extLst>
              <a:ext uri="{FF2B5EF4-FFF2-40B4-BE49-F238E27FC236}">
                <a16:creationId xmlns:a16="http://schemas.microsoft.com/office/drawing/2014/main" id="{87CDE9CD-642E-479A-BAF7-5D13EBBBA3C3}"/>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7">
                                            <p:txEl>
                                              <p:pRg st="1" end="1"/>
                                            </p:txEl>
                                          </p:spTgt>
                                        </p:tgtEl>
                                        <p:attrNameLst>
                                          <p:attrName>style.visibility</p:attrName>
                                        </p:attrNameLst>
                                      </p:cBhvr>
                                      <p:to>
                                        <p:strVal val="visible"/>
                                      </p:to>
                                    </p:set>
                                    <p:animEffect transition="in" filter="wipe(left)">
                                      <p:cBhvr>
                                        <p:cTn id="7" dur="1000"/>
                                        <p:tgtEl>
                                          <p:spTgt spid="594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947">
                                            <p:txEl>
                                              <p:pRg st="2" end="2"/>
                                            </p:txEl>
                                          </p:spTgt>
                                        </p:tgtEl>
                                        <p:attrNameLst>
                                          <p:attrName>style.visibility</p:attrName>
                                        </p:attrNameLst>
                                      </p:cBhvr>
                                      <p:to>
                                        <p:strVal val="visible"/>
                                      </p:to>
                                    </p:set>
                                    <p:animEffect transition="in" filter="wipe(left)">
                                      <p:cBhvr>
                                        <p:cTn id="12" dur="1000"/>
                                        <p:tgtEl>
                                          <p:spTgt spid="5949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47">
                                            <p:txEl>
                                              <p:pRg st="3" end="3"/>
                                            </p:txEl>
                                          </p:spTgt>
                                        </p:tgtEl>
                                        <p:attrNameLst>
                                          <p:attrName>style.visibility</p:attrName>
                                        </p:attrNameLst>
                                      </p:cBhvr>
                                      <p:to>
                                        <p:strVal val="visible"/>
                                      </p:to>
                                    </p:set>
                                    <p:animEffect transition="in" filter="wipe(left)">
                                      <p:cBhvr>
                                        <p:cTn id="17" dur="1000"/>
                                        <p:tgtEl>
                                          <p:spTgt spid="594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10BA9343-4AB8-4FB7-8139-04C4285FE4F7}"/>
              </a:ext>
            </a:extLst>
          </p:cNvPr>
          <p:cNvSpPr>
            <a:spLocks noGrp="1" noChangeArrowheads="1"/>
          </p:cNvSpPr>
          <p:nvPr>
            <p:ph idx="1"/>
          </p:nvPr>
        </p:nvSpPr>
        <p:spPr/>
        <p:txBody>
          <a:bodyPr/>
          <a:lstStyle/>
          <a:p>
            <a:pPr marL="107950" lvl="1" eaLnBrk="1" hangingPunct="1"/>
            <a:r>
              <a:rPr lang="en-AU" dirty="0"/>
              <a:t>During the financial crisis and recession of 2008–2009, the Fed lowered the federal funds rate to the floor.</a:t>
            </a:r>
          </a:p>
          <a:p>
            <a:pPr marL="107950" lvl="1" eaLnBrk="1" hangingPunct="1"/>
            <a:r>
              <a:rPr lang="en-AU" dirty="0"/>
              <a:t>What can the Fed do to stimulate the economy when it cannot lower the federal funds rate? </a:t>
            </a:r>
          </a:p>
          <a:p>
            <a:pPr marL="107950" lvl="1" eaLnBrk="1" hangingPunct="1"/>
            <a:r>
              <a:rPr lang="en-AU" b="1" dirty="0">
                <a:solidFill>
                  <a:srgbClr val="1A71B7"/>
                </a:solidFill>
              </a:rPr>
              <a:t>The Key Elements of the Crisis</a:t>
            </a:r>
          </a:p>
          <a:p>
            <a:pPr marL="107950" lvl="1" eaLnBrk="1" hangingPunct="1">
              <a:buClr>
                <a:srgbClr val="FFC000"/>
              </a:buClr>
              <a:buSzPct val="75000"/>
            </a:pPr>
            <a:r>
              <a:rPr lang="en-AU" dirty="0"/>
              <a:t>The three main events that put banks under stress were:</a:t>
            </a:r>
          </a:p>
          <a:p>
            <a:pPr marL="107950" lvl="1" eaLnBrk="1" hangingPunct="1">
              <a:buClr>
                <a:schemeClr val="tx1"/>
              </a:buClr>
              <a:buFont typeface="Arial" panose="020B0604020202020204" pitchFamily="34" charset="0"/>
              <a:buAutoNum type="arabicPeriod"/>
            </a:pPr>
            <a:r>
              <a:rPr lang="en-AU" dirty="0"/>
              <a:t> Widespread fall in asset prices</a:t>
            </a:r>
          </a:p>
          <a:p>
            <a:pPr marL="107950" lvl="1" eaLnBrk="1" hangingPunct="1">
              <a:buClr>
                <a:schemeClr val="tx1"/>
              </a:buClr>
              <a:buFont typeface="Arial" panose="020B0604020202020204" pitchFamily="34" charset="0"/>
              <a:buAutoNum type="arabicPeriod"/>
            </a:pPr>
            <a:r>
              <a:rPr lang="en-AU" dirty="0"/>
              <a:t> A significant currency drain</a:t>
            </a:r>
          </a:p>
          <a:p>
            <a:pPr marL="107950" lvl="1" eaLnBrk="1" hangingPunct="1">
              <a:buClr>
                <a:schemeClr val="tx1"/>
              </a:buClr>
              <a:buFont typeface="Arial" panose="020B0604020202020204" pitchFamily="34" charset="0"/>
              <a:buAutoNum type="arabicPeriod"/>
            </a:pPr>
            <a:r>
              <a:rPr lang="en-AU" dirty="0"/>
              <a:t> A run on the bank</a:t>
            </a:r>
          </a:p>
        </p:txBody>
      </p:sp>
      <p:sp>
        <p:nvSpPr>
          <p:cNvPr id="58370" name="Rectangle 2">
            <a:extLst>
              <a:ext uri="{FF2B5EF4-FFF2-40B4-BE49-F238E27FC236}">
                <a16:creationId xmlns:a16="http://schemas.microsoft.com/office/drawing/2014/main" id="{74D02B42-9A2F-4B52-A51F-11F1BED6C826}"/>
              </a:ext>
            </a:extLst>
          </p:cNvPr>
          <p:cNvSpPr>
            <a:spLocks noGrp="1" noChangeArrowheads="1"/>
          </p:cNvSpPr>
          <p:nvPr>
            <p:ph type="title"/>
          </p:nvPr>
        </p:nvSpPr>
        <p:spPr>
          <a:xfrm>
            <a:off x="1152000" y="304800"/>
            <a:ext cx="7763400" cy="1133475"/>
          </a:xfrm>
        </p:spPr>
        <p:txBody>
          <a:bodyPr/>
          <a:lstStyle/>
          <a:p>
            <a:pPr eaLnBrk="1" hangingPunct="1"/>
            <a:r>
              <a:rPr lang="en-AU" altLang="en-US" dirty="0"/>
              <a:t>Financial Crisis: Cure and Prevention</a:t>
            </a:r>
          </a:p>
        </p:txBody>
      </p:sp>
    </p:spTree>
    <p:extLst>
      <p:ext uri="{BB962C8B-B14F-4D97-AF65-F5344CB8AC3E}">
        <p14:creationId xmlns:p14="http://schemas.microsoft.com/office/powerpoint/2010/main" val="8041616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left)">
                                      <p:cBhvr>
                                        <p:cTn id="12" dur="10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ipe(left)">
                                      <p:cBhvr>
                                        <p:cTn id="17" dur="10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wipe(left)">
                                      <p:cBhvr>
                                        <p:cTn id="22" dur="1000"/>
                                        <p:tgtEl>
                                          <p:spTgt spid="60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wipe(left)">
                                      <p:cBhvr>
                                        <p:cTn id="27" dur="1000"/>
                                        <p:tgtEl>
                                          <p:spTgt spid="604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wipe(left)">
                                      <p:cBhvr>
                                        <p:cTn id="32" dur="1000"/>
                                        <p:tgtEl>
                                          <p:spTgt spid="604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0419">
                                            <p:txEl>
                                              <p:pRg st="6" end="6"/>
                                            </p:txEl>
                                          </p:spTgt>
                                        </p:tgtEl>
                                        <p:attrNameLst>
                                          <p:attrName>style.visibility</p:attrName>
                                        </p:attrNameLst>
                                      </p:cBhvr>
                                      <p:to>
                                        <p:strVal val="visible"/>
                                      </p:to>
                                    </p:set>
                                    <p:animEffect transition="in" filter="wipe(left)">
                                      <p:cBhvr>
                                        <p:cTn id="37" dur="1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8459FA2B-0EE8-4F0C-8B4C-762A7F89B14D}"/>
              </a:ext>
            </a:extLst>
          </p:cNvPr>
          <p:cNvSpPr>
            <a:spLocks noGrp="1" noChangeArrowheads="1"/>
          </p:cNvSpPr>
          <p:nvPr>
            <p:ph idx="1"/>
          </p:nvPr>
        </p:nvSpPr>
        <p:spPr>
          <a:xfrm>
            <a:off x="360363" y="1584325"/>
            <a:ext cx="8229600" cy="4892675"/>
          </a:xfrm>
        </p:spPr>
        <p:txBody>
          <a:bodyPr/>
          <a:lstStyle/>
          <a:p>
            <a:pPr marL="107950" lvl="1" eaLnBrk="1" hangingPunct="1"/>
            <a:r>
              <a:rPr lang="en-AU" dirty="0"/>
              <a:t>During the financial crisis of 2007–2008 and the recession that followed, the Fed took extraordinary actions to limit the damage and restore stability while Congress took actions aimed at making the financial system more robust.</a:t>
            </a:r>
          </a:p>
          <a:p>
            <a:pPr eaLnBrk="1" hangingPunct="1">
              <a:defRPr/>
            </a:pPr>
            <a:r>
              <a:rPr lang="en-AU" dirty="0"/>
              <a:t>The Anatomy of the Financial Crisis</a:t>
            </a:r>
          </a:p>
          <a:p>
            <a:pPr marL="107950" lvl="1" eaLnBrk="1" hangingPunct="1">
              <a:buClr>
                <a:srgbClr val="C40075"/>
              </a:buClr>
              <a:buSzPct val="120000"/>
            </a:pPr>
            <a:r>
              <a:rPr lang="en-AU" dirty="0"/>
              <a:t>A financial crisis arises when many financial firms fail to pay their debts. Three events can put a bank under stress:</a:t>
            </a:r>
          </a:p>
          <a:p>
            <a:pPr marL="107950" lvl="1" eaLnBrk="1" hangingPunct="1">
              <a:buClr>
                <a:srgbClr val="7030A0"/>
              </a:buClr>
              <a:buSzPct val="120000"/>
              <a:buFont typeface="Wingdings" panose="05000000000000000000" pitchFamily="2" charset="2"/>
              <a:buChar char="§"/>
            </a:pPr>
            <a:r>
              <a:rPr lang="en-AU" dirty="0"/>
              <a:t> Widespread fall in asset prices</a:t>
            </a:r>
          </a:p>
          <a:p>
            <a:pPr marL="107950" lvl="1" eaLnBrk="1" hangingPunct="1">
              <a:buClr>
                <a:srgbClr val="7030A0"/>
              </a:buClr>
              <a:buSzPct val="120000"/>
              <a:buFont typeface="Wingdings" panose="05000000000000000000" pitchFamily="2" charset="2"/>
              <a:buChar char="§"/>
            </a:pPr>
            <a:r>
              <a:rPr lang="en-AU" dirty="0"/>
              <a:t> Large currency drain</a:t>
            </a:r>
          </a:p>
          <a:p>
            <a:pPr marL="107950" lvl="1" eaLnBrk="1" hangingPunct="1">
              <a:buClr>
                <a:srgbClr val="7030A0"/>
              </a:buClr>
              <a:buSzPct val="120000"/>
              <a:buFont typeface="Wingdings" panose="05000000000000000000" pitchFamily="2" charset="2"/>
              <a:buChar char="§"/>
            </a:pPr>
            <a:r>
              <a:rPr lang="en-AU" dirty="0"/>
              <a:t> Run on the bank</a:t>
            </a:r>
          </a:p>
          <a:p>
            <a:pPr marL="107950" lvl="1" eaLnBrk="1" hangingPunct="1">
              <a:buClr>
                <a:srgbClr val="7030A0"/>
              </a:buClr>
              <a:buSzPct val="120000"/>
              <a:buFont typeface="Wingdings" panose="05000000000000000000" pitchFamily="2" charset="2"/>
              <a:buChar char="§"/>
            </a:pPr>
            <a:endParaRPr lang="en-AU" dirty="0"/>
          </a:p>
          <a:p>
            <a:pPr lvl="1" eaLnBrk="1" hangingPunct="1">
              <a:defRPr/>
            </a:pPr>
            <a:endParaRPr lang="en-AU" dirty="0"/>
          </a:p>
        </p:txBody>
      </p:sp>
      <p:sp>
        <p:nvSpPr>
          <p:cNvPr id="59394" name="Rectangle 2">
            <a:extLst>
              <a:ext uri="{FF2B5EF4-FFF2-40B4-BE49-F238E27FC236}">
                <a16:creationId xmlns:a16="http://schemas.microsoft.com/office/drawing/2014/main" id="{EE8041C9-0509-460D-8E57-0E637C6A8361}"/>
              </a:ext>
            </a:extLst>
          </p:cNvPr>
          <p:cNvSpPr>
            <a:spLocks noGrp="1" noChangeArrowheads="1"/>
          </p:cNvSpPr>
          <p:nvPr>
            <p:ph type="title"/>
          </p:nvPr>
        </p:nvSpPr>
        <p:spPr>
          <a:xfrm>
            <a:off x="1152000" y="304800"/>
            <a:ext cx="7687200" cy="1133475"/>
          </a:xfrm>
        </p:spPr>
        <p:txBody>
          <a:bodyPr/>
          <a:lstStyle/>
          <a:p>
            <a:pPr eaLnBrk="1" hangingPunct="1"/>
            <a:r>
              <a:rPr lang="en-AU" altLang="en-US" dirty="0"/>
              <a:t>Financial Crisis: Cure and Prevention</a:t>
            </a:r>
          </a:p>
        </p:txBody>
      </p:sp>
    </p:spTree>
    <p:extLst>
      <p:ext uri="{BB962C8B-B14F-4D97-AF65-F5344CB8AC3E}">
        <p14:creationId xmlns:p14="http://schemas.microsoft.com/office/powerpoint/2010/main" val="5123492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wipe(left)">
                                      <p:cBhvr>
                                        <p:cTn id="7" dur="1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left)">
                                      <p:cBhvr>
                                        <p:cTn id="12" dur="1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1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wipe(left)">
                                      <p:cBhvr>
                                        <p:cTn id="22" dur="10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wipe(left)">
                                      <p:cBhvr>
                                        <p:cTn id="27" dur="10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7" name="Rectangle 3">
            <a:extLst>
              <a:ext uri="{FF2B5EF4-FFF2-40B4-BE49-F238E27FC236}">
                <a16:creationId xmlns:a16="http://schemas.microsoft.com/office/drawing/2014/main" id="{A5F5F12F-4A55-40E9-A776-86E56152F35E}"/>
              </a:ext>
            </a:extLst>
          </p:cNvPr>
          <p:cNvSpPr>
            <a:spLocks noGrp="1" noChangeArrowheads="1"/>
          </p:cNvSpPr>
          <p:nvPr>
            <p:ph idx="1"/>
          </p:nvPr>
        </p:nvSpPr>
        <p:spPr>
          <a:xfrm>
            <a:off x="360363" y="1584325"/>
            <a:ext cx="8229600" cy="5121275"/>
          </a:xfrm>
        </p:spPr>
        <p:txBody>
          <a:bodyPr/>
          <a:lstStyle/>
          <a:p>
            <a:pPr eaLnBrk="1" hangingPunct="1">
              <a:defRPr/>
            </a:pPr>
            <a:r>
              <a:rPr lang="en-AU" dirty="0"/>
              <a:t>The Fed’s Policy Actions in Crisis</a:t>
            </a:r>
          </a:p>
          <a:p>
            <a:pPr lvl="1" eaLnBrk="1" hangingPunct="1">
              <a:defRPr/>
            </a:pPr>
            <a:r>
              <a:rPr lang="en-AU" dirty="0"/>
              <a:t>The Fed’s policy actions dribbled out for more than a year.</a:t>
            </a:r>
          </a:p>
          <a:p>
            <a:pPr marL="114300" lvl="1" eaLnBrk="1" hangingPunct="1">
              <a:buClr>
                <a:schemeClr val="tx1"/>
              </a:buClr>
              <a:defRPr/>
            </a:pPr>
            <a:r>
              <a:rPr lang="en-AU" dirty="0"/>
              <a:t>The Fed conducted massive open market operations to keep the banks supplied with reserves.</a:t>
            </a:r>
          </a:p>
          <a:p>
            <a:pPr marL="114300" lvl="1" eaLnBrk="1" hangingPunct="1">
              <a:buClr>
                <a:schemeClr val="tx1"/>
              </a:buClr>
              <a:defRPr/>
            </a:pPr>
            <a:r>
              <a:rPr lang="en-AU" b="1" dirty="0">
                <a:solidFill>
                  <a:srgbClr val="1A71B7"/>
                </a:solidFill>
              </a:rPr>
              <a:t>Congress’s Policy Actions in Crisis</a:t>
            </a:r>
          </a:p>
          <a:p>
            <a:pPr marL="107950" lvl="1" eaLnBrk="1" hangingPunct="1">
              <a:buClr>
                <a:srgbClr val="7030A0"/>
              </a:buClr>
              <a:buSzPct val="120000"/>
              <a:buFont typeface="Wingdings" panose="05000000000000000000" pitchFamily="2" charset="2"/>
              <a:buChar char="§"/>
            </a:pPr>
            <a:r>
              <a:rPr lang="en-AU" dirty="0"/>
              <a:t> Extended deposit insurance</a:t>
            </a:r>
          </a:p>
          <a:p>
            <a:pPr marL="107950" lvl="1" eaLnBrk="1" hangingPunct="1">
              <a:buClr>
                <a:srgbClr val="7030A0"/>
              </a:buClr>
              <a:buSzPct val="120000"/>
              <a:buFont typeface="Wingdings" panose="05000000000000000000" pitchFamily="2" charset="2"/>
              <a:buChar char="§"/>
            </a:pPr>
            <a:r>
              <a:rPr lang="en-AU" dirty="0"/>
              <a:t> Authorized the Treasury to buy “troubled” assets from banks.</a:t>
            </a:r>
          </a:p>
          <a:p>
            <a:pPr lvl="1" eaLnBrk="1" hangingPunct="1">
              <a:buClr>
                <a:schemeClr val="tx1"/>
              </a:buClr>
              <a:defRPr/>
            </a:pPr>
            <a:r>
              <a:rPr lang="en-AU" dirty="0"/>
              <a:t>These actions provided banks with more reserves, more secure depositors, and safe liquid assets in place of troubled assets.</a:t>
            </a:r>
          </a:p>
        </p:txBody>
      </p:sp>
      <p:sp>
        <p:nvSpPr>
          <p:cNvPr id="60418" name="Rectangle 5">
            <a:extLst>
              <a:ext uri="{FF2B5EF4-FFF2-40B4-BE49-F238E27FC236}">
                <a16:creationId xmlns:a16="http://schemas.microsoft.com/office/drawing/2014/main" id="{9FF23F46-DF4E-4A89-BE7D-E0A7A4A63C32}"/>
              </a:ext>
            </a:extLst>
          </p:cNvPr>
          <p:cNvSpPr>
            <a:spLocks noGrp="1" noChangeArrowheads="1"/>
          </p:cNvSpPr>
          <p:nvPr>
            <p:ph type="title"/>
          </p:nvPr>
        </p:nvSpPr>
        <p:spPr>
          <a:xfrm>
            <a:off x="1152000" y="304800"/>
            <a:ext cx="7687200" cy="1133475"/>
          </a:xfrm>
          <a:noFill/>
        </p:spPr>
        <p:txBody>
          <a:bodyPr/>
          <a:lstStyle/>
          <a:p>
            <a:pPr eaLnBrk="1" hangingPunct="1"/>
            <a:r>
              <a:rPr lang="en-AU" altLang="en-US" dirty="0"/>
              <a:t>Financial Crisis: Cure and Prevention</a:t>
            </a:r>
          </a:p>
        </p:txBody>
      </p:sp>
    </p:spTree>
    <p:extLst>
      <p:ext uri="{BB962C8B-B14F-4D97-AF65-F5344CB8AC3E}">
        <p14:creationId xmlns:p14="http://schemas.microsoft.com/office/powerpoint/2010/main" val="38772991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1000"/>
                                        <p:tgtEl>
                                          <p:spTgt spid="635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1000"/>
                                        <p:tgtEl>
                                          <p:spTgt spid="6359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5907">
                                            <p:txEl>
                                              <p:pRg st="3" end="3"/>
                                            </p:txEl>
                                          </p:spTgt>
                                        </p:tgtEl>
                                        <p:attrNameLst>
                                          <p:attrName>style.visibility</p:attrName>
                                        </p:attrNameLst>
                                      </p:cBhvr>
                                      <p:to>
                                        <p:strVal val="visible"/>
                                      </p:to>
                                    </p:set>
                                    <p:animEffect transition="in" filter="wipe(left)">
                                      <p:cBhvr>
                                        <p:cTn id="17" dur="1000"/>
                                        <p:tgtEl>
                                          <p:spTgt spid="635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5907">
                                            <p:txEl>
                                              <p:pRg st="4" end="4"/>
                                            </p:txEl>
                                          </p:spTgt>
                                        </p:tgtEl>
                                        <p:attrNameLst>
                                          <p:attrName>style.visibility</p:attrName>
                                        </p:attrNameLst>
                                      </p:cBhvr>
                                      <p:to>
                                        <p:strVal val="visible"/>
                                      </p:to>
                                    </p:set>
                                    <p:animEffect transition="in" filter="wipe(left)">
                                      <p:cBhvr>
                                        <p:cTn id="22" dur="1000"/>
                                        <p:tgtEl>
                                          <p:spTgt spid="6359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5907">
                                            <p:txEl>
                                              <p:pRg st="5" end="5"/>
                                            </p:txEl>
                                          </p:spTgt>
                                        </p:tgtEl>
                                        <p:attrNameLst>
                                          <p:attrName>style.visibility</p:attrName>
                                        </p:attrNameLst>
                                      </p:cBhvr>
                                      <p:to>
                                        <p:strVal val="visible"/>
                                      </p:to>
                                    </p:set>
                                    <p:animEffect transition="in" filter="wipe(left)">
                                      <p:cBhvr>
                                        <p:cTn id="27" dur="1000"/>
                                        <p:tgtEl>
                                          <p:spTgt spid="6359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5907">
                                            <p:txEl>
                                              <p:pRg st="6" end="6"/>
                                            </p:txEl>
                                          </p:spTgt>
                                        </p:tgtEl>
                                        <p:attrNameLst>
                                          <p:attrName>style.visibility</p:attrName>
                                        </p:attrNameLst>
                                      </p:cBhvr>
                                      <p:to>
                                        <p:strVal val="visible"/>
                                      </p:to>
                                    </p:set>
                                    <p:animEffect transition="in" filter="wipe(left)">
                                      <p:cBhvr>
                                        <p:cTn id="32" dur="1000"/>
                                        <p:tgtEl>
                                          <p:spTgt spid="6359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4">
            <a:extLst>
              <a:ext uri="{FF2B5EF4-FFF2-40B4-BE49-F238E27FC236}">
                <a16:creationId xmlns:a16="http://schemas.microsoft.com/office/drawing/2014/main" id="{F07C6572-0BF8-4099-8C64-7F801F9E9C0B}"/>
              </a:ext>
            </a:extLst>
          </p:cNvPr>
          <p:cNvSpPr>
            <a:spLocks noGrp="1"/>
          </p:cNvSpPr>
          <p:nvPr>
            <p:ph idx="1"/>
          </p:nvPr>
        </p:nvSpPr>
        <p:spPr>
          <a:xfrm>
            <a:off x="360363" y="1584325"/>
            <a:ext cx="8229600" cy="4816475"/>
          </a:xfrm>
        </p:spPr>
        <p:txBody>
          <a:bodyPr/>
          <a:lstStyle/>
          <a:p>
            <a:pPr marL="107950"/>
            <a:r>
              <a:rPr lang="en-AU" dirty="0"/>
              <a:t>Macroprudential Regulation </a:t>
            </a:r>
          </a:p>
          <a:p>
            <a:pPr marL="107950"/>
            <a:r>
              <a:rPr lang="en-AU" altLang="en-US" dirty="0">
                <a:solidFill>
                  <a:schemeClr val="tx1"/>
                </a:solidFill>
              </a:rPr>
              <a:t>Macroprudential regulation </a:t>
            </a:r>
            <a:r>
              <a:rPr lang="en-AU" altLang="en-US" b="0" dirty="0">
                <a:solidFill>
                  <a:schemeClr val="tx1"/>
                </a:solidFill>
              </a:rPr>
              <a:t>is financial regulation to lower the risk that the financial system will crash.</a:t>
            </a:r>
          </a:p>
          <a:p>
            <a:pPr marL="107950"/>
            <a:r>
              <a:rPr lang="en-AU" altLang="en-US" b="0" dirty="0">
                <a:solidFill>
                  <a:schemeClr val="tx1"/>
                </a:solidFill>
              </a:rPr>
              <a:t>The global financial crisis of 2007–2008 brought this type of regulation to </a:t>
            </a:r>
            <a:r>
              <a:rPr lang="en-AU" altLang="en-US" b="0" dirty="0" err="1">
                <a:solidFill>
                  <a:schemeClr val="tx1"/>
                </a:solidFill>
              </a:rPr>
              <a:t>center</a:t>
            </a:r>
            <a:r>
              <a:rPr lang="en-AU" altLang="en-US" b="0" dirty="0">
                <a:solidFill>
                  <a:schemeClr val="tx1"/>
                </a:solidFill>
              </a:rPr>
              <a:t> stage.</a:t>
            </a:r>
          </a:p>
          <a:p>
            <a:pPr marL="107950"/>
            <a:r>
              <a:rPr lang="en-AU" altLang="en-US" dirty="0">
                <a:solidFill>
                  <a:srgbClr val="7030A0"/>
                </a:solidFill>
              </a:rPr>
              <a:t>Macro Versus Micro </a:t>
            </a:r>
            <a:br>
              <a:rPr lang="en-AU" altLang="en-US" b="0" dirty="0">
                <a:solidFill>
                  <a:schemeClr val="tx1"/>
                </a:solidFill>
              </a:rPr>
            </a:br>
            <a:r>
              <a:rPr lang="en-AU" altLang="en-US" b="0" dirty="0" err="1">
                <a:solidFill>
                  <a:schemeClr val="tx1"/>
                </a:solidFill>
              </a:rPr>
              <a:t>Microprudential</a:t>
            </a:r>
            <a:r>
              <a:rPr lang="en-AU" altLang="en-US" b="0" dirty="0">
                <a:solidFill>
                  <a:schemeClr val="tx1"/>
                </a:solidFill>
              </a:rPr>
              <a:t> regulation seeks to lower the risk of failure of individual financial institutions. </a:t>
            </a:r>
          </a:p>
          <a:p>
            <a:pPr marL="107950"/>
            <a:r>
              <a:rPr lang="en-AU" altLang="en-US" b="0" dirty="0">
                <a:solidFill>
                  <a:schemeClr val="tx1"/>
                </a:solidFill>
              </a:rPr>
              <a:t>Macroprudential regulation focuses on the interconnections among individual financial institutions and markets and their shared exposure to common shocks.</a:t>
            </a:r>
            <a:endParaRPr lang="en-CA" altLang="en-US" b="0" dirty="0">
              <a:solidFill>
                <a:schemeClr val="tx1"/>
              </a:solidFill>
            </a:endParaRPr>
          </a:p>
        </p:txBody>
      </p:sp>
      <p:sp>
        <p:nvSpPr>
          <p:cNvPr id="61442" name="Title 3">
            <a:extLst>
              <a:ext uri="{FF2B5EF4-FFF2-40B4-BE49-F238E27FC236}">
                <a16:creationId xmlns:a16="http://schemas.microsoft.com/office/drawing/2014/main" id="{DFDE42F8-3A45-477E-AA88-0679BDB1C95D}"/>
              </a:ext>
            </a:extLst>
          </p:cNvPr>
          <p:cNvSpPr>
            <a:spLocks noGrp="1"/>
          </p:cNvSpPr>
          <p:nvPr>
            <p:ph type="title"/>
          </p:nvPr>
        </p:nvSpPr>
        <p:spPr>
          <a:xfrm>
            <a:off x="1152000" y="304800"/>
            <a:ext cx="7611000" cy="1133475"/>
          </a:xfrm>
        </p:spPr>
        <p:txBody>
          <a:bodyPr/>
          <a:lstStyle/>
          <a:p>
            <a:r>
              <a:rPr lang="en-AU" altLang="en-US" dirty="0"/>
              <a:t>Financial Crisis: Cure and Prevention</a:t>
            </a:r>
            <a:endParaRPr lang="en-CA" altLang="en-US" dirty="0"/>
          </a:p>
        </p:txBody>
      </p:sp>
    </p:spTree>
    <p:extLst>
      <p:ext uri="{BB962C8B-B14F-4D97-AF65-F5344CB8AC3E}">
        <p14:creationId xmlns:p14="http://schemas.microsoft.com/office/powerpoint/2010/main" val="3419709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1000"/>
                                        <p:tgtEl>
                                          <p:spTgt spid="61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10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1000"/>
                                        <p:tgtEl>
                                          <p:spTgt spid="614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wipe(left)">
                                      <p:cBhvr>
                                        <p:cTn id="22" dur="10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1" uiExpand="1"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4">
            <a:extLst>
              <a:ext uri="{FF2B5EF4-FFF2-40B4-BE49-F238E27FC236}">
                <a16:creationId xmlns:a16="http://schemas.microsoft.com/office/drawing/2014/main" id="{F07C6572-0BF8-4099-8C64-7F801F9E9C0B}"/>
              </a:ext>
            </a:extLst>
          </p:cNvPr>
          <p:cNvSpPr>
            <a:spLocks noGrp="1"/>
          </p:cNvSpPr>
          <p:nvPr>
            <p:ph idx="1"/>
          </p:nvPr>
        </p:nvSpPr>
        <p:spPr>
          <a:xfrm>
            <a:off x="360363" y="1584325"/>
            <a:ext cx="8229600" cy="4968875"/>
          </a:xfrm>
        </p:spPr>
        <p:txBody>
          <a:bodyPr/>
          <a:lstStyle/>
          <a:p>
            <a:pPr marL="107950"/>
            <a:r>
              <a:rPr lang="en-AU" altLang="en-US" dirty="0">
                <a:solidFill>
                  <a:srgbClr val="7030A0"/>
                </a:solidFill>
              </a:rPr>
              <a:t>The Tools </a:t>
            </a:r>
          </a:p>
          <a:p>
            <a:pPr marL="107950"/>
            <a:r>
              <a:rPr lang="en-AU" altLang="en-US" b="0" dirty="0">
                <a:solidFill>
                  <a:schemeClr val="tx1"/>
                </a:solidFill>
              </a:rPr>
              <a:t>The main macroprudential regulation tools are rules about the balance sheets of banks and other financial institutions. </a:t>
            </a:r>
          </a:p>
          <a:p>
            <a:pPr marL="107950"/>
            <a:r>
              <a:rPr lang="en-AU" altLang="en-US" b="0" dirty="0">
                <a:solidFill>
                  <a:schemeClr val="tx1"/>
                </a:solidFill>
              </a:rPr>
              <a:t>They are rules about ratios of loans to net worth or loans to cash and other liquid asset reserves that vary with respect to the macroeconomic environment.</a:t>
            </a:r>
          </a:p>
          <a:p>
            <a:pPr marL="107950"/>
            <a:r>
              <a:rPr lang="en-AU" altLang="en-US" b="0" dirty="0">
                <a:solidFill>
                  <a:schemeClr val="tx1"/>
                </a:solidFill>
              </a:rPr>
              <a:t>For example, a </a:t>
            </a:r>
            <a:r>
              <a:rPr lang="en-AU" altLang="en-US" b="0" dirty="0" err="1">
                <a:solidFill>
                  <a:schemeClr val="tx1"/>
                </a:solidFill>
              </a:rPr>
              <a:t>microprudential</a:t>
            </a:r>
            <a:r>
              <a:rPr lang="en-AU" altLang="en-US" b="0" dirty="0">
                <a:solidFill>
                  <a:schemeClr val="tx1"/>
                </a:solidFill>
              </a:rPr>
              <a:t> regulation requires banks to increase their minimum ratio of net worth to loans, …</a:t>
            </a:r>
          </a:p>
          <a:p>
            <a:pPr marL="107950"/>
            <a:r>
              <a:rPr lang="en-AU" altLang="en-US" b="0" dirty="0">
                <a:solidFill>
                  <a:schemeClr val="tx1"/>
                </a:solidFill>
              </a:rPr>
              <a:t>while a macroprudential regulation might make that minimum ratio increase during a recession and decrease in an expansion.</a:t>
            </a:r>
            <a:endParaRPr lang="en-CA" altLang="en-US" b="0" dirty="0">
              <a:solidFill>
                <a:schemeClr val="tx1"/>
              </a:solidFill>
            </a:endParaRPr>
          </a:p>
        </p:txBody>
      </p:sp>
      <p:sp>
        <p:nvSpPr>
          <p:cNvPr id="61442" name="Title 3">
            <a:extLst>
              <a:ext uri="{FF2B5EF4-FFF2-40B4-BE49-F238E27FC236}">
                <a16:creationId xmlns:a16="http://schemas.microsoft.com/office/drawing/2014/main" id="{DFDE42F8-3A45-477E-AA88-0679BDB1C95D}"/>
              </a:ext>
            </a:extLst>
          </p:cNvPr>
          <p:cNvSpPr>
            <a:spLocks noGrp="1"/>
          </p:cNvSpPr>
          <p:nvPr>
            <p:ph type="title"/>
          </p:nvPr>
        </p:nvSpPr>
        <p:spPr>
          <a:xfrm>
            <a:off x="1152000" y="304800"/>
            <a:ext cx="7611000" cy="1133475"/>
          </a:xfrm>
        </p:spPr>
        <p:txBody>
          <a:bodyPr/>
          <a:lstStyle/>
          <a:p>
            <a:r>
              <a:rPr lang="en-AU" altLang="en-US" dirty="0"/>
              <a:t>Financial Crisis: Cure and Prevention</a:t>
            </a:r>
            <a:endParaRPr lang="en-CA" altLang="en-US" dirty="0"/>
          </a:p>
        </p:txBody>
      </p:sp>
    </p:spTree>
    <p:extLst>
      <p:ext uri="{BB962C8B-B14F-4D97-AF65-F5344CB8AC3E}">
        <p14:creationId xmlns:p14="http://schemas.microsoft.com/office/powerpoint/2010/main" val="268923732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1000"/>
                                        <p:tgtEl>
                                          <p:spTgt spid="61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10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1000"/>
                                        <p:tgtEl>
                                          <p:spTgt spid="614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wipe(left)">
                                      <p:cBhvr>
                                        <p:cTn id="22" dur="10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1"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4">
            <a:extLst>
              <a:ext uri="{FF2B5EF4-FFF2-40B4-BE49-F238E27FC236}">
                <a16:creationId xmlns:a16="http://schemas.microsoft.com/office/drawing/2014/main" id="{F07C6572-0BF8-4099-8C64-7F801F9E9C0B}"/>
              </a:ext>
            </a:extLst>
          </p:cNvPr>
          <p:cNvSpPr>
            <a:spLocks noGrp="1"/>
          </p:cNvSpPr>
          <p:nvPr>
            <p:ph idx="1"/>
          </p:nvPr>
        </p:nvSpPr>
        <p:spPr>
          <a:xfrm>
            <a:off x="360363" y="1584325"/>
            <a:ext cx="8229600" cy="4968875"/>
          </a:xfrm>
        </p:spPr>
        <p:txBody>
          <a:bodyPr/>
          <a:lstStyle/>
          <a:p>
            <a:pPr marL="107950"/>
            <a:r>
              <a:rPr lang="en-AU" altLang="en-US" b="0" dirty="0">
                <a:solidFill>
                  <a:schemeClr val="tx1"/>
                </a:solidFill>
              </a:rPr>
              <a:t>The main macroprudential regulation tools are rules about the balance sheets of banks and other financial institutions. </a:t>
            </a:r>
          </a:p>
          <a:p>
            <a:pPr marL="107950"/>
            <a:r>
              <a:rPr lang="en-AU" altLang="en-US" b="0" dirty="0">
                <a:solidFill>
                  <a:schemeClr val="tx1"/>
                </a:solidFill>
              </a:rPr>
              <a:t>They are rules about ratios of loans to net worth or loans to cash and other liquid asset reserves that vary with respect to the macroeconomic environment.</a:t>
            </a:r>
          </a:p>
          <a:p>
            <a:pPr marL="107950"/>
            <a:r>
              <a:rPr lang="en-AU" altLang="en-US" b="0" dirty="0">
                <a:solidFill>
                  <a:schemeClr val="tx1"/>
                </a:solidFill>
              </a:rPr>
              <a:t>For example, a </a:t>
            </a:r>
            <a:r>
              <a:rPr lang="en-AU" altLang="en-US" b="0" dirty="0" err="1">
                <a:solidFill>
                  <a:schemeClr val="tx1"/>
                </a:solidFill>
              </a:rPr>
              <a:t>microprudential</a:t>
            </a:r>
            <a:r>
              <a:rPr lang="en-AU" altLang="en-US" b="0" dirty="0">
                <a:solidFill>
                  <a:schemeClr val="tx1"/>
                </a:solidFill>
              </a:rPr>
              <a:t> regulation requires banks to increase their minimum ratio of net worth to loans, …</a:t>
            </a:r>
          </a:p>
          <a:p>
            <a:pPr marL="107950"/>
            <a:r>
              <a:rPr lang="en-AU" altLang="en-US" b="0" dirty="0">
                <a:solidFill>
                  <a:schemeClr val="tx1"/>
                </a:solidFill>
              </a:rPr>
              <a:t>while a macroprudential regulation might make that minimum ratio increase during a recession and decrease in an expansion.</a:t>
            </a:r>
            <a:endParaRPr lang="en-CA" altLang="en-US" b="0" dirty="0">
              <a:solidFill>
                <a:schemeClr val="tx1"/>
              </a:solidFill>
            </a:endParaRPr>
          </a:p>
        </p:txBody>
      </p:sp>
      <p:sp>
        <p:nvSpPr>
          <p:cNvPr id="61442" name="Title 3">
            <a:extLst>
              <a:ext uri="{FF2B5EF4-FFF2-40B4-BE49-F238E27FC236}">
                <a16:creationId xmlns:a16="http://schemas.microsoft.com/office/drawing/2014/main" id="{DFDE42F8-3A45-477E-AA88-0679BDB1C95D}"/>
              </a:ext>
            </a:extLst>
          </p:cNvPr>
          <p:cNvSpPr>
            <a:spLocks noGrp="1"/>
          </p:cNvSpPr>
          <p:nvPr>
            <p:ph type="title"/>
          </p:nvPr>
        </p:nvSpPr>
        <p:spPr>
          <a:xfrm>
            <a:off x="1152000" y="304800"/>
            <a:ext cx="7611000" cy="1133475"/>
          </a:xfrm>
        </p:spPr>
        <p:txBody>
          <a:bodyPr/>
          <a:lstStyle/>
          <a:p>
            <a:r>
              <a:rPr lang="en-AU" altLang="en-US" dirty="0"/>
              <a:t>Financial Crisis: Cure and Prevention</a:t>
            </a:r>
            <a:endParaRPr lang="en-CA" altLang="en-US" dirty="0"/>
          </a:p>
        </p:txBody>
      </p:sp>
    </p:spTree>
    <p:extLst>
      <p:ext uri="{BB962C8B-B14F-4D97-AF65-F5344CB8AC3E}">
        <p14:creationId xmlns:p14="http://schemas.microsoft.com/office/powerpoint/2010/main" val="10422275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1000"/>
                                        <p:tgtEl>
                                          <p:spTgt spid="61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10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10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1"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4">
            <a:extLst>
              <a:ext uri="{FF2B5EF4-FFF2-40B4-BE49-F238E27FC236}">
                <a16:creationId xmlns:a16="http://schemas.microsoft.com/office/drawing/2014/main" id="{F07C6572-0BF8-4099-8C64-7F801F9E9C0B}"/>
              </a:ext>
            </a:extLst>
          </p:cNvPr>
          <p:cNvSpPr>
            <a:spLocks noGrp="1"/>
          </p:cNvSpPr>
          <p:nvPr>
            <p:ph idx="1"/>
          </p:nvPr>
        </p:nvSpPr>
        <p:spPr>
          <a:xfrm>
            <a:off x="360363" y="1584325"/>
            <a:ext cx="8229600" cy="4968875"/>
          </a:xfrm>
        </p:spPr>
        <p:txBody>
          <a:bodyPr/>
          <a:lstStyle/>
          <a:p>
            <a:pPr marL="107950"/>
            <a:r>
              <a:rPr lang="en-AU" altLang="en-US" dirty="0">
                <a:solidFill>
                  <a:srgbClr val="7030A0"/>
                </a:solidFill>
              </a:rPr>
              <a:t>Macroprudential Regulation Today</a:t>
            </a:r>
          </a:p>
          <a:p>
            <a:pPr marL="107950"/>
            <a:r>
              <a:rPr lang="en-AU" altLang="en-US" b="0" dirty="0">
                <a:solidFill>
                  <a:schemeClr val="tx1"/>
                </a:solidFill>
              </a:rPr>
              <a:t>U.S. regulation is centralized in the Financial Stability Oversight Council (FSOC) established in 2010.</a:t>
            </a:r>
          </a:p>
          <a:p>
            <a:pPr marL="107950"/>
            <a:r>
              <a:rPr lang="en-AU" altLang="en-US" b="0" dirty="0">
                <a:solidFill>
                  <a:schemeClr val="tx1"/>
                </a:solidFill>
              </a:rPr>
              <a:t>The job of FOSC is to identify threats to U.S. financial stability and to respond to emerging risks to the U.S. financial system.</a:t>
            </a:r>
          </a:p>
          <a:p>
            <a:pPr marL="107950"/>
            <a:r>
              <a:rPr lang="en-AU" altLang="en-US" b="0" dirty="0">
                <a:solidFill>
                  <a:schemeClr val="tx1"/>
                </a:solidFill>
              </a:rPr>
              <a:t>The Dodd-Frank Wall Street Reform and Consumer Protection Act 2010 created the FOSC and made wide-ranging changes to financial regulation.</a:t>
            </a:r>
          </a:p>
          <a:p>
            <a:pPr marL="107950"/>
            <a:r>
              <a:rPr lang="en-AU" altLang="en-US" b="0" dirty="0">
                <a:solidFill>
                  <a:schemeClr val="tx1"/>
                </a:solidFill>
              </a:rPr>
              <a:t>In 2017, Congress was seeking to roll back many of the provisions of Dodd-Frank.</a:t>
            </a:r>
            <a:endParaRPr lang="en-CA" altLang="en-US" b="0" dirty="0">
              <a:solidFill>
                <a:schemeClr val="tx1"/>
              </a:solidFill>
            </a:endParaRPr>
          </a:p>
        </p:txBody>
      </p:sp>
      <p:sp>
        <p:nvSpPr>
          <p:cNvPr id="61442" name="Title 3">
            <a:extLst>
              <a:ext uri="{FF2B5EF4-FFF2-40B4-BE49-F238E27FC236}">
                <a16:creationId xmlns:a16="http://schemas.microsoft.com/office/drawing/2014/main" id="{DFDE42F8-3A45-477E-AA88-0679BDB1C95D}"/>
              </a:ext>
            </a:extLst>
          </p:cNvPr>
          <p:cNvSpPr>
            <a:spLocks noGrp="1"/>
          </p:cNvSpPr>
          <p:nvPr>
            <p:ph type="title"/>
          </p:nvPr>
        </p:nvSpPr>
        <p:spPr>
          <a:xfrm>
            <a:off x="1152000" y="304800"/>
            <a:ext cx="7611000" cy="1133475"/>
          </a:xfrm>
        </p:spPr>
        <p:txBody>
          <a:bodyPr/>
          <a:lstStyle/>
          <a:p>
            <a:r>
              <a:rPr lang="en-AU" altLang="en-US" dirty="0"/>
              <a:t>Financial Crisis: Cure and Prevention</a:t>
            </a:r>
            <a:endParaRPr lang="en-CA" altLang="en-US" dirty="0"/>
          </a:p>
        </p:txBody>
      </p:sp>
    </p:spTree>
    <p:extLst>
      <p:ext uri="{BB962C8B-B14F-4D97-AF65-F5344CB8AC3E}">
        <p14:creationId xmlns:p14="http://schemas.microsoft.com/office/powerpoint/2010/main" val="29385863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1000"/>
                                        <p:tgtEl>
                                          <p:spTgt spid="61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10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1000"/>
                                        <p:tgtEl>
                                          <p:spTgt spid="614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wipe(left)">
                                      <p:cBhvr>
                                        <p:cTn id="22" dur="10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1"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1" name="Rectangle 3">
            <a:extLst>
              <a:ext uri="{FF2B5EF4-FFF2-40B4-BE49-F238E27FC236}">
                <a16:creationId xmlns:a16="http://schemas.microsoft.com/office/drawing/2014/main" id="{CCA084B0-F1DA-45A1-A879-AE1A9D1378CB}"/>
              </a:ext>
            </a:extLst>
          </p:cNvPr>
          <p:cNvSpPr>
            <a:spLocks noGrp="1" noChangeArrowheads="1"/>
          </p:cNvSpPr>
          <p:nvPr>
            <p:ph idx="1"/>
          </p:nvPr>
        </p:nvSpPr>
        <p:spPr/>
        <p:txBody>
          <a:bodyPr/>
          <a:lstStyle/>
          <a:p>
            <a:pPr marL="107950" eaLnBrk="1" hangingPunct="1"/>
            <a:r>
              <a:rPr lang="en-AU" altLang="en-US" dirty="0">
                <a:solidFill>
                  <a:srgbClr val="7030A0"/>
                </a:solidFill>
              </a:rPr>
              <a:t>Means of Achieving the Goals</a:t>
            </a:r>
          </a:p>
          <a:p>
            <a:pPr marL="107950" lvl="1" eaLnBrk="1" hangingPunct="1"/>
            <a:r>
              <a:rPr lang="en-AU" dirty="0"/>
              <a:t>The 200 law instructs the Fed to pursue its goals by maintaining long-run growth of the quantity of money in line with the economy’s long-run potential to increase production.</a:t>
            </a:r>
          </a:p>
          <a:p>
            <a:pPr marL="107950" lvl="1" eaLnBrk="1" hangingPunct="1"/>
            <a:r>
              <a:rPr lang="en-AU" dirty="0"/>
              <a:t>That is, the Fed is expected to be able to maintain full employment and keep the price level stable.</a:t>
            </a:r>
          </a:p>
          <a:p>
            <a:pPr marL="107950" lvl="1" eaLnBrk="1" hangingPunct="1"/>
            <a:r>
              <a:rPr lang="en-AU" dirty="0"/>
              <a:t>How does the Fed operate to achieve its goals?</a:t>
            </a:r>
          </a:p>
        </p:txBody>
      </p:sp>
      <p:sp>
        <p:nvSpPr>
          <p:cNvPr id="14338" name="Rectangle 5">
            <a:extLst>
              <a:ext uri="{FF2B5EF4-FFF2-40B4-BE49-F238E27FC236}">
                <a16:creationId xmlns:a16="http://schemas.microsoft.com/office/drawing/2014/main" id="{4F416BD1-6A1F-49E5-B4FC-6961BFB29C94}"/>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5971">
                                            <p:txEl>
                                              <p:pRg st="1" end="1"/>
                                            </p:txEl>
                                          </p:spTgt>
                                        </p:tgtEl>
                                        <p:attrNameLst>
                                          <p:attrName>style.visibility</p:attrName>
                                        </p:attrNameLst>
                                      </p:cBhvr>
                                      <p:to>
                                        <p:strVal val="visible"/>
                                      </p:to>
                                    </p:set>
                                    <p:animEffect transition="in" filter="wipe(left)">
                                      <p:cBhvr>
                                        <p:cTn id="7" dur="1000"/>
                                        <p:tgtEl>
                                          <p:spTgt spid="5959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5971">
                                            <p:txEl>
                                              <p:pRg st="2" end="2"/>
                                            </p:txEl>
                                          </p:spTgt>
                                        </p:tgtEl>
                                        <p:attrNameLst>
                                          <p:attrName>style.visibility</p:attrName>
                                        </p:attrNameLst>
                                      </p:cBhvr>
                                      <p:to>
                                        <p:strVal val="visible"/>
                                      </p:to>
                                    </p:set>
                                    <p:animEffect transition="in" filter="wipe(left)">
                                      <p:cBhvr>
                                        <p:cTn id="12" dur="1000"/>
                                        <p:tgtEl>
                                          <p:spTgt spid="5959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5971">
                                            <p:txEl>
                                              <p:pRg st="3" end="3"/>
                                            </p:txEl>
                                          </p:spTgt>
                                        </p:tgtEl>
                                        <p:attrNameLst>
                                          <p:attrName>style.visibility</p:attrName>
                                        </p:attrNameLst>
                                      </p:cBhvr>
                                      <p:to>
                                        <p:strVal val="visible"/>
                                      </p:to>
                                    </p:set>
                                    <p:animEffect transition="in" filter="wipe(left)">
                                      <p:cBhvr>
                                        <p:cTn id="17" dur="1000"/>
                                        <p:tgtEl>
                                          <p:spTgt spid="595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9" name="Rectangle 3">
            <a:extLst>
              <a:ext uri="{FF2B5EF4-FFF2-40B4-BE49-F238E27FC236}">
                <a16:creationId xmlns:a16="http://schemas.microsoft.com/office/drawing/2014/main" id="{90219D02-8E58-4363-8BB1-75CF13F6291C}"/>
              </a:ext>
            </a:extLst>
          </p:cNvPr>
          <p:cNvSpPr>
            <a:spLocks noGrp="1" noChangeArrowheads="1"/>
          </p:cNvSpPr>
          <p:nvPr>
            <p:ph idx="1"/>
          </p:nvPr>
        </p:nvSpPr>
        <p:spPr/>
        <p:txBody>
          <a:bodyPr/>
          <a:lstStyle/>
          <a:p>
            <a:pPr marL="107950" lvl="1" eaLnBrk="1" hangingPunct="1"/>
            <a:r>
              <a:rPr lang="en-AU" b="1" dirty="0">
                <a:solidFill>
                  <a:srgbClr val="7030A0"/>
                </a:solidFill>
              </a:rPr>
              <a:t>Fed’s Monetary Policy Goals: A Dual Mandate</a:t>
            </a:r>
          </a:p>
          <a:p>
            <a:pPr marL="107950" lvl="1" eaLnBrk="1" hangingPunct="1"/>
            <a:r>
              <a:rPr lang="en-AU" dirty="0"/>
              <a:t>Goals are maximum employment, stable prices, and moderate long-term interest rates. </a:t>
            </a:r>
          </a:p>
          <a:p>
            <a:pPr marL="107950" lvl="1" eaLnBrk="1" hangingPunct="1"/>
            <a:r>
              <a:rPr lang="en-AU" dirty="0"/>
              <a:t>In the long run, these goals are in harmony and reinforce each other.</a:t>
            </a:r>
          </a:p>
          <a:p>
            <a:pPr marL="107950" lvl="1" eaLnBrk="1" hangingPunct="1"/>
            <a:r>
              <a:rPr lang="en-AU" dirty="0"/>
              <a:t>But in the short run, they might be in conflict.</a:t>
            </a:r>
          </a:p>
          <a:p>
            <a:pPr marL="107950" lvl="1" eaLnBrk="1" hangingPunct="1"/>
            <a:r>
              <a:rPr lang="en-AU" i="1" dirty="0"/>
              <a:t>The key goal is price stability.</a:t>
            </a:r>
          </a:p>
          <a:p>
            <a:pPr marL="107950" lvl="1" eaLnBrk="1" hangingPunct="1"/>
            <a:r>
              <a:rPr lang="en-AU" dirty="0"/>
              <a:t>Price stability is the source of maximum employment and moderate long-term interest rates.</a:t>
            </a:r>
          </a:p>
          <a:p>
            <a:pPr marL="107950" lvl="1" eaLnBrk="1" hangingPunct="1"/>
            <a:endParaRPr lang="en-AU" dirty="0"/>
          </a:p>
        </p:txBody>
      </p:sp>
      <p:sp>
        <p:nvSpPr>
          <p:cNvPr id="13314" name="Rectangle 5">
            <a:extLst>
              <a:ext uri="{FF2B5EF4-FFF2-40B4-BE49-F238E27FC236}">
                <a16:creationId xmlns:a16="http://schemas.microsoft.com/office/drawing/2014/main" id="{7DBBD747-D936-4534-A584-DA635BE6B6C9}"/>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extLst>
      <p:ext uri="{BB962C8B-B14F-4D97-AF65-F5344CB8AC3E}">
        <p14:creationId xmlns:p14="http://schemas.microsoft.com/office/powerpoint/2010/main" val="25847801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8179">
                                            <p:txEl>
                                              <p:pRg st="1" end="1"/>
                                            </p:txEl>
                                          </p:spTgt>
                                        </p:tgtEl>
                                        <p:attrNameLst>
                                          <p:attrName>style.visibility</p:attrName>
                                        </p:attrNameLst>
                                      </p:cBhvr>
                                      <p:to>
                                        <p:strVal val="visible"/>
                                      </p:to>
                                    </p:set>
                                    <p:animEffect transition="in" filter="wipe(left)">
                                      <p:cBhvr>
                                        <p:cTn id="7" dur="500"/>
                                        <p:tgtEl>
                                          <p:spTgt spid="818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wipe(left)">
                                      <p:cBhvr>
                                        <p:cTn id="12" dur="1000"/>
                                        <p:tgtEl>
                                          <p:spTgt spid="818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79">
                                            <p:txEl>
                                              <p:pRg st="3" end="3"/>
                                            </p:txEl>
                                          </p:spTgt>
                                        </p:tgtEl>
                                        <p:attrNameLst>
                                          <p:attrName>style.visibility</p:attrName>
                                        </p:attrNameLst>
                                      </p:cBhvr>
                                      <p:to>
                                        <p:strVal val="visible"/>
                                      </p:to>
                                    </p:set>
                                    <p:animEffect transition="in" filter="wipe(left)">
                                      <p:cBhvr>
                                        <p:cTn id="17" dur="1000"/>
                                        <p:tgtEl>
                                          <p:spTgt spid="818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8179">
                                            <p:txEl>
                                              <p:pRg st="4" end="4"/>
                                            </p:txEl>
                                          </p:spTgt>
                                        </p:tgtEl>
                                        <p:attrNameLst>
                                          <p:attrName>style.visibility</p:attrName>
                                        </p:attrNameLst>
                                      </p:cBhvr>
                                      <p:to>
                                        <p:strVal val="visible"/>
                                      </p:to>
                                    </p:set>
                                    <p:animEffect transition="in" filter="wipe(left)">
                                      <p:cBhvr>
                                        <p:cTn id="22" dur="1000"/>
                                        <p:tgtEl>
                                          <p:spTgt spid="8181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8179">
                                            <p:txEl>
                                              <p:pRg st="5" end="5"/>
                                            </p:txEl>
                                          </p:spTgt>
                                        </p:tgtEl>
                                        <p:attrNameLst>
                                          <p:attrName>style.visibility</p:attrName>
                                        </p:attrNameLst>
                                      </p:cBhvr>
                                      <p:to>
                                        <p:strVal val="visible"/>
                                      </p:to>
                                    </p:set>
                                    <p:animEffect transition="in" filter="wipe(left)">
                                      <p:cBhvr>
                                        <p:cTn id="27" dur="1000"/>
                                        <p:tgtEl>
                                          <p:spTgt spid="81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EBD90948-BEF0-4D91-8601-E145DA83F679}"/>
              </a:ext>
            </a:extLst>
          </p:cNvPr>
          <p:cNvSpPr>
            <a:spLocks noGrp="1" noChangeArrowheads="1"/>
          </p:cNvSpPr>
          <p:nvPr>
            <p:ph idx="1"/>
          </p:nvPr>
        </p:nvSpPr>
        <p:spPr>
          <a:xfrm>
            <a:off x="360363" y="1584325"/>
            <a:ext cx="8229600" cy="4816475"/>
          </a:xfrm>
        </p:spPr>
        <p:txBody>
          <a:bodyPr/>
          <a:lstStyle/>
          <a:p>
            <a:pPr marL="107950" lvl="1" eaLnBrk="1" hangingPunct="1"/>
            <a:r>
              <a:rPr lang="en-AU" b="1" dirty="0">
                <a:solidFill>
                  <a:srgbClr val="1A71B7"/>
                </a:solidFill>
              </a:rPr>
              <a:t>Operational “Stables Prices” Goal</a:t>
            </a:r>
          </a:p>
          <a:p>
            <a:pPr marL="107950" lvl="1" eaLnBrk="1" hangingPunct="1"/>
            <a:r>
              <a:rPr lang="en-AU" dirty="0"/>
              <a:t>The Fed pays attention to two measures of inflation: the CPI and the personal consumption expenditure (PCE) deflator.</a:t>
            </a:r>
          </a:p>
          <a:p>
            <a:pPr marL="107950" lvl="1" eaLnBrk="1" hangingPunct="1"/>
            <a:r>
              <a:rPr lang="en-AU" dirty="0"/>
              <a:t>The Fed’s operational guide is PCE deflator excluding fuel and food—the </a:t>
            </a:r>
            <a:r>
              <a:rPr lang="en-AU" i="1" dirty="0"/>
              <a:t>core PCE deflator</a:t>
            </a:r>
            <a:r>
              <a:rPr lang="en-AU" dirty="0"/>
              <a:t>.</a:t>
            </a:r>
          </a:p>
          <a:p>
            <a:pPr marL="107950" lvl="1" eaLnBrk="1" hangingPunct="1"/>
            <a:r>
              <a:rPr lang="en-AU" dirty="0"/>
              <a:t>The rate of increase in the core PCE deflator is the </a:t>
            </a:r>
            <a:r>
              <a:rPr lang="en-AU" b="1" dirty="0"/>
              <a:t>core inflation rate</a:t>
            </a:r>
            <a:r>
              <a:rPr lang="en-AU" dirty="0"/>
              <a:t>.</a:t>
            </a:r>
          </a:p>
          <a:p>
            <a:pPr marL="107950" lvl="1" eaLnBrk="1" hangingPunct="1"/>
            <a:r>
              <a:rPr lang="en-AU" dirty="0"/>
              <a:t>The Fed believes that the core inflation rate is less volatile than the CPI inflation rate and provides a better measure of the underlying inflation trend.</a:t>
            </a:r>
          </a:p>
        </p:txBody>
      </p:sp>
      <p:sp>
        <p:nvSpPr>
          <p:cNvPr id="15362" name="Rectangle 5">
            <a:extLst>
              <a:ext uri="{FF2B5EF4-FFF2-40B4-BE49-F238E27FC236}">
                <a16:creationId xmlns:a16="http://schemas.microsoft.com/office/drawing/2014/main" id="{3B25A622-E0B2-4C03-82FA-C0DC8EA624F4}"/>
              </a:ext>
            </a:extLst>
          </p:cNvPr>
          <p:cNvSpPr>
            <a:spLocks noGrp="1" noChangeArrowheads="1"/>
          </p:cNvSpPr>
          <p:nvPr>
            <p:ph type="title"/>
          </p:nvPr>
        </p:nvSpPr>
        <p:spPr>
          <a:noFill/>
        </p:spPr>
        <p:txBody>
          <a:bodyPr/>
          <a:lstStyle/>
          <a:p>
            <a:pPr eaLnBrk="1" hangingPunct="1"/>
            <a:r>
              <a:rPr lang="en-AU" altLang="en-US"/>
              <a:t>Monetary Policy Objectives and Framework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wipe(left)">
                                      <p:cBhvr>
                                        <p:cTn id="7" dur="10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wipe(left)">
                                      <p:cBhvr>
                                        <p:cTn id="12" dur="10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wipe(left)">
                                      <p:cBhvr>
                                        <p:cTn id="17" dur="1000"/>
                                        <p:tgtEl>
                                          <p:spTgt spid="2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wipe(left)">
                                      <p:cBhvr>
                                        <p:cTn id="22" dur="1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3"/>
    </p:bldLst>
  </p:timing>
</p:sld>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9166</TotalTime>
  <Words>4436</Words>
  <Application>Microsoft Office PowerPoint</Application>
  <PresentationFormat>On-screen Show (4:3)</PresentationFormat>
  <Paragraphs>391</Paragraphs>
  <Slides>66</Slides>
  <Notes>66</Notes>
  <HiddenSlides>10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79" baseType="lpstr">
      <vt:lpstr>Arial</vt:lpstr>
      <vt:lpstr>Calibri</vt:lpstr>
      <vt:lpstr>Futura Condensed</vt:lpstr>
      <vt:lpstr>Gill Sans MT</vt:lpstr>
      <vt:lpstr>Mundo Sans Std Light</vt:lpstr>
      <vt:lpstr>Webdings</vt:lpstr>
      <vt:lpstr>Wingdings</vt:lpstr>
      <vt:lpstr>2_US6e</vt:lpstr>
      <vt:lpstr>3_US6e</vt:lpstr>
      <vt:lpstr>3_Custom Design</vt:lpstr>
      <vt:lpstr>Office Theme</vt:lpstr>
      <vt:lpstr>11_Custom Design</vt:lpstr>
      <vt:lpstr>Image</vt:lpstr>
      <vt:lpstr>PowerPoint Presentation</vt:lpstr>
      <vt:lpstr>PowerPoint Presentation</vt:lpstr>
      <vt:lpstr>PowerPoint Presentation</vt:lpstr>
      <vt:lpstr>Monetary Policy Objectives and Framework</vt:lpstr>
      <vt:lpstr>Monetary Policy Objectives and Framework</vt:lpstr>
      <vt:lpstr>Monetary Policy Objectives and Framework</vt:lpstr>
      <vt:lpstr>Monetary Policy Objectives and Framework</vt:lpstr>
      <vt:lpstr>Monetary Policy Objectives and Framework</vt:lpstr>
      <vt:lpstr>Monetary Policy Objectives and Framework</vt:lpstr>
      <vt:lpstr>Monetary Policy Objectives and Framework</vt:lpstr>
      <vt:lpstr>PowerPoint Presentation</vt:lpstr>
      <vt:lpstr>Monetary Policy Objectives and Framework</vt:lpstr>
      <vt:lpstr>Monetary Policy Objectives and Framework</vt:lpstr>
      <vt:lpstr>The Conduct of Monetary Policy</vt:lpstr>
      <vt:lpstr>The Conduct of Monetary Policy</vt:lpstr>
      <vt:lpstr>The Conduct of Monetary Policy</vt:lpstr>
      <vt:lpstr>PowerPoint Presentation</vt:lpstr>
      <vt:lpstr>The Conduct of Monetary Policy</vt:lpstr>
      <vt:lpstr>The Conduct of Monetary Policy</vt:lpstr>
      <vt:lpstr>The Conduct of Monetary Policy</vt:lpstr>
      <vt:lpstr>The Conduct of Monetary Policy</vt:lpstr>
      <vt:lpstr>The Conduct of Monetary Policy</vt:lpstr>
      <vt:lpstr>The Conduct of Monetary Policy</vt:lpstr>
      <vt:lpstr>The Conduct of Monetary Policy</vt:lpstr>
      <vt:lpstr>The Conduct of Monetary Policy</vt:lpstr>
      <vt:lpstr>The Conduct of Monetary Policy</vt:lpstr>
      <vt:lpstr>The Conduct of Monetary Policy</vt:lpstr>
      <vt:lpstr>PowerPoint Presentation</vt:lpstr>
      <vt:lpstr>The Conduct of Monetary Policy</vt:lpstr>
      <vt:lpstr>The Conduct of Monetary Policy</vt:lpstr>
      <vt:lpstr>Monetary Policy Transmission</vt:lpstr>
      <vt:lpstr>Monetary Policy Transmission</vt:lpstr>
      <vt:lpstr>Monetary Policy Transmission</vt:lpstr>
      <vt:lpstr>PowerPoint Presentation</vt:lpstr>
      <vt:lpstr>Monetary Policy Transmission</vt:lpstr>
      <vt:lpstr>PowerPoint Presentation</vt:lpstr>
      <vt:lpstr>Monetary Policy Transmission</vt:lpstr>
      <vt:lpstr>Monetary Policy Transmission</vt:lpstr>
      <vt:lpstr>Monetary Policy Transmission</vt:lpstr>
      <vt:lpstr>Monetary Policy Transmission</vt:lpstr>
      <vt:lpstr>Monetary Policy Transmission</vt:lpstr>
      <vt:lpstr>PowerPoint Presentation</vt:lpstr>
      <vt:lpstr>Monetary Policy Transmission</vt:lpstr>
      <vt:lpstr>Monetary Policy Transmission</vt:lpstr>
      <vt:lpstr>PowerPoint Presentation</vt:lpstr>
      <vt:lpstr>Monetary Policy Transmission</vt:lpstr>
      <vt:lpstr>Monetary Policy Transmission</vt:lpstr>
      <vt:lpstr>PowerPoint Presentation</vt:lpstr>
      <vt:lpstr>Monetary Policy Transmission</vt:lpstr>
      <vt:lpstr>Monetary Policy Transmission</vt:lpstr>
      <vt:lpstr>PowerPoint Presentation</vt:lpstr>
      <vt:lpstr>Monetary Policy Transmission</vt:lpstr>
      <vt:lpstr>Monetary Policy Transmission</vt:lpstr>
      <vt:lpstr>Monetary Policy Transmission</vt:lpstr>
      <vt:lpstr>Monetary Policy Transmission</vt:lpstr>
      <vt:lpstr>Monetary Policy Transmission</vt:lpstr>
      <vt:lpstr>Monetary Policy Transmission</vt:lpstr>
      <vt:lpstr>PowerPoint Presentation</vt:lpstr>
      <vt:lpstr>Monetary Policy Transmission</vt:lpstr>
      <vt:lpstr>Financial Crisis: Cure and Prevention</vt:lpstr>
      <vt:lpstr>Financial Crisis: Cure and Prevention</vt:lpstr>
      <vt:lpstr>Financial Crisis: Cure and Prevention</vt:lpstr>
      <vt:lpstr>Financial Crisis: Cure and Prevention</vt:lpstr>
      <vt:lpstr>Financial Crisis: Cure and Prevention</vt:lpstr>
      <vt:lpstr>Financial Crisis: Cure and Prevention</vt:lpstr>
      <vt:lpstr>Financial Crisis: Cure and Prevention</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 Chapter 31</dc:title>
  <dc:creator>Robin Bade</dc:creator>
  <cp:lastModifiedBy>Robin</cp:lastModifiedBy>
  <cp:revision>187</cp:revision>
  <dcterms:created xsi:type="dcterms:W3CDTF">2002-04-24T05:17:56Z</dcterms:created>
  <dcterms:modified xsi:type="dcterms:W3CDTF">2017-11-18T02:16:27Z</dcterms:modified>
</cp:coreProperties>
</file>