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51" r:id="rId1"/>
  </p:sldMasterIdLst>
  <p:notesMasterIdLst>
    <p:notesMasterId r:id="rId29"/>
  </p:notesMasterIdLst>
  <p:sldIdLst>
    <p:sldId id="293" r:id="rId2"/>
    <p:sldId id="443" r:id="rId3"/>
    <p:sldId id="474" r:id="rId4"/>
    <p:sldId id="444" r:id="rId5"/>
    <p:sldId id="445" r:id="rId6"/>
    <p:sldId id="446" r:id="rId7"/>
    <p:sldId id="447" r:id="rId8"/>
    <p:sldId id="448" r:id="rId9"/>
    <p:sldId id="481" r:id="rId10"/>
    <p:sldId id="482" r:id="rId11"/>
    <p:sldId id="483" r:id="rId12"/>
    <p:sldId id="484" r:id="rId13"/>
    <p:sldId id="485" r:id="rId14"/>
    <p:sldId id="475" r:id="rId15"/>
    <p:sldId id="486" r:id="rId16"/>
    <p:sldId id="487" r:id="rId17"/>
    <p:sldId id="488" r:id="rId18"/>
    <p:sldId id="489" r:id="rId19"/>
    <p:sldId id="490" r:id="rId20"/>
    <p:sldId id="491" r:id="rId21"/>
    <p:sldId id="492" r:id="rId22"/>
    <p:sldId id="493" r:id="rId23"/>
    <p:sldId id="494" r:id="rId24"/>
    <p:sldId id="495" r:id="rId25"/>
    <p:sldId id="496" r:id="rId26"/>
    <p:sldId id="498" r:id="rId27"/>
    <p:sldId id="497" r:id="rId28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82E32"/>
    <a:srgbClr val="750E11"/>
    <a:srgbClr val="590A0D"/>
    <a:srgbClr val="F5BD30"/>
    <a:srgbClr val="DBA92B"/>
    <a:srgbClr val="003366"/>
    <a:srgbClr val="FFCCFF"/>
    <a:srgbClr val="00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55" autoAdjust="0"/>
    <p:restoredTop sz="94638" autoAdjust="0"/>
  </p:normalViewPr>
  <p:slideViewPr>
    <p:cSldViewPr>
      <p:cViewPr varScale="1">
        <p:scale>
          <a:sx n="110" d="100"/>
          <a:sy n="110" d="100"/>
        </p:scale>
        <p:origin x="1644" y="102"/>
      </p:cViewPr>
      <p:guideLst>
        <p:guide orient="horz" pos="288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9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419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9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Times New Roman" panose="02020603050405020304" pitchFamily="18" charset="0"/>
              </a:defRPr>
            </a:lvl1pPr>
          </a:lstStyle>
          <a:p>
            <a:fld id="{AEDA2FA2-79BA-47BF-9DB0-7C069716C1F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4882509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174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en-US" smtClean="0"/>
          </a:p>
        </p:txBody>
      </p:sp>
      <p:sp>
        <p:nvSpPr>
          <p:cNvPr id="31748" name="Header Placeholder 3"/>
          <p:cNvSpPr>
            <a:spLocks noGrp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r>
              <a:rPr lang="en-US" altLang="en-US" sz="1200" smtClean="0">
                <a:latin typeface="Times New Roman" panose="02020603050405020304" pitchFamily="18" charset="0"/>
              </a:rPr>
              <a:t>Presentation</a:t>
            </a:r>
          </a:p>
        </p:txBody>
      </p:sp>
      <p:sp>
        <p:nvSpPr>
          <p:cNvPr id="31749" name="Date Placeholder 4"/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r>
              <a:rPr lang="en-US" altLang="en-US" sz="1200" smtClean="0">
                <a:latin typeface="Times New Roman" panose="02020603050405020304" pitchFamily="18" charset="0"/>
              </a:rPr>
              <a:t>Monday, September 7, 2009</a:t>
            </a:r>
          </a:p>
        </p:txBody>
      </p:sp>
      <p:sp>
        <p:nvSpPr>
          <p:cNvPr id="31750" name="Footer Placeholder 5"/>
          <p:cNvSpPr>
            <a:spLocks noGrp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r>
              <a:rPr lang="en-US" altLang="en-US" sz="1200" smtClean="0">
                <a:latin typeface="Times New Roman" panose="02020603050405020304" pitchFamily="18" charset="0"/>
              </a:rPr>
              <a:t>ECN 3184-1 Eldar Madumarov</a:t>
            </a:r>
          </a:p>
        </p:txBody>
      </p:sp>
      <p:sp>
        <p:nvSpPr>
          <p:cNvPr id="31751" name="Slide Number Placeholder 6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fld id="{1E0F1460-68F4-4372-8B4C-53A01E8F19EC}" type="slidenum">
              <a:rPr lang="en-US" altLang="en-US" sz="1200">
                <a:latin typeface="Times New Roman" panose="02020603050405020304" pitchFamily="18" charset="0"/>
              </a:rPr>
              <a:pPr/>
              <a:t>4</a:t>
            </a:fld>
            <a:endParaRPr lang="en-US" altLang="en-US" sz="120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405452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096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en-US" smtClean="0"/>
          </a:p>
        </p:txBody>
      </p:sp>
      <p:sp>
        <p:nvSpPr>
          <p:cNvPr id="40964" name="Header Placeholder 3"/>
          <p:cNvSpPr>
            <a:spLocks noGrp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r>
              <a:rPr lang="en-US" altLang="en-US" sz="1200" smtClean="0">
                <a:latin typeface="Times New Roman" panose="02020603050405020304" pitchFamily="18" charset="0"/>
              </a:rPr>
              <a:t>Presentation</a:t>
            </a:r>
          </a:p>
        </p:txBody>
      </p:sp>
      <p:sp>
        <p:nvSpPr>
          <p:cNvPr id="40965" name="Date Placeholder 4"/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r>
              <a:rPr lang="en-US" altLang="en-US" sz="1200" smtClean="0">
                <a:latin typeface="Times New Roman" panose="02020603050405020304" pitchFamily="18" charset="0"/>
              </a:rPr>
              <a:t>Monday, September 7, 2009</a:t>
            </a:r>
          </a:p>
        </p:txBody>
      </p:sp>
      <p:sp>
        <p:nvSpPr>
          <p:cNvPr id="40966" name="Footer Placeholder 5"/>
          <p:cNvSpPr>
            <a:spLocks noGrp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r>
              <a:rPr lang="en-US" altLang="en-US" sz="1200" smtClean="0">
                <a:latin typeface="Times New Roman" panose="02020603050405020304" pitchFamily="18" charset="0"/>
              </a:rPr>
              <a:t>ECN 3184-1 Eldar Madumarov</a:t>
            </a:r>
          </a:p>
        </p:txBody>
      </p:sp>
      <p:sp>
        <p:nvSpPr>
          <p:cNvPr id="40967" name="Slide Number Placeholder 6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fld id="{BC360785-11C7-4EA1-B575-8778C502EBC4}" type="slidenum">
              <a:rPr lang="en-US" altLang="en-US" sz="1200">
                <a:latin typeface="Times New Roman" panose="02020603050405020304" pitchFamily="18" charset="0"/>
              </a:rPr>
              <a:pPr/>
              <a:t>13</a:t>
            </a:fld>
            <a:endParaRPr lang="en-US" altLang="en-US" sz="120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2787227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277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en-US" smtClean="0"/>
          </a:p>
        </p:txBody>
      </p:sp>
      <p:sp>
        <p:nvSpPr>
          <p:cNvPr id="32772" name="Header Placeholder 3"/>
          <p:cNvSpPr>
            <a:spLocks noGrp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r>
              <a:rPr lang="en-US" altLang="en-US" sz="1200" smtClean="0">
                <a:latin typeface="Times New Roman" panose="02020603050405020304" pitchFamily="18" charset="0"/>
              </a:rPr>
              <a:t>Presentation</a:t>
            </a:r>
          </a:p>
        </p:txBody>
      </p:sp>
      <p:sp>
        <p:nvSpPr>
          <p:cNvPr id="32773" name="Date Placeholder 4"/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r>
              <a:rPr lang="en-US" altLang="en-US" sz="1200" smtClean="0">
                <a:latin typeface="Times New Roman" panose="02020603050405020304" pitchFamily="18" charset="0"/>
              </a:rPr>
              <a:t>Monday, September 7, 2009</a:t>
            </a:r>
          </a:p>
        </p:txBody>
      </p:sp>
      <p:sp>
        <p:nvSpPr>
          <p:cNvPr id="32774" name="Footer Placeholder 5"/>
          <p:cNvSpPr>
            <a:spLocks noGrp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r>
              <a:rPr lang="en-US" altLang="en-US" sz="1200" smtClean="0">
                <a:latin typeface="Times New Roman" panose="02020603050405020304" pitchFamily="18" charset="0"/>
              </a:rPr>
              <a:t>ECN 3184-1 Eldar Madumarov</a:t>
            </a:r>
          </a:p>
        </p:txBody>
      </p:sp>
      <p:sp>
        <p:nvSpPr>
          <p:cNvPr id="32775" name="Slide Number Placeholder 6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fld id="{6BA21EFA-9134-4C37-A8DF-C9170AA9921B}" type="slidenum">
              <a:rPr lang="en-US" altLang="en-US" sz="1200">
                <a:latin typeface="Times New Roman" panose="02020603050405020304" pitchFamily="18" charset="0"/>
              </a:rPr>
              <a:pPr/>
              <a:t>5</a:t>
            </a:fld>
            <a:endParaRPr lang="en-US" altLang="en-US" sz="120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027406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379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en-US" smtClean="0"/>
          </a:p>
        </p:txBody>
      </p:sp>
      <p:sp>
        <p:nvSpPr>
          <p:cNvPr id="33796" name="Header Placeholder 3"/>
          <p:cNvSpPr>
            <a:spLocks noGrp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r>
              <a:rPr lang="en-US" altLang="en-US" sz="1200" smtClean="0">
                <a:latin typeface="Times New Roman" panose="02020603050405020304" pitchFamily="18" charset="0"/>
              </a:rPr>
              <a:t>Presentation</a:t>
            </a:r>
          </a:p>
        </p:txBody>
      </p:sp>
      <p:sp>
        <p:nvSpPr>
          <p:cNvPr id="33797" name="Date Placeholder 4"/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r>
              <a:rPr lang="en-US" altLang="en-US" sz="1200" smtClean="0">
                <a:latin typeface="Times New Roman" panose="02020603050405020304" pitchFamily="18" charset="0"/>
              </a:rPr>
              <a:t>Monday, September 7, 2009</a:t>
            </a:r>
          </a:p>
        </p:txBody>
      </p:sp>
      <p:sp>
        <p:nvSpPr>
          <p:cNvPr id="33798" name="Footer Placeholder 5"/>
          <p:cNvSpPr>
            <a:spLocks noGrp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r>
              <a:rPr lang="en-US" altLang="en-US" sz="1200" smtClean="0">
                <a:latin typeface="Times New Roman" panose="02020603050405020304" pitchFamily="18" charset="0"/>
              </a:rPr>
              <a:t>ECN 3184-1 Eldar Madumarov</a:t>
            </a:r>
          </a:p>
        </p:txBody>
      </p:sp>
      <p:sp>
        <p:nvSpPr>
          <p:cNvPr id="33799" name="Slide Number Placeholder 6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fld id="{94C53ED5-9451-4000-8E24-852FABE1D884}" type="slidenum">
              <a:rPr lang="en-US" altLang="en-US" sz="1200">
                <a:latin typeface="Times New Roman" panose="02020603050405020304" pitchFamily="18" charset="0"/>
              </a:rPr>
              <a:pPr/>
              <a:t>6</a:t>
            </a:fld>
            <a:endParaRPr lang="en-US" altLang="en-US" sz="120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3248358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481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en-US" smtClean="0"/>
          </a:p>
        </p:txBody>
      </p:sp>
      <p:sp>
        <p:nvSpPr>
          <p:cNvPr id="34820" name="Header Placeholder 3"/>
          <p:cNvSpPr>
            <a:spLocks noGrp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r>
              <a:rPr lang="en-US" altLang="en-US" sz="1200" smtClean="0">
                <a:latin typeface="Times New Roman" panose="02020603050405020304" pitchFamily="18" charset="0"/>
              </a:rPr>
              <a:t>Presentation</a:t>
            </a:r>
          </a:p>
        </p:txBody>
      </p:sp>
      <p:sp>
        <p:nvSpPr>
          <p:cNvPr id="34821" name="Date Placeholder 4"/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r>
              <a:rPr lang="en-US" altLang="en-US" sz="1200" smtClean="0">
                <a:latin typeface="Times New Roman" panose="02020603050405020304" pitchFamily="18" charset="0"/>
              </a:rPr>
              <a:t>Monday, September 7, 2009</a:t>
            </a:r>
          </a:p>
        </p:txBody>
      </p:sp>
      <p:sp>
        <p:nvSpPr>
          <p:cNvPr id="34822" name="Footer Placeholder 5"/>
          <p:cNvSpPr>
            <a:spLocks noGrp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r>
              <a:rPr lang="en-US" altLang="en-US" sz="1200" smtClean="0">
                <a:latin typeface="Times New Roman" panose="02020603050405020304" pitchFamily="18" charset="0"/>
              </a:rPr>
              <a:t>ECN 3184-1 Eldar Madumarov</a:t>
            </a:r>
          </a:p>
        </p:txBody>
      </p:sp>
      <p:sp>
        <p:nvSpPr>
          <p:cNvPr id="34823" name="Slide Number Placeholder 6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fld id="{6040AE36-CBDF-403D-833F-BF41E1055445}" type="slidenum">
              <a:rPr lang="en-US" altLang="en-US" sz="1200">
                <a:latin typeface="Times New Roman" panose="02020603050405020304" pitchFamily="18" charset="0"/>
              </a:rPr>
              <a:pPr/>
              <a:t>7</a:t>
            </a:fld>
            <a:endParaRPr lang="en-US" altLang="en-US" sz="120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5634465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584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en-US" smtClean="0"/>
          </a:p>
        </p:txBody>
      </p:sp>
      <p:sp>
        <p:nvSpPr>
          <p:cNvPr id="35844" name="Header Placeholder 3"/>
          <p:cNvSpPr>
            <a:spLocks noGrp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r>
              <a:rPr lang="en-US" altLang="en-US" sz="1200" smtClean="0">
                <a:latin typeface="Times New Roman" panose="02020603050405020304" pitchFamily="18" charset="0"/>
              </a:rPr>
              <a:t>Presentation</a:t>
            </a:r>
          </a:p>
        </p:txBody>
      </p:sp>
      <p:sp>
        <p:nvSpPr>
          <p:cNvPr id="35845" name="Date Placeholder 4"/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r>
              <a:rPr lang="en-US" altLang="en-US" sz="1200" smtClean="0">
                <a:latin typeface="Times New Roman" panose="02020603050405020304" pitchFamily="18" charset="0"/>
              </a:rPr>
              <a:t>Monday, September 7, 2009</a:t>
            </a:r>
          </a:p>
        </p:txBody>
      </p:sp>
      <p:sp>
        <p:nvSpPr>
          <p:cNvPr id="35846" name="Footer Placeholder 5"/>
          <p:cNvSpPr>
            <a:spLocks noGrp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r>
              <a:rPr lang="en-US" altLang="en-US" sz="1200" smtClean="0">
                <a:latin typeface="Times New Roman" panose="02020603050405020304" pitchFamily="18" charset="0"/>
              </a:rPr>
              <a:t>ECN 3184-1 Eldar Madumarov</a:t>
            </a:r>
          </a:p>
        </p:txBody>
      </p:sp>
      <p:sp>
        <p:nvSpPr>
          <p:cNvPr id="35847" name="Slide Number Placeholder 6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fld id="{FE71EE49-A736-48A5-A3DF-F81BC8AE64F7}" type="slidenum">
              <a:rPr lang="en-US" altLang="en-US" sz="1200">
                <a:latin typeface="Times New Roman" panose="02020603050405020304" pitchFamily="18" charset="0"/>
              </a:rPr>
              <a:pPr/>
              <a:t>8</a:t>
            </a:fld>
            <a:endParaRPr lang="en-US" altLang="en-US" sz="120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7199535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686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en-US" smtClean="0"/>
          </a:p>
        </p:txBody>
      </p:sp>
      <p:sp>
        <p:nvSpPr>
          <p:cNvPr id="36868" name="Header Placeholder 3"/>
          <p:cNvSpPr>
            <a:spLocks noGrp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r>
              <a:rPr lang="en-US" altLang="en-US" sz="1200" smtClean="0">
                <a:latin typeface="Times New Roman" panose="02020603050405020304" pitchFamily="18" charset="0"/>
              </a:rPr>
              <a:t>Presentation</a:t>
            </a:r>
          </a:p>
        </p:txBody>
      </p:sp>
      <p:sp>
        <p:nvSpPr>
          <p:cNvPr id="36869" name="Date Placeholder 4"/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r>
              <a:rPr lang="en-US" altLang="en-US" sz="1200" smtClean="0">
                <a:latin typeface="Times New Roman" panose="02020603050405020304" pitchFamily="18" charset="0"/>
              </a:rPr>
              <a:t>Monday, September 7, 2009</a:t>
            </a:r>
          </a:p>
        </p:txBody>
      </p:sp>
      <p:sp>
        <p:nvSpPr>
          <p:cNvPr id="36870" name="Footer Placeholder 5"/>
          <p:cNvSpPr>
            <a:spLocks noGrp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r>
              <a:rPr lang="en-US" altLang="en-US" sz="1200" smtClean="0">
                <a:latin typeface="Times New Roman" panose="02020603050405020304" pitchFamily="18" charset="0"/>
              </a:rPr>
              <a:t>ECN 3184-1 Eldar Madumarov</a:t>
            </a:r>
          </a:p>
        </p:txBody>
      </p:sp>
      <p:sp>
        <p:nvSpPr>
          <p:cNvPr id="36871" name="Slide Number Placeholder 6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fld id="{07B0B450-CE29-4B4E-BF78-C4E7A2496878}" type="slidenum">
              <a:rPr lang="en-US" altLang="en-US" sz="1200">
                <a:latin typeface="Times New Roman" panose="02020603050405020304" pitchFamily="18" charset="0"/>
              </a:rPr>
              <a:pPr/>
              <a:t>9</a:t>
            </a:fld>
            <a:endParaRPr lang="en-US" altLang="en-US" sz="120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0428803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789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en-US" smtClean="0"/>
          </a:p>
        </p:txBody>
      </p:sp>
      <p:sp>
        <p:nvSpPr>
          <p:cNvPr id="37892" name="Header Placeholder 3"/>
          <p:cNvSpPr>
            <a:spLocks noGrp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r>
              <a:rPr lang="en-US" altLang="en-US" sz="1200" smtClean="0">
                <a:latin typeface="Times New Roman" panose="02020603050405020304" pitchFamily="18" charset="0"/>
              </a:rPr>
              <a:t>Presentation</a:t>
            </a:r>
          </a:p>
        </p:txBody>
      </p:sp>
      <p:sp>
        <p:nvSpPr>
          <p:cNvPr id="37893" name="Date Placeholder 4"/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r>
              <a:rPr lang="en-US" altLang="en-US" sz="1200" smtClean="0">
                <a:latin typeface="Times New Roman" panose="02020603050405020304" pitchFamily="18" charset="0"/>
              </a:rPr>
              <a:t>Monday, September 7, 2009</a:t>
            </a:r>
          </a:p>
        </p:txBody>
      </p:sp>
      <p:sp>
        <p:nvSpPr>
          <p:cNvPr id="37894" name="Footer Placeholder 5"/>
          <p:cNvSpPr>
            <a:spLocks noGrp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r>
              <a:rPr lang="en-US" altLang="en-US" sz="1200" smtClean="0">
                <a:latin typeface="Times New Roman" panose="02020603050405020304" pitchFamily="18" charset="0"/>
              </a:rPr>
              <a:t>ECN 3184-1 Eldar Madumarov</a:t>
            </a:r>
          </a:p>
        </p:txBody>
      </p:sp>
      <p:sp>
        <p:nvSpPr>
          <p:cNvPr id="37895" name="Slide Number Placeholder 6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fld id="{83F5168C-6F59-4614-A5F7-C0EE71BF28FE}" type="slidenum">
              <a:rPr lang="en-US" altLang="en-US" sz="1200">
                <a:latin typeface="Times New Roman" panose="02020603050405020304" pitchFamily="18" charset="0"/>
              </a:rPr>
              <a:pPr/>
              <a:t>10</a:t>
            </a:fld>
            <a:endParaRPr lang="en-US" altLang="en-US" sz="120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3262811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891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en-US" smtClean="0"/>
          </a:p>
        </p:txBody>
      </p:sp>
      <p:sp>
        <p:nvSpPr>
          <p:cNvPr id="38916" name="Header Placeholder 3"/>
          <p:cNvSpPr>
            <a:spLocks noGrp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r>
              <a:rPr lang="en-US" altLang="en-US" sz="1200" smtClean="0">
                <a:latin typeface="Times New Roman" panose="02020603050405020304" pitchFamily="18" charset="0"/>
              </a:rPr>
              <a:t>Presentation</a:t>
            </a:r>
          </a:p>
        </p:txBody>
      </p:sp>
      <p:sp>
        <p:nvSpPr>
          <p:cNvPr id="38917" name="Date Placeholder 4"/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r>
              <a:rPr lang="en-US" altLang="en-US" sz="1200" smtClean="0">
                <a:latin typeface="Times New Roman" panose="02020603050405020304" pitchFamily="18" charset="0"/>
              </a:rPr>
              <a:t>Monday, September 7, 2009</a:t>
            </a:r>
          </a:p>
        </p:txBody>
      </p:sp>
      <p:sp>
        <p:nvSpPr>
          <p:cNvPr id="38918" name="Footer Placeholder 5"/>
          <p:cNvSpPr>
            <a:spLocks noGrp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r>
              <a:rPr lang="en-US" altLang="en-US" sz="1200" smtClean="0">
                <a:latin typeface="Times New Roman" panose="02020603050405020304" pitchFamily="18" charset="0"/>
              </a:rPr>
              <a:t>ECN 3184-1 Eldar Madumarov</a:t>
            </a:r>
          </a:p>
        </p:txBody>
      </p:sp>
      <p:sp>
        <p:nvSpPr>
          <p:cNvPr id="38919" name="Slide Number Placeholder 6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fld id="{F7131712-0A6E-456B-82BD-3531AF3AE706}" type="slidenum">
              <a:rPr lang="en-US" altLang="en-US" sz="1200">
                <a:latin typeface="Times New Roman" panose="02020603050405020304" pitchFamily="18" charset="0"/>
              </a:rPr>
              <a:pPr/>
              <a:t>11</a:t>
            </a:fld>
            <a:endParaRPr lang="en-US" altLang="en-US" sz="120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774766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993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en-US" smtClean="0"/>
          </a:p>
        </p:txBody>
      </p:sp>
      <p:sp>
        <p:nvSpPr>
          <p:cNvPr id="39940" name="Header Placeholder 3"/>
          <p:cNvSpPr>
            <a:spLocks noGrp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r>
              <a:rPr lang="en-US" altLang="en-US" sz="1200" smtClean="0">
                <a:latin typeface="Times New Roman" panose="02020603050405020304" pitchFamily="18" charset="0"/>
              </a:rPr>
              <a:t>Presentation</a:t>
            </a:r>
          </a:p>
        </p:txBody>
      </p:sp>
      <p:sp>
        <p:nvSpPr>
          <p:cNvPr id="39941" name="Date Placeholder 4"/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r>
              <a:rPr lang="en-US" altLang="en-US" sz="1200" smtClean="0">
                <a:latin typeface="Times New Roman" panose="02020603050405020304" pitchFamily="18" charset="0"/>
              </a:rPr>
              <a:t>Monday, September 7, 2009</a:t>
            </a:r>
          </a:p>
        </p:txBody>
      </p:sp>
      <p:sp>
        <p:nvSpPr>
          <p:cNvPr id="39942" name="Footer Placeholder 5"/>
          <p:cNvSpPr>
            <a:spLocks noGrp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r>
              <a:rPr lang="en-US" altLang="en-US" sz="1200" smtClean="0">
                <a:latin typeface="Times New Roman" panose="02020603050405020304" pitchFamily="18" charset="0"/>
              </a:rPr>
              <a:t>ECN 3184-1 Eldar Madumarov</a:t>
            </a:r>
          </a:p>
        </p:txBody>
      </p:sp>
      <p:sp>
        <p:nvSpPr>
          <p:cNvPr id="39943" name="Slide Number Placeholder 6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fld id="{CD2C7D05-5C24-4F01-A945-F96831B817E9}" type="slidenum">
              <a:rPr lang="en-US" altLang="en-US" sz="1200">
                <a:latin typeface="Times New Roman" panose="02020603050405020304" pitchFamily="18" charset="0"/>
              </a:rPr>
              <a:pPr/>
              <a:t>12</a:t>
            </a:fld>
            <a:endParaRPr lang="en-US" altLang="en-US" sz="120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158805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rgbClr val="00477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1066800" y="6248400"/>
            <a:ext cx="5638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eaLnBrk="0" hangingPunct="0">
              <a:spcBef>
                <a:spcPct val="50000"/>
              </a:spcBef>
              <a:defRPr/>
            </a:pPr>
            <a:r>
              <a:rPr lang="en-US" sz="900">
                <a:solidFill>
                  <a:srgbClr val="FAF199"/>
                </a:solidFill>
                <a:latin typeface="Arial" charset="0"/>
              </a:rPr>
              <a:t>Copyright © 2009 Pearson Addison-Wesley. All rights reserved.</a:t>
            </a:r>
          </a:p>
        </p:txBody>
      </p:sp>
      <p:pic>
        <p:nvPicPr>
          <p:cNvPr id="5" name="Picture 3" descr="aw-log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6096000"/>
            <a:ext cx="752475" cy="573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4" descr="TodaroCover-RGB06"/>
          <p:cNvPicPr>
            <a:picLocks noChangeAspect="1" noChangeArrowheads="1"/>
          </p:cNvPicPr>
          <p:nvPr/>
        </p:nvPicPr>
        <p:blipFill>
          <a:blip r:embed="rId3">
            <a:lum bright="-4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48138" y="609600"/>
            <a:ext cx="4368800" cy="548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2517" name="Rectangle 5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304800" y="1676400"/>
            <a:ext cx="3429000" cy="3124200"/>
          </a:xfrm>
        </p:spPr>
        <p:txBody>
          <a:bodyPr/>
          <a:lstStyle>
            <a:lvl1pPr marL="0" indent="0">
              <a:buFont typeface="Times" pitchFamily="18" charset="0"/>
              <a:buNone/>
              <a:defRPr>
                <a:solidFill>
                  <a:srgbClr val="C0D81B"/>
                </a:solidFill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92518" name="Rectangle 6"/>
          <p:cNvSpPr>
            <a:spLocks noGrp="1" noChangeArrowheads="1"/>
          </p:cNvSpPr>
          <p:nvPr>
            <p:ph type="ctrTitle" sz="quarter"/>
          </p:nvPr>
        </p:nvSpPr>
        <p:spPr>
          <a:xfrm>
            <a:off x="304800" y="206375"/>
            <a:ext cx="3429000" cy="1165225"/>
          </a:xfrm>
        </p:spPr>
        <p:txBody>
          <a:bodyPr/>
          <a:lstStyle>
            <a:lvl1pPr>
              <a:defRPr b="1">
                <a:solidFill>
                  <a:srgbClr val="C0D81B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17272426"/>
      </p:ext>
    </p:extLst>
  </p:cSld>
  <p:clrMapOvr>
    <a:masterClrMapping/>
  </p:clrMapOvr>
  <p:transition spd="med">
    <p:pull dir="r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ECN4169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altLang="en-US"/>
              <a:t>2-</a:t>
            </a:r>
            <a:fld id="{13A28C46-CA82-427A-BCD7-1D38AE78EF6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01831611"/>
      </p:ext>
    </p:extLst>
  </p:cSld>
  <p:clrMapOvr>
    <a:masterClrMapping/>
  </p:clrMapOvr>
  <p:transition spd="med">
    <p:pull dir="r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02413" y="204788"/>
            <a:ext cx="2160587" cy="59674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7475" y="204788"/>
            <a:ext cx="6332538" cy="59674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ECN4169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altLang="en-US"/>
              <a:t>2-</a:t>
            </a:r>
            <a:fld id="{3890A26D-51F8-4FE7-81AA-380A35A0CDE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65313105"/>
      </p:ext>
    </p:extLst>
  </p:cSld>
  <p:clrMapOvr>
    <a:masterClrMapping/>
  </p:clrMapOvr>
  <p:transition spd="med">
    <p:pull dir="r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ECN4169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altLang="en-US"/>
              <a:t>2-</a:t>
            </a:r>
            <a:fld id="{6D5C0EFB-B3C3-4244-AE0C-0CD1F18C5B0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63077865"/>
      </p:ext>
    </p:extLst>
  </p:cSld>
  <p:clrMapOvr>
    <a:masterClrMapping/>
  </p:clrMapOvr>
  <p:transition spd="med">
    <p:pull dir="r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ECN4169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altLang="en-US"/>
              <a:t>2-</a:t>
            </a:r>
            <a:fld id="{C79456C3-8DC6-4441-B85E-8E8AAC4E6BD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83856947"/>
      </p:ext>
    </p:extLst>
  </p:cSld>
  <p:clrMapOvr>
    <a:masterClrMapping/>
  </p:clrMapOvr>
  <p:transition spd="med">
    <p:pull dir="r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8600" y="1752600"/>
            <a:ext cx="4191000" cy="4419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0" y="1752600"/>
            <a:ext cx="4191000" cy="4419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ECN4169</a:t>
            </a:r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altLang="en-US"/>
              <a:t>2-</a:t>
            </a:r>
            <a:fld id="{0B24DDB4-8989-4A90-B7FD-AA8B01A17DE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96139750"/>
      </p:ext>
    </p:extLst>
  </p:cSld>
  <p:clrMapOvr>
    <a:masterClrMapping/>
  </p:clrMapOvr>
  <p:transition spd="med">
    <p:pull dir="r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ECN4169</a:t>
            </a:r>
          </a:p>
        </p:txBody>
      </p:sp>
      <p:sp>
        <p:nvSpPr>
          <p:cNvPr id="8" name="Rectangle 11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altLang="en-US"/>
              <a:t>2-</a:t>
            </a:r>
            <a:fld id="{A41A4D3B-0358-4750-A715-551DEF4F812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31307486"/>
      </p:ext>
    </p:extLst>
  </p:cSld>
  <p:clrMapOvr>
    <a:masterClrMapping/>
  </p:clrMapOvr>
  <p:transition spd="med">
    <p:pull dir="r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ECN4169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altLang="en-US"/>
              <a:t>2-</a:t>
            </a:r>
            <a:fld id="{36D2464F-DBD1-4385-B4D4-9EDB8B6F00A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03344182"/>
      </p:ext>
    </p:extLst>
  </p:cSld>
  <p:clrMapOvr>
    <a:masterClrMapping/>
  </p:clrMapOvr>
  <p:transition spd="med">
    <p:pull dir="r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ECN4169</a:t>
            </a:r>
          </a:p>
        </p:txBody>
      </p:sp>
      <p:sp>
        <p:nvSpPr>
          <p:cNvPr id="3" name="Rectangle 11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altLang="en-US"/>
              <a:t>2-</a:t>
            </a:r>
            <a:fld id="{DA405067-FEFD-4809-9040-974CF08672E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80685984"/>
      </p:ext>
    </p:extLst>
  </p:cSld>
  <p:clrMapOvr>
    <a:masterClrMapping/>
  </p:clrMapOvr>
  <p:transition spd="med">
    <p:pull dir="r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ECN4169</a:t>
            </a:r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altLang="en-US"/>
              <a:t>2-</a:t>
            </a:r>
            <a:fld id="{70D8DC84-0791-4644-8EE8-19316607A36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39472608"/>
      </p:ext>
    </p:extLst>
  </p:cSld>
  <p:clrMapOvr>
    <a:masterClrMapping/>
  </p:clrMapOvr>
  <p:transition spd="med">
    <p:pull dir="r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ECN4169</a:t>
            </a:r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altLang="en-US"/>
              <a:t>2-</a:t>
            </a:r>
            <a:fld id="{EB245660-20EA-45CB-B21E-552CAC3C97E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91583505"/>
      </p:ext>
    </p:extLst>
  </p:cSld>
  <p:clrMapOvr>
    <a:masterClrMapping/>
  </p:clrMapOvr>
  <p:transition spd="med">
    <p:pull dir="r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TodaroCover-detail"/>
          <p:cNvPicPr>
            <a:picLocks noChangeAspect="1" noChangeArrowheads="1"/>
          </p:cNvPicPr>
          <p:nvPr/>
        </p:nvPicPr>
        <p:blipFill>
          <a:blip r:embed="rId13">
            <a:lum bright="-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1400" y="0"/>
            <a:ext cx="1752600" cy="1509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117475" y="204788"/>
            <a:ext cx="7273925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CA" altLang="en-US" smtClean="0"/>
              <a:t>Click to edit Master title style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228600" y="1752600"/>
            <a:ext cx="8534400" cy="441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9149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04800" y="6324600"/>
            <a:ext cx="5410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50000"/>
              </a:spcBef>
              <a:defRPr sz="1000">
                <a:solidFill>
                  <a:schemeClr val="bg2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ECN4169</a:t>
            </a:r>
          </a:p>
        </p:txBody>
      </p:sp>
      <p:sp>
        <p:nvSpPr>
          <p:cNvPr id="191494" name="Rectangle 6"/>
          <p:cNvSpPr>
            <a:spLocks noChangeArrowheads="1"/>
          </p:cNvSpPr>
          <p:nvPr/>
        </p:nvSpPr>
        <p:spPr bwMode="auto">
          <a:xfrm>
            <a:off x="0" y="1447800"/>
            <a:ext cx="8991600" cy="152400"/>
          </a:xfrm>
          <a:prstGeom prst="rect">
            <a:avLst/>
          </a:prstGeom>
          <a:solidFill>
            <a:srgbClr val="00477F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defRPr/>
            </a:pPr>
            <a:endParaRPr lang="en-US"/>
          </a:p>
        </p:txBody>
      </p:sp>
      <p:sp>
        <p:nvSpPr>
          <p:cNvPr id="191495" name="Rectangle 7"/>
          <p:cNvSpPr>
            <a:spLocks noChangeArrowheads="1"/>
          </p:cNvSpPr>
          <p:nvPr/>
        </p:nvSpPr>
        <p:spPr bwMode="auto">
          <a:xfrm>
            <a:off x="8839200" y="1447800"/>
            <a:ext cx="304800" cy="5334000"/>
          </a:xfrm>
          <a:prstGeom prst="rect">
            <a:avLst/>
          </a:prstGeom>
          <a:solidFill>
            <a:srgbClr val="00477F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defRPr/>
            </a:pPr>
            <a:endParaRPr lang="en-US"/>
          </a:p>
        </p:txBody>
      </p:sp>
      <p:sp>
        <p:nvSpPr>
          <p:cNvPr id="191496" name="AutoShape 8"/>
          <p:cNvSpPr>
            <a:spLocks noChangeArrowheads="1"/>
          </p:cNvSpPr>
          <p:nvPr/>
        </p:nvSpPr>
        <p:spPr bwMode="auto">
          <a:xfrm>
            <a:off x="8634413" y="1600200"/>
            <a:ext cx="381000" cy="480060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defRPr/>
            </a:pPr>
            <a:endParaRPr lang="en-US"/>
          </a:p>
        </p:txBody>
      </p:sp>
      <p:sp>
        <p:nvSpPr>
          <p:cNvPr id="191497" name="AutoShape 9"/>
          <p:cNvSpPr>
            <a:spLocks noChangeArrowheads="1"/>
          </p:cNvSpPr>
          <p:nvPr/>
        </p:nvSpPr>
        <p:spPr bwMode="auto">
          <a:xfrm>
            <a:off x="8153400" y="6400800"/>
            <a:ext cx="990600" cy="381000"/>
          </a:xfrm>
          <a:prstGeom prst="roundRect">
            <a:avLst>
              <a:gd name="adj" fmla="val 16667"/>
            </a:avLst>
          </a:prstGeom>
          <a:solidFill>
            <a:srgbClr val="00477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defRPr/>
            </a:pPr>
            <a:endParaRPr lang="en-US"/>
          </a:p>
        </p:txBody>
      </p:sp>
      <p:sp>
        <p:nvSpPr>
          <p:cNvPr id="191498" name="Rectangle 10"/>
          <p:cNvSpPr>
            <a:spLocks noChangeArrowheads="1"/>
          </p:cNvSpPr>
          <p:nvPr/>
        </p:nvSpPr>
        <p:spPr bwMode="auto">
          <a:xfrm>
            <a:off x="8153400" y="6629400"/>
            <a:ext cx="990600" cy="228600"/>
          </a:xfrm>
          <a:prstGeom prst="rect">
            <a:avLst/>
          </a:prstGeom>
          <a:solidFill>
            <a:srgbClr val="00477F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defRPr/>
            </a:pPr>
            <a:endParaRPr lang="en-US"/>
          </a:p>
        </p:txBody>
      </p:sp>
      <p:sp>
        <p:nvSpPr>
          <p:cNvPr id="191499" name="Rectangle 1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161338" y="6369050"/>
            <a:ext cx="914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0" hangingPunct="0">
              <a:defRPr sz="1800" b="1">
                <a:solidFill>
                  <a:srgbClr val="FAF199"/>
                </a:solidFill>
                <a:latin typeface="Arial" panose="020B0604020202020204" pitchFamily="34" charset="0"/>
              </a:defRPr>
            </a:lvl1pPr>
          </a:lstStyle>
          <a:p>
            <a:r>
              <a:rPr lang="en-US" altLang="en-US"/>
              <a:t>2-</a:t>
            </a:r>
            <a:fld id="{9A5E4989-EC1A-4D7B-8593-2C40CA42B6DA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70" r:id="rId1"/>
    <p:sldLayoutId id="2147483760" r:id="rId2"/>
    <p:sldLayoutId id="2147483761" r:id="rId3"/>
    <p:sldLayoutId id="2147483762" r:id="rId4"/>
    <p:sldLayoutId id="2147483763" r:id="rId5"/>
    <p:sldLayoutId id="2147483764" r:id="rId6"/>
    <p:sldLayoutId id="2147483765" r:id="rId7"/>
    <p:sldLayoutId id="2147483766" r:id="rId8"/>
    <p:sldLayoutId id="2147483767" r:id="rId9"/>
    <p:sldLayoutId id="2147483768" r:id="rId10"/>
    <p:sldLayoutId id="2147483769" r:id="rId11"/>
  </p:sldLayoutIdLst>
  <p:transition spd="med">
    <p:pull dir="rd"/>
  </p:transition>
  <p:hf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30000"/>
        </a:spcBef>
        <a:spcAft>
          <a:spcPct val="0"/>
        </a:spcAft>
        <a:buClr>
          <a:schemeClr val="tx1"/>
        </a:buClr>
        <a:buFont typeface="Times" panose="02020603050405020304" pitchFamily="18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30000"/>
        </a:spcBef>
        <a:spcAft>
          <a:spcPct val="0"/>
        </a:spcAft>
        <a:buClr>
          <a:schemeClr val="tx1"/>
        </a:buClr>
        <a:buFont typeface="Times" panose="02020603050405020304" pitchFamily="18" charset="0"/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30000"/>
        </a:spcBef>
        <a:spcAft>
          <a:spcPct val="0"/>
        </a:spcAft>
        <a:buClr>
          <a:schemeClr val="tx1"/>
        </a:buClr>
        <a:buFont typeface="Times" panose="02020603050405020304" pitchFamily="18" charset="0"/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30000"/>
        </a:spcBef>
        <a:spcAft>
          <a:spcPct val="0"/>
        </a:spcAft>
        <a:buClr>
          <a:schemeClr val="tx1"/>
        </a:buClr>
        <a:buFont typeface="Times" panose="02020603050405020304" pitchFamily="18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30000"/>
        </a:spcBef>
        <a:spcAft>
          <a:spcPct val="0"/>
        </a:spcAft>
        <a:buClr>
          <a:schemeClr val="tx1"/>
        </a:buClr>
        <a:buFont typeface="Times" panose="02020603050405020304" pitchFamily="18" charset="0"/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30000"/>
        </a:spcBef>
        <a:spcAft>
          <a:spcPct val="0"/>
        </a:spcAft>
        <a:buClr>
          <a:schemeClr val="tx1"/>
        </a:buClr>
        <a:buFont typeface="Times" pitchFamily="18" charset="0"/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30000"/>
        </a:spcBef>
        <a:spcAft>
          <a:spcPct val="0"/>
        </a:spcAft>
        <a:buClr>
          <a:schemeClr val="tx1"/>
        </a:buClr>
        <a:buFont typeface="Times" pitchFamily="18" charset="0"/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30000"/>
        </a:spcBef>
        <a:spcAft>
          <a:spcPct val="0"/>
        </a:spcAft>
        <a:buClr>
          <a:schemeClr val="tx1"/>
        </a:buClr>
        <a:buFont typeface="Times" pitchFamily="18" charset="0"/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30000"/>
        </a:spcBef>
        <a:spcAft>
          <a:spcPct val="0"/>
        </a:spcAft>
        <a:buClr>
          <a:schemeClr val="tx1"/>
        </a:buClr>
        <a:buFont typeface="Times" pitchFamily="18" charset="0"/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3075" name="Rectangle 3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3076" name="Rectangle 9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Chapter 4</a:t>
            </a:r>
          </a:p>
        </p:txBody>
      </p:sp>
      <p:sp>
        <p:nvSpPr>
          <p:cNvPr id="3077" name="Rectangle 10"/>
          <p:cNvSpPr>
            <a:spLocks noGrp="1" noChangeArrowheads="1"/>
          </p:cNvSpPr>
          <p:nvPr>
            <p:ph type="subTitle" idx="1"/>
          </p:nvPr>
        </p:nvSpPr>
        <p:spPr>
          <a:xfrm>
            <a:off x="304800" y="1676400"/>
            <a:ext cx="3657600" cy="31242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altLang="en-US" dirty="0" smtClean="0"/>
              <a:t>Contemporary Models of Development and </a:t>
            </a:r>
            <a:r>
              <a:rPr lang="en-US" altLang="en-US" dirty="0" smtClean="0"/>
              <a:t>Underdevelopment</a:t>
            </a:r>
            <a:endParaRPr lang="en-US" altLang="en-US" dirty="0" smtClean="0"/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ln>
            <a:miter lim="800000"/>
            <a:headEnd/>
            <a:tailEnd/>
          </a:ln>
        </p:spPr>
        <p:txBody>
          <a:bodyPr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pPr algn="ctr">
              <a:defRPr/>
            </a:pPr>
            <a:r>
              <a:rPr lang="en-US" dirty="0" smtClean="0"/>
              <a:t>MCQs: Answers</a:t>
            </a:r>
            <a:endParaRPr lang="en-US" dirty="0"/>
          </a:p>
        </p:txBody>
      </p:sp>
      <p:sp>
        <p:nvSpPr>
          <p:cNvPr id="307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Times" panose="02020603050405020304" pitchFamily="18" charset="0"/>
              <a:buNone/>
            </a:pPr>
            <a:r>
              <a:rPr lang="en-US" altLang="en-US" sz="2800" smtClean="0"/>
              <a:t>2. In endogenous growth models, it is assumed that</a:t>
            </a:r>
          </a:p>
          <a:p>
            <a:pPr>
              <a:buFont typeface="Times" panose="02020603050405020304" pitchFamily="18" charset="0"/>
              <a:buNone/>
            </a:pPr>
            <a:r>
              <a:rPr lang="en-US" altLang="en-US" sz="2800" smtClean="0"/>
              <a:t>a. there are external economies from public or private investments.</a:t>
            </a:r>
          </a:p>
          <a:p>
            <a:pPr>
              <a:buFont typeface="Times" panose="02020603050405020304" pitchFamily="18" charset="0"/>
              <a:buNone/>
            </a:pPr>
            <a:r>
              <a:rPr lang="en-US" altLang="en-US" sz="2800" smtClean="0"/>
              <a:t>b. there are diminishing marginal returns to capital.</a:t>
            </a:r>
          </a:p>
          <a:p>
            <a:pPr>
              <a:buFont typeface="Times" panose="02020603050405020304" pitchFamily="18" charset="0"/>
              <a:buNone/>
            </a:pPr>
            <a:r>
              <a:rPr lang="en-US" altLang="en-US" sz="2800" smtClean="0"/>
              <a:t>c. growth is explained by forces outside the model.</a:t>
            </a:r>
          </a:p>
          <a:p>
            <a:pPr>
              <a:buFont typeface="Times" panose="02020603050405020304" pitchFamily="18" charset="0"/>
              <a:buNone/>
            </a:pPr>
            <a:r>
              <a:rPr lang="en-US" altLang="en-US" sz="2800" smtClean="0"/>
              <a:t>d. the capital labor ratio is constant.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8229600" y="6416675"/>
            <a:ext cx="762000" cy="365125"/>
          </a:xfrm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fld id="{A84D2C31-D26F-496B-8757-F54125BBA76A}" type="slidenum">
              <a:rPr lang="en-US" altLang="en-US" sz="1800">
                <a:solidFill>
                  <a:srgbClr val="FAF199"/>
                </a:solidFill>
                <a:latin typeface="Arial" panose="020B0604020202020204" pitchFamily="34" charset="0"/>
              </a:rPr>
              <a:pPr/>
              <a:t>10</a:t>
            </a:fld>
            <a:endParaRPr lang="en-US" altLang="en-US" sz="1800">
              <a:solidFill>
                <a:srgbClr val="FAF199"/>
              </a:solidFill>
              <a:latin typeface="Arial" panose="020B0604020202020204" pitchFamily="34" charset="0"/>
            </a:endParaRP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ECN4169</a:t>
            </a:r>
          </a:p>
        </p:txBody>
      </p:sp>
    </p:spTree>
  </p:cSld>
  <p:clrMapOvr>
    <a:masterClrMapping/>
  </p:clrMapOvr>
  <p:transition>
    <p:cut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ln>
            <a:miter lim="800000"/>
            <a:headEnd/>
            <a:tailEnd/>
          </a:ln>
        </p:spPr>
        <p:txBody>
          <a:bodyPr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pPr algn="ctr">
              <a:defRPr/>
            </a:pPr>
            <a:r>
              <a:rPr lang="en-US" dirty="0" smtClean="0"/>
              <a:t>MCQs: Answers</a:t>
            </a:r>
            <a:endParaRPr lang="en-US" dirty="0"/>
          </a:p>
        </p:txBody>
      </p:sp>
      <p:sp>
        <p:nvSpPr>
          <p:cNvPr id="307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Times" panose="02020603050405020304" pitchFamily="18" charset="0"/>
              <a:buNone/>
            </a:pPr>
            <a:r>
              <a:rPr lang="en-US" altLang="en-US" smtClean="0"/>
              <a:t>3. The S-curve is used to illustrate</a:t>
            </a:r>
          </a:p>
          <a:p>
            <a:pPr>
              <a:buFont typeface="Times" panose="02020603050405020304" pitchFamily="18" charset="0"/>
              <a:buNone/>
            </a:pPr>
            <a:r>
              <a:rPr lang="en-US" altLang="en-US" smtClean="0"/>
              <a:t>a. the typical path taken by the current account over time.</a:t>
            </a:r>
          </a:p>
          <a:p>
            <a:pPr>
              <a:buFont typeface="Times" panose="02020603050405020304" pitchFamily="18" charset="0"/>
              <a:buNone/>
            </a:pPr>
            <a:r>
              <a:rPr lang="en-US" altLang="en-US" smtClean="0"/>
              <a:t>b. economic fluctuations in the economy.</a:t>
            </a:r>
          </a:p>
          <a:p>
            <a:pPr>
              <a:buFont typeface="Times" panose="02020603050405020304" pitchFamily="18" charset="0"/>
              <a:buNone/>
            </a:pPr>
            <a:r>
              <a:rPr lang="en-US" altLang="en-US" smtClean="0"/>
              <a:t>c. the typical growth path of a developing economy.</a:t>
            </a:r>
          </a:p>
          <a:p>
            <a:pPr>
              <a:buFont typeface="Times" panose="02020603050405020304" pitchFamily="18" charset="0"/>
              <a:buNone/>
            </a:pPr>
            <a:r>
              <a:rPr lang="en-US" altLang="en-US" smtClean="0"/>
              <a:t>d. the existence of multiple equilibria.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7924800" y="6416675"/>
            <a:ext cx="762000" cy="365125"/>
          </a:xfrm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fld id="{A41CD148-0EE2-4C0B-9416-3B8BFE20FBEA}" type="slidenum">
              <a:rPr lang="en-US" altLang="en-US" sz="1800">
                <a:solidFill>
                  <a:srgbClr val="FAF199"/>
                </a:solidFill>
                <a:latin typeface="Arial" panose="020B0604020202020204" pitchFamily="34" charset="0"/>
              </a:rPr>
              <a:pPr/>
              <a:t>11</a:t>
            </a:fld>
            <a:endParaRPr lang="en-US" altLang="en-US" sz="1800">
              <a:solidFill>
                <a:srgbClr val="FAF199"/>
              </a:solidFill>
              <a:latin typeface="Arial" panose="020B0604020202020204" pitchFamily="34" charset="0"/>
            </a:endParaRP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ECN4169</a:t>
            </a:r>
          </a:p>
        </p:txBody>
      </p:sp>
    </p:spTree>
  </p:cSld>
  <p:clrMapOvr>
    <a:masterClrMapping/>
  </p:clrMapOvr>
  <p:transition>
    <p:cut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ln>
            <a:miter lim="800000"/>
            <a:headEnd/>
            <a:tailEnd/>
          </a:ln>
        </p:spPr>
        <p:txBody>
          <a:bodyPr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pPr algn="ctr">
              <a:defRPr/>
            </a:pPr>
            <a:r>
              <a:rPr lang="en-US" dirty="0" smtClean="0"/>
              <a:t>MCQs: Answers</a:t>
            </a:r>
            <a:endParaRPr lang="en-US" dirty="0"/>
          </a:p>
        </p:txBody>
      </p:sp>
      <p:sp>
        <p:nvSpPr>
          <p:cNvPr id="307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Times" panose="02020603050405020304" pitchFamily="18" charset="0"/>
              <a:buNone/>
            </a:pPr>
            <a:r>
              <a:rPr lang="en-US" altLang="en-US" smtClean="0"/>
              <a:t>4. The Big-Push theory argues that coordination failures may arise because of</a:t>
            </a:r>
          </a:p>
          <a:p>
            <a:pPr>
              <a:buFont typeface="Times" panose="02020603050405020304" pitchFamily="18" charset="0"/>
              <a:buNone/>
            </a:pPr>
            <a:r>
              <a:rPr lang="en-US" altLang="en-US" smtClean="0"/>
              <a:t>a. pecuniary externalities.</a:t>
            </a:r>
          </a:p>
          <a:p>
            <a:pPr>
              <a:buFont typeface="Times" panose="02020603050405020304" pitchFamily="18" charset="0"/>
              <a:buNone/>
            </a:pPr>
            <a:r>
              <a:rPr lang="en-US" altLang="en-US" smtClean="0"/>
              <a:t>b. technological externalities.</a:t>
            </a:r>
          </a:p>
          <a:p>
            <a:pPr>
              <a:buFont typeface="Times" panose="02020603050405020304" pitchFamily="18" charset="0"/>
              <a:buNone/>
            </a:pPr>
            <a:r>
              <a:rPr lang="en-US" altLang="en-US" smtClean="0"/>
              <a:t>c. lack of human capital.</a:t>
            </a:r>
          </a:p>
          <a:p>
            <a:pPr>
              <a:buFont typeface="Times" panose="02020603050405020304" pitchFamily="18" charset="0"/>
              <a:buNone/>
            </a:pPr>
            <a:r>
              <a:rPr lang="en-US" altLang="en-US" smtClean="0"/>
              <a:t>d. All of the above.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7924800" y="6416675"/>
            <a:ext cx="762000" cy="365125"/>
          </a:xfrm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fld id="{3C334E19-B199-4A8E-8959-56D987B51EDC}" type="slidenum">
              <a:rPr lang="en-US" altLang="en-US" sz="1800">
                <a:solidFill>
                  <a:srgbClr val="FAF199"/>
                </a:solidFill>
                <a:latin typeface="Arial" panose="020B0604020202020204" pitchFamily="34" charset="0"/>
              </a:rPr>
              <a:pPr/>
              <a:t>12</a:t>
            </a:fld>
            <a:endParaRPr lang="en-US" altLang="en-US" sz="1800">
              <a:solidFill>
                <a:srgbClr val="FAF199"/>
              </a:solidFill>
              <a:latin typeface="Arial" panose="020B0604020202020204" pitchFamily="34" charset="0"/>
            </a:endParaRP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ECN4169</a:t>
            </a:r>
          </a:p>
        </p:txBody>
      </p:sp>
    </p:spTree>
  </p:cSld>
  <p:clrMapOvr>
    <a:masterClrMapping/>
  </p:clrMapOvr>
  <p:transition>
    <p:cut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ln>
            <a:miter lim="800000"/>
            <a:headEnd/>
            <a:tailEnd/>
          </a:ln>
        </p:spPr>
        <p:txBody>
          <a:bodyPr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pPr algn="ctr">
              <a:defRPr/>
            </a:pPr>
            <a:r>
              <a:rPr lang="en-US" dirty="0" smtClean="0"/>
              <a:t>MCQs: Answers</a:t>
            </a:r>
            <a:endParaRPr lang="en-US" dirty="0"/>
          </a:p>
        </p:txBody>
      </p:sp>
      <p:sp>
        <p:nvSpPr>
          <p:cNvPr id="307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Times" panose="02020603050405020304" pitchFamily="18" charset="0"/>
              <a:buNone/>
            </a:pPr>
            <a:r>
              <a:rPr lang="en-US" altLang="en-US" smtClean="0"/>
              <a:t>5. The O-ring theory places emphasis on</a:t>
            </a:r>
          </a:p>
          <a:p>
            <a:pPr>
              <a:buFont typeface="Times" panose="02020603050405020304" pitchFamily="18" charset="0"/>
              <a:buNone/>
            </a:pPr>
            <a:r>
              <a:rPr lang="en-US" altLang="en-US" smtClean="0"/>
              <a:t>a. education of the labor force.</a:t>
            </a:r>
          </a:p>
          <a:p>
            <a:pPr>
              <a:buFont typeface="Times" panose="02020603050405020304" pitchFamily="18" charset="0"/>
              <a:buNone/>
            </a:pPr>
            <a:r>
              <a:rPr lang="en-US" altLang="en-US" smtClean="0"/>
              <a:t>b. skill complementarities.</a:t>
            </a:r>
          </a:p>
          <a:p>
            <a:pPr>
              <a:buFont typeface="Times" panose="02020603050405020304" pitchFamily="18" charset="0"/>
              <a:buNone/>
            </a:pPr>
            <a:r>
              <a:rPr lang="en-US" altLang="en-US" smtClean="0"/>
              <a:t>c. purchases of machinery and equipment by firms.</a:t>
            </a:r>
          </a:p>
          <a:p>
            <a:pPr>
              <a:buFont typeface="Times" panose="02020603050405020304" pitchFamily="18" charset="0"/>
              <a:buNone/>
            </a:pPr>
            <a:r>
              <a:rPr lang="en-US" altLang="en-US" smtClean="0"/>
              <a:t>d. None of the above.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7924800" y="6416675"/>
            <a:ext cx="762000" cy="365125"/>
          </a:xfrm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fld id="{0944188B-6663-4B44-88C3-9562B213F2B2}" type="slidenum">
              <a:rPr lang="en-US" altLang="en-US" sz="1800">
                <a:solidFill>
                  <a:srgbClr val="FAF199"/>
                </a:solidFill>
                <a:latin typeface="Arial" panose="020B0604020202020204" pitchFamily="34" charset="0"/>
              </a:rPr>
              <a:pPr/>
              <a:t>13</a:t>
            </a:fld>
            <a:endParaRPr lang="en-US" altLang="en-US" sz="1800">
              <a:solidFill>
                <a:srgbClr val="FAF199"/>
              </a:solidFill>
              <a:latin typeface="Arial" panose="020B0604020202020204" pitchFamily="34" charset="0"/>
            </a:endParaRP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ECN4169</a:t>
            </a:r>
          </a:p>
        </p:txBody>
      </p:sp>
    </p:spTree>
  </p:cSld>
  <p:clrMapOvr>
    <a:masterClrMapping/>
  </p:clrMapOvr>
  <p:transition>
    <p:cut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en-US" smtClean="0"/>
              <a:t>Questions</a:t>
            </a:r>
          </a:p>
        </p:txBody>
      </p:sp>
      <p:sp>
        <p:nvSpPr>
          <p:cNvPr id="3686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mtClean="0"/>
              <a:t>In this section, students are supposed to work independently.</a:t>
            </a:r>
          </a:p>
          <a:p>
            <a:r>
              <a:rPr lang="en-US" altLang="en-US" smtClean="0"/>
              <a:t>For each of the discussion questions you will be given 90 seconds to provide your comprehensive answer.</a:t>
            </a:r>
          </a:p>
          <a:p>
            <a:r>
              <a:rPr lang="en-US" altLang="en-US" smtClean="0"/>
              <a:t>The horizontal bar will indicate the time elapsing. 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ECN4169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fld id="{E37CEC6A-8839-4522-90DE-CFB62D87E0B1}" type="slidenum">
              <a:rPr lang="en-US" altLang="en-US" sz="1800">
                <a:solidFill>
                  <a:srgbClr val="FAF199"/>
                </a:solidFill>
                <a:latin typeface="Arial" panose="020B0604020202020204" pitchFamily="34" charset="0"/>
              </a:rPr>
              <a:pPr/>
              <a:t>14</a:t>
            </a:fld>
            <a:endParaRPr lang="en-US" altLang="en-US" sz="1800">
              <a:solidFill>
                <a:srgbClr val="FAF199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med">
    <p:pull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68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68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68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68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68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68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867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en-US" smtClean="0"/>
              <a:t>Questions</a:t>
            </a:r>
          </a:p>
        </p:txBody>
      </p:sp>
      <p:sp>
        <p:nvSpPr>
          <p:cNvPr id="3686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Times" panose="02020603050405020304" pitchFamily="18" charset="0"/>
              <a:buNone/>
            </a:pPr>
            <a:r>
              <a:rPr lang="en-US" altLang="en-US" smtClean="0"/>
              <a:t>1. Explain what is meant by the term </a:t>
            </a:r>
            <a:r>
              <a:rPr lang="en-US" altLang="en-US" i="1" smtClean="0"/>
              <a:t>coordination failure </a:t>
            </a:r>
            <a:r>
              <a:rPr lang="en-US" altLang="en-US" smtClean="0"/>
              <a:t>and provide an example.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ECN4169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fld id="{93AFACB0-CA1F-41C2-974D-23DC4C2FDE1D}" type="slidenum">
              <a:rPr lang="en-US" altLang="en-US" sz="1800">
                <a:solidFill>
                  <a:srgbClr val="FAF199"/>
                </a:solidFill>
                <a:latin typeface="Arial" panose="020B0604020202020204" pitchFamily="34" charset="0"/>
              </a:rPr>
              <a:pPr/>
              <a:t>15</a:t>
            </a:fld>
            <a:endParaRPr lang="en-US" altLang="en-US" sz="1800">
              <a:solidFill>
                <a:srgbClr val="FAF199"/>
              </a:solidFill>
              <a:latin typeface="Arial" panose="020B0604020202020204" pitchFamily="34" charset="0"/>
            </a:endParaRPr>
          </a:p>
        </p:txBody>
      </p:sp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0" y="5800725"/>
            <a:ext cx="8999538" cy="252413"/>
          </a:xfrm>
          <a:prstGeom prst="rect">
            <a:avLst/>
          </a:prstGeom>
          <a:gradFill rotWithShape="1">
            <a:gsLst>
              <a:gs pos="0">
                <a:srgbClr val="FFFF66"/>
              </a:gs>
              <a:gs pos="100000">
                <a:srgbClr val="FF3300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3881438" y="4652963"/>
            <a:ext cx="1270000" cy="823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r>
              <a:rPr lang="en-GB" altLang="en-US" sz="4800"/>
              <a:t>End</a:t>
            </a:r>
          </a:p>
        </p:txBody>
      </p:sp>
    </p:spTree>
  </p:cSld>
  <p:clrMapOvr>
    <a:masterClrMapping/>
  </p:clrMapOvr>
  <p:transition spd="med">
    <p:pull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68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68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90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90000"/>
                            </p:stCondLst>
                            <p:childTnLst>
                              <p:par>
                                <p:cTn id="1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867" grpId="0" build="p"/>
      <p:bldP spid="6" grpId="0" animBg="1"/>
      <p:bldP spid="7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en-US" smtClean="0"/>
              <a:t>Questions</a:t>
            </a:r>
          </a:p>
        </p:txBody>
      </p:sp>
      <p:sp>
        <p:nvSpPr>
          <p:cNvPr id="3686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Times" panose="02020603050405020304" pitchFamily="18" charset="0"/>
              <a:buNone/>
            </a:pPr>
            <a:r>
              <a:rPr lang="en-US" altLang="en-US" smtClean="0"/>
              <a:t>2. Show on a diagram an S-curve and a 45-degree line. Are all three points of intersection stable equilibrium points? Explain.</a:t>
            </a:r>
          </a:p>
          <a:p>
            <a:endParaRPr lang="en-US" altLang="en-US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ECN4169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fld id="{9B43A08F-5D92-4361-9060-262353E866FD}" type="slidenum">
              <a:rPr lang="en-US" altLang="en-US" sz="1800">
                <a:solidFill>
                  <a:srgbClr val="FAF199"/>
                </a:solidFill>
                <a:latin typeface="Arial" panose="020B0604020202020204" pitchFamily="34" charset="0"/>
              </a:rPr>
              <a:pPr/>
              <a:t>16</a:t>
            </a:fld>
            <a:endParaRPr lang="en-US" altLang="en-US" sz="1800">
              <a:solidFill>
                <a:srgbClr val="FAF199"/>
              </a:solidFill>
              <a:latin typeface="Arial" panose="020B0604020202020204" pitchFamily="34" charset="0"/>
            </a:endParaRPr>
          </a:p>
        </p:txBody>
      </p:sp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0" y="5800725"/>
            <a:ext cx="8999538" cy="252413"/>
          </a:xfrm>
          <a:prstGeom prst="rect">
            <a:avLst/>
          </a:prstGeom>
          <a:gradFill rotWithShape="1">
            <a:gsLst>
              <a:gs pos="0">
                <a:srgbClr val="FFFF66"/>
              </a:gs>
              <a:gs pos="100000">
                <a:srgbClr val="FF3300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3881438" y="4652963"/>
            <a:ext cx="1270000" cy="823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r>
              <a:rPr lang="en-GB" altLang="en-US" sz="4800"/>
              <a:t>End</a:t>
            </a:r>
          </a:p>
        </p:txBody>
      </p:sp>
    </p:spTree>
  </p:cSld>
  <p:clrMapOvr>
    <a:masterClrMapping/>
  </p:clrMapOvr>
  <p:transition spd="med">
    <p:pull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68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68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90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90000"/>
                            </p:stCondLst>
                            <p:childTnLst>
                              <p:par>
                                <p:cTn id="1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867" grpId="0" build="p"/>
      <p:bldP spid="6" grpId="0" animBg="1"/>
      <p:bldP spid="7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en-US" smtClean="0"/>
              <a:t>Questions</a:t>
            </a:r>
          </a:p>
        </p:txBody>
      </p:sp>
      <p:sp>
        <p:nvSpPr>
          <p:cNvPr id="3686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Times" panose="02020603050405020304" pitchFamily="18" charset="0"/>
              <a:buNone/>
            </a:pPr>
            <a:r>
              <a:rPr lang="en-US" altLang="en-US" smtClean="0"/>
              <a:t>3. Explain how the S-curve reflects the typical nature of complementarities.</a:t>
            </a:r>
          </a:p>
          <a:p>
            <a:endParaRPr lang="en-US" altLang="en-US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ECN4169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fld id="{972A4B27-D786-4376-91B8-1DB9CEA351D7}" type="slidenum">
              <a:rPr lang="en-US" altLang="en-US" sz="1800">
                <a:solidFill>
                  <a:srgbClr val="FAF199"/>
                </a:solidFill>
                <a:latin typeface="Arial" panose="020B0604020202020204" pitchFamily="34" charset="0"/>
              </a:rPr>
              <a:pPr/>
              <a:t>17</a:t>
            </a:fld>
            <a:endParaRPr lang="en-US" altLang="en-US" sz="1800">
              <a:solidFill>
                <a:srgbClr val="FAF199"/>
              </a:solidFill>
              <a:latin typeface="Arial" panose="020B0604020202020204" pitchFamily="34" charset="0"/>
            </a:endParaRPr>
          </a:p>
        </p:txBody>
      </p:sp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0" y="5800725"/>
            <a:ext cx="8999538" cy="252413"/>
          </a:xfrm>
          <a:prstGeom prst="rect">
            <a:avLst/>
          </a:prstGeom>
          <a:gradFill rotWithShape="1">
            <a:gsLst>
              <a:gs pos="0">
                <a:srgbClr val="FFFF66"/>
              </a:gs>
              <a:gs pos="100000">
                <a:srgbClr val="FF3300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3881438" y="4652963"/>
            <a:ext cx="1270000" cy="823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r>
              <a:rPr lang="en-GB" altLang="en-US" sz="4800"/>
              <a:t>End</a:t>
            </a:r>
          </a:p>
        </p:txBody>
      </p:sp>
    </p:spTree>
  </p:cSld>
  <p:clrMapOvr>
    <a:masterClrMapping/>
  </p:clrMapOvr>
  <p:transition spd="med">
    <p:pull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68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68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90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90000"/>
                            </p:stCondLst>
                            <p:childTnLst>
                              <p:par>
                                <p:cTn id="1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867" grpId="0" build="p"/>
      <p:bldP spid="6" grpId="0" animBg="1"/>
      <p:bldP spid="7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en-US" smtClean="0"/>
              <a:t>Questions</a:t>
            </a:r>
          </a:p>
        </p:txBody>
      </p:sp>
      <p:sp>
        <p:nvSpPr>
          <p:cNvPr id="3686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Times" panose="02020603050405020304" pitchFamily="18" charset="0"/>
              <a:buNone/>
            </a:pPr>
            <a:r>
              <a:rPr lang="en-US" altLang="en-US" smtClean="0"/>
              <a:t>4. Explain how the government can help the economy avoid a coordination failure.</a:t>
            </a:r>
          </a:p>
          <a:p>
            <a:endParaRPr lang="en-US" altLang="en-US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ECN4169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fld id="{6E6BEAE4-393D-41AF-AAF5-3E2AC57EBAA2}" type="slidenum">
              <a:rPr lang="en-US" altLang="en-US" sz="1800">
                <a:solidFill>
                  <a:srgbClr val="FAF199"/>
                </a:solidFill>
                <a:latin typeface="Arial" panose="020B0604020202020204" pitchFamily="34" charset="0"/>
              </a:rPr>
              <a:pPr/>
              <a:t>18</a:t>
            </a:fld>
            <a:endParaRPr lang="en-US" altLang="en-US" sz="1800">
              <a:solidFill>
                <a:srgbClr val="FAF199"/>
              </a:solidFill>
              <a:latin typeface="Arial" panose="020B0604020202020204" pitchFamily="34" charset="0"/>
            </a:endParaRPr>
          </a:p>
        </p:txBody>
      </p:sp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0" y="5800725"/>
            <a:ext cx="8999538" cy="252413"/>
          </a:xfrm>
          <a:prstGeom prst="rect">
            <a:avLst/>
          </a:prstGeom>
          <a:gradFill rotWithShape="1">
            <a:gsLst>
              <a:gs pos="0">
                <a:srgbClr val="FFFF66"/>
              </a:gs>
              <a:gs pos="100000">
                <a:srgbClr val="FF3300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3881438" y="4652963"/>
            <a:ext cx="1270000" cy="823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r>
              <a:rPr lang="en-GB" altLang="en-US" sz="4800"/>
              <a:t>End</a:t>
            </a:r>
          </a:p>
        </p:txBody>
      </p:sp>
    </p:spTree>
  </p:cSld>
  <p:clrMapOvr>
    <a:masterClrMapping/>
  </p:clrMapOvr>
  <p:transition spd="med">
    <p:pull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68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68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90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90000"/>
                            </p:stCondLst>
                            <p:childTnLst>
                              <p:par>
                                <p:cTn id="1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867" grpId="0" build="p"/>
      <p:bldP spid="6" grpId="0" animBg="1"/>
      <p:bldP spid="7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en-US" smtClean="0"/>
              <a:t>Questions</a:t>
            </a:r>
          </a:p>
        </p:txBody>
      </p:sp>
      <p:sp>
        <p:nvSpPr>
          <p:cNvPr id="3686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Times" panose="02020603050405020304" pitchFamily="18" charset="0"/>
              <a:buNone/>
            </a:pPr>
            <a:r>
              <a:rPr lang="en-US" altLang="en-US" smtClean="0"/>
              <a:t>5. Is a coordination failure a type of market failure? Explain.</a:t>
            </a:r>
          </a:p>
          <a:p>
            <a:endParaRPr lang="en-US" altLang="en-US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ECN4169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fld id="{9DB8AA16-75A3-46BC-98FA-C74BB6C363EB}" type="slidenum">
              <a:rPr lang="en-US" altLang="en-US" sz="1800">
                <a:solidFill>
                  <a:srgbClr val="FAF199"/>
                </a:solidFill>
                <a:latin typeface="Arial" panose="020B0604020202020204" pitchFamily="34" charset="0"/>
              </a:rPr>
              <a:pPr/>
              <a:t>19</a:t>
            </a:fld>
            <a:endParaRPr lang="en-US" altLang="en-US" sz="1800">
              <a:solidFill>
                <a:srgbClr val="FAF199"/>
              </a:solidFill>
              <a:latin typeface="Arial" panose="020B0604020202020204" pitchFamily="34" charset="0"/>
            </a:endParaRPr>
          </a:p>
        </p:txBody>
      </p:sp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0" y="5800725"/>
            <a:ext cx="8999538" cy="252413"/>
          </a:xfrm>
          <a:prstGeom prst="rect">
            <a:avLst/>
          </a:prstGeom>
          <a:gradFill rotWithShape="1">
            <a:gsLst>
              <a:gs pos="0">
                <a:srgbClr val="FFFF66"/>
              </a:gs>
              <a:gs pos="100000">
                <a:srgbClr val="FF3300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3881438" y="4652963"/>
            <a:ext cx="1270000" cy="823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r>
              <a:rPr lang="en-GB" altLang="en-US" sz="4800"/>
              <a:t>End</a:t>
            </a:r>
          </a:p>
        </p:txBody>
      </p:sp>
    </p:spTree>
  </p:cSld>
  <p:clrMapOvr>
    <a:masterClrMapping/>
  </p:clrMapOvr>
  <p:transition spd="med">
    <p:pull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68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68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90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90000"/>
                            </p:stCondLst>
                            <p:childTnLst>
                              <p:par>
                                <p:cTn id="1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867" grpId="0" build="p"/>
      <p:bldP spid="6" grpId="0" animBg="1"/>
      <p:bldP spid="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en-US" smtClean="0"/>
              <a:t>Outline</a:t>
            </a:r>
          </a:p>
        </p:txBody>
      </p:sp>
      <p:sp>
        <p:nvSpPr>
          <p:cNvPr id="409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mtClean="0"/>
              <a:t>Multiple Choice Questions</a:t>
            </a:r>
          </a:p>
          <a:p>
            <a:r>
              <a:rPr lang="en-US" altLang="en-US" smtClean="0"/>
              <a:t>Questions</a:t>
            </a:r>
          </a:p>
          <a:p>
            <a:r>
              <a:rPr lang="en-US" altLang="en-US" smtClean="0"/>
              <a:t>Discussion Question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ECN4169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fld id="{5F139279-A518-4ABF-8FE4-E83F2CAC7CB3}" type="slidenum">
              <a:rPr lang="en-US" altLang="en-US" sz="1800">
                <a:solidFill>
                  <a:srgbClr val="FAF199"/>
                </a:solidFill>
                <a:latin typeface="Arial" panose="020B0604020202020204" pitchFamily="34" charset="0"/>
              </a:rPr>
              <a:pPr/>
              <a:t>2</a:t>
            </a:fld>
            <a:endParaRPr lang="en-US" altLang="en-US" sz="1800">
              <a:solidFill>
                <a:srgbClr val="FAF199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med">
    <p:pull dir="rd"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en-US" smtClean="0"/>
              <a:t>Questions</a:t>
            </a:r>
          </a:p>
        </p:txBody>
      </p:sp>
      <p:sp>
        <p:nvSpPr>
          <p:cNvPr id="3686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Times" panose="02020603050405020304" pitchFamily="18" charset="0"/>
              <a:buNone/>
            </a:pPr>
            <a:r>
              <a:rPr lang="en-US" altLang="en-US" smtClean="0"/>
              <a:t>6. Explain the basic idea behind the Big Push model.</a:t>
            </a:r>
          </a:p>
          <a:p>
            <a:endParaRPr lang="en-US" altLang="en-US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ECN4169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fld id="{F9CD1B3C-90CE-43FA-945D-4A06373EE5C9}" type="slidenum">
              <a:rPr lang="en-US" altLang="en-US" sz="1800">
                <a:solidFill>
                  <a:srgbClr val="FAF199"/>
                </a:solidFill>
                <a:latin typeface="Arial" panose="020B0604020202020204" pitchFamily="34" charset="0"/>
              </a:rPr>
              <a:pPr/>
              <a:t>20</a:t>
            </a:fld>
            <a:endParaRPr lang="en-US" altLang="en-US" sz="1800">
              <a:solidFill>
                <a:srgbClr val="FAF199"/>
              </a:solidFill>
              <a:latin typeface="Arial" panose="020B0604020202020204" pitchFamily="34" charset="0"/>
            </a:endParaRPr>
          </a:p>
        </p:txBody>
      </p:sp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0" y="5800725"/>
            <a:ext cx="8999538" cy="252413"/>
          </a:xfrm>
          <a:prstGeom prst="rect">
            <a:avLst/>
          </a:prstGeom>
          <a:gradFill rotWithShape="1">
            <a:gsLst>
              <a:gs pos="0">
                <a:srgbClr val="FFFF66"/>
              </a:gs>
              <a:gs pos="100000">
                <a:srgbClr val="FF3300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3881438" y="4652963"/>
            <a:ext cx="1270000" cy="823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r>
              <a:rPr lang="en-GB" altLang="en-US" sz="4800"/>
              <a:t>End</a:t>
            </a:r>
          </a:p>
        </p:txBody>
      </p:sp>
    </p:spTree>
  </p:cSld>
  <p:clrMapOvr>
    <a:masterClrMapping/>
  </p:clrMapOvr>
  <p:transition spd="med">
    <p:pull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68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68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90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90000"/>
                            </p:stCondLst>
                            <p:childTnLst>
                              <p:par>
                                <p:cTn id="1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867" grpId="0" build="p"/>
      <p:bldP spid="6" grpId="0" animBg="1"/>
      <p:bldP spid="7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en-US" smtClean="0"/>
              <a:t>Questions</a:t>
            </a:r>
          </a:p>
        </p:txBody>
      </p:sp>
      <p:sp>
        <p:nvSpPr>
          <p:cNvPr id="3686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Times" panose="02020603050405020304" pitchFamily="18" charset="0"/>
              <a:buNone/>
            </a:pPr>
            <a:r>
              <a:rPr lang="en-US" altLang="en-US" smtClean="0"/>
              <a:t>7. Explain how relatively high wages in the modern sector, as compared to the traditional sector, can lead to a coordination failure.</a:t>
            </a:r>
          </a:p>
          <a:p>
            <a:endParaRPr lang="en-US" altLang="en-US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ECN4169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fld id="{4E8B800B-509B-42D2-B1D0-D45F6A156D76}" type="slidenum">
              <a:rPr lang="en-US" altLang="en-US" sz="1800">
                <a:solidFill>
                  <a:srgbClr val="FAF199"/>
                </a:solidFill>
                <a:latin typeface="Arial" panose="020B0604020202020204" pitchFamily="34" charset="0"/>
              </a:rPr>
              <a:pPr/>
              <a:t>21</a:t>
            </a:fld>
            <a:endParaRPr lang="en-US" altLang="en-US" sz="1800">
              <a:solidFill>
                <a:srgbClr val="FAF199"/>
              </a:solidFill>
              <a:latin typeface="Arial" panose="020B0604020202020204" pitchFamily="34" charset="0"/>
            </a:endParaRPr>
          </a:p>
        </p:txBody>
      </p:sp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0" y="5800725"/>
            <a:ext cx="8999538" cy="252413"/>
          </a:xfrm>
          <a:prstGeom prst="rect">
            <a:avLst/>
          </a:prstGeom>
          <a:gradFill rotWithShape="1">
            <a:gsLst>
              <a:gs pos="0">
                <a:srgbClr val="FFFF66"/>
              </a:gs>
              <a:gs pos="100000">
                <a:srgbClr val="FF3300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3881438" y="4652963"/>
            <a:ext cx="1270000" cy="823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r>
              <a:rPr lang="en-GB" altLang="en-US" sz="4800"/>
              <a:t>End</a:t>
            </a:r>
          </a:p>
        </p:txBody>
      </p:sp>
    </p:spTree>
  </p:cSld>
  <p:clrMapOvr>
    <a:masterClrMapping/>
  </p:clrMapOvr>
  <p:transition spd="med">
    <p:pull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68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68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90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90000"/>
                            </p:stCondLst>
                            <p:childTnLst>
                              <p:par>
                                <p:cTn id="1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867" grpId="0" build="p"/>
      <p:bldP spid="6" grpId="0" animBg="1"/>
      <p:bldP spid="7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en-US" smtClean="0"/>
              <a:t>Questions</a:t>
            </a:r>
          </a:p>
        </p:txBody>
      </p:sp>
      <p:sp>
        <p:nvSpPr>
          <p:cNvPr id="3686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Times" panose="02020603050405020304" pitchFamily="18" charset="0"/>
              <a:buNone/>
            </a:pPr>
            <a:r>
              <a:rPr lang="en-US" altLang="en-US" smtClean="0"/>
              <a:t>8. What role do you think international trade and foreign investment can play in solving some of the problems identified in the big push model? In the O-ring model?</a:t>
            </a:r>
          </a:p>
          <a:p>
            <a:pPr>
              <a:buFont typeface="Times" panose="02020603050405020304" pitchFamily="18" charset="0"/>
              <a:buNone/>
            </a:pPr>
            <a:endParaRPr lang="en-US" altLang="en-US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ECN4169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fld id="{7631C8AD-A5B9-4DDC-B9D6-D5C3CDDC2D78}" type="slidenum">
              <a:rPr lang="en-US" altLang="en-US" sz="1800">
                <a:solidFill>
                  <a:srgbClr val="FAF199"/>
                </a:solidFill>
                <a:latin typeface="Arial" panose="020B0604020202020204" pitchFamily="34" charset="0"/>
              </a:rPr>
              <a:pPr/>
              <a:t>22</a:t>
            </a:fld>
            <a:endParaRPr lang="en-US" altLang="en-US" sz="1800">
              <a:solidFill>
                <a:srgbClr val="FAF199"/>
              </a:solidFill>
              <a:latin typeface="Arial" panose="020B0604020202020204" pitchFamily="34" charset="0"/>
            </a:endParaRPr>
          </a:p>
        </p:txBody>
      </p:sp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0" y="5800725"/>
            <a:ext cx="8999538" cy="252413"/>
          </a:xfrm>
          <a:prstGeom prst="rect">
            <a:avLst/>
          </a:prstGeom>
          <a:gradFill rotWithShape="1">
            <a:gsLst>
              <a:gs pos="0">
                <a:srgbClr val="FFFF66"/>
              </a:gs>
              <a:gs pos="100000">
                <a:srgbClr val="FF3300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3881438" y="4652963"/>
            <a:ext cx="1270000" cy="823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r>
              <a:rPr lang="en-GB" altLang="en-US" sz="4800"/>
              <a:t>End</a:t>
            </a:r>
          </a:p>
        </p:txBody>
      </p:sp>
    </p:spTree>
  </p:cSld>
  <p:clrMapOvr>
    <a:masterClrMapping/>
  </p:clrMapOvr>
  <p:transition spd="med">
    <p:pull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68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68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90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90000"/>
                            </p:stCondLst>
                            <p:childTnLst>
                              <p:par>
                                <p:cTn id="1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867" grpId="0" build="p"/>
      <p:bldP spid="6" grpId="0" animBg="1"/>
      <p:bldP spid="7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en-US" smtClean="0"/>
              <a:t>Questions</a:t>
            </a:r>
          </a:p>
        </p:txBody>
      </p:sp>
      <p:sp>
        <p:nvSpPr>
          <p:cNvPr id="3686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Times" panose="02020603050405020304" pitchFamily="18" charset="0"/>
              <a:buNone/>
            </a:pPr>
            <a:r>
              <a:rPr lang="en-US" altLang="en-US" smtClean="0"/>
              <a:t>9. Why might high levels of inequality lead to lower rates of growth and development? Why might it be difficult to get out of this kind of trap?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ECN4169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fld id="{C057E8EF-29B8-445F-A6C3-3A50A5B911B4}" type="slidenum">
              <a:rPr lang="en-US" altLang="en-US" sz="1800">
                <a:solidFill>
                  <a:srgbClr val="FAF199"/>
                </a:solidFill>
                <a:latin typeface="Arial" panose="020B0604020202020204" pitchFamily="34" charset="0"/>
              </a:rPr>
              <a:pPr/>
              <a:t>23</a:t>
            </a:fld>
            <a:endParaRPr lang="en-US" altLang="en-US" sz="1800">
              <a:solidFill>
                <a:srgbClr val="FAF199"/>
              </a:solidFill>
              <a:latin typeface="Arial" panose="020B0604020202020204" pitchFamily="34" charset="0"/>
            </a:endParaRPr>
          </a:p>
        </p:txBody>
      </p:sp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0" y="5800725"/>
            <a:ext cx="8999538" cy="252413"/>
          </a:xfrm>
          <a:prstGeom prst="rect">
            <a:avLst/>
          </a:prstGeom>
          <a:gradFill rotWithShape="1">
            <a:gsLst>
              <a:gs pos="0">
                <a:srgbClr val="FFFF66"/>
              </a:gs>
              <a:gs pos="100000">
                <a:srgbClr val="FF3300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3881438" y="4652963"/>
            <a:ext cx="1270000" cy="823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r>
              <a:rPr lang="en-GB" altLang="en-US" sz="4800"/>
              <a:t>End</a:t>
            </a:r>
          </a:p>
        </p:txBody>
      </p:sp>
    </p:spTree>
  </p:cSld>
  <p:clrMapOvr>
    <a:masterClrMapping/>
  </p:clrMapOvr>
  <p:transition spd="med">
    <p:pull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68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68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90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90000"/>
                            </p:stCondLst>
                            <p:childTnLst>
                              <p:par>
                                <p:cTn id="1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867" grpId="0" build="p"/>
      <p:bldP spid="6" grpId="0" animBg="1"/>
      <p:bldP spid="7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en-US" smtClean="0"/>
              <a:t>Questions</a:t>
            </a:r>
          </a:p>
        </p:txBody>
      </p:sp>
      <p:sp>
        <p:nvSpPr>
          <p:cNvPr id="3686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Times" panose="02020603050405020304" pitchFamily="18" charset="0"/>
              <a:buNone/>
            </a:pPr>
            <a:r>
              <a:rPr lang="en-US" altLang="en-US" smtClean="0"/>
              <a:t>10. Why is the government sometimes a part of the problem of coordination failure rather than the solution? Does this make the problem hopeless? What could be done in this case?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ECN4169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fld id="{094A0794-5EFB-4119-AF49-463D35D49851}" type="slidenum">
              <a:rPr lang="en-US" altLang="en-US" sz="1800">
                <a:solidFill>
                  <a:srgbClr val="FAF199"/>
                </a:solidFill>
                <a:latin typeface="Arial" panose="020B0604020202020204" pitchFamily="34" charset="0"/>
              </a:rPr>
              <a:pPr/>
              <a:t>24</a:t>
            </a:fld>
            <a:endParaRPr lang="en-US" altLang="en-US" sz="1800">
              <a:solidFill>
                <a:srgbClr val="FAF199"/>
              </a:solidFill>
              <a:latin typeface="Arial" panose="020B0604020202020204" pitchFamily="34" charset="0"/>
            </a:endParaRPr>
          </a:p>
        </p:txBody>
      </p:sp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0" y="5800725"/>
            <a:ext cx="8999538" cy="252413"/>
          </a:xfrm>
          <a:prstGeom prst="rect">
            <a:avLst/>
          </a:prstGeom>
          <a:gradFill rotWithShape="1">
            <a:gsLst>
              <a:gs pos="0">
                <a:srgbClr val="FFFF66"/>
              </a:gs>
              <a:gs pos="100000">
                <a:srgbClr val="FF3300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3881438" y="4652963"/>
            <a:ext cx="1270000" cy="823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r>
              <a:rPr lang="en-GB" altLang="en-US" sz="4800"/>
              <a:t>End</a:t>
            </a:r>
          </a:p>
        </p:txBody>
      </p:sp>
    </p:spTree>
  </p:cSld>
  <p:clrMapOvr>
    <a:masterClrMapping/>
  </p:clrMapOvr>
  <p:transition spd="med">
    <p:pull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68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68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90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90000"/>
                            </p:stCondLst>
                            <p:childTnLst>
                              <p:par>
                                <p:cTn id="1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867" grpId="0" build="p"/>
      <p:bldP spid="6" grpId="0" animBg="1"/>
      <p:bldP spid="7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en-US" smtClean="0"/>
              <a:t>Questions</a:t>
            </a:r>
          </a:p>
        </p:txBody>
      </p:sp>
      <p:sp>
        <p:nvSpPr>
          <p:cNvPr id="3686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Times" panose="02020603050405020304" pitchFamily="18" charset="0"/>
              <a:buNone/>
            </a:pPr>
            <a:r>
              <a:rPr lang="en-US" altLang="en-US" smtClean="0"/>
              <a:t>11. Can you think of an example of O-ring production from everyday life? Do you think your example is a good metaphor for development problems?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ECN4169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fld id="{5CEF06D9-6A65-4A8E-BF2D-C8D3AD9F52E8}" type="slidenum">
              <a:rPr lang="en-US" altLang="en-US" sz="1800">
                <a:solidFill>
                  <a:srgbClr val="FAF199"/>
                </a:solidFill>
                <a:latin typeface="Arial" panose="020B0604020202020204" pitchFamily="34" charset="0"/>
              </a:rPr>
              <a:pPr/>
              <a:t>25</a:t>
            </a:fld>
            <a:endParaRPr lang="en-US" altLang="en-US" sz="1800">
              <a:solidFill>
                <a:srgbClr val="FAF199"/>
              </a:solidFill>
              <a:latin typeface="Arial" panose="020B0604020202020204" pitchFamily="34" charset="0"/>
            </a:endParaRPr>
          </a:p>
        </p:txBody>
      </p:sp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0" y="5800725"/>
            <a:ext cx="8999538" cy="252413"/>
          </a:xfrm>
          <a:prstGeom prst="rect">
            <a:avLst/>
          </a:prstGeom>
          <a:gradFill rotWithShape="1">
            <a:gsLst>
              <a:gs pos="0">
                <a:srgbClr val="FFFF66"/>
              </a:gs>
              <a:gs pos="100000">
                <a:srgbClr val="FF3300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3881438" y="4652963"/>
            <a:ext cx="1270000" cy="823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r>
              <a:rPr lang="en-GB" altLang="en-US" sz="4800"/>
              <a:t>End</a:t>
            </a:r>
          </a:p>
        </p:txBody>
      </p:sp>
    </p:spTree>
  </p:cSld>
  <p:clrMapOvr>
    <a:masterClrMapping/>
  </p:clrMapOvr>
  <p:transition spd="med">
    <p:pull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68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68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90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90000"/>
                            </p:stCondLst>
                            <p:childTnLst>
                              <p:par>
                                <p:cTn id="1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867" grpId="0" build="p"/>
      <p:bldP spid="6" grpId="0" animBg="1"/>
      <p:bldP spid="7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en-US" smtClean="0"/>
              <a:t>Discussion Question</a:t>
            </a:r>
          </a:p>
        </p:txBody>
      </p:sp>
      <p:sp>
        <p:nvSpPr>
          <p:cNvPr id="3686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mtClean="0"/>
              <a:t>In this part, students have to work in pairs.</a:t>
            </a:r>
          </a:p>
          <a:p>
            <a:r>
              <a:rPr lang="en-US" altLang="en-US" smtClean="0"/>
              <a:t>For this assignment, you will be given 5 minutes to provide your comprehensive answer.</a:t>
            </a:r>
          </a:p>
          <a:p>
            <a:r>
              <a:rPr lang="en-US" altLang="en-US" smtClean="0"/>
              <a:t>Each pair of students will be given a profile of a developing country.</a:t>
            </a:r>
          </a:p>
          <a:p>
            <a:r>
              <a:rPr lang="en-US" altLang="en-US" smtClean="0"/>
              <a:t>The horizontal bar will indicate the time elapsing. 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ECN4169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fld id="{AA2BCD7D-331B-4F64-BF8A-0891481CDE63}" type="slidenum">
              <a:rPr lang="en-US" altLang="en-US" sz="1800">
                <a:solidFill>
                  <a:srgbClr val="FAF199"/>
                </a:solidFill>
                <a:latin typeface="Arial" panose="020B0604020202020204" pitchFamily="34" charset="0"/>
              </a:rPr>
              <a:pPr/>
              <a:t>26</a:t>
            </a:fld>
            <a:endParaRPr lang="en-US" altLang="en-US" sz="1800">
              <a:solidFill>
                <a:srgbClr val="FAF199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med">
    <p:pull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68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68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68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68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68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68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68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68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867" grpId="0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en-US" smtClean="0"/>
              <a:t>Discussion Questions</a:t>
            </a:r>
          </a:p>
        </p:txBody>
      </p:sp>
      <p:sp>
        <p:nvSpPr>
          <p:cNvPr id="3686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Times" panose="02020603050405020304" pitchFamily="18" charset="0"/>
              <a:buNone/>
            </a:pPr>
            <a:r>
              <a:rPr lang="en-US" altLang="en-US" smtClean="0"/>
              <a:t>12. You have to search for and/or derive evidence suggesting which factor(s) is (are) the binding constraint on growth of the country in question.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ECN4169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fld id="{D81E4F9C-67FE-412F-A4BA-C371E76E2025}" type="slidenum">
              <a:rPr lang="en-US" altLang="en-US" sz="1800">
                <a:solidFill>
                  <a:srgbClr val="FAF199"/>
                </a:solidFill>
                <a:latin typeface="Arial" panose="020B0604020202020204" pitchFamily="34" charset="0"/>
              </a:rPr>
              <a:pPr/>
              <a:t>27</a:t>
            </a:fld>
            <a:endParaRPr lang="en-US" altLang="en-US" sz="1800">
              <a:solidFill>
                <a:srgbClr val="FAF199"/>
              </a:solidFill>
              <a:latin typeface="Arial" panose="020B0604020202020204" pitchFamily="34" charset="0"/>
            </a:endParaRPr>
          </a:p>
        </p:txBody>
      </p:sp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0" y="5800725"/>
            <a:ext cx="8999538" cy="252413"/>
          </a:xfrm>
          <a:prstGeom prst="rect">
            <a:avLst/>
          </a:prstGeom>
          <a:gradFill rotWithShape="1">
            <a:gsLst>
              <a:gs pos="0">
                <a:srgbClr val="FFFF66"/>
              </a:gs>
              <a:gs pos="100000">
                <a:srgbClr val="FF3300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3881438" y="4652963"/>
            <a:ext cx="1270000" cy="823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r>
              <a:rPr lang="en-GB" altLang="en-US" sz="4800"/>
              <a:t>End</a:t>
            </a:r>
          </a:p>
        </p:txBody>
      </p:sp>
    </p:spTree>
  </p:cSld>
  <p:clrMapOvr>
    <a:masterClrMapping/>
  </p:clrMapOvr>
  <p:transition spd="med">
    <p:pull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68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68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300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300000"/>
                            </p:stCondLst>
                            <p:childTnLst>
                              <p:par>
                                <p:cTn id="1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867" grpId="0" build="p"/>
      <p:bldP spid="6" grpId="0" animBg="1"/>
      <p:bldP spid="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en-US" smtClean="0"/>
              <a:t>Multiple Choice Questions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mtClean="0"/>
              <a:t>For each of the multiple choice questions you will be given 45 seconds to provide one best-fitting answer.</a:t>
            </a:r>
          </a:p>
          <a:p>
            <a:r>
              <a:rPr lang="en-US" altLang="en-US" smtClean="0"/>
              <a:t>The horizontal bar will indicate the time elapsing. After 45 seconds, you will be switched to the next question.</a:t>
            </a:r>
          </a:p>
          <a:p>
            <a:r>
              <a:rPr lang="en-US" altLang="en-US" smtClean="0"/>
              <a:t>After the questions, you will be given the right answers.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ECN4169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fld id="{B1121874-7955-4BB9-8C91-C09F43442218}" type="slidenum">
              <a:rPr lang="en-US" altLang="en-US" sz="1800">
                <a:solidFill>
                  <a:srgbClr val="FAF199"/>
                </a:solidFill>
                <a:latin typeface="Arial" panose="020B0604020202020204" pitchFamily="34" charset="0"/>
              </a:rPr>
              <a:pPr/>
              <a:t>3</a:t>
            </a:fld>
            <a:endParaRPr lang="en-US" altLang="en-US" sz="1800">
              <a:solidFill>
                <a:srgbClr val="FAF199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med">
    <p:pull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ln>
            <a:miter lim="800000"/>
            <a:headEnd/>
            <a:tailEnd/>
          </a:ln>
        </p:spPr>
        <p:txBody>
          <a:bodyPr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pPr algn="ctr">
              <a:defRPr/>
            </a:pPr>
            <a:r>
              <a:rPr lang="en-US" dirty="0" smtClean="0"/>
              <a:t>MCQs</a:t>
            </a:r>
            <a:endParaRPr lang="en-US" dirty="0"/>
          </a:p>
        </p:txBody>
      </p:sp>
      <p:sp>
        <p:nvSpPr>
          <p:cNvPr id="614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Times" panose="02020603050405020304" pitchFamily="18" charset="0"/>
              <a:buNone/>
            </a:pPr>
            <a:r>
              <a:rPr lang="en-US" altLang="en-US" smtClean="0"/>
              <a:t>1. The Solow residual helps explain growth that derives from</a:t>
            </a:r>
          </a:p>
          <a:p>
            <a:pPr>
              <a:buFont typeface="Times" panose="02020603050405020304" pitchFamily="18" charset="0"/>
              <a:buNone/>
            </a:pPr>
            <a:r>
              <a:rPr lang="en-US" altLang="en-US" smtClean="0"/>
              <a:t>a. increasing the size of the labor force.</a:t>
            </a:r>
          </a:p>
          <a:p>
            <a:pPr>
              <a:buFont typeface="Times" panose="02020603050405020304" pitchFamily="18" charset="0"/>
              <a:buNone/>
            </a:pPr>
            <a:r>
              <a:rPr lang="en-US" altLang="en-US" smtClean="0"/>
              <a:t>b. increasing the size of the capital stock.</a:t>
            </a:r>
          </a:p>
          <a:p>
            <a:pPr>
              <a:buFont typeface="Times" panose="02020603050405020304" pitchFamily="18" charset="0"/>
              <a:buNone/>
            </a:pPr>
            <a:r>
              <a:rPr lang="en-US" altLang="en-US" smtClean="0"/>
              <a:t>c. increasing the capital labor ratio.</a:t>
            </a:r>
          </a:p>
          <a:p>
            <a:pPr>
              <a:buFont typeface="Times" panose="02020603050405020304" pitchFamily="18" charset="0"/>
              <a:buNone/>
            </a:pPr>
            <a:r>
              <a:rPr lang="en-US" altLang="en-US" smtClean="0"/>
              <a:t>d. anything except increases in the size of the labor force or the capital stock.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8229600" y="6416675"/>
            <a:ext cx="762000" cy="365125"/>
          </a:xfrm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fld id="{8D54EDB0-4699-4CC4-8F36-11844FF195A9}" type="slidenum">
              <a:rPr lang="en-US" altLang="en-US" sz="1800">
                <a:solidFill>
                  <a:srgbClr val="FAF199"/>
                </a:solidFill>
                <a:latin typeface="Arial" panose="020B0604020202020204" pitchFamily="34" charset="0"/>
              </a:rPr>
              <a:pPr/>
              <a:t>4</a:t>
            </a:fld>
            <a:endParaRPr lang="en-US" altLang="en-US" sz="1800">
              <a:solidFill>
                <a:srgbClr val="FAF199"/>
              </a:solidFill>
              <a:latin typeface="Arial" panose="020B0604020202020204" pitchFamily="34" charset="0"/>
            </a:endParaRPr>
          </a:p>
        </p:txBody>
      </p:sp>
      <p:sp>
        <p:nvSpPr>
          <p:cNvPr id="11" name="Rectangle 3"/>
          <p:cNvSpPr>
            <a:spLocks noChangeArrowheads="1"/>
          </p:cNvSpPr>
          <p:nvPr/>
        </p:nvSpPr>
        <p:spPr bwMode="auto">
          <a:xfrm>
            <a:off x="0" y="5800725"/>
            <a:ext cx="8999538" cy="252413"/>
          </a:xfrm>
          <a:prstGeom prst="rect">
            <a:avLst/>
          </a:prstGeom>
          <a:gradFill rotWithShape="1">
            <a:gsLst>
              <a:gs pos="0">
                <a:srgbClr val="FFFF66"/>
              </a:gs>
              <a:gs pos="100000">
                <a:srgbClr val="FF3300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12" name="Text Box 5"/>
          <p:cNvSpPr txBox="1">
            <a:spLocks noChangeArrowheads="1"/>
          </p:cNvSpPr>
          <p:nvPr/>
        </p:nvSpPr>
        <p:spPr bwMode="auto">
          <a:xfrm>
            <a:off x="3881438" y="4652963"/>
            <a:ext cx="1270000" cy="823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r>
              <a:rPr lang="en-GB" altLang="en-US" sz="4800"/>
              <a:t>End</a:t>
            </a: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ECN4169</a:t>
            </a:r>
          </a:p>
        </p:txBody>
      </p:sp>
    </p:spTree>
  </p:cSld>
  <p:clrMapOvr>
    <a:masterClrMapping/>
  </p:clrMapOvr>
  <p:transition advTm="30000">
    <p:cut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45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45000"/>
                            </p:stCondLst>
                            <p:childTnLst>
                              <p:par>
                                <p:cTn id="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ln>
            <a:miter lim="800000"/>
            <a:headEnd/>
            <a:tailEnd/>
          </a:ln>
        </p:spPr>
        <p:txBody>
          <a:bodyPr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pPr algn="ctr">
              <a:defRPr/>
            </a:pPr>
            <a:r>
              <a:rPr lang="en-US" dirty="0" smtClean="0"/>
              <a:t>MCQs</a:t>
            </a:r>
            <a:endParaRPr lang="en-US" dirty="0"/>
          </a:p>
        </p:txBody>
      </p:sp>
      <p:sp>
        <p:nvSpPr>
          <p:cNvPr id="717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Times" panose="02020603050405020304" pitchFamily="18" charset="0"/>
              <a:buNone/>
            </a:pPr>
            <a:r>
              <a:rPr lang="en-US" altLang="en-US" sz="2800" smtClean="0"/>
              <a:t>2. In endogenous growth models, it is assumed that</a:t>
            </a:r>
          </a:p>
          <a:p>
            <a:pPr>
              <a:buFont typeface="Times" panose="02020603050405020304" pitchFamily="18" charset="0"/>
              <a:buNone/>
            </a:pPr>
            <a:r>
              <a:rPr lang="en-US" altLang="en-US" sz="2800" smtClean="0"/>
              <a:t>a. there are external economies from public or private investments.</a:t>
            </a:r>
          </a:p>
          <a:p>
            <a:pPr>
              <a:buFont typeface="Times" panose="02020603050405020304" pitchFamily="18" charset="0"/>
              <a:buNone/>
            </a:pPr>
            <a:r>
              <a:rPr lang="en-US" altLang="en-US" sz="2800" smtClean="0"/>
              <a:t>b. there are diminishing marginal returns to capital.</a:t>
            </a:r>
          </a:p>
          <a:p>
            <a:pPr>
              <a:buFont typeface="Times" panose="02020603050405020304" pitchFamily="18" charset="0"/>
              <a:buNone/>
            </a:pPr>
            <a:r>
              <a:rPr lang="en-US" altLang="en-US" sz="2800" smtClean="0"/>
              <a:t>c. growth is explained by forces outside the model.</a:t>
            </a:r>
          </a:p>
          <a:p>
            <a:pPr>
              <a:buFont typeface="Times" panose="02020603050405020304" pitchFamily="18" charset="0"/>
              <a:buNone/>
            </a:pPr>
            <a:r>
              <a:rPr lang="en-US" altLang="en-US" sz="2800" smtClean="0"/>
              <a:t>d. the capital labor ratio is constant.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8229600" y="6416675"/>
            <a:ext cx="762000" cy="365125"/>
          </a:xfrm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fld id="{009029A5-6B4D-499E-A285-E8A0E7CB5F18}" type="slidenum">
              <a:rPr lang="en-US" altLang="en-US" sz="1800">
                <a:solidFill>
                  <a:srgbClr val="FAF199"/>
                </a:solidFill>
                <a:latin typeface="Arial" panose="020B0604020202020204" pitchFamily="34" charset="0"/>
              </a:rPr>
              <a:pPr/>
              <a:t>5</a:t>
            </a:fld>
            <a:endParaRPr lang="en-US" altLang="en-US" sz="1800">
              <a:solidFill>
                <a:srgbClr val="FAF199"/>
              </a:solidFill>
              <a:latin typeface="Arial" panose="020B0604020202020204" pitchFamily="34" charset="0"/>
            </a:endParaRP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ECN4169</a:t>
            </a:r>
          </a:p>
        </p:txBody>
      </p:sp>
      <p:sp>
        <p:nvSpPr>
          <p:cNvPr id="8" name="Rectangle 3"/>
          <p:cNvSpPr>
            <a:spLocks noChangeArrowheads="1"/>
          </p:cNvSpPr>
          <p:nvPr/>
        </p:nvSpPr>
        <p:spPr bwMode="auto">
          <a:xfrm>
            <a:off x="0" y="5800725"/>
            <a:ext cx="8999538" cy="252413"/>
          </a:xfrm>
          <a:prstGeom prst="rect">
            <a:avLst/>
          </a:prstGeom>
          <a:gradFill rotWithShape="1">
            <a:gsLst>
              <a:gs pos="0">
                <a:srgbClr val="FFFF66"/>
              </a:gs>
              <a:gs pos="100000">
                <a:srgbClr val="FF3300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9" name="Text Box 5"/>
          <p:cNvSpPr txBox="1">
            <a:spLocks noChangeArrowheads="1"/>
          </p:cNvSpPr>
          <p:nvPr/>
        </p:nvSpPr>
        <p:spPr bwMode="auto">
          <a:xfrm>
            <a:off x="3881438" y="4652963"/>
            <a:ext cx="1270000" cy="823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r>
              <a:rPr lang="en-GB" altLang="en-US" sz="4800"/>
              <a:t>End</a:t>
            </a:r>
          </a:p>
        </p:txBody>
      </p:sp>
    </p:spTree>
  </p:cSld>
  <p:clrMapOvr>
    <a:masterClrMapping/>
  </p:clrMapOvr>
  <p:transition advTm="30000">
    <p:cut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45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45000"/>
                            </p:stCondLst>
                            <p:childTnLst>
                              <p:par>
                                <p:cTn id="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ln>
            <a:miter lim="800000"/>
            <a:headEnd/>
            <a:tailEnd/>
          </a:ln>
        </p:spPr>
        <p:txBody>
          <a:bodyPr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pPr algn="ctr">
              <a:defRPr/>
            </a:pPr>
            <a:r>
              <a:rPr lang="en-US" dirty="0" smtClean="0"/>
              <a:t>MCQs</a:t>
            </a:r>
            <a:endParaRPr lang="en-US" dirty="0"/>
          </a:p>
        </p:txBody>
      </p:sp>
      <p:sp>
        <p:nvSpPr>
          <p:cNvPr id="819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Times" panose="02020603050405020304" pitchFamily="18" charset="0"/>
              <a:buNone/>
            </a:pPr>
            <a:r>
              <a:rPr lang="en-US" altLang="en-US" smtClean="0"/>
              <a:t>3. The S-curve is used to illustrate</a:t>
            </a:r>
          </a:p>
          <a:p>
            <a:pPr>
              <a:buFont typeface="Times" panose="02020603050405020304" pitchFamily="18" charset="0"/>
              <a:buNone/>
            </a:pPr>
            <a:r>
              <a:rPr lang="en-US" altLang="en-US" smtClean="0"/>
              <a:t>a. the typical path taken by the current account over time.</a:t>
            </a:r>
          </a:p>
          <a:p>
            <a:pPr>
              <a:buFont typeface="Times" panose="02020603050405020304" pitchFamily="18" charset="0"/>
              <a:buNone/>
            </a:pPr>
            <a:r>
              <a:rPr lang="en-US" altLang="en-US" smtClean="0"/>
              <a:t>b. economic fluctuations in the economy.</a:t>
            </a:r>
          </a:p>
          <a:p>
            <a:pPr>
              <a:buFont typeface="Times" panose="02020603050405020304" pitchFamily="18" charset="0"/>
              <a:buNone/>
            </a:pPr>
            <a:r>
              <a:rPr lang="en-US" altLang="en-US" smtClean="0"/>
              <a:t>c. the typical growth path of a developing economy.</a:t>
            </a:r>
          </a:p>
          <a:p>
            <a:pPr>
              <a:buFont typeface="Times" panose="02020603050405020304" pitchFamily="18" charset="0"/>
              <a:buNone/>
            </a:pPr>
            <a:r>
              <a:rPr lang="en-US" altLang="en-US" smtClean="0"/>
              <a:t>d. the existence of multiple equilibria.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7924800" y="6416675"/>
            <a:ext cx="762000" cy="365125"/>
          </a:xfrm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fld id="{46F4208B-015D-48D0-96C4-CD8B53516025}" type="slidenum">
              <a:rPr lang="en-US" altLang="en-US" sz="1800">
                <a:solidFill>
                  <a:srgbClr val="FAF199"/>
                </a:solidFill>
                <a:latin typeface="Arial" panose="020B0604020202020204" pitchFamily="34" charset="0"/>
              </a:rPr>
              <a:pPr/>
              <a:t>6</a:t>
            </a:fld>
            <a:endParaRPr lang="en-US" altLang="en-US" sz="1800">
              <a:solidFill>
                <a:srgbClr val="FAF199"/>
              </a:solidFill>
              <a:latin typeface="Arial" panose="020B0604020202020204" pitchFamily="34" charset="0"/>
            </a:endParaRP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ECN4169</a:t>
            </a:r>
          </a:p>
        </p:txBody>
      </p:sp>
      <p:sp>
        <p:nvSpPr>
          <p:cNvPr id="8" name="Rectangle 3"/>
          <p:cNvSpPr>
            <a:spLocks noChangeArrowheads="1"/>
          </p:cNvSpPr>
          <p:nvPr/>
        </p:nvSpPr>
        <p:spPr bwMode="auto">
          <a:xfrm>
            <a:off x="0" y="5800725"/>
            <a:ext cx="8999538" cy="252413"/>
          </a:xfrm>
          <a:prstGeom prst="rect">
            <a:avLst/>
          </a:prstGeom>
          <a:gradFill rotWithShape="1">
            <a:gsLst>
              <a:gs pos="0">
                <a:srgbClr val="FFFF66"/>
              </a:gs>
              <a:gs pos="100000">
                <a:srgbClr val="FF3300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9" name="Text Box 5"/>
          <p:cNvSpPr txBox="1">
            <a:spLocks noChangeArrowheads="1"/>
          </p:cNvSpPr>
          <p:nvPr/>
        </p:nvSpPr>
        <p:spPr bwMode="auto">
          <a:xfrm>
            <a:off x="3881438" y="4652963"/>
            <a:ext cx="1270000" cy="823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r>
              <a:rPr lang="en-GB" altLang="en-US" sz="4800"/>
              <a:t>End</a:t>
            </a:r>
          </a:p>
        </p:txBody>
      </p:sp>
    </p:spTree>
  </p:cSld>
  <p:clrMapOvr>
    <a:masterClrMapping/>
  </p:clrMapOvr>
  <p:transition advTm="30000">
    <p:cut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45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45000"/>
                            </p:stCondLst>
                            <p:childTnLst>
                              <p:par>
                                <p:cTn id="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ln>
            <a:miter lim="800000"/>
            <a:headEnd/>
            <a:tailEnd/>
          </a:ln>
        </p:spPr>
        <p:txBody>
          <a:bodyPr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pPr algn="ctr">
              <a:defRPr/>
            </a:pPr>
            <a:r>
              <a:rPr lang="en-US" dirty="0" smtClean="0"/>
              <a:t>MCQs</a:t>
            </a:r>
            <a:endParaRPr lang="en-US" dirty="0"/>
          </a:p>
        </p:txBody>
      </p:sp>
      <p:sp>
        <p:nvSpPr>
          <p:cNvPr id="921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Times" panose="02020603050405020304" pitchFamily="18" charset="0"/>
              <a:buNone/>
            </a:pPr>
            <a:r>
              <a:rPr lang="en-US" altLang="en-US" smtClean="0"/>
              <a:t>4. The Big-Push theory argues that coordination failures may arise because of</a:t>
            </a:r>
          </a:p>
          <a:p>
            <a:pPr>
              <a:buFont typeface="Times" panose="02020603050405020304" pitchFamily="18" charset="0"/>
              <a:buNone/>
            </a:pPr>
            <a:r>
              <a:rPr lang="en-US" altLang="en-US" smtClean="0"/>
              <a:t>a. pecuniary externalities.</a:t>
            </a:r>
          </a:p>
          <a:p>
            <a:pPr>
              <a:buFont typeface="Times" panose="02020603050405020304" pitchFamily="18" charset="0"/>
              <a:buNone/>
            </a:pPr>
            <a:r>
              <a:rPr lang="en-US" altLang="en-US" smtClean="0"/>
              <a:t>b. technological externalities.</a:t>
            </a:r>
          </a:p>
          <a:p>
            <a:pPr>
              <a:buFont typeface="Times" panose="02020603050405020304" pitchFamily="18" charset="0"/>
              <a:buNone/>
            </a:pPr>
            <a:r>
              <a:rPr lang="en-US" altLang="en-US" smtClean="0"/>
              <a:t>c. lack of human capital.</a:t>
            </a:r>
          </a:p>
          <a:p>
            <a:pPr>
              <a:buFont typeface="Times" panose="02020603050405020304" pitchFamily="18" charset="0"/>
              <a:buNone/>
            </a:pPr>
            <a:r>
              <a:rPr lang="en-US" altLang="en-US" smtClean="0"/>
              <a:t>d. All of the above.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7924800" y="6416675"/>
            <a:ext cx="762000" cy="365125"/>
          </a:xfrm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fld id="{E4814382-7791-4EB1-A60D-428A2F2FF656}" type="slidenum">
              <a:rPr lang="en-US" altLang="en-US" sz="1800">
                <a:solidFill>
                  <a:srgbClr val="FAF199"/>
                </a:solidFill>
                <a:latin typeface="Arial" panose="020B0604020202020204" pitchFamily="34" charset="0"/>
              </a:rPr>
              <a:pPr/>
              <a:t>7</a:t>
            </a:fld>
            <a:endParaRPr lang="en-US" altLang="en-US" sz="1800">
              <a:solidFill>
                <a:srgbClr val="FAF199"/>
              </a:solidFill>
              <a:latin typeface="Arial" panose="020B0604020202020204" pitchFamily="34" charset="0"/>
            </a:endParaRP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ECN4169</a:t>
            </a:r>
          </a:p>
        </p:txBody>
      </p:sp>
      <p:sp>
        <p:nvSpPr>
          <p:cNvPr id="8" name="Rectangle 3"/>
          <p:cNvSpPr>
            <a:spLocks noChangeArrowheads="1"/>
          </p:cNvSpPr>
          <p:nvPr/>
        </p:nvSpPr>
        <p:spPr bwMode="auto">
          <a:xfrm>
            <a:off x="0" y="5800725"/>
            <a:ext cx="8999538" cy="252413"/>
          </a:xfrm>
          <a:prstGeom prst="rect">
            <a:avLst/>
          </a:prstGeom>
          <a:gradFill rotWithShape="1">
            <a:gsLst>
              <a:gs pos="0">
                <a:srgbClr val="FFFF66"/>
              </a:gs>
              <a:gs pos="100000">
                <a:srgbClr val="FF3300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9" name="Text Box 5"/>
          <p:cNvSpPr txBox="1">
            <a:spLocks noChangeArrowheads="1"/>
          </p:cNvSpPr>
          <p:nvPr/>
        </p:nvSpPr>
        <p:spPr bwMode="auto">
          <a:xfrm>
            <a:off x="3881438" y="4652963"/>
            <a:ext cx="1270000" cy="823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r>
              <a:rPr lang="en-GB" altLang="en-US" sz="4800"/>
              <a:t>End</a:t>
            </a:r>
          </a:p>
        </p:txBody>
      </p:sp>
    </p:spTree>
  </p:cSld>
  <p:clrMapOvr>
    <a:masterClrMapping/>
  </p:clrMapOvr>
  <p:transition advTm="30000">
    <p:cut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45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45000"/>
                            </p:stCondLst>
                            <p:childTnLst>
                              <p:par>
                                <p:cTn id="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ln>
            <a:miter lim="800000"/>
            <a:headEnd/>
            <a:tailEnd/>
          </a:ln>
        </p:spPr>
        <p:txBody>
          <a:bodyPr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pPr algn="ctr">
              <a:defRPr/>
            </a:pPr>
            <a:r>
              <a:rPr lang="en-US" dirty="0" smtClean="0"/>
              <a:t>MCQs</a:t>
            </a:r>
            <a:endParaRPr lang="en-US" dirty="0"/>
          </a:p>
        </p:txBody>
      </p:sp>
      <p:sp>
        <p:nvSpPr>
          <p:cNvPr id="1024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Times" panose="02020603050405020304" pitchFamily="18" charset="0"/>
              <a:buNone/>
            </a:pPr>
            <a:r>
              <a:rPr lang="en-US" altLang="en-US" smtClean="0"/>
              <a:t>5. The O-ring theory places emphasis on</a:t>
            </a:r>
          </a:p>
          <a:p>
            <a:pPr>
              <a:buFont typeface="Times" panose="02020603050405020304" pitchFamily="18" charset="0"/>
              <a:buNone/>
            </a:pPr>
            <a:r>
              <a:rPr lang="en-US" altLang="en-US" smtClean="0"/>
              <a:t>a. education of the labor force.</a:t>
            </a:r>
          </a:p>
          <a:p>
            <a:pPr>
              <a:buFont typeface="Times" panose="02020603050405020304" pitchFamily="18" charset="0"/>
              <a:buNone/>
            </a:pPr>
            <a:r>
              <a:rPr lang="en-US" altLang="en-US" smtClean="0"/>
              <a:t>b. skill complementarities.</a:t>
            </a:r>
          </a:p>
          <a:p>
            <a:pPr>
              <a:buFont typeface="Times" panose="02020603050405020304" pitchFamily="18" charset="0"/>
              <a:buNone/>
            </a:pPr>
            <a:r>
              <a:rPr lang="en-US" altLang="en-US" smtClean="0"/>
              <a:t>c. purchases of machinery and equipment by firms.</a:t>
            </a:r>
          </a:p>
          <a:p>
            <a:pPr>
              <a:buFont typeface="Times" panose="02020603050405020304" pitchFamily="18" charset="0"/>
              <a:buNone/>
            </a:pPr>
            <a:r>
              <a:rPr lang="en-US" altLang="en-US" smtClean="0"/>
              <a:t>d. None of the above.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7924800" y="6416675"/>
            <a:ext cx="762000" cy="365125"/>
          </a:xfrm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fld id="{00B78669-19D9-473D-ABF4-475864256F48}" type="slidenum">
              <a:rPr lang="en-US" altLang="en-US" sz="1800">
                <a:solidFill>
                  <a:srgbClr val="FAF199"/>
                </a:solidFill>
                <a:latin typeface="Arial" panose="020B0604020202020204" pitchFamily="34" charset="0"/>
              </a:rPr>
              <a:pPr/>
              <a:t>8</a:t>
            </a:fld>
            <a:endParaRPr lang="en-US" altLang="en-US" sz="1800">
              <a:solidFill>
                <a:srgbClr val="FAF199"/>
              </a:solidFill>
              <a:latin typeface="Arial" panose="020B0604020202020204" pitchFamily="34" charset="0"/>
            </a:endParaRP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ECN4169</a:t>
            </a:r>
          </a:p>
        </p:txBody>
      </p:sp>
      <p:sp>
        <p:nvSpPr>
          <p:cNvPr id="8" name="Rectangle 3"/>
          <p:cNvSpPr>
            <a:spLocks noChangeArrowheads="1"/>
          </p:cNvSpPr>
          <p:nvPr/>
        </p:nvSpPr>
        <p:spPr bwMode="auto">
          <a:xfrm>
            <a:off x="0" y="5800725"/>
            <a:ext cx="8999538" cy="252413"/>
          </a:xfrm>
          <a:prstGeom prst="rect">
            <a:avLst/>
          </a:prstGeom>
          <a:gradFill rotWithShape="1">
            <a:gsLst>
              <a:gs pos="0">
                <a:srgbClr val="FFFF66"/>
              </a:gs>
              <a:gs pos="100000">
                <a:srgbClr val="FF3300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9" name="Text Box 5"/>
          <p:cNvSpPr txBox="1">
            <a:spLocks noChangeArrowheads="1"/>
          </p:cNvSpPr>
          <p:nvPr/>
        </p:nvSpPr>
        <p:spPr bwMode="auto">
          <a:xfrm>
            <a:off x="3881438" y="4652963"/>
            <a:ext cx="1270000" cy="823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r>
              <a:rPr lang="en-GB" altLang="en-US" sz="4800"/>
              <a:t>End</a:t>
            </a:r>
          </a:p>
        </p:txBody>
      </p:sp>
    </p:spTree>
  </p:cSld>
  <p:clrMapOvr>
    <a:masterClrMapping/>
  </p:clrMapOvr>
  <p:transition advTm="30000">
    <p:cut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45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45000"/>
                            </p:stCondLst>
                            <p:childTnLst>
                              <p:par>
                                <p:cTn id="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ln>
            <a:miter lim="800000"/>
            <a:headEnd/>
            <a:tailEnd/>
          </a:ln>
        </p:spPr>
        <p:txBody>
          <a:bodyPr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pPr algn="ctr">
              <a:defRPr/>
            </a:pPr>
            <a:r>
              <a:rPr lang="en-US" dirty="0" smtClean="0"/>
              <a:t>MCQs: Answers</a:t>
            </a:r>
            <a:endParaRPr lang="en-US" dirty="0"/>
          </a:p>
        </p:txBody>
      </p:sp>
      <p:sp>
        <p:nvSpPr>
          <p:cNvPr id="307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Times" panose="02020603050405020304" pitchFamily="18" charset="0"/>
              <a:buNone/>
            </a:pPr>
            <a:r>
              <a:rPr lang="en-US" altLang="en-US" smtClean="0"/>
              <a:t>1. The Solow residual helps explain growth that derives from</a:t>
            </a:r>
          </a:p>
          <a:p>
            <a:pPr>
              <a:buFont typeface="Times" panose="02020603050405020304" pitchFamily="18" charset="0"/>
              <a:buNone/>
            </a:pPr>
            <a:r>
              <a:rPr lang="en-US" altLang="en-US" smtClean="0"/>
              <a:t>a. increasing the size of the labor force.</a:t>
            </a:r>
          </a:p>
          <a:p>
            <a:pPr>
              <a:buFont typeface="Times" panose="02020603050405020304" pitchFamily="18" charset="0"/>
              <a:buNone/>
            </a:pPr>
            <a:r>
              <a:rPr lang="en-US" altLang="en-US" smtClean="0"/>
              <a:t>b. increasing the size of the capital stock.</a:t>
            </a:r>
          </a:p>
          <a:p>
            <a:pPr>
              <a:buFont typeface="Times" panose="02020603050405020304" pitchFamily="18" charset="0"/>
              <a:buNone/>
            </a:pPr>
            <a:r>
              <a:rPr lang="en-US" altLang="en-US" smtClean="0"/>
              <a:t>c. increasing the capital labor ratio.</a:t>
            </a:r>
          </a:p>
          <a:p>
            <a:pPr>
              <a:buFont typeface="Times" panose="02020603050405020304" pitchFamily="18" charset="0"/>
              <a:buNone/>
            </a:pPr>
            <a:r>
              <a:rPr lang="en-US" altLang="en-US" smtClean="0"/>
              <a:t>d. anything except increases in the size of the labor force or the capital stock.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8229600" y="6416675"/>
            <a:ext cx="762000" cy="365125"/>
          </a:xfrm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fld id="{DFEA37F1-39B1-41A5-B637-197E497F3493}" type="slidenum">
              <a:rPr lang="en-US" altLang="en-US" sz="1800">
                <a:solidFill>
                  <a:srgbClr val="FAF199"/>
                </a:solidFill>
                <a:latin typeface="Arial" panose="020B0604020202020204" pitchFamily="34" charset="0"/>
              </a:rPr>
              <a:pPr/>
              <a:t>9</a:t>
            </a:fld>
            <a:endParaRPr lang="en-US" altLang="en-US" sz="1800">
              <a:solidFill>
                <a:srgbClr val="FAF199"/>
              </a:solidFill>
              <a:latin typeface="Arial" panose="020B0604020202020204" pitchFamily="34" charset="0"/>
            </a:endParaRP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ECN4169</a:t>
            </a:r>
          </a:p>
        </p:txBody>
      </p:sp>
    </p:spTree>
  </p:cSld>
  <p:clrMapOvr>
    <a:masterClrMapping/>
  </p:clrMapOvr>
  <p:transition>
    <p:cut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Rejda_template">
  <a:themeElements>
    <a:clrScheme name="Rejda_template 2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Rejda_templa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pitchFamily="18" charset="0"/>
          </a:defRPr>
        </a:defPPr>
      </a:lstStyle>
    </a:lnDef>
  </a:objectDefaults>
  <a:extraClrSchemeLst>
    <a:extraClrScheme>
      <a:clrScheme name="Rejda_template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ejda_template 2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ejda_template 3">
        <a:dk1>
          <a:srgbClr val="000000"/>
        </a:dk1>
        <a:lt1>
          <a:srgbClr val="FFFFFF"/>
        </a:lt1>
        <a:dk2>
          <a:srgbClr val="000000"/>
        </a:dk2>
        <a:lt2>
          <a:srgbClr val="5F5F5F"/>
        </a:lt2>
        <a:accent1>
          <a:srgbClr val="EAEAEA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F3F3F3"/>
        </a:accent5>
        <a:accent6>
          <a:srgbClr val="737373"/>
        </a:accent6>
        <a:hlink>
          <a:srgbClr val="4D4D4D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ejda_template 4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ejda_template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ejda_template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ejda_template 7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TodaroSmith_EconDev_ch01</Template>
  <TotalTime>1490</TotalTime>
  <Words>1124</Words>
  <Application>Microsoft Office PowerPoint</Application>
  <PresentationFormat>On-screen Show (4:3)</PresentationFormat>
  <Paragraphs>212</Paragraphs>
  <Slides>27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31" baseType="lpstr">
      <vt:lpstr>Times</vt:lpstr>
      <vt:lpstr>Arial</vt:lpstr>
      <vt:lpstr>Times New Roman</vt:lpstr>
      <vt:lpstr>Rejda_template</vt:lpstr>
      <vt:lpstr>Chapter 4</vt:lpstr>
      <vt:lpstr>Outline</vt:lpstr>
      <vt:lpstr>Multiple Choice Questions</vt:lpstr>
      <vt:lpstr>MCQs</vt:lpstr>
      <vt:lpstr>MCQs</vt:lpstr>
      <vt:lpstr>MCQs</vt:lpstr>
      <vt:lpstr>MCQs</vt:lpstr>
      <vt:lpstr>MCQs</vt:lpstr>
      <vt:lpstr>MCQs: Answers</vt:lpstr>
      <vt:lpstr>MCQs: Answers</vt:lpstr>
      <vt:lpstr>MCQs: Answers</vt:lpstr>
      <vt:lpstr>MCQs: Answers</vt:lpstr>
      <vt:lpstr>MCQs: Answers</vt:lpstr>
      <vt:lpstr>Questions</vt:lpstr>
      <vt:lpstr>Questions</vt:lpstr>
      <vt:lpstr>Questions</vt:lpstr>
      <vt:lpstr>Questions</vt:lpstr>
      <vt:lpstr>Questions</vt:lpstr>
      <vt:lpstr>Questions</vt:lpstr>
      <vt:lpstr>Questions</vt:lpstr>
      <vt:lpstr>Questions</vt:lpstr>
      <vt:lpstr>Questions</vt:lpstr>
      <vt:lpstr>Questions</vt:lpstr>
      <vt:lpstr>Questions</vt:lpstr>
      <vt:lpstr>Questions</vt:lpstr>
      <vt:lpstr>Discussion Question</vt:lpstr>
      <vt:lpstr>Discussion Questions</vt:lpstr>
    </vt:vector>
  </TitlesOfParts>
  <Company>© 2009 Pearson Addison-Wesley. All rights reserved.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2</dc:title>
  <dc:subject>Comparative Economic Development</dc:subject>
  <dc:creator>Michael P. Todaro</dc:creator>
  <cp:lastModifiedBy>Madumarov Eldar</cp:lastModifiedBy>
  <cp:revision>207</cp:revision>
  <dcterms:created xsi:type="dcterms:W3CDTF">1999-06-04T19:04:08Z</dcterms:created>
  <dcterms:modified xsi:type="dcterms:W3CDTF">2018-09-19T04:24:02Z</dcterms:modified>
</cp:coreProperties>
</file>