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12-Sep-18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12-Sep-18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12-Sep-18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12-Sep-18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12-Sep-18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12-Sep-18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12-Sep-18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12-Sep-18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12-Sep-18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12-Sep-18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12-Sep-18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12-Sep-18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12-Sep-18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12-Sep-18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12-Sep-18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12-Sep-18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12-Sep-18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esis.org/eurobarometer-data-service/search-data-access/data-access/" TargetMode="External"/><Relationship Id="rId3" Type="http://schemas.openxmlformats.org/officeDocument/2006/relationships/hyperlink" Target="http://www.centralasiabarometer.org/" TargetMode="External"/><Relationship Id="rId7" Type="http://schemas.openxmlformats.org/officeDocument/2006/relationships/hyperlink" Target="https://www.v-dem.net/en/data/data-version-8/" TargetMode="External"/><Relationship Id="rId2" Type="http://schemas.openxmlformats.org/officeDocument/2006/relationships/hyperlink" Target="http://projects.ff.uni-mb.si/cepss/index.php/youth-studie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worldvaluessurvey.org/wvs.jsp" TargetMode="External"/><Relationship Id="rId5" Type="http://schemas.openxmlformats.org/officeDocument/2006/relationships/hyperlink" Target="https://www.icpsr.umich.edu/icpsrweb/ICPSR/studies/6499" TargetMode="External"/><Relationship Id="rId4" Type="http://schemas.openxmlformats.org/officeDocument/2006/relationships/hyperlink" Target="http://office.eurasiabarometer.org/" TargetMode="External"/><Relationship Id="rId9" Type="http://schemas.openxmlformats.org/officeDocument/2006/relationships/hyperlink" Target="https://data.gov.uk/dataset/138ca035-a90c-4e37-80f5-4c73eeb6ae04/general-household-survey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infographics.economist.com/2018/DemocracyIndex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Theories &amp; Hypotheses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Week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338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Criteria of Measurement 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Precision and Accuracy</a:t>
            </a:r>
          </a:p>
          <a:p>
            <a:pPr lvl="1"/>
            <a:r>
              <a:rPr lang="en-US" dirty="0" err="1" smtClean="0"/>
              <a:t>Eg</a:t>
            </a:r>
            <a:r>
              <a:rPr lang="en-US" dirty="0" smtClean="0"/>
              <a:t>. 1. A woman is 43 </a:t>
            </a:r>
            <a:r>
              <a:rPr lang="en-US" dirty="0" err="1" smtClean="0"/>
              <a:t>yrs</a:t>
            </a:r>
            <a:r>
              <a:rPr lang="en-US" dirty="0" smtClean="0"/>
              <a:t> old vs. A woman in her </a:t>
            </a:r>
            <a:r>
              <a:rPr lang="en-US" dirty="0" err="1" smtClean="0"/>
              <a:t>fourties</a:t>
            </a:r>
            <a:endParaRPr lang="en-US" dirty="0" smtClean="0"/>
          </a:p>
          <a:p>
            <a:pPr lvl="1"/>
            <a:r>
              <a:rPr lang="en-US" dirty="0" err="1" smtClean="0"/>
              <a:t>Eg</a:t>
            </a:r>
            <a:r>
              <a:rPr lang="en-US" dirty="0" smtClean="0"/>
              <a:t>. 2. A person was born in </a:t>
            </a:r>
            <a:r>
              <a:rPr lang="en-US" dirty="0" err="1" smtClean="0"/>
              <a:t>Ushtobe</a:t>
            </a:r>
            <a:r>
              <a:rPr lang="en-US" dirty="0" smtClean="0"/>
              <a:t>, Almaty district vs. born in Almaty district</a:t>
            </a:r>
          </a:p>
          <a:p>
            <a:r>
              <a:rPr lang="en-US" dirty="0" smtClean="0"/>
              <a:t>Reliability: quality of measurement method that suggests that the same data would have been collected each time in repeated observation of the same phenomenon</a:t>
            </a:r>
          </a:p>
          <a:p>
            <a:r>
              <a:rPr lang="en-US" dirty="0" smtClean="0"/>
              <a:t>Validity: a measure which accurately reflects the concept it is intended to </a:t>
            </a:r>
            <a:r>
              <a:rPr lang="en-US" dirty="0" smtClean="0"/>
              <a:t>measure</a:t>
            </a:r>
            <a:endParaRPr lang="ru-RU" dirty="0" smtClean="0"/>
          </a:p>
          <a:p>
            <a:pPr lvl="1"/>
            <a:r>
              <a:rPr lang="en-US" dirty="0" smtClean="0"/>
              <a:t>Face validity</a:t>
            </a:r>
          </a:p>
          <a:p>
            <a:pPr lvl="1"/>
            <a:r>
              <a:rPr lang="en-US" dirty="0" smtClean="0"/>
              <a:t>Criterion-related validity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926950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92925" y="2237874"/>
            <a:ext cx="8529630" cy="3064042"/>
          </a:xfrm>
        </p:spPr>
      </p:pic>
    </p:spTree>
    <p:extLst>
      <p:ext uri="{BB962C8B-B14F-4D97-AF65-F5344CB8AC3E}">
        <p14:creationId xmlns:p14="http://schemas.microsoft.com/office/powerpoint/2010/main" val="31641121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Ethics of measurement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Operationalizing concepts should be meet ethical standards</a:t>
            </a:r>
          </a:p>
          <a:p>
            <a:pPr lvl="1"/>
            <a:r>
              <a:rPr lang="en-US" dirty="0" err="1" smtClean="0"/>
              <a:t>Eg</a:t>
            </a:r>
            <a:r>
              <a:rPr lang="en-US" dirty="0" smtClean="0"/>
              <a:t>. ‘pro-abortion’ or ‘pro-choice’</a:t>
            </a:r>
          </a:p>
          <a:p>
            <a:pPr lvl="1"/>
            <a:r>
              <a:rPr lang="en-US" dirty="0" err="1" smtClean="0"/>
              <a:t>Eg</a:t>
            </a:r>
            <a:r>
              <a:rPr lang="en-US" dirty="0" smtClean="0"/>
              <a:t>. 2. US invasion of Iraq in 2003 framed as:</a:t>
            </a:r>
          </a:p>
          <a:p>
            <a:pPr lvl="2"/>
            <a:r>
              <a:rPr lang="en-US" dirty="0" smtClean="0"/>
              <a:t>‘unprovoked invasion of sovereign nation’ </a:t>
            </a:r>
          </a:p>
          <a:p>
            <a:pPr lvl="2"/>
            <a:r>
              <a:rPr lang="en-US" dirty="0" smtClean="0"/>
              <a:t>‘retaliation for the September 11, 2001’</a:t>
            </a:r>
          </a:p>
          <a:p>
            <a:pPr lvl="2"/>
            <a:r>
              <a:rPr lang="en-US" dirty="0" smtClean="0"/>
              <a:t>‘defensive act against perceived threat’</a:t>
            </a:r>
          </a:p>
          <a:p>
            <a:pPr lvl="2"/>
            <a:r>
              <a:rPr lang="en-US" dirty="0" smtClean="0"/>
              <a:t>‘war on terror’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2505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Written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Following </a:t>
            </a:r>
            <a:r>
              <a:rPr lang="en-US" dirty="0"/>
              <a:t>are two options for assignment to be submitted next class.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1) Define and operationalize your concepts from the last written assignment. If you have not done it, then pick a social science concept such as liberalism or alienation and operationalize it.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2) How does the General Social Survey (GSS) operationalize one of the following terms (choose one):</a:t>
            </a:r>
            <a:br>
              <a:rPr lang="en-US" dirty="0"/>
            </a:br>
            <a:r>
              <a:rPr lang="en-US" dirty="0"/>
              <a:t>a) social trust</a:t>
            </a:r>
            <a:br>
              <a:rPr lang="en-US" dirty="0"/>
            </a:br>
            <a:r>
              <a:rPr lang="en-US" dirty="0"/>
              <a:t>b) prejudice</a:t>
            </a:r>
            <a:br>
              <a:rPr lang="en-US" dirty="0"/>
            </a:br>
            <a:r>
              <a:rPr lang="en-US" dirty="0"/>
              <a:t>c) altruism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049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wheel of science model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925" y="3148263"/>
            <a:ext cx="5524380" cy="3557904"/>
          </a:xfrm>
        </p:spPr>
      </p:pic>
      <p:sp>
        <p:nvSpPr>
          <p:cNvPr id="6" name="TextBox 5"/>
          <p:cNvSpPr txBox="1"/>
          <p:nvPr/>
        </p:nvSpPr>
        <p:spPr>
          <a:xfrm>
            <a:off x="2592925" y="1612234"/>
            <a:ext cx="60377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Deductive</a:t>
            </a:r>
            <a:r>
              <a:rPr lang="en-US" dirty="0" smtClean="0"/>
              <a:t> Science begins with theory, statements that explain the patterns we observe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Inductive</a:t>
            </a:r>
            <a:r>
              <a:rPr lang="en-US" dirty="0" smtClean="0"/>
              <a:t> science – to begin with our observation to conclude what those observations mean for the whole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789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theories?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Theory is </a:t>
            </a:r>
            <a:r>
              <a:rPr lang="en-US" dirty="0" smtClean="0"/>
              <a:t>the basic </a:t>
            </a:r>
            <a:r>
              <a:rPr lang="en-US" dirty="0"/>
              <a:t>building block of social science, helping to structure the ways in which we </a:t>
            </a:r>
            <a:r>
              <a:rPr lang="en-US" dirty="0" smtClean="0"/>
              <a:t>view how </a:t>
            </a:r>
            <a:r>
              <a:rPr lang="en-US" dirty="0"/>
              <a:t>and why things work </a:t>
            </a:r>
            <a:r>
              <a:rPr lang="en-US" dirty="0" smtClean="0"/>
              <a:t>together</a:t>
            </a:r>
            <a:endParaRPr lang="en-US" dirty="0"/>
          </a:p>
          <a:p>
            <a:r>
              <a:rPr lang="en-US" dirty="0" smtClean="0"/>
              <a:t>Its task is to link </a:t>
            </a:r>
            <a:r>
              <a:rPr lang="en-US" i="1" dirty="0" smtClean="0"/>
              <a:t>concepts </a:t>
            </a:r>
            <a:r>
              <a:rPr lang="en-US" dirty="0" smtClean="0"/>
              <a:t>(education, healthcare, religion, state, etc.)</a:t>
            </a:r>
          </a:p>
          <a:p>
            <a:r>
              <a:rPr lang="en-US" dirty="0" smtClean="0"/>
              <a:t>Theory asks the ‘Why?’ question</a:t>
            </a:r>
          </a:p>
          <a:p>
            <a:r>
              <a:rPr lang="en-US" dirty="0"/>
              <a:t>Theory</a:t>
            </a:r>
            <a:r>
              <a:rPr lang="en-US" b="1" dirty="0"/>
              <a:t> </a:t>
            </a:r>
            <a:r>
              <a:rPr lang="en-US" dirty="0"/>
              <a:t>makes assumptions about human nature and then offers us </a:t>
            </a:r>
            <a:r>
              <a:rPr lang="en-US" dirty="0" smtClean="0"/>
              <a:t>general explanations </a:t>
            </a:r>
            <a:r>
              <a:rPr lang="en-US" dirty="0"/>
              <a:t>of a variety of social behaviors given certain social </a:t>
            </a:r>
            <a:r>
              <a:rPr lang="en-US" dirty="0" smtClean="0"/>
              <a:t>conditions</a:t>
            </a:r>
          </a:p>
          <a:p>
            <a:r>
              <a:rPr lang="en-US" dirty="0" smtClean="0"/>
              <a:t>Thus, theories </a:t>
            </a:r>
            <a:r>
              <a:rPr lang="en-US" i="1" dirty="0" smtClean="0"/>
              <a:t>explains </a:t>
            </a:r>
            <a:r>
              <a:rPr lang="en-US" dirty="0" smtClean="0"/>
              <a:t>and </a:t>
            </a:r>
            <a:r>
              <a:rPr lang="en-US" i="1" dirty="0" smtClean="0"/>
              <a:t>predicts </a:t>
            </a:r>
            <a:r>
              <a:rPr lang="en-US" dirty="0" smtClean="0"/>
              <a:t>(ex. Speed limit &gt; road mortality)</a:t>
            </a:r>
          </a:p>
          <a:p>
            <a:r>
              <a:rPr lang="en-US" dirty="0" smtClean="0"/>
              <a:t>Theories should be </a:t>
            </a:r>
            <a:r>
              <a:rPr lang="en-US" i="1" dirty="0" smtClean="0"/>
              <a:t>parsimonious: </a:t>
            </a:r>
            <a:r>
              <a:rPr lang="en-US" dirty="0" smtClean="0"/>
              <a:t>explaining </a:t>
            </a:r>
            <a:r>
              <a:rPr lang="en-US" dirty="0"/>
              <a:t>the most phenomena </a:t>
            </a:r>
            <a:r>
              <a:rPr lang="en-US" dirty="0" smtClean="0"/>
              <a:t>with the </a:t>
            </a:r>
            <a:r>
              <a:rPr lang="en-US" dirty="0"/>
              <a:t>least amount of theoretical </a:t>
            </a:r>
            <a:r>
              <a:rPr lang="en-US" dirty="0" smtClean="0"/>
              <a:t>assumptions</a:t>
            </a:r>
          </a:p>
          <a:p>
            <a:r>
              <a:rPr lang="en-US" dirty="0" smtClean="0"/>
              <a:t>Theories must be tested </a:t>
            </a:r>
            <a:r>
              <a:rPr lang="en-US" i="1" dirty="0" smtClean="0"/>
              <a:t>empirically </a:t>
            </a:r>
            <a:r>
              <a:rPr lang="en-US" dirty="0" smtClean="0"/>
              <a:t>to remain useful: </a:t>
            </a:r>
            <a:r>
              <a:rPr lang="en-US" dirty="0"/>
              <a:t>If </a:t>
            </a:r>
            <a:r>
              <a:rPr lang="en-US" dirty="0" smtClean="0"/>
              <a:t>something cannot </a:t>
            </a:r>
            <a:r>
              <a:rPr lang="en-US" dirty="0"/>
              <a:t>be observed using the five senses, then it is not within the purview of </a:t>
            </a:r>
            <a:r>
              <a:rPr lang="en-US" dirty="0" smtClean="0"/>
              <a:t>social science </a:t>
            </a:r>
            <a:r>
              <a:rPr lang="en-US" dirty="0"/>
              <a:t>but perhaps of philosophy or </a:t>
            </a:r>
            <a:r>
              <a:rPr lang="en-US" dirty="0" smtClean="0"/>
              <a:t>religion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202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hypotheses?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Hypotheses are the second step of wheel of science model</a:t>
            </a:r>
          </a:p>
          <a:p>
            <a:r>
              <a:rPr lang="en-US" dirty="0"/>
              <a:t>Hypotheses</a:t>
            </a:r>
            <a:r>
              <a:rPr lang="en-US" b="1" dirty="0"/>
              <a:t> </a:t>
            </a:r>
            <a:r>
              <a:rPr lang="en-US" dirty="0"/>
              <a:t>follow from theories, stating </a:t>
            </a:r>
            <a:r>
              <a:rPr lang="en-US" dirty="0" smtClean="0"/>
              <a:t>relationships between </a:t>
            </a:r>
            <a:r>
              <a:rPr lang="en-US" dirty="0"/>
              <a:t>two or more concepts in such a way that they can be empirically </a:t>
            </a:r>
            <a:r>
              <a:rPr lang="en-US" dirty="0" smtClean="0"/>
              <a:t>tested</a:t>
            </a:r>
          </a:p>
          <a:p>
            <a:pPr lvl="1"/>
            <a:r>
              <a:rPr lang="en-US" dirty="0" smtClean="0"/>
              <a:t>Theory states: </a:t>
            </a:r>
            <a:r>
              <a:rPr lang="en-US" i="1" dirty="0" smtClean="0"/>
              <a:t>Social class affects voting behavior.</a:t>
            </a:r>
          </a:p>
          <a:p>
            <a:pPr lvl="1"/>
            <a:r>
              <a:rPr lang="en-US" dirty="0" smtClean="0"/>
              <a:t>Hypotheses state how above concepts work together: </a:t>
            </a:r>
            <a:r>
              <a:rPr lang="en-US" i="1" dirty="0"/>
              <a:t>Those with higher social class will be more likely to participate </a:t>
            </a:r>
            <a:r>
              <a:rPr lang="en-US" i="1" dirty="0" smtClean="0"/>
              <a:t>in politics.</a:t>
            </a:r>
          </a:p>
          <a:p>
            <a:r>
              <a:rPr lang="en-US" dirty="0" smtClean="0"/>
              <a:t>Relationships work in </a:t>
            </a:r>
            <a:r>
              <a:rPr lang="en-US" i="1" dirty="0" smtClean="0"/>
              <a:t>positive </a:t>
            </a:r>
            <a:r>
              <a:rPr lang="en-US" dirty="0" smtClean="0"/>
              <a:t>and </a:t>
            </a:r>
            <a:r>
              <a:rPr lang="en-US" i="1" dirty="0" smtClean="0"/>
              <a:t>negative </a:t>
            </a:r>
            <a:r>
              <a:rPr lang="en-US" dirty="0" smtClean="0"/>
              <a:t>direction</a:t>
            </a:r>
          </a:p>
          <a:p>
            <a:r>
              <a:rPr lang="en-US" dirty="0" smtClean="0"/>
              <a:t>Relationships between concepts must be measurable and posses directionality (positive or negative impact)</a:t>
            </a:r>
          </a:p>
          <a:p>
            <a:pPr lvl="1"/>
            <a:r>
              <a:rPr lang="en-US" dirty="0" smtClean="0"/>
              <a:t>Social class &gt; ‘subjective class identification’ from 2010 General Social Survey (GSS)</a:t>
            </a:r>
          </a:p>
          <a:p>
            <a:pPr lvl="1"/>
            <a:r>
              <a:rPr lang="en-US" dirty="0" smtClean="0"/>
              <a:t>Participation in politics &gt; ‘asking respondents whether they voted in presidential/parliamentary elections’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359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hypothesis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925" y="1724526"/>
            <a:ext cx="7163287" cy="3778250"/>
          </a:xfrm>
        </p:spPr>
      </p:pic>
    </p:spTree>
    <p:extLst>
      <p:ext uri="{BB962C8B-B14F-4D97-AF65-F5344CB8AC3E}">
        <p14:creationId xmlns:p14="http://schemas.microsoft.com/office/powerpoint/2010/main" val="3434506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Religious participation – attitude to abortion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949117"/>
            <a:ext cx="8915400" cy="3777622"/>
          </a:xfrm>
        </p:spPr>
        <p:txBody>
          <a:bodyPr/>
          <a:lstStyle/>
          <a:p>
            <a:r>
              <a:rPr lang="en-US" dirty="0"/>
              <a:t>Hypothesis: As religious participation increases, support for abortion decreases.</a:t>
            </a:r>
          </a:p>
          <a:p>
            <a:r>
              <a:rPr lang="en-US" dirty="0"/>
              <a:t>Hypothesis: As religious participation decreases, support for abortion increases.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9212" y="3229481"/>
            <a:ext cx="6202495" cy="3410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425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Transforming variables into something measureable</a:t>
            </a:r>
          </a:p>
          <a:p>
            <a:pPr lvl="1"/>
            <a:r>
              <a:rPr lang="en-US" dirty="0" smtClean="0"/>
              <a:t>Concept &gt; variable &gt; indicators</a:t>
            </a:r>
          </a:p>
          <a:p>
            <a:r>
              <a:rPr lang="en-US" dirty="0" smtClean="0"/>
              <a:t>Variables must be exhaustive and mutually exclusive</a:t>
            </a:r>
          </a:p>
          <a:p>
            <a:pPr lvl="1"/>
            <a:r>
              <a:rPr lang="en-US" dirty="0" smtClean="0"/>
              <a:t>Exhaustive: have answer categories that allow accounting for every person </a:t>
            </a:r>
          </a:p>
          <a:p>
            <a:pPr lvl="1"/>
            <a:r>
              <a:rPr lang="en-US" dirty="0" smtClean="0"/>
              <a:t>Mutually exclusive: no one person can fit into more than one category</a:t>
            </a:r>
          </a:p>
          <a:p>
            <a:r>
              <a:rPr lang="en-US" dirty="0" smtClean="0"/>
              <a:t>Example: What is your religious preference?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Protestant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Catholic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Jewish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Muslim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None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Other____________</a:t>
            </a:r>
          </a:p>
        </p:txBody>
      </p:sp>
    </p:spTree>
    <p:extLst>
      <p:ext uri="{BB962C8B-B14F-4D97-AF65-F5344CB8AC3E}">
        <p14:creationId xmlns:p14="http://schemas.microsoft.com/office/powerpoint/2010/main" val="3254602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061411"/>
            <a:ext cx="8915400" cy="423511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National</a:t>
            </a:r>
          </a:p>
          <a:p>
            <a:pPr lvl="1"/>
            <a:r>
              <a:rPr lang="en-US" dirty="0" smtClean="0"/>
              <a:t>Kazakhstan Youth Survey (</a:t>
            </a:r>
            <a:r>
              <a:rPr lang="en-US" dirty="0"/>
              <a:t>2016</a:t>
            </a:r>
            <a:r>
              <a:rPr lang="en-US" dirty="0" smtClean="0"/>
              <a:t>): </a:t>
            </a:r>
            <a:r>
              <a:rPr lang="en-US" dirty="0">
                <a:hlinkClick r:id="rId2"/>
              </a:rPr>
              <a:t>http://projects.ff.uni-mb.si/cepss/index.php/youth-studies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1"/>
            <a:r>
              <a:rPr lang="en-US" dirty="0" smtClean="0"/>
              <a:t>Central </a:t>
            </a:r>
            <a:r>
              <a:rPr lang="en-US" dirty="0"/>
              <a:t>Asia Barometer: </a:t>
            </a:r>
            <a:r>
              <a:rPr lang="en-US" dirty="0">
                <a:hlinkClick r:id="rId3"/>
              </a:rPr>
              <a:t>http://www.centralasiabarometer.org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 </a:t>
            </a:r>
            <a:endParaRPr lang="ru-RU" dirty="0" smtClean="0"/>
          </a:p>
          <a:p>
            <a:pPr lvl="1"/>
            <a:r>
              <a:rPr lang="en-US" dirty="0" smtClean="0"/>
              <a:t>Eurasia Barometer</a:t>
            </a:r>
            <a:r>
              <a:rPr lang="en-US" dirty="0"/>
              <a:t>: </a:t>
            </a:r>
            <a:r>
              <a:rPr lang="en-US" dirty="0">
                <a:hlinkClick r:id="rId4"/>
              </a:rPr>
              <a:t>http://office.eurasiabarometer.org</a:t>
            </a:r>
            <a:r>
              <a:rPr lang="en-US" dirty="0" smtClean="0">
                <a:hlinkClick r:id="rId4"/>
              </a:rPr>
              <a:t>/</a:t>
            </a:r>
            <a:r>
              <a:rPr lang="en-US" dirty="0" smtClean="0"/>
              <a:t> </a:t>
            </a:r>
          </a:p>
          <a:p>
            <a:pPr lvl="1"/>
            <a:r>
              <a:rPr lang="en-US" dirty="0"/>
              <a:t>General Social Survey of the Russian Federation and Central Asia (1992): </a:t>
            </a:r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www.icpsr.umich.edu/icpsrweb/ICPSR/studies/6499</a:t>
            </a:r>
            <a:r>
              <a:rPr lang="en-US" dirty="0" smtClean="0"/>
              <a:t> </a:t>
            </a:r>
          </a:p>
          <a:p>
            <a:r>
              <a:rPr lang="en-US" dirty="0" smtClean="0"/>
              <a:t>International</a:t>
            </a:r>
          </a:p>
          <a:p>
            <a:pPr lvl="1"/>
            <a:r>
              <a:rPr lang="en-US" dirty="0" smtClean="0"/>
              <a:t>World </a:t>
            </a:r>
            <a:r>
              <a:rPr lang="en-US" dirty="0"/>
              <a:t>Values Survey</a:t>
            </a:r>
            <a:r>
              <a:rPr lang="en-US" dirty="0" smtClean="0"/>
              <a:t>: </a:t>
            </a:r>
            <a:r>
              <a:rPr lang="en-US" dirty="0" smtClean="0">
                <a:hlinkClick r:id="rId6"/>
              </a:rPr>
              <a:t>http</a:t>
            </a:r>
            <a:r>
              <a:rPr lang="en-US" dirty="0">
                <a:hlinkClick r:id="rId6"/>
              </a:rPr>
              <a:t>://</a:t>
            </a:r>
            <a:r>
              <a:rPr lang="en-US" dirty="0" smtClean="0">
                <a:hlinkClick r:id="rId6"/>
              </a:rPr>
              <a:t>www.worldvaluessurvey.org/wvs.jsp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Varieties </a:t>
            </a:r>
            <a:r>
              <a:rPr lang="en-US" dirty="0"/>
              <a:t>of Democracy (V-Dem): </a:t>
            </a:r>
            <a:r>
              <a:rPr lang="en-US" dirty="0">
                <a:hlinkClick r:id="rId7"/>
              </a:rPr>
              <a:t>https://www.v-dem.net/en/data/data-version-8</a:t>
            </a:r>
            <a:r>
              <a:rPr lang="en-US" dirty="0" smtClean="0">
                <a:hlinkClick r:id="rId7"/>
              </a:rPr>
              <a:t>/</a:t>
            </a:r>
            <a:r>
              <a:rPr lang="en-US" dirty="0" smtClean="0"/>
              <a:t> </a:t>
            </a:r>
          </a:p>
          <a:p>
            <a:pPr lvl="1"/>
            <a:r>
              <a:rPr lang="en-US" dirty="0"/>
              <a:t>Eurobarometer: </a:t>
            </a:r>
            <a:r>
              <a:rPr lang="en-US" dirty="0">
                <a:hlinkClick r:id="rId8"/>
              </a:rPr>
              <a:t>https://www.gesis.org/eurobarometer-data-service/search-data-access/data-access</a:t>
            </a:r>
            <a:r>
              <a:rPr lang="en-US" dirty="0" smtClean="0">
                <a:hlinkClick r:id="rId8"/>
              </a:rPr>
              <a:t>/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UK General </a:t>
            </a:r>
            <a:r>
              <a:rPr lang="en-US" dirty="0"/>
              <a:t>Household Survey: </a:t>
            </a:r>
            <a:r>
              <a:rPr lang="en-US" dirty="0">
                <a:hlinkClick r:id="rId9"/>
              </a:rPr>
              <a:t>https://</a:t>
            </a:r>
            <a:r>
              <a:rPr lang="en-US" dirty="0" smtClean="0">
                <a:hlinkClick r:id="rId9"/>
              </a:rPr>
              <a:t>data.gov.uk/dataset/138ca035-a90c-4e37-80f5-4c73eeb6ae04/general-household-survey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278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or Multiple Indicators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variables are straightforward (single)</a:t>
            </a:r>
          </a:p>
          <a:p>
            <a:pPr lvl="1"/>
            <a:r>
              <a:rPr lang="en-US" dirty="0" err="1" smtClean="0"/>
              <a:t>Eg</a:t>
            </a:r>
            <a:r>
              <a:rPr lang="en-US" dirty="0" smtClean="0"/>
              <a:t>. Sex, family size</a:t>
            </a:r>
          </a:p>
          <a:p>
            <a:r>
              <a:rPr lang="en-US" dirty="0" smtClean="0"/>
              <a:t>Others are not (multiple)</a:t>
            </a:r>
          </a:p>
          <a:p>
            <a:pPr lvl="1"/>
            <a:r>
              <a:rPr lang="en-US" dirty="0" err="1" smtClean="0"/>
              <a:t>Eg</a:t>
            </a:r>
            <a:r>
              <a:rPr lang="en-US" dirty="0" smtClean="0"/>
              <a:t>. Religiosity, academic performance, corruption</a:t>
            </a:r>
          </a:p>
          <a:p>
            <a:r>
              <a:rPr lang="en-US" dirty="0" smtClean="0"/>
              <a:t>Social scientists make several observation of same variables, combine them and create a composite measurement of variable &gt; index </a:t>
            </a:r>
          </a:p>
          <a:p>
            <a:pPr lvl="1"/>
            <a:r>
              <a:rPr lang="en-US" dirty="0" err="1" smtClean="0"/>
              <a:t>Eg</a:t>
            </a:r>
            <a:r>
              <a:rPr lang="en-US" dirty="0" smtClean="0"/>
              <a:t>. 0-10 </a:t>
            </a:r>
            <a:r>
              <a:rPr lang="en-US" dirty="0"/>
              <a:t>Democracy Index (</a:t>
            </a:r>
            <a:r>
              <a:rPr lang="en-US" dirty="0">
                <a:hlinkClick r:id="rId2"/>
              </a:rPr>
              <a:t>https://infographics.economist.com/2018/DemocracyIndex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2315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412</TotalTime>
  <Words>686</Words>
  <Application>Microsoft Office PowerPoint</Application>
  <PresentationFormat>Widescreen</PresentationFormat>
  <Paragraphs>75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Wisp</vt:lpstr>
      <vt:lpstr>Theories &amp; Hypotheses</vt:lpstr>
      <vt:lpstr>The wheel of science model</vt:lpstr>
      <vt:lpstr>What are theories?</vt:lpstr>
      <vt:lpstr>What are hypotheses?</vt:lpstr>
      <vt:lpstr>Testing hypothesis</vt:lpstr>
      <vt:lpstr>Religious participation – attitude to abortion</vt:lpstr>
      <vt:lpstr>Operationalization</vt:lpstr>
      <vt:lpstr>Survey data</vt:lpstr>
      <vt:lpstr>Single or Multiple Indicators</vt:lpstr>
      <vt:lpstr>Criteria of Measurement Quality</vt:lpstr>
      <vt:lpstr>PowerPoint Presentation</vt:lpstr>
      <vt:lpstr>Ethics of measurement</vt:lpstr>
      <vt:lpstr>Written assignment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Approach</dc:title>
  <dc:creator>Niyazbekov Nurseit</dc:creator>
  <cp:lastModifiedBy>Niyazbekov Nurseit</cp:lastModifiedBy>
  <cp:revision>39</cp:revision>
  <dcterms:created xsi:type="dcterms:W3CDTF">2018-09-03T06:38:52Z</dcterms:created>
  <dcterms:modified xsi:type="dcterms:W3CDTF">2018-09-12T06:59:14Z</dcterms:modified>
</cp:coreProperties>
</file>